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21"/>
  </p:notesMasterIdLst>
  <p:sldIdLst>
    <p:sldId id="256" r:id="rId6"/>
    <p:sldId id="260" r:id="rId7"/>
    <p:sldId id="282" r:id="rId8"/>
    <p:sldId id="265" r:id="rId9"/>
    <p:sldId id="274" r:id="rId10"/>
    <p:sldId id="270" r:id="rId11"/>
    <p:sldId id="272" r:id="rId12"/>
    <p:sldId id="273" r:id="rId13"/>
    <p:sldId id="276" r:id="rId14"/>
    <p:sldId id="275" r:id="rId15"/>
    <p:sldId id="277" r:id="rId16"/>
    <p:sldId id="279" r:id="rId17"/>
    <p:sldId id="280" r:id="rId18"/>
    <p:sldId id="281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73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AB713-B34C-4A5B-98DE-A6BCCEFB1B4E}" type="datetimeFigureOut">
              <a:t>07/10/2023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6E877-EBF1-4D6D-9BA0-E628C11615A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5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86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77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065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470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141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08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75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24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178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474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936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708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48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17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B6F2-80CE-4C50-9A76-E2F2EE269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E3126-871F-4723-BBEC-2685E357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3CCE7-715C-42E9-9938-AA01B0D5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FE40C-B891-46B1-9508-B7C639DD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5F2E1-E39C-4425-A713-5099D38A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4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AB56-773D-44E1-A1C0-77F86165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14677-D2AE-4670-9BC0-2E1E99DFC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52053-7A40-4AA2-B864-DC1B7A1E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C7D13-2796-4EA7-8738-05FD6C75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B1641-36B9-4DFC-BE4C-A988E80B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9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28C8EF-8376-4099-AAA4-597B3570D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05CC3-F800-4403-97DE-02DC05EC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DA25E-6AC7-40B0-A824-3D9A47D8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FB8E-3F0F-4CC8-97CF-7D997ACB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4B4FC-30D0-464B-8A3E-0E58411B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7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5902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0568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8589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4003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98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7675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7324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195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EBA2-A0DD-4B5E-8208-099538E6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3918C-51FF-48E6-866F-6EDFA2BE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95A21-962D-416C-9BA6-586D2BA9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BCEF6-FA4F-40A3-8371-00FD1F53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4B320-CE2B-451C-9EFD-6849D457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773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1122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867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F117-03A3-4E0A-A69C-2C30B70C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26334-FF6F-4B1A-AF8E-D487BAFCD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7FD38-3A74-4DAD-BC4A-93C8C816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87B9C-D7B3-4DAD-B871-5A9CC035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AC36D-E525-465C-BA09-64706B92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4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8206E-9ADC-4E51-9E6C-BCEE4C0E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B58CD-1B1B-49D1-8A34-D7BAAD61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64D74-27B7-4C87-A55A-D8C032C28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814F3-C449-4460-861D-023615FB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7C71B-86C9-4F5D-A2CC-B2E05B19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0767-535A-47E8-8833-6AAAF01C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0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94A0-CC2F-47A5-9E69-5C9E3F58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078BC-0F83-4712-90E0-6DA79E978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ED6BF-FE9C-463B-B045-284F56B55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36B08-29CC-4B9A-8C8B-847C76603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7AF39-F408-4182-B5B0-34E70ACA0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D9261-BDB3-4607-90B4-DAB6C431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2E2C9-0753-4A90-BFB5-447C100F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05B23-5C39-46F3-B952-E9AB7E35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7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31E0-9177-4CB3-B4CC-4DDF9CFF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711C2-64EC-47AF-851C-1E97E3FD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BFA9D-FB7E-40A3-AD9B-769DA9DF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BAFD0-D6F8-4375-9069-D92B3E28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C0C01A-2AB6-476C-A1F1-3F759BB3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04B33-B2C5-4F20-9CEF-1A3B762F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CEC41-3F59-482F-95A2-A3EFFF269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12601-6383-4F3E-BA24-384D77C6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36EE8-5271-428F-BA41-B257D60A5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84FCF-E03A-4073-9662-BC9F2ECA3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D743A-78DA-4435-83BD-D3C802AD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D119B-4A4F-42C0-B190-DED27EBE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2377-3098-4961-922E-E67F2DF0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5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56436-0881-4085-88F6-8F5CD0EE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0F0037-0FAC-4454-98F2-0677C2A63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DCFE-6C30-4E07-8D5C-1320520A5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8D174-9439-405F-A17F-1834DD92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06ED5-13F4-4E11-BA28-EB15F7D0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4CFC2-4DFD-491F-8190-28867AA6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5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CA5E2-8505-4080-B9CC-65519068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836E5-3C62-48B3-ADEB-2A4C04490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BDC7-DF87-4A55-A480-D9DAEE584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5ED29-B42B-4B1C-9A94-79A04AE001A9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3C804-7A9E-47D8-ADA6-918E3A298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261D0-05F5-42C7-8458-D756D3B9C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72D4-B1E9-4D79-8517-C146CB986AB3}" type="datetimeFigureOut">
              <a:rPr lang="fr-BE" smtClean="0"/>
              <a:t>07-10-23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9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16A2-E93A-40B0-B832-E319A0D4D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897" y="894509"/>
            <a:ext cx="7957297" cy="1647825"/>
          </a:xfrm>
        </p:spPr>
        <p:txBody>
          <a:bodyPr>
            <a:normAutofit/>
          </a:bodyPr>
          <a:lstStyle/>
          <a:p>
            <a:pPr algn="l"/>
            <a:r>
              <a:rPr lang="en-US" sz="55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European Regional Symposium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B357E-2D2A-4420-8CE3-CE879F73C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1" y="2914657"/>
            <a:ext cx="5305424" cy="2476488"/>
          </a:xfrm>
          <a:solidFill>
            <a:schemeClr val="bg1">
              <a:lumMod val="75000"/>
              <a:alpha val="80000"/>
            </a:schemeClr>
          </a:solidFill>
        </p:spPr>
        <p:txBody>
          <a:bodyPr/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dirty="0">
                <a:solidFill>
                  <a:srgbClr val="0231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Second Edition of the European Regional Symposium, on space data for tourism &amp; agriculture, by NEREUS Regions</a:t>
            </a:r>
            <a:endParaRPr lang="en-US" sz="1800" b="1" dirty="0">
              <a:solidFill>
                <a:srgbClr val="0231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ourism Generic Detailed Outline icon">
            <a:extLst>
              <a:ext uri="{FF2B5EF4-FFF2-40B4-BE49-F238E27FC236}">
                <a16:creationId xmlns:a16="http://schemas.microsoft.com/office/drawing/2014/main" id="{781805BF-368F-4598-9F46-406B92FADBC6}"/>
              </a:ext>
            </a:extLst>
          </p:cNvPr>
          <p:cNvPicPr/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05" y="2607461"/>
            <a:ext cx="975360" cy="97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F37CF2C-12AF-43EE-9473-B0F97B341711}"/>
              </a:ext>
            </a:extLst>
          </p:cNvPr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90" y="824224"/>
            <a:ext cx="975360" cy="975360"/>
          </a:xfrm>
          <a:prstGeom prst="rect">
            <a:avLst/>
          </a:prstGeom>
        </p:spPr>
      </p:pic>
      <p:pic>
        <p:nvPicPr>
          <p:cNvPr id="10" name="Picture 9" descr="A blue line drawing of a planet earth&#10;&#10;Description automatically generated">
            <a:extLst>
              <a:ext uri="{FF2B5EF4-FFF2-40B4-BE49-F238E27FC236}">
                <a16:creationId xmlns:a16="http://schemas.microsoft.com/office/drawing/2014/main" id="{35116369-656D-45EA-9DE8-C1842E3FAA4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33" y="1740051"/>
            <a:ext cx="1425575" cy="867410"/>
          </a:xfrm>
          <a:prstGeom prst="rect">
            <a:avLst/>
          </a:prstGeom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id="{01F93D9F-864A-4F44-9DB5-EE0A9B4B903B}"/>
              </a:ext>
            </a:extLst>
          </p:cNvPr>
          <p:cNvSpPr txBox="1"/>
          <p:nvPr/>
        </p:nvSpPr>
        <p:spPr>
          <a:xfrm>
            <a:off x="744071" y="255589"/>
            <a:ext cx="11394136" cy="5349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September 28 – 29 | 2023					Matera, Basilicata Region | Italy  </a:t>
            </a:r>
            <a:endParaRPr lang="en-US" sz="6500" b="1" kern="0" dirty="0">
              <a:solidFill>
                <a:srgbClr val="FAF28D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B88DA2-3701-463F-B3FF-BD5C966D4821}"/>
              </a:ext>
            </a:extLst>
          </p:cNvPr>
          <p:cNvCxnSpPr/>
          <p:nvPr/>
        </p:nvCxnSpPr>
        <p:spPr>
          <a:xfrm>
            <a:off x="844212" y="2560847"/>
            <a:ext cx="15506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24B5B66-7466-453B-8F6F-37E72CA86494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20" y="4424362"/>
            <a:ext cx="1468755" cy="676275"/>
          </a:xfrm>
          <a:prstGeom prst="rect">
            <a:avLst/>
          </a:prstGeom>
        </p:spPr>
      </p:pic>
      <p:pic>
        <p:nvPicPr>
          <p:cNvPr id="24" name="Picture 23" descr="ENPAB - Regione Basilicata: rimandati al 15 dicembre i termini di ...">
            <a:extLst>
              <a:ext uri="{FF2B5EF4-FFF2-40B4-BE49-F238E27FC236}">
                <a16:creationId xmlns:a16="http://schemas.microsoft.com/office/drawing/2014/main" id="{237B2E0F-5DA8-4047-81CE-DDE5AC5915F9}"/>
              </a:ext>
            </a:extLst>
          </p:cNvPr>
          <p:cNvPicPr/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30" y="4424362"/>
            <a:ext cx="734060" cy="6838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A0F4E9-C15D-42C5-97AD-2034E517077C}"/>
              </a:ext>
            </a:extLst>
          </p:cNvPr>
          <p:cNvCxnSpPr>
            <a:cxnSpLocks/>
          </p:cNvCxnSpPr>
          <p:nvPr/>
        </p:nvCxnSpPr>
        <p:spPr>
          <a:xfrm>
            <a:off x="762001" y="652952"/>
            <a:ext cx="112507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079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-1" y="2751668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5498151-6307-76BB-95DD-DF88BED71B3F}"/>
              </a:ext>
            </a:extLst>
          </p:cNvPr>
          <p:cNvSpPr txBox="1"/>
          <p:nvPr/>
        </p:nvSpPr>
        <p:spPr>
          <a:xfrm>
            <a:off x="3529956" y="654282"/>
            <a:ext cx="7893269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2060"/>
                </a:solidFill>
                <a:latin typeface="Aptos"/>
              </a:rPr>
              <a:t>Digital and space solutions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2060"/>
                </a:solidFill>
                <a:latin typeface="Aptos"/>
              </a:rPr>
              <a:t>work in progress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65551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529" y="61991"/>
            <a:ext cx="9218737" cy="51848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597" y="193687"/>
            <a:ext cx="2909781" cy="23847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529" y="5300917"/>
            <a:ext cx="8312804" cy="1509207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PUBLIC AREAS IN PRIVATE USE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en-US" sz="2300" i="1" dirty="0">
                <a:solidFill>
                  <a:schemeClr val="bg1"/>
                </a:solidFill>
                <a:latin typeface="Aptos"/>
              </a:rPr>
              <a:t>Land register-based  database</a:t>
            </a:r>
            <a:endParaRPr lang="it-IT" sz="2300" i="1" dirty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055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069242E-7A89-806C-1AAB-F36A7BC93FAD}"/>
              </a:ext>
            </a:extLst>
          </p:cNvPr>
          <p:cNvSpPr txBox="1"/>
          <p:nvPr/>
        </p:nvSpPr>
        <p:spPr>
          <a:xfrm>
            <a:off x="3529956" y="654282"/>
            <a:ext cx="7893269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>
                <a:solidFill>
                  <a:srgbClr val="002060"/>
                </a:solidFill>
                <a:latin typeface="Aptos"/>
              </a:rPr>
              <a:t>In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the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next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future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de-DE" sz="3600" dirty="0">
                <a:solidFill>
                  <a:srgbClr val="002060"/>
                </a:solidFill>
                <a:latin typeface="Aptos"/>
              </a:rPr>
              <a:t>Precision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farming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013627F-AE68-7877-E887-6FDD345C6167}"/>
              </a:ext>
            </a:extLst>
          </p:cNvPr>
          <p:cNvSpPr txBox="1"/>
          <p:nvPr/>
        </p:nvSpPr>
        <p:spPr>
          <a:xfrm>
            <a:off x="3023266" y="2274639"/>
            <a:ext cx="9083675" cy="42803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 recent FAO definition of precision farming: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Agriculture guided by detailed environmental information to </a:t>
            </a:r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</a:rPr>
              <a:t>minimise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 the use of water, agrochemicals and </a:t>
            </a:r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</a:rPr>
              <a:t>labour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",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or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"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agriculture that uses GPS technologies, satellites, ground sensors and information management systems to understand changes in resource conditions within the field. This information is used to apply </a:t>
            </a:r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</a:rPr>
              <a:t>fertilisers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 and other inputs more accurately, and to predict yields more accurately”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it-I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5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PRECISION FARMING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it-IT" sz="2300" i="1" dirty="0" err="1">
                <a:solidFill>
                  <a:schemeClr val="bg1"/>
                </a:solidFill>
                <a:latin typeface="Aptos"/>
              </a:rPr>
              <a:t>Prescription</a:t>
            </a:r>
            <a:r>
              <a:rPr lang="it-IT" sz="2300" i="1" dirty="0">
                <a:solidFill>
                  <a:schemeClr val="bg1"/>
                </a:solidFill>
                <a:latin typeface="Aptos"/>
              </a:rPr>
              <a:t> </a:t>
            </a:r>
            <a:r>
              <a:rPr lang="it-IT" sz="2300" i="1" dirty="0" err="1">
                <a:solidFill>
                  <a:schemeClr val="bg1"/>
                </a:solidFill>
                <a:latin typeface="Aptos"/>
              </a:rPr>
              <a:t>maps</a:t>
            </a:r>
            <a:r>
              <a:rPr lang="it-IT" sz="2300" i="1" dirty="0">
                <a:solidFill>
                  <a:schemeClr val="bg1"/>
                </a:solidFill>
                <a:latin typeface="Aptos"/>
              </a:rPr>
              <a:t> for </a:t>
            </a:r>
            <a:r>
              <a:rPr lang="it-IT" sz="2300" i="1" dirty="0" err="1">
                <a:solidFill>
                  <a:schemeClr val="bg1"/>
                </a:solidFill>
                <a:latin typeface="Aptos"/>
              </a:rPr>
              <a:t>fertilisation</a:t>
            </a:r>
            <a:endParaRPr lang="it-IT" sz="2300" i="1" dirty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s://www.forigo.it/hubfs/Agricoltura-Precisione-cope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24" y="965346"/>
            <a:ext cx="908367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70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PRECISION FARMING</a:t>
            </a:r>
          </a:p>
          <a:p>
            <a:pPr algn="ctr">
              <a:spcAft>
                <a:spcPts val="1200"/>
              </a:spcAft>
            </a:pP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it-IT" sz="2300" i="1" dirty="0" err="1">
                <a:solidFill>
                  <a:schemeClr val="bg1"/>
                </a:solidFill>
                <a:latin typeface="Aptos"/>
              </a:rPr>
              <a:t>Rainfall</a:t>
            </a:r>
            <a:r>
              <a:rPr lang="it-IT" sz="2300" i="1" dirty="0">
                <a:solidFill>
                  <a:schemeClr val="bg1"/>
                </a:solidFill>
                <a:latin typeface="Aptos"/>
              </a:rPr>
              <a:t> MAPS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838" y="113243"/>
            <a:ext cx="5035162" cy="52768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710" y="3429000"/>
            <a:ext cx="4630922" cy="30635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210" y="746123"/>
            <a:ext cx="3797058" cy="20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24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F373D0-6845-F396-D813-EC6AF7902940}"/>
              </a:ext>
            </a:extLst>
          </p:cNvPr>
          <p:cNvSpPr/>
          <p:nvPr/>
        </p:nvSpPr>
        <p:spPr>
          <a:xfrm>
            <a:off x="2809101" y="1065307"/>
            <a:ext cx="9236880" cy="40611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strike="noStrike" spc="-1" dirty="0">
                <a:solidFill>
                  <a:schemeClr val="accent1">
                    <a:lumMod val="75000"/>
                  </a:schemeClr>
                </a:solidFill>
                <a:latin typeface="Titillium Web"/>
                <a:ea typeface="Verdana"/>
              </a:rPr>
              <a:t>Thank you for your attention</a:t>
            </a:r>
            <a:endParaRPr lang="it-IT" sz="2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800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Rocco Vittorio Restaino</a:t>
            </a:r>
          </a:p>
          <a:p>
            <a:pPr algn="ctr">
              <a:lnSpc>
                <a:spcPct val="100000"/>
              </a:lnSpc>
            </a:pPr>
            <a:endParaRPr lang="it-IT" sz="2400" i="1" strike="noStrike" spc="-1" dirty="0">
              <a:solidFill>
                <a:schemeClr val="accent1">
                  <a:lumMod val="75000"/>
                </a:schemeClr>
              </a:solidFill>
              <a:ea typeface="Verdana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400" i="1" spc="-1" dirty="0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B</a:t>
            </a:r>
            <a:r>
              <a:rPr lang="it-IT" sz="2400" i="1" strike="noStrike" spc="-1" dirty="0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asilicata </a:t>
            </a:r>
            <a:r>
              <a:rPr lang="it-IT" sz="2400" i="1" strike="noStrike" spc="-1" dirty="0" err="1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Region</a:t>
            </a:r>
            <a:endParaRPr lang="it-IT" sz="2400" i="1" strike="noStrike" spc="-1" dirty="0">
              <a:solidFill>
                <a:schemeClr val="accent1">
                  <a:lumMod val="75000"/>
                </a:schemeClr>
              </a:solidFill>
              <a:ea typeface="Verdana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i="1" spc="-1" dirty="0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Agricultural, Food and Forestry Policies Department</a:t>
            </a:r>
          </a:p>
          <a:p>
            <a:pPr algn="ctr">
              <a:lnSpc>
                <a:spcPct val="100000"/>
              </a:lnSpc>
            </a:pPr>
            <a:r>
              <a:rPr lang="en-US" sz="2400" b="0" i="1" strike="noStrike" spc="-1" dirty="0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Managing Authority for Rural Development Program</a:t>
            </a:r>
            <a:endParaRPr lang="it-IT" sz="2400" b="0" i="1" strike="noStrike" spc="-1" dirty="0">
              <a:solidFill>
                <a:schemeClr val="accent1">
                  <a:lumMod val="75000"/>
                </a:schemeClr>
              </a:solidFill>
              <a:ea typeface="Verdana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it-IT" sz="2000" i="1" spc="-1" dirty="0">
              <a:solidFill>
                <a:schemeClr val="accent1">
                  <a:lumMod val="75000"/>
                </a:schemeClr>
              </a:solidFill>
              <a:ea typeface="Verdana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000" i="1" spc="-1" dirty="0">
                <a:solidFill>
                  <a:schemeClr val="accent1">
                    <a:lumMod val="75000"/>
                  </a:schemeClr>
                </a:solidFill>
                <a:ea typeface="Verdana"/>
                <a:cs typeface="Calibri" panose="020F0502020204030204" pitchFamily="34" charset="0"/>
              </a:rPr>
              <a:t>vittorio.restaino@regione.basilicata.it</a:t>
            </a:r>
            <a:endParaRPr lang="it-IT" sz="2000" b="0" i="1" strike="noStrike" spc="-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it-IT" sz="30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0" strike="noStrike" spc="-1" dirty="0">
                <a:solidFill>
                  <a:schemeClr val="accent1">
                    <a:lumMod val="75000"/>
                  </a:schemeClr>
                </a:solidFill>
                <a:latin typeface="Titillium Web"/>
                <a:ea typeface="Verdana"/>
              </a:rPr>
              <a:t>www. basilicatacsr.it</a:t>
            </a:r>
            <a:endParaRPr lang="it-IT" sz="24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59230F17-11C1-D90F-96EE-94D9FC1C21D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032900" y="5188591"/>
            <a:ext cx="2287440" cy="144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51901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4522" y="654282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>
                <a:solidFill>
                  <a:srgbClr val="002060"/>
                </a:solidFill>
                <a:latin typeface="Aptos"/>
              </a:rPr>
              <a:t>Basilicata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region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Profile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BF1DB-FD91-303B-7BE4-20BBB7B529BF}"/>
              </a:ext>
            </a:extLst>
          </p:cNvPr>
          <p:cNvSpPr txBox="1"/>
          <p:nvPr/>
        </p:nvSpPr>
        <p:spPr>
          <a:xfrm>
            <a:off x="3044463" y="1669409"/>
            <a:ext cx="8899259" cy="33532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10,000 square kilometers of territory, 46.8% mountains, 45.2% hilly and 8% with flat morphology, 40% wooded; about 570,000 inhabitants, Basilicata is a region rich in natural beauty, sparsely populated for most of its extension, ideal destination for a certain type of tourism.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Agriculture, rich in typical features strongly linked to the territory and with high nutritional and health qualities, presents, despite its limited extension, a certain variety (intensive specialized in fruit and vegetables in the Metaponto area; vines and olive in Vulture area; extensive animal husbandry in the middle area hilly-mountainous and intensive dairy farming in the valleys of Val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d'Agri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62172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191C88-4A03-E704-E9F1-429088EBB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724" y="3389244"/>
            <a:ext cx="8086333" cy="315963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EBE116-7908-3C60-2A7B-1EEAD6689F5A}"/>
              </a:ext>
            </a:extLst>
          </p:cNvPr>
          <p:cNvSpPr txBox="1"/>
          <p:nvPr/>
        </p:nvSpPr>
        <p:spPr>
          <a:xfrm>
            <a:off x="3148069" y="1294112"/>
            <a:ext cx="8086333" cy="1677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Basilicata is still a region with a strong tertiary vocation: the share of added value produced by services is about 65.3% of the regional total; 28.9% is attributable to the industrial sector and 5.8% to agriculture 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ISTAT - Dec. 2021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 regard to the primary sector, ISTAT data confirm a growth in regional wealth in terms of added value.</a:t>
            </a:r>
            <a:endParaRPr lang="it-IT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3A35167-EC09-FD7B-FB4B-731A36761F8C}"/>
              </a:ext>
            </a:extLst>
          </p:cNvPr>
          <p:cNvSpPr txBox="1"/>
          <p:nvPr/>
        </p:nvSpPr>
        <p:spPr>
          <a:xfrm>
            <a:off x="3584522" y="654282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>
                <a:solidFill>
                  <a:srgbClr val="002060"/>
                </a:solidFill>
                <a:latin typeface="Aptos"/>
              </a:rPr>
              <a:t>Basilicata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region</a:t>
            </a:r>
            <a:r>
              <a:rPr lang="de-DE" sz="3600" dirty="0">
                <a:solidFill>
                  <a:srgbClr val="002060"/>
                </a:solidFill>
                <a:latin typeface="Aptos"/>
              </a:rPr>
              <a:t> Profile</a:t>
            </a:r>
          </a:p>
        </p:txBody>
      </p:sp>
    </p:spTree>
    <p:extLst>
      <p:ext uri="{BB962C8B-B14F-4D97-AF65-F5344CB8AC3E}">
        <p14:creationId xmlns:p14="http://schemas.microsoft.com/office/powerpoint/2010/main" val="111058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007" y="647781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600" dirty="0">
                <a:solidFill>
                  <a:srgbClr val="002060"/>
                </a:solidFill>
                <a:latin typeface="Aptos"/>
              </a:rPr>
              <a:t>Challenges and </a:t>
            </a:r>
            <a:r>
              <a:rPr lang="de-DE" sz="3600" dirty="0" err="1">
                <a:solidFill>
                  <a:srgbClr val="002060"/>
                </a:solidFill>
                <a:latin typeface="Aptos"/>
              </a:rPr>
              <a:t>threats</a:t>
            </a:r>
            <a:endParaRPr lang="en-US" dirty="0" err="1"/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BF1DB-FD91-303B-7BE4-20BBB7B529BF}"/>
              </a:ext>
            </a:extLst>
          </p:cNvPr>
          <p:cNvSpPr txBox="1"/>
          <p:nvPr/>
        </p:nvSpPr>
        <p:spPr>
          <a:xfrm>
            <a:off x="3227943" y="1669409"/>
            <a:ext cx="8582140" cy="45304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most important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challenges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in regional agriculture are: 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innovation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new start up enterprises of young people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via infrastructure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supply chain approach.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  <a:latin typeface="Aptos"/>
              </a:rPr>
              <a:t>Threats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demographic depopulation 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hydrogeological risk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climate change (e.g. desertification in the Metaponto area; periodic intense flooding phenomena; drought)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9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C63847A5-7D4A-63CD-2CAF-E07551471EFA}"/>
              </a:ext>
            </a:extLst>
          </p:cNvPr>
          <p:cNvSpPr txBox="1"/>
          <p:nvPr/>
        </p:nvSpPr>
        <p:spPr>
          <a:xfrm>
            <a:off x="3249976" y="1708120"/>
            <a:ext cx="8368921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</a:rPr>
              <a:t>Regional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</a:rPr>
              <a:t>Spatial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 Data </a:t>
            </a: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</a:rPr>
              <a:t>Infrastructure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 of the Basilicata </a:t>
            </a: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</a:rPr>
              <a:t>Region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 (RSDI)</a:t>
            </a:r>
          </a:p>
          <a:p>
            <a:pPr algn="just">
              <a:spcAft>
                <a:spcPts val="18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Geo Portal represent the main channel to disseminate the spatial information of the Regional Spatial Data Infrastructure of the Basilicata Region (RSDI).</a:t>
            </a:r>
          </a:p>
          <a:p>
            <a:pPr algn="just">
              <a:spcAft>
                <a:spcPts val="18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RSDI's objective is to guarantee the improvement of the services offered to citizens, facilitating the search for information and providing up-to-date material on technical and thematic cartographic production by allowing the online viewing of cartographies and the catalogue of geodata.</a:t>
            </a:r>
            <a:endParaRPr lang="it-IT" sz="2400" b="0" i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A8E7A5F-0840-119F-D0E8-8CBFA82B8145}"/>
              </a:ext>
            </a:extLst>
          </p:cNvPr>
          <p:cNvSpPr txBox="1"/>
          <p:nvPr/>
        </p:nvSpPr>
        <p:spPr>
          <a:xfrm>
            <a:off x="3529956" y="654282"/>
            <a:ext cx="78932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2060"/>
                </a:solidFill>
                <a:latin typeface="Aptos"/>
              </a:rPr>
              <a:t>Existing digital and spatial solutions</a:t>
            </a:r>
            <a:endParaRPr lang="de-DE" sz="3600" dirty="0">
              <a:solidFill>
                <a:srgbClr val="00206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92288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760" y="91898"/>
            <a:ext cx="9194800" cy="4412928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WEBGIS FIRES</a:t>
            </a:r>
          </a:p>
          <a:p>
            <a:pPr algn="ctr">
              <a:spcAft>
                <a:spcPts val="1200"/>
              </a:spcAft>
            </a:pPr>
            <a:endParaRPr lang="it-IT" sz="2300" i="1" dirty="0">
              <a:solidFill>
                <a:schemeClr val="bg1"/>
              </a:solidFill>
              <a:latin typeface="Aptos"/>
            </a:endParaRP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ptos"/>
              </a:rPr>
              <a:t>Perimeter of wooded areas and pastures covered by fire in the period 2004 - 2022</a:t>
            </a:r>
            <a:endParaRPr lang="it-IT" sz="2300" i="1" dirty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/>
          <a:srcRect t="29958" b="2113"/>
          <a:stretch/>
        </p:blipFill>
        <p:spPr>
          <a:xfrm>
            <a:off x="2885912" y="4527932"/>
            <a:ext cx="9214647" cy="214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35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5755"/>
          <a:stretch/>
        </p:blipFill>
        <p:spPr>
          <a:xfrm>
            <a:off x="2978961" y="3899971"/>
            <a:ext cx="9030159" cy="2836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/>
          <a:srcRect l="70" t="7190" r="1112" b="7119"/>
          <a:stretch/>
        </p:blipFill>
        <p:spPr>
          <a:xfrm>
            <a:off x="2978960" y="78951"/>
            <a:ext cx="9030159" cy="376443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WEBGIS</a:t>
            </a:r>
          </a:p>
          <a:p>
            <a:pPr algn="ctr">
              <a:spcAft>
                <a:spcPts val="1200"/>
              </a:spcAft>
            </a:pPr>
            <a:r>
              <a:rPr lang="it-IT" sz="2300" b="1" dirty="0" err="1">
                <a:solidFill>
                  <a:srgbClr val="FFFF00"/>
                </a:solidFill>
                <a:latin typeface="Aptos"/>
              </a:rPr>
              <a:t>Regional</a:t>
            </a:r>
            <a:r>
              <a:rPr lang="it-IT" sz="2300" b="1" dirty="0">
                <a:solidFill>
                  <a:srgbClr val="FFFF00"/>
                </a:solidFill>
                <a:latin typeface="Aptos"/>
              </a:rPr>
              <a:t> Consortium for </a:t>
            </a:r>
            <a:r>
              <a:rPr lang="it-IT" sz="2300" b="1" dirty="0" err="1">
                <a:solidFill>
                  <a:srgbClr val="FFFF00"/>
                </a:solidFill>
                <a:latin typeface="Aptos"/>
              </a:rPr>
              <a:t>hydraulic</a:t>
            </a:r>
            <a:r>
              <a:rPr lang="it-IT" sz="2300" b="1" dirty="0">
                <a:solidFill>
                  <a:srgbClr val="FFFF00"/>
                </a:solidFill>
                <a:latin typeface="Aptos"/>
              </a:rPr>
              <a:t> services</a:t>
            </a: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en-US" sz="2300" i="1" dirty="0">
                <a:solidFill>
                  <a:schemeClr val="bg1"/>
                </a:solidFill>
                <a:latin typeface="Aptos"/>
              </a:rPr>
              <a:t>Irrigation service provided and hydraulic and irrigation infrastructure</a:t>
            </a:r>
            <a:endParaRPr lang="it-IT" sz="2300" i="1" dirty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16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880" y="77118"/>
            <a:ext cx="8893067" cy="4764688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HAZELNUT CULTIVATION</a:t>
            </a:r>
            <a:endParaRPr lang="it-IT" sz="2300" b="1" dirty="0">
              <a:solidFill>
                <a:schemeClr val="bg1"/>
              </a:solidFill>
              <a:latin typeface="Aptos"/>
            </a:endParaRPr>
          </a:p>
          <a:p>
            <a:pPr algn="ctr">
              <a:spcAft>
                <a:spcPts val="1200"/>
              </a:spcAft>
            </a:pPr>
            <a:r>
              <a:rPr lang="en-US" sz="2300" i="1" dirty="0">
                <a:solidFill>
                  <a:schemeClr val="bg1"/>
                </a:solidFill>
                <a:latin typeface="Aptos"/>
              </a:rPr>
              <a:t>Map of Hazelnut Cultivation Aptitude in Basilicata region</a:t>
            </a:r>
            <a:endParaRPr lang="it-IT" sz="2300" i="1" dirty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880" y="5012273"/>
            <a:ext cx="8893067" cy="16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83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749" y="3898804"/>
            <a:ext cx="9017918" cy="27920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749" y="253406"/>
            <a:ext cx="9017918" cy="3459917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-2" y="3149599"/>
            <a:ext cx="2809103" cy="370840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it-IT" sz="2300" b="1" dirty="0">
                <a:solidFill>
                  <a:srgbClr val="FFFF00"/>
                </a:solidFill>
                <a:latin typeface="Aptos"/>
              </a:rPr>
              <a:t>WEBGIS RURAL DEVELOPMENT PROGRAM  - LOCALIZATION OF APPLICATIONS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2953107"/>
            <a:ext cx="2809101" cy="5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865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7df818-c70e-43a7-bdb7-3feefbbd5a4f" xsi:nil="true"/>
    <lcf76f155ced4ddcb4097134ff3c332f xmlns="c71f459f-d4d7-4daf-a11e-4ec67a1c437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6DCDDC45FA46AC26AEAD66851C1D" ma:contentTypeVersion="14" ma:contentTypeDescription="Create a new document." ma:contentTypeScope="" ma:versionID="16885a535f497d158765999c1b0e6eb2">
  <xsd:schema xmlns:xsd="http://www.w3.org/2001/XMLSchema" xmlns:xs="http://www.w3.org/2001/XMLSchema" xmlns:p="http://schemas.microsoft.com/office/2006/metadata/properties" xmlns:ns2="c71f459f-d4d7-4daf-a11e-4ec67a1c437c" xmlns:ns3="f57df818-c70e-43a7-bdb7-3feefbbd5a4f" targetNamespace="http://schemas.microsoft.com/office/2006/metadata/properties" ma:root="true" ma:fieldsID="6e875001f9f4cc83290551dcee32af51" ns2:_="" ns3:_="">
    <xsd:import namespace="c71f459f-d4d7-4daf-a11e-4ec67a1c437c"/>
    <xsd:import namespace="f57df818-c70e-43a7-bdb7-3feefbbd5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f459f-d4d7-4daf-a11e-4ec67a1c43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571d56-329a-47a3-a844-1a47ab2e4d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df818-c70e-43a7-bdb7-3feefbbd5a4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033883d-fd5d-4f01-bffd-91d18bfe7a87}" ma:internalName="TaxCatchAll" ma:showField="CatchAllData" ma:web="f57df818-c70e-43a7-bdb7-3feefbbd5a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B7FE82-3DEF-4490-A20A-F31585B79E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20DA9F-A706-42BA-B4B1-4812676A5D16}">
  <ds:schemaRefs>
    <ds:schemaRef ds:uri="http://schemas.microsoft.com/office/2006/metadata/properties"/>
    <ds:schemaRef ds:uri="http://schemas.microsoft.com/office/infopath/2007/PartnerControls"/>
    <ds:schemaRef ds:uri="f57df818-c70e-43a7-bdb7-3feefbbd5a4f"/>
    <ds:schemaRef ds:uri="c71f459f-d4d7-4daf-a11e-4ec67a1c437c"/>
  </ds:schemaRefs>
</ds:datastoreItem>
</file>

<file path=customXml/itemProps3.xml><?xml version="1.0" encoding="utf-8"?>
<ds:datastoreItem xmlns:ds="http://schemas.openxmlformats.org/officeDocument/2006/customXml" ds:itemID="{C49F01F5-B5A8-4CEE-B751-8E05EC01F0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f459f-d4d7-4daf-a11e-4ec67a1c437c"/>
    <ds:schemaRef ds:uri="f57df818-c70e-43a7-bdb7-3feefbbd5a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574</Words>
  <Application>Microsoft Office PowerPoint</Application>
  <PresentationFormat>Widescreen</PresentationFormat>
  <Paragraphs>73</Paragraphs>
  <Slides>15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Century Gothic</vt:lpstr>
      <vt:lpstr>Titillium Web</vt:lpstr>
      <vt:lpstr>Office Theme</vt:lpstr>
      <vt:lpstr>Office Theme</vt:lpstr>
      <vt:lpstr>European Regional Symposium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</dc:creator>
  <cp:lastModifiedBy>Restaino Rocco Vittorio</cp:lastModifiedBy>
  <cp:revision>117</cp:revision>
  <dcterms:created xsi:type="dcterms:W3CDTF">2023-09-01T13:17:07Z</dcterms:created>
  <dcterms:modified xsi:type="dcterms:W3CDTF">2023-10-07T09:46:21Z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0x010100AA7A6DCDDC45FA46AC26AEAD66851C1D</vt:lpwstr>
  </property>
  <property fmtid="{D5CDD505-2E9C-101B-9397-08002B2CF9AE}" pid="3" name="MediaServiceImageTags">
    <vt:lpwstr/>
  </property>
</Properties>
</file>