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36" r:id="rId2"/>
    <p:sldId id="445" r:id="rId3"/>
    <p:sldId id="448" r:id="rId4"/>
    <p:sldId id="422" r:id="rId5"/>
    <p:sldId id="364" r:id="rId6"/>
    <p:sldId id="383" r:id="rId7"/>
    <p:sldId id="423" r:id="rId8"/>
    <p:sldId id="399" r:id="rId9"/>
    <p:sldId id="404" r:id="rId10"/>
    <p:sldId id="435" r:id="rId11"/>
    <p:sldId id="407" r:id="rId12"/>
    <p:sldId id="311" r:id="rId13"/>
    <p:sldId id="281" r:id="rId14"/>
    <p:sldId id="287" r:id="rId15"/>
    <p:sldId id="408" r:id="rId16"/>
    <p:sldId id="439" r:id="rId17"/>
    <p:sldId id="430" r:id="rId18"/>
    <p:sldId id="276" r:id="rId19"/>
  </p:sldIdLst>
  <p:sldSz cx="14630400" cy="82296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F35"/>
    <a:srgbClr val="0091C4"/>
    <a:srgbClr val="3A57E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26"/>
  </p:normalViewPr>
  <p:slideViewPr>
    <p:cSldViewPr snapToGrid="0" snapToObjects="1">
      <p:cViewPr varScale="1">
        <p:scale>
          <a:sx n="68" d="100"/>
          <a:sy n="68" d="100"/>
        </p:scale>
        <p:origin x="610" y="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5E21A12-332C-4E9A-B39B-D85326DA06F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C2B522-0CFB-4E0B-BFA8-15D833BDEF46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B22D5-BCD1-4393-BEB8-15CEA7B40C1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169C9-32DF-4906-B7DF-B57E5A82972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C4C62793-A3E4-4125-BB03-EFBB45B32E6D}" type="slidenum">
              <a:t>‹N›</a:t>
            </a:fld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54A165-C416-4DFB-B7B9-773161878F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A9C907-342B-4EAF-A2C9-BBCDB2BD7A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75DBA-934F-438D-A1BA-CF5A19CF3545}" type="datetimeFigureOut">
              <a:rPr lang="en-US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356E3-2DEC-4894-A9B2-060C7BE2B2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B8D73-50FC-400D-B7AB-EDDA7DA6F6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81D82-5502-4F8E-A46C-2AD74B644BD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80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0F0C0-BC78-4169-965B-707C8091B537}" type="datetimeFigureOut">
              <a:rPr lang="en-US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834EDCED-9E13-4895-B876-DC63082999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B85BC457-0040-4835-8E7B-8EF461A34F3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EA99499E-E5C2-407E-92C0-9F3B479B094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46722C7-74BE-46E6-9528-6F2A8EB0A11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FED8690-3AA9-4D73-87EE-B1168F849ED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536A0F1-0766-4D0D-9301-41A5997130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8F415FD-F114-4E07-BC2B-A951B19C7372}" type="slidenum">
              <a:t>‹N›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68F2E-5714-4AFE-B44F-12E6194CD08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17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Arial Unicode MS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443C20D-D6A4-4BB1-8C96-544863445A8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0F0C0-BC78-4169-965B-707C8091B5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BE63502-4CAE-4663-A433-2D430718DFA8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0AE3D-0E9D-4B13-BBBB-8474D121FD19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AE4D007-B575-44FE-B811-391BD3E7987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B7450-0BAD-43FF-8411-D2B5FFB34F5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81C33A-EF83-4866-AA06-EF22438FF1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034D4-8F2A-45FD-9E34-B25EC34E07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867901" indent="-260718" defTabSz="51238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3389338" indent="-260718" defTabSz="51238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910775" indent="-260718" defTabSz="51238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4432211" indent="-260718" defTabSz="51238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r>
              <a:rPr lang="it-IT" altLang="it-IT">
                <a:solidFill>
                  <a:srgbClr val="000000"/>
                </a:solidFill>
                <a:latin typeface="Times New Roman" pitchFamily="16" charset="0"/>
              </a:rPr>
              <a:t>10/09/19</a:t>
            </a:r>
          </a:p>
        </p:txBody>
      </p:sp>
      <p:sp>
        <p:nvSpPr>
          <p:cNvPr id="143363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867901" indent="-260718" defTabSz="51238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3389338" indent="-260718" defTabSz="51238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910775" indent="-260718" defTabSz="51238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4432211" indent="-260718" defTabSz="51238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825608" algn="l"/>
                <a:tab pos="1651216" algn="l"/>
                <a:tab pos="2476824" algn="l"/>
                <a:tab pos="3302432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EDC55A1E-AEFE-4FDA-B6A9-7BD3420BBFBE}" type="slidenum">
              <a:rPr lang="it-IT" altLang="it-IT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17</a:t>
            </a:fld>
            <a:endParaRPr lang="it-IT" altLang="it-IT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336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2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2:notes"/>
          <p:cNvSpPr txBox="1">
            <a:spLocks noGrp="1"/>
          </p:cNvSpPr>
          <p:nvPr>
            <p:ph type="sldNum" idx="12"/>
          </p:nvPr>
        </p:nvSpPr>
        <p:spPr>
          <a:xfrm>
            <a:off x="4021295" y="9721108"/>
            <a:ext cx="3076363" cy="51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443C20D-D6A4-4BB1-8C96-544863445A8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0F0C0-BC78-4169-965B-707C8091B5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BE63502-4CAE-4663-A433-2D430718DFA8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0AE3D-0E9D-4B13-BBBB-8474D121FD19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AE4D007-B575-44FE-B811-391BD3E7987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B7450-0BAD-43FF-8411-D2B5FFB34F5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81C33A-EF83-4866-AA06-EF22438FF1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034D4-8F2A-45FD-9E34-B25EC34E07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443C20D-D6A4-4BB1-8C96-544863445A8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0F0C0-BC78-4169-965B-707C8091B5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BE63502-4CAE-4663-A433-2D430718DFA8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0AE3D-0E9D-4B13-BBBB-8474D121FD19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AE4D007-B575-44FE-B811-391BD3E7987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B7450-0BAD-43FF-8411-D2B5FFB34F5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81C33A-EF83-4866-AA06-EF22438FF1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034D4-8F2A-45FD-9E34-B25EC34E07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443C20D-D6A4-4BB1-8C96-544863445A8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0F0C0-BC78-4169-965B-707C8091B5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BE63502-4CAE-4663-A433-2D430718DFA8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0AE3D-0E9D-4B13-BBBB-8474D121FD19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AE4D007-B575-44FE-B811-391BD3E7987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B7450-0BAD-43FF-8411-D2B5FFB34F5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81C33A-EF83-4866-AA06-EF22438FF1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034D4-8F2A-45FD-9E34-B25EC34E07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443C20D-D6A4-4BB1-8C96-544863445A8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0F0C0-BC78-4169-965B-707C8091B5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BE63502-4CAE-4663-A433-2D430718DFA8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0AE3D-0E9D-4B13-BBBB-8474D121FD19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AE4D007-B575-44FE-B811-391BD3E7987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B7450-0BAD-43FF-8411-D2B5FFB34F5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81C33A-EF83-4866-AA06-EF22438FF1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034D4-8F2A-45FD-9E34-B25EC34E07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4739B-B51C-4AE6-9786-02893A167DE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139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4739B-B51C-4AE6-9786-02893A167DE6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717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4739B-B51C-4AE6-9786-02893A167DE6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091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443C20D-D6A4-4BB1-8C96-544863445A8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0F0C0-BC78-4169-965B-707C8091B5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BE63502-4CAE-4663-A433-2D430718DFA8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0AE3D-0E9D-4B13-BBBB-8474D121FD19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AE4D007-B575-44FE-B811-391BD3E7987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B7450-0BAD-43FF-8411-D2B5FFB34F5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81C33A-EF83-4866-AA06-EF22438FF1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034D4-8F2A-45FD-9E34-B25EC34E07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5162-AB00-43C1-B517-C4C1EBAA0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C2904E-F7E0-437C-A331-EA0AD971B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49128-FC1C-45AC-8295-0DEE8269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78508-82E0-4895-8587-922A958C2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7E369-41B2-46C2-ABA3-C5749800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A6B1BAE3-E7D0-4DD5-9F06-73BEF6B612A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87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1C803-70DB-4A1B-BBFD-31AE9491F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27960"/>
            <a:ext cx="13167000" cy="1374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FAC98-2926-41B6-841D-2A7B5561E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19" y="1925640"/>
            <a:ext cx="13167000" cy="5431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61B74-1DAF-4D1F-91CF-47C464B6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F3E23-B806-4F0F-B88F-CD9C74AD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EA8D8-C86A-4CD3-8E30-CDF56387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81852C93-C1FC-426D-94BE-C45C1EDBCA3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3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BA9C7-1BB0-4E90-A53C-726241275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607675" y="328613"/>
            <a:ext cx="3290888" cy="7027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0FB56-1487-463F-AB5E-E2EF06AF0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838" y="328613"/>
            <a:ext cx="9723437" cy="70278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2A157-B9A8-440E-9D43-DDCF8A49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197EC-0EAF-4FD6-816D-D2CD2DE0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50A73-95A5-4CF3-B4E6-A1B7C3EAA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87FB9296-A132-4DFE-B71A-81BA1FFAEDE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056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1520" y="327660"/>
            <a:ext cx="13165456" cy="1371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31520" y="1925956"/>
            <a:ext cx="6490336" cy="54292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04736" y="1925956"/>
            <a:ext cx="6492240" cy="54292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10/09/19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2E370-98FF-4EC7-9EE2-795610E9C9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722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olo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659" y="744243"/>
            <a:ext cx="5901487" cy="1917853"/>
          </a:xfrm>
        </p:spPr>
        <p:txBody>
          <a:bodyPr rtlCol="0" anchor="b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1" name="Figura a mano libera: Forma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539" y="4438870"/>
            <a:ext cx="4749197" cy="3806732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igura a mano libera: Forma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8287" y="-18288"/>
            <a:ext cx="3596046" cy="4734622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igura a mano libera: Forma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190692" cy="4096644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igura a mano libera: Forma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8288" y="-18288"/>
            <a:ext cx="3421903" cy="4381838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igura a mano libera: Forma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16254" y="1182436"/>
            <a:ext cx="3390612" cy="3225768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igura a mano libera: Forma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88902" y="1062234"/>
            <a:ext cx="3648568" cy="348426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igura a mano libera: Forma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40294" y="1335388"/>
            <a:ext cx="3094314" cy="2881985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igura a mano libera: Forma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4387" y="4539051"/>
            <a:ext cx="4535340" cy="3690550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igura a mano libera: Forma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959" y="4199072"/>
            <a:ext cx="5095286" cy="4046531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Segnaposto immagine 88">
            <a:extLst>
              <a:ext uri="{FF2B5EF4-FFF2-40B4-BE49-F238E27FC236}">
                <a16:creationId xmlns:a16="http://schemas.microsoft.com/office/drawing/2014/main" id="{90D459AE-B4F3-4C42-8A12-9BF1CD1102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944864" cy="3810568"/>
          </a:xfrm>
          <a:custGeom>
            <a:avLst/>
            <a:gdLst>
              <a:gd name="connsiteX0" fmla="*/ 0 w 2424997"/>
              <a:gd name="connsiteY0" fmla="*/ 0 h 3124865"/>
              <a:gd name="connsiteX1" fmla="*/ 1724737 w 2424997"/>
              <a:gd name="connsiteY1" fmla="*/ 0 h 3124865"/>
              <a:gd name="connsiteX2" fmla="*/ 1747203 w 2424997"/>
              <a:gd name="connsiteY2" fmla="*/ 28350 h 3124865"/>
              <a:gd name="connsiteX3" fmla="*/ 2038508 w 2424997"/>
              <a:gd name="connsiteY3" fmla="*/ 527042 h 3124865"/>
              <a:gd name="connsiteX4" fmla="*/ 2111635 w 2424997"/>
              <a:gd name="connsiteY4" fmla="*/ 663503 h 3124865"/>
              <a:gd name="connsiteX5" fmla="*/ 2407832 w 2424997"/>
              <a:gd name="connsiteY5" fmla="*/ 1727267 h 3124865"/>
              <a:gd name="connsiteX6" fmla="*/ 1378437 w 2424997"/>
              <a:gd name="connsiteY6" fmla="*/ 2860499 h 3124865"/>
              <a:gd name="connsiteX7" fmla="*/ 1151698 w 2424997"/>
              <a:gd name="connsiteY7" fmla="*/ 2959167 h 3124865"/>
              <a:gd name="connsiteX8" fmla="*/ 467819 w 2424997"/>
              <a:gd name="connsiteY8" fmla="*/ 3110822 h 3124865"/>
              <a:gd name="connsiteX9" fmla="*/ 130874 w 2424997"/>
              <a:gd name="connsiteY9" fmla="*/ 3004568 h 3124865"/>
              <a:gd name="connsiteX10" fmla="*/ 0 w 2424997"/>
              <a:gd name="connsiteY10" fmla="*/ 2936339 h 31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997" h="3124865">
                <a:moveTo>
                  <a:pt x="0" y="0"/>
                </a:moveTo>
                <a:lnTo>
                  <a:pt x="1724737" y="0"/>
                </a:lnTo>
                <a:lnTo>
                  <a:pt x="1747203" y="28350"/>
                </a:lnTo>
                <a:cubicBezTo>
                  <a:pt x="1849704" y="172946"/>
                  <a:pt x="1942108" y="346224"/>
                  <a:pt x="2038508" y="527042"/>
                </a:cubicBezTo>
                <a:cubicBezTo>
                  <a:pt x="2062183" y="571517"/>
                  <a:pt x="2086714" y="617474"/>
                  <a:pt x="2111635" y="663503"/>
                </a:cubicBezTo>
                <a:cubicBezTo>
                  <a:pt x="2334664" y="1075517"/>
                  <a:pt x="2475813" y="1372148"/>
                  <a:pt x="2407832" y="1727267"/>
                </a:cubicBezTo>
                <a:cubicBezTo>
                  <a:pt x="2304253" y="2268357"/>
                  <a:pt x="1996405" y="2607287"/>
                  <a:pt x="1378437" y="2860499"/>
                </a:cubicBezTo>
                <a:cubicBezTo>
                  <a:pt x="1297555" y="2893630"/>
                  <a:pt x="1223386" y="2926944"/>
                  <a:pt x="1151698" y="2959167"/>
                </a:cubicBezTo>
                <a:cubicBezTo>
                  <a:pt x="854475" y="3092702"/>
                  <a:pt x="701291" y="3154909"/>
                  <a:pt x="467819" y="3110822"/>
                </a:cubicBezTo>
                <a:cubicBezTo>
                  <a:pt x="351909" y="3088935"/>
                  <a:pt x="239342" y="3053398"/>
                  <a:pt x="130874" y="3004568"/>
                </a:cubicBezTo>
                <a:lnTo>
                  <a:pt x="0" y="293633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97" name="Segnaposto immagine 96">
            <a:extLst>
              <a:ext uri="{FF2B5EF4-FFF2-40B4-BE49-F238E27FC236}">
                <a16:creationId xmlns:a16="http://schemas.microsoft.com/office/drawing/2014/main" id="{0344694E-FBEE-4E6E-B940-5A77EE1224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57100" y="1484890"/>
            <a:ext cx="2680430" cy="2597155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92" name="Segnaposto immagine 91">
            <a:extLst>
              <a:ext uri="{FF2B5EF4-FFF2-40B4-BE49-F238E27FC236}">
                <a16:creationId xmlns:a16="http://schemas.microsoft.com/office/drawing/2014/main" id="{D848FBF2-F963-4A1F-B265-AB689736B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5043" y="4808472"/>
            <a:ext cx="4133848" cy="3421128"/>
          </a:xfrm>
          <a:custGeom>
            <a:avLst/>
            <a:gdLst>
              <a:gd name="connsiteX0" fmla="*/ 1782686 w 3444873"/>
              <a:gd name="connsiteY0" fmla="*/ 0 h 2881420"/>
              <a:gd name="connsiteX1" fmla="*/ 3043760 w 3444873"/>
              <a:gd name="connsiteY1" fmla="*/ 738072 h 2881420"/>
              <a:gd name="connsiteX2" fmla="*/ 3178153 w 3444873"/>
              <a:gd name="connsiteY2" fmla="*/ 926892 h 2881420"/>
              <a:gd name="connsiteX3" fmla="*/ 3444873 w 3444873"/>
              <a:gd name="connsiteY3" fmla="*/ 1521780 h 2881420"/>
              <a:gd name="connsiteX4" fmla="*/ 3283718 w 3444873"/>
              <a:gd name="connsiteY4" fmla="*/ 2162452 h 2881420"/>
              <a:gd name="connsiteX5" fmla="*/ 2839285 w 3444873"/>
              <a:gd name="connsiteY5" fmla="*/ 2712960 h 2881420"/>
              <a:gd name="connsiteX6" fmla="*/ 2692803 w 3444873"/>
              <a:gd name="connsiteY6" fmla="*/ 2827545 h 2881420"/>
              <a:gd name="connsiteX7" fmla="*/ 2610242 w 3444873"/>
              <a:gd name="connsiteY7" fmla="*/ 2881420 h 2881420"/>
              <a:gd name="connsiteX8" fmla="*/ 523032 w 3444873"/>
              <a:gd name="connsiteY8" fmla="*/ 2881420 h 2881420"/>
              <a:gd name="connsiteX9" fmla="*/ 501539 w 3444873"/>
              <a:gd name="connsiteY9" fmla="*/ 2862881 h 2881420"/>
              <a:gd name="connsiteX10" fmla="*/ 401780 w 3444873"/>
              <a:gd name="connsiteY10" fmla="*/ 2756085 h 2881420"/>
              <a:gd name="connsiteX11" fmla="*/ 0 w 3444873"/>
              <a:gd name="connsiteY11" fmla="*/ 1521780 h 2881420"/>
              <a:gd name="connsiteX12" fmla="*/ 178970 w 3444873"/>
              <a:gd name="connsiteY12" fmla="*/ 1015579 h 2881420"/>
              <a:gd name="connsiteX13" fmla="*/ 708859 w 3444873"/>
              <a:gd name="connsiteY13" fmla="*/ 544230 h 2881420"/>
              <a:gd name="connsiteX14" fmla="*/ 825365 w 3444873"/>
              <a:gd name="connsiteY14" fmla="*/ 454067 h 2881420"/>
              <a:gd name="connsiteX15" fmla="*/ 1782686 w 3444873"/>
              <a:gd name="connsiteY15" fmla="*/ 0 h 288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81420">
                <a:moveTo>
                  <a:pt x="1782686" y="0"/>
                </a:moveTo>
                <a:cubicBezTo>
                  <a:pt x="2315236" y="0"/>
                  <a:pt x="2692396" y="220721"/>
                  <a:pt x="3043760" y="738072"/>
                </a:cubicBezTo>
                <a:cubicBezTo>
                  <a:pt x="3089740" y="805787"/>
                  <a:pt x="3134687" y="867372"/>
                  <a:pt x="3178153" y="926892"/>
                </a:cubicBezTo>
                <a:cubicBezTo>
                  <a:pt x="3358308" y="1173678"/>
                  <a:pt x="3444873" y="1302019"/>
                  <a:pt x="3444873" y="1521780"/>
                </a:cubicBezTo>
                <a:cubicBezTo>
                  <a:pt x="3444873" y="1739988"/>
                  <a:pt x="3390613" y="1955541"/>
                  <a:pt x="3283718" y="2162452"/>
                </a:cubicBezTo>
                <a:cubicBezTo>
                  <a:pt x="3179115" y="2364860"/>
                  <a:pt x="3029567" y="2550133"/>
                  <a:pt x="2839285" y="2712960"/>
                </a:cubicBezTo>
                <a:cubicBezTo>
                  <a:pt x="2792528" y="2752984"/>
                  <a:pt x="2743576" y="2791253"/>
                  <a:pt x="2692803" y="2827545"/>
                </a:cubicBezTo>
                <a:lnTo>
                  <a:pt x="2610242" y="2881420"/>
                </a:lnTo>
                <a:lnTo>
                  <a:pt x="523032" y="2881420"/>
                </a:lnTo>
                <a:lnTo>
                  <a:pt x="501539" y="2862881"/>
                </a:lnTo>
                <a:cubicBezTo>
                  <a:pt x="466750" y="2829417"/>
                  <a:pt x="433475" y="2793801"/>
                  <a:pt x="401780" y="2756085"/>
                </a:cubicBezTo>
                <a:cubicBezTo>
                  <a:pt x="142674" y="2447638"/>
                  <a:pt x="0" y="2009299"/>
                  <a:pt x="0" y="1521780"/>
                </a:cubicBezTo>
                <a:cubicBezTo>
                  <a:pt x="0" y="1327273"/>
                  <a:pt x="55222" y="1171168"/>
                  <a:pt x="178970" y="1015579"/>
                </a:cubicBezTo>
                <a:cubicBezTo>
                  <a:pt x="308413" y="852825"/>
                  <a:pt x="502908" y="702921"/>
                  <a:pt x="708859" y="544230"/>
                </a:cubicBezTo>
                <a:cubicBezTo>
                  <a:pt x="746858" y="514988"/>
                  <a:pt x="786112" y="484711"/>
                  <a:pt x="825365" y="454067"/>
                </a:cubicBezTo>
                <a:cubicBezTo>
                  <a:pt x="1176728" y="179810"/>
                  <a:pt x="1433172" y="0"/>
                  <a:pt x="178268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4" name="Segnaposto contenuto 2">
            <a:extLst>
              <a:ext uri="{FF2B5EF4-FFF2-40B4-BE49-F238E27FC236}">
                <a16:creationId xmlns:a16="http://schemas.microsoft.com/office/drawing/2014/main" id="{5AE605FD-E2BD-48D3-A2C4-60E67DD8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1658" y="2775586"/>
            <a:ext cx="5729741" cy="4381500"/>
          </a:xfrm>
        </p:spPr>
        <p:txBody>
          <a:bodyPr rtlCol="0">
            <a:normAutofit/>
          </a:bodyPr>
          <a:lstStyle>
            <a:lvl1pPr>
              <a:defRPr spc="0"/>
            </a:lvl1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5" name="Segnaposto piè di pagina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61659" y="7404736"/>
            <a:ext cx="2924927" cy="548492"/>
          </a:xfrm>
        </p:spPr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79" name="Segnaposto data 22">
            <a:extLst>
              <a:ext uri="{FF2B5EF4-FFF2-40B4-BE49-F238E27FC236}">
                <a16:creationId xmlns:a16="http://schemas.microsoft.com/office/drawing/2014/main" id="{1BE603F5-0A57-4324-882D-14EC1A8C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58094" y="7404588"/>
            <a:ext cx="2194891" cy="548640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it-IT"/>
              <a:t>03/02/20XX</a:t>
            </a:r>
            <a:endParaRPr lang="it-IT" dirty="0"/>
          </a:p>
        </p:txBody>
      </p:sp>
      <p:sp>
        <p:nvSpPr>
          <p:cNvPr id="19" name="Segnaposto numero diapositiva 31">
            <a:extLst>
              <a:ext uri="{FF2B5EF4-FFF2-40B4-BE49-F238E27FC236}">
                <a16:creationId xmlns:a16="http://schemas.microsoft.com/office/drawing/2014/main" id="{959C448F-2494-48EB-82EF-21C67128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54893" y="7406640"/>
            <a:ext cx="930515" cy="54864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3409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298DF-6586-4495-AAE3-98F8BFC94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27960"/>
            <a:ext cx="13167000" cy="1374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1F1B-82B6-4E7E-8D9A-11C232B0F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925640"/>
            <a:ext cx="13167000" cy="54313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1BFED-A7EB-4889-9111-FC836B43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16C42-834E-4455-B91E-6AE73AAEB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26AA0-802D-42BD-8F6D-20B58A35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C24741F4-AA04-4CEC-AFCE-DBA91D9019A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22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97797-B032-4409-8CBF-CF9E2CB4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58E9A-E30A-4EF9-A74F-3880C3D58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0BFF5-247B-44A6-802C-4E7C0151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8AD85-EA1E-408E-A982-1E9DFC58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B4FF4-5F65-43B5-ADBC-0DEE5202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895D7931-0481-4A87-8077-AF8A5D5A1CF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59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BEE5E-A0F3-44D0-90F9-2CCF9355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27960"/>
            <a:ext cx="13167000" cy="1374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FA3E-0B62-4F54-B27A-00DE9AEE0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925638"/>
            <a:ext cx="6507162" cy="54308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48446-3B0E-4F13-853E-7FD4A3460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1925638"/>
            <a:ext cx="6507163" cy="54308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86AE6-C1D6-44BF-9FD8-42363A9D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174C4-DDD4-495B-B97C-6A8DC3CB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FC9E3-7F05-4743-AE1D-9B464BC7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B0EBBA7F-AB16-4B70-BFE9-906BBC834F3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62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3270-28F4-45A1-A112-E7AC8C3C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998F9-EF6B-41F9-A025-D11984220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952035-56EF-47E4-B106-0F0239AA2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8DE035-C1B2-4879-9711-3C6E0442F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973216-2E63-489D-8E67-C428B05CE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2275FE-B740-4165-AB39-EB544260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6BF146-45D9-4130-AF0D-7ADC8358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96F6D-1E4F-4FB2-ADBE-BBC103ED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270C8CA5-EE0E-4E70-B2C1-8E68668B8C0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59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9F1CC-EF84-4B0D-A241-11D8133D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27960"/>
            <a:ext cx="13167000" cy="1374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46711-767E-414F-A45D-F477A481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C9515-DF58-4391-B92E-1C8A189FF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1FB80-8969-429E-B0AF-C306CC20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D6E8C8C3-E557-4AC1-841B-5344F3247E0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4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D2118-E70B-4292-B25F-79EE07769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2912B-5A56-47CB-ABA9-B3DC4ACD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EB3DC-0AF8-4336-B52B-ADE65284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504CA6D2-6C80-432F-8098-818DC016400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44703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F2BC-CFE0-4D24-BA4A-B315A85A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C971B-5BFC-44D8-8A7B-5DFAD96E8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B79F7-7B83-44CA-B121-5BDE74CBE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EB5F9-DCFB-406D-B147-E0EB98D8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5AF4D-CF96-4926-84C1-507036B2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70272-941E-4B34-82C0-3337A1D7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A2F53C1A-BD44-4D70-B4FC-8F2D8475830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84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73D8E-5531-434E-B1C8-7C5756E9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8DA5C8-4C88-43CE-A8F8-8B5DCD564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F52BD-F9CA-4CC7-A843-4E1FEB4C5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0727B-A8BD-4021-9817-BA53625E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19" y="7497000"/>
            <a:ext cx="340848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6EBE1-8972-42DD-95F1-0FD12407D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3280" y="7497000"/>
            <a:ext cx="4637160" cy="567360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9DA22-4731-4CA3-AD09-5D4361B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680" y="7497000"/>
            <a:ext cx="3408480" cy="567360"/>
          </a:xfrm>
        </p:spPr>
        <p:txBody>
          <a:bodyPr/>
          <a:lstStyle/>
          <a:p>
            <a:pPr lvl="0"/>
            <a:fld id="{DA12E11E-0728-4616-B0D9-EF139E26584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34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7BFDE-2B9F-4FEC-B2B3-89AEEAE895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1519" y="327960"/>
            <a:ext cx="13167000" cy="1374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74542-17BD-4851-A6ED-BC31F0ED11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19" y="1925640"/>
            <a:ext cx="13167000" cy="5431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2EF03-2D60-4D8B-B653-0466387BBD2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31519" y="7497000"/>
            <a:ext cx="3408480" cy="56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7FF35-7F4D-4E97-ACBF-6CFB187FF0B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5003280" y="7497000"/>
            <a:ext cx="4637160" cy="56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5E1E1-2D52-42DF-BE1D-F45225C89D4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489680" y="7497000"/>
            <a:ext cx="3408480" cy="56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C40F9E6-B7AB-4720-8353-C661B394B1D8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hangingPunct="0">
        <a:tabLst/>
        <a:defRPr lang="it-IT" sz="479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539"/>
        </a:spcAft>
        <a:tabLst/>
        <a:defRPr lang="it-IT" sz="348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cad=rja&amp;uact=8&amp;ved=0ahUKEwiFifPHw8XYAhWQpKQKHcQwCREQjRwIBw&amp;url=https://www.samsung.com/global/business/networks/insights/5g-radio-access/&amp;psig=AOvVaw0sbDB0pa9GE-5pSe4kfH2F&amp;ust=1515403304956988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pxhere.com/es/photo/61847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it/url?sa=i&amp;rct=j&amp;q=&amp;esrc=s&amp;source=images&amp;cd=&amp;cad=rja&amp;uact=8&amp;ved=0ahUKEwiFifPHw8XYAhWQpKQKHcQwCREQjRwIBw&amp;url=https://www.samsung.com/global/business/networks/insights/5g-radio-access/&amp;psig=AOvVaw0sbDB0pa9GE-5pSe4kfH2F&amp;ust=1515403304956988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s://www.google.it/url?sa=i&amp;rct=j&amp;q=&amp;esrc=s&amp;source=images&amp;cd=&amp;cad=rja&amp;uact=8&amp;ved=0ahUKEwiFifPHw8XYAhWQpKQKHcQwCREQjRwIBw&amp;url=https://www.samsung.com/global/business/networks/insights/5g-radio-access/&amp;psig=AOvVaw0sbDB0pa9GE-5pSe4kfH2F&amp;ust=1515403304956988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378B3-63BB-9EEF-86B1-BC9067598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1194" y="2251822"/>
            <a:ext cx="10484464" cy="28654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The </a:t>
            </a:r>
            <a:r>
              <a:rPr lang="it-IT" sz="3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Automatic</a:t>
            </a:r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Guide in Precision </a:t>
            </a:r>
            <a:r>
              <a:rPr lang="it-IT" sz="3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Agriculture</a:t>
            </a:r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: from Remote Sensing to </a:t>
            </a:r>
            <a:r>
              <a:rPr lang="it-IT" sz="3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Prescription</a:t>
            </a:r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Maps in the Bari-Matera 5G Project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88F52DC-A976-1D5A-8FCB-8C277893B858}"/>
              </a:ext>
            </a:extLst>
          </p:cNvPr>
          <p:cNvGrpSpPr/>
          <p:nvPr/>
        </p:nvGrpSpPr>
        <p:grpSpPr>
          <a:xfrm>
            <a:off x="-28684" y="25151"/>
            <a:ext cx="14654465" cy="8140106"/>
            <a:chOff x="-1" y="92052"/>
            <a:chExt cx="14654465" cy="8140106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830D6526-E2FD-B176-0212-A40ABDAE0A0A}"/>
                </a:ext>
              </a:extLst>
            </p:cNvPr>
            <p:cNvSpPr/>
            <p:nvPr/>
          </p:nvSpPr>
          <p:spPr>
            <a:xfrm>
              <a:off x="24064" y="7415968"/>
              <a:ext cx="14630400" cy="816190"/>
            </a:xfrm>
            <a:prstGeom prst="rect">
              <a:avLst/>
            </a:prstGeom>
            <a:solidFill>
              <a:srgbClr val="4D8F35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B70FC7D-5506-E173-0AC8-9B89E369FA1B}"/>
                </a:ext>
              </a:extLst>
            </p:cNvPr>
            <p:cNvSpPr/>
            <p:nvPr/>
          </p:nvSpPr>
          <p:spPr>
            <a:xfrm>
              <a:off x="-1" y="1208469"/>
              <a:ext cx="14630401" cy="91187"/>
            </a:xfrm>
            <a:prstGeom prst="rect">
              <a:avLst/>
            </a:prstGeom>
            <a:solidFill>
              <a:schemeClr val="accent6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59C09E6-604A-CDF9-EC08-ED705618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9510" y="92052"/>
              <a:ext cx="1134831" cy="1116416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98AC387-1AFD-D6EC-8AE1-E533EAD2111B}"/>
                </a:ext>
              </a:extLst>
            </p:cNvPr>
            <p:cNvSpPr txBox="1"/>
            <p:nvPr/>
          </p:nvSpPr>
          <p:spPr>
            <a:xfrm>
              <a:off x="8419654" y="224795"/>
              <a:ext cx="33882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UNIVERSITÀ DEGLI STUDI </a:t>
              </a:r>
            </a:p>
            <a:p>
              <a:pPr algn="r"/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DELLA BASILICATA</a:t>
              </a:r>
              <a:endPara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258FA2-DDBE-8348-C29B-1957EB1E6968}"/>
              </a:ext>
            </a:extLst>
          </p:cNvPr>
          <p:cNvSpPr txBox="1"/>
          <p:nvPr/>
        </p:nvSpPr>
        <p:spPr>
          <a:xfrm>
            <a:off x="1515219" y="7428952"/>
            <a:ext cx="1091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Book Antiqua" panose="02040602050305030304" pitchFamily="18" charset="0"/>
              </a:rPr>
              <a:t>Dr. Costanza Fiorentino and Prof. Paola D’Antonio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EE99034-825A-8010-31A0-B2871BE62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0413" y="25151"/>
            <a:ext cx="1011753" cy="11164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36F90B-B4C6-900D-01E5-66B4DA15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89"/>
            <a:ext cx="4182788" cy="1116416"/>
          </a:xfrm>
          <a:prstGeom prst="rect">
            <a:avLst/>
          </a:prstGeom>
        </p:spPr>
      </p:pic>
      <p:pic>
        <p:nvPicPr>
          <p:cNvPr id="1026" name="Picture 2" descr="CTE Matera">
            <a:extLst>
              <a:ext uri="{FF2B5EF4-FFF2-40B4-BE49-F238E27FC236}">
                <a16:creationId xmlns:a16="http://schemas.microsoft.com/office/drawing/2014/main" id="{26B60CF8-8BCD-5A9D-F9F7-299EDB15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28" y="122501"/>
            <a:ext cx="1134831" cy="94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43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>
            <a:grpSpLocks noChangeAspect="1"/>
          </p:cNvGrpSpPr>
          <p:nvPr/>
        </p:nvGrpSpPr>
        <p:grpSpPr>
          <a:xfrm>
            <a:off x="1098209" y="1909132"/>
            <a:ext cx="5951410" cy="5400000"/>
            <a:chOff x="9645445" y="2492478"/>
            <a:chExt cx="4616245" cy="418854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8684" y="2921429"/>
              <a:ext cx="4380108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9910916" y="2492478"/>
              <a:ext cx="3053986" cy="334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dirty="0" err="1">
                  <a:solidFill>
                    <a:schemeClr val="accent1">
                      <a:lumMod val="50000"/>
                    </a:schemeClr>
                  </a:solidFill>
                  <a:latin typeface="Book Antiqua" panose="02040602050305030304" pitchFamily="18" charset="0"/>
                </a:rPr>
                <a:t>Variable</a:t>
              </a:r>
              <a:r>
                <a:rPr lang="it-IT" sz="2200" dirty="0">
                  <a:solidFill>
                    <a:schemeClr val="accent1">
                      <a:lumMod val="50000"/>
                    </a:schemeClr>
                  </a:solidFill>
                  <a:latin typeface="Book Antiqua" panose="02040602050305030304" pitchFamily="18" charset="0"/>
                </a:rPr>
                <a:t> rate fertilization </a:t>
              </a:r>
              <a:r>
                <a:rPr lang="it-IT" sz="2200" dirty="0" err="1">
                  <a:solidFill>
                    <a:schemeClr val="accent1">
                      <a:lumMod val="50000"/>
                    </a:schemeClr>
                  </a:solidFill>
                  <a:latin typeface="Book Antiqua" panose="02040602050305030304" pitchFamily="18" charset="0"/>
                </a:rPr>
                <a:t>map</a:t>
              </a:r>
              <a:endParaRPr lang="it-IT" sz="2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9645445" y="2492478"/>
              <a:ext cx="4616245" cy="41885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310" y="2122934"/>
            <a:ext cx="290634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189" y="4043707"/>
            <a:ext cx="275342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622" y="5887951"/>
            <a:ext cx="278790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E17ABF5A-CDA3-6229-44F8-9F07E3C76ECD}"/>
              </a:ext>
            </a:extLst>
          </p:cNvPr>
          <p:cNvGrpSpPr/>
          <p:nvPr/>
        </p:nvGrpSpPr>
        <p:grpSpPr>
          <a:xfrm>
            <a:off x="465267" y="24856"/>
            <a:ext cx="14165133" cy="1116416"/>
            <a:chOff x="465267" y="24856"/>
            <a:chExt cx="14165133" cy="111641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7B1EAAD-2672-5B3C-0F28-A3C7BC5D1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569" y="24856"/>
              <a:ext cx="1134831" cy="1116416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B762E70-85E8-C2CB-03D6-157EFBF3C05B}"/>
                </a:ext>
              </a:extLst>
            </p:cNvPr>
            <p:cNvSpPr txBox="1"/>
            <p:nvPr/>
          </p:nvSpPr>
          <p:spPr>
            <a:xfrm>
              <a:off x="10107285" y="198261"/>
              <a:ext cx="33882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UNIVERSITÀ DEGLI STUDI </a:t>
              </a:r>
            </a:p>
            <a:p>
              <a:pPr algn="r"/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DELLA BASILICATA</a:t>
              </a:r>
              <a:endPara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A693F1B-CEF9-4B71-2F07-ECFD6458AF58}"/>
                </a:ext>
              </a:extLst>
            </p:cNvPr>
            <p:cNvSpPr txBox="1"/>
            <p:nvPr/>
          </p:nvSpPr>
          <p:spPr>
            <a:xfrm>
              <a:off x="465267" y="429175"/>
              <a:ext cx="3161741" cy="615553"/>
            </a:xfrm>
            <a:prstGeom prst="rect">
              <a:avLst/>
            </a:prstGeom>
            <a:noFill/>
          </p:spPr>
          <p:txBody>
            <a:bodyPr wrap="none" lIns="0" tIns="0" rIns="180000" bIns="0" rtlCol="0">
              <a:spAutoFit/>
            </a:bodyPr>
            <a:lstStyle/>
            <a:p>
              <a:r>
                <a:rPr lang="it-IT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Case Study</a:t>
              </a:r>
            </a:p>
          </p:txBody>
        </p:sp>
      </p:grpSp>
      <p:pic>
        <p:nvPicPr>
          <p:cNvPr id="8" name="Picture 2" descr="Risultati immagini per 5g">
            <a:hlinkClick r:id="rId8"/>
            <a:extLst>
              <a:ext uri="{FF2B5EF4-FFF2-40B4-BE49-F238E27FC236}">
                <a16:creationId xmlns:a16="http://schemas.microsoft.com/office/drawing/2014/main" id="{89A9D3EE-4447-2582-8AA9-8D310C50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895" y="1219472"/>
            <a:ext cx="2436084" cy="1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624217-DACE-1B46-9CFC-EC9696776C72}"/>
              </a:ext>
            </a:extLst>
          </p:cNvPr>
          <p:cNvSpPr txBox="1"/>
          <p:nvPr/>
        </p:nvSpPr>
        <p:spPr>
          <a:xfrm>
            <a:off x="10124424" y="27245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4067F9-78BB-834E-46C3-F5EFE7C89207}"/>
              </a:ext>
            </a:extLst>
          </p:cNvPr>
          <p:cNvSpPr txBox="1"/>
          <p:nvPr/>
        </p:nvSpPr>
        <p:spPr>
          <a:xfrm>
            <a:off x="482406" y="503365"/>
            <a:ext cx="2698472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1. Case Study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9569A2-4750-E40C-F1A1-728356F631B7}"/>
              </a:ext>
            </a:extLst>
          </p:cNvPr>
          <p:cNvSpPr txBox="1"/>
          <p:nvPr/>
        </p:nvSpPr>
        <p:spPr>
          <a:xfrm>
            <a:off x="-1872468" y="1198210"/>
            <a:ext cx="6898188" cy="6612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Cereal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Crops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537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5B83C0EF-172B-78A3-39B7-5E69F7FB443B}"/>
              </a:ext>
            </a:extLst>
          </p:cNvPr>
          <p:cNvGrpSpPr/>
          <p:nvPr/>
        </p:nvGrpSpPr>
        <p:grpSpPr>
          <a:xfrm>
            <a:off x="10107285" y="24856"/>
            <a:ext cx="4523115" cy="1116416"/>
            <a:chOff x="10107285" y="24856"/>
            <a:chExt cx="4523115" cy="1116416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7897138-5CCF-584B-45A2-ED6AFE97D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569" y="24856"/>
              <a:ext cx="1134831" cy="1116416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43604C7-3CAD-178E-CAE6-BC4A6E6800A1}"/>
                </a:ext>
              </a:extLst>
            </p:cNvPr>
            <p:cNvSpPr txBox="1"/>
            <p:nvPr/>
          </p:nvSpPr>
          <p:spPr>
            <a:xfrm>
              <a:off x="10107285" y="198261"/>
              <a:ext cx="33882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UNIVERSITÀ DEGLI STUDI </a:t>
              </a:r>
            </a:p>
            <a:p>
              <a:pPr algn="r"/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DELLA BASILICATA</a:t>
              </a:r>
              <a:endPara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ED8A153E-26CA-C17C-F580-B2A229A83E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2859731"/>
            <a:ext cx="4516637" cy="4646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FA19B27-E13C-0391-A2D9-1583FE83DD3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94" y="2712718"/>
            <a:ext cx="4714012" cy="47636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ccia a sinistra 15">
            <a:extLst>
              <a:ext uri="{FF2B5EF4-FFF2-40B4-BE49-F238E27FC236}">
                <a16:creationId xmlns:a16="http://schemas.microsoft.com/office/drawing/2014/main" id="{5FA900DC-3F42-B272-E913-B6FCAFEF95E1}"/>
              </a:ext>
            </a:extLst>
          </p:cNvPr>
          <p:cNvSpPr/>
          <p:nvPr/>
        </p:nvSpPr>
        <p:spPr>
          <a:xfrm flipH="1">
            <a:off x="4508426" y="4340917"/>
            <a:ext cx="1378822" cy="667305"/>
          </a:xfrm>
          <a:prstGeom prst="leftArrow">
            <a:avLst/>
          </a:prstGeom>
          <a:solidFill>
            <a:srgbClr val="4D8F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6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F4898B7-AC20-939B-185F-15622DA9CAC4}"/>
              </a:ext>
            </a:extLst>
          </p:cNvPr>
          <p:cNvSpPr txBox="1"/>
          <p:nvPr/>
        </p:nvSpPr>
        <p:spPr>
          <a:xfrm>
            <a:off x="-1230785" y="2007020"/>
            <a:ext cx="6898188" cy="6612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Zoning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it-IT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548D26-2DB4-5D47-C41C-FF1F828964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416" y="1864363"/>
            <a:ext cx="4026073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815ED5-FCC4-FC66-A54D-F3B91DB82395}"/>
              </a:ext>
            </a:extLst>
          </p:cNvPr>
          <p:cNvSpPr txBox="1"/>
          <p:nvPr/>
        </p:nvSpPr>
        <p:spPr>
          <a:xfrm>
            <a:off x="11304352" y="1424428"/>
            <a:ext cx="2403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TWI Index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9A3ED1-3CF3-9734-BE19-85D6AC9EAD6C}"/>
              </a:ext>
            </a:extLst>
          </p:cNvPr>
          <p:cNvSpPr txBox="1"/>
          <p:nvPr/>
        </p:nvSpPr>
        <p:spPr>
          <a:xfrm>
            <a:off x="10124424" y="27245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489E63-1D49-8C11-D92B-BFC54C5BBEF9}"/>
              </a:ext>
            </a:extLst>
          </p:cNvPr>
          <p:cNvSpPr txBox="1"/>
          <p:nvPr/>
        </p:nvSpPr>
        <p:spPr>
          <a:xfrm>
            <a:off x="482406" y="503365"/>
            <a:ext cx="8871637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2. Case Study: Masseria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Lopinto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– Melfi (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Italy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0281EF8-5603-1AE9-9C18-5CB079D933CE}"/>
              </a:ext>
            </a:extLst>
          </p:cNvPr>
          <p:cNvSpPr txBox="1"/>
          <p:nvPr/>
        </p:nvSpPr>
        <p:spPr>
          <a:xfrm>
            <a:off x="4660826" y="1811476"/>
            <a:ext cx="6898188" cy="6612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Prescription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it-IT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A95DE3-662F-6357-92B8-10740D654F87}"/>
              </a:ext>
            </a:extLst>
          </p:cNvPr>
          <p:cNvSpPr txBox="1"/>
          <p:nvPr/>
        </p:nvSpPr>
        <p:spPr>
          <a:xfrm>
            <a:off x="-1872468" y="1198210"/>
            <a:ext cx="6898188" cy="6612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Cereal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Crops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498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27" y="2392078"/>
            <a:ext cx="3173114" cy="243586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4408" y="4709366"/>
            <a:ext cx="2430151" cy="3156420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11639501" y="5119105"/>
            <a:ext cx="2990898" cy="275551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6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27" y="5072501"/>
            <a:ext cx="3173114" cy="243015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19" y="2392076"/>
            <a:ext cx="3156420" cy="243586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0" y="2392867"/>
            <a:ext cx="6898189" cy="517314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3313664" y="7875416"/>
            <a:ext cx="131673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│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16583" y="1377422"/>
            <a:ext cx="4950290" cy="7425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March -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Fertilization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304936" y="120862"/>
            <a:ext cx="40659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onnettore diritto 29"/>
          <p:cNvCxnSpPr/>
          <p:nvPr/>
        </p:nvCxnSpPr>
        <p:spPr>
          <a:xfrm>
            <a:off x="1304936" y="120862"/>
            <a:ext cx="0" cy="849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783158-3B8F-4525-C2B9-9447FAE4F37F}"/>
              </a:ext>
            </a:extLst>
          </p:cNvPr>
          <p:cNvSpPr txBox="1"/>
          <p:nvPr/>
        </p:nvSpPr>
        <p:spPr>
          <a:xfrm>
            <a:off x="10124424" y="27245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8441E4-0162-1942-E75A-C02F7651E010}"/>
              </a:ext>
            </a:extLst>
          </p:cNvPr>
          <p:cNvSpPr txBox="1"/>
          <p:nvPr/>
        </p:nvSpPr>
        <p:spPr>
          <a:xfrm>
            <a:off x="482406" y="503365"/>
            <a:ext cx="2698472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2. Case Study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8D392D2-1E22-25CF-77DD-EE5ED94FD4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569" y="24856"/>
            <a:ext cx="1134831" cy="11164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8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11639501" y="5119105"/>
            <a:ext cx="2990898" cy="275551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6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575289" y="2044509"/>
            <a:ext cx="6898188" cy="7750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36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it-IT" sz="336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Report</a:t>
            </a:r>
          </a:p>
        </p:txBody>
      </p:sp>
      <p:pic>
        <p:nvPicPr>
          <p:cNvPr id="27" name="Immagine 26" descr="C:\Users\massa\OneDrive\Desktop\Intervista dott. Lopinto\Mappe immagini\#5 - Kverneland Fertilize 20210305_02_undefined_05-03-21_pages-to-jpg-0005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71" b="73396" l="9076" r="92244">
                        <a14:foregroundMark x1="15347" y1="71529" x2="21122" y2="71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25781" r="10633" b="26673"/>
          <a:stretch/>
        </p:blipFill>
        <p:spPr bwMode="auto">
          <a:xfrm>
            <a:off x="6984892" y="2904458"/>
            <a:ext cx="5079840" cy="45228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11925816" y="2929549"/>
            <a:ext cx="2418267" cy="4472668"/>
            <a:chOff x="5219935" y="2531860"/>
            <a:chExt cx="2015223" cy="3761282"/>
          </a:xfrm>
        </p:grpSpPr>
        <p:pic>
          <p:nvPicPr>
            <p:cNvPr id="20484" name="Picture 4" descr="https://tse4.mm.bing.net/th?id=OIP.Srj6KubtG0qG5q7tGRblzQAAAA&amp;pid=Api&amp;P=0&amp;w=215&amp;h=15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" t="41939" r="3416" b="5730"/>
            <a:stretch/>
          </p:blipFill>
          <p:spPr bwMode="auto">
            <a:xfrm rot="16200000">
              <a:off x="3722282" y="4052412"/>
              <a:ext cx="3705076" cy="709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5911457" y="5904906"/>
              <a:ext cx="1305453" cy="388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180 kg/ha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929705" y="2531860"/>
              <a:ext cx="1305453" cy="388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 kg/ha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929705" y="4218383"/>
              <a:ext cx="1305453" cy="388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250 kg/ha</a:t>
              </a: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1304936" y="120862"/>
            <a:ext cx="40659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onnettore diritto 30"/>
          <p:cNvCxnSpPr/>
          <p:nvPr/>
        </p:nvCxnSpPr>
        <p:spPr>
          <a:xfrm>
            <a:off x="1304936" y="120862"/>
            <a:ext cx="0" cy="849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E9C9DD7F-6B0D-B62A-C3FC-88D74FAB526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8" y="2598990"/>
            <a:ext cx="4714012" cy="476362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asellaDiTesto 28"/>
          <p:cNvSpPr txBox="1"/>
          <p:nvPr/>
        </p:nvSpPr>
        <p:spPr>
          <a:xfrm>
            <a:off x="1156923" y="1877938"/>
            <a:ext cx="5079839" cy="5799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Prescription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it-IT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1EB850-E03B-6918-0D10-79667E12BE49}"/>
              </a:ext>
            </a:extLst>
          </p:cNvPr>
          <p:cNvSpPr txBox="1"/>
          <p:nvPr/>
        </p:nvSpPr>
        <p:spPr>
          <a:xfrm>
            <a:off x="10124424" y="27245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E542F3-6C57-806C-0791-1E3043DABDFB}"/>
              </a:ext>
            </a:extLst>
          </p:cNvPr>
          <p:cNvSpPr txBox="1"/>
          <p:nvPr/>
        </p:nvSpPr>
        <p:spPr>
          <a:xfrm>
            <a:off x="482406" y="503365"/>
            <a:ext cx="2698472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2. Case Study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A586301-7C8A-41AD-1683-6968A77933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569" y="24856"/>
            <a:ext cx="1134831" cy="11164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62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11639501" y="5119105"/>
            <a:ext cx="2990898" cy="275551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6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3313664" y="7875416"/>
            <a:ext cx="131673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│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88662" y="1479964"/>
            <a:ext cx="6898188" cy="7425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June -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 descr="C:\Users\massa\OneDrive\Desktop\Foto Lopinto\3\IMG_21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2" y="2383428"/>
            <a:ext cx="6898188" cy="518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327" y="2392867"/>
            <a:ext cx="3190709" cy="24351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27" y="2392868"/>
            <a:ext cx="3190708" cy="243516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20" y="5072501"/>
            <a:ext cx="3174672" cy="2430151"/>
          </a:xfrm>
          <a:prstGeom prst="rect">
            <a:avLst/>
          </a:prstGeom>
        </p:spPr>
      </p:pic>
      <p:pic>
        <p:nvPicPr>
          <p:cNvPr id="15" name="Immagine 14" descr="C:\Users\massa\OneDrive\Desktop\Foto Lopinto\3\IMG_217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128" y="5072501"/>
            <a:ext cx="3173113" cy="242071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llaDiTesto 23"/>
          <p:cNvSpPr txBox="1"/>
          <p:nvPr/>
        </p:nvSpPr>
        <p:spPr>
          <a:xfrm>
            <a:off x="1304936" y="120862"/>
            <a:ext cx="40659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Connettore diritto 24"/>
          <p:cNvCxnSpPr/>
          <p:nvPr/>
        </p:nvCxnSpPr>
        <p:spPr>
          <a:xfrm>
            <a:off x="1304936" y="120862"/>
            <a:ext cx="0" cy="849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19E3583B-25B4-60F5-DCD2-7C72732AF1D8}"/>
              </a:ext>
            </a:extLst>
          </p:cNvPr>
          <p:cNvGrpSpPr/>
          <p:nvPr/>
        </p:nvGrpSpPr>
        <p:grpSpPr>
          <a:xfrm>
            <a:off x="10107285" y="24856"/>
            <a:ext cx="4523115" cy="1116416"/>
            <a:chOff x="10107285" y="24856"/>
            <a:chExt cx="4523115" cy="1116416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398CDE0-9DA1-02D3-BDB9-28CE5D45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569" y="24856"/>
              <a:ext cx="1134831" cy="1116416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67FDEF6-3732-DB13-7EEB-E0C04B4EEB38}"/>
                </a:ext>
              </a:extLst>
            </p:cNvPr>
            <p:cNvSpPr txBox="1"/>
            <p:nvPr/>
          </p:nvSpPr>
          <p:spPr>
            <a:xfrm>
              <a:off x="10107285" y="198261"/>
              <a:ext cx="33882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UNIVERSITÀ DEGLI STUDI </a:t>
              </a:r>
            </a:p>
            <a:p>
              <a:pPr algn="r"/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DELLA BASILICATA</a:t>
              </a:r>
              <a:endPara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120968-737C-D94E-4086-57ED9BCB23C0}"/>
              </a:ext>
            </a:extLst>
          </p:cNvPr>
          <p:cNvSpPr txBox="1"/>
          <p:nvPr/>
        </p:nvSpPr>
        <p:spPr>
          <a:xfrm>
            <a:off x="10124424" y="27245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DFC3EC-EBC8-1940-93B4-03D0000454F9}"/>
              </a:ext>
            </a:extLst>
          </p:cNvPr>
          <p:cNvSpPr txBox="1"/>
          <p:nvPr/>
        </p:nvSpPr>
        <p:spPr>
          <a:xfrm>
            <a:off x="482406" y="503365"/>
            <a:ext cx="2698472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2. Case Study</a:t>
            </a:r>
          </a:p>
        </p:txBody>
      </p:sp>
    </p:spTree>
    <p:extLst>
      <p:ext uri="{BB962C8B-B14F-4D97-AF65-F5344CB8AC3E}">
        <p14:creationId xmlns:p14="http://schemas.microsoft.com/office/powerpoint/2010/main" val="3252537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59" y="2549690"/>
            <a:ext cx="8193504" cy="47433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6317742" y="1836867"/>
            <a:ext cx="2403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Yield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map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F02A12-25CD-6731-2E4E-5A86DA047294}"/>
              </a:ext>
            </a:extLst>
          </p:cNvPr>
          <p:cNvSpPr txBox="1"/>
          <p:nvPr/>
        </p:nvSpPr>
        <p:spPr>
          <a:xfrm>
            <a:off x="10124424" y="27245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A23C79-BB3F-B509-D1CA-B5691C2899F6}"/>
              </a:ext>
            </a:extLst>
          </p:cNvPr>
          <p:cNvSpPr txBox="1"/>
          <p:nvPr/>
        </p:nvSpPr>
        <p:spPr>
          <a:xfrm>
            <a:off x="482406" y="503365"/>
            <a:ext cx="2698472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2. Case Study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DB8415E-3F39-1AFA-094F-167A9F25A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569" y="24856"/>
            <a:ext cx="1134831" cy="11164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28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E3B0FB51-ACA9-44D8-9F27-B933E1FBEB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318229"/>
              </p:ext>
            </p:extLst>
          </p:nvPr>
        </p:nvGraphicFramePr>
        <p:xfrm>
          <a:off x="1462522" y="3251322"/>
          <a:ext cx="11469494" cy="3465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335957" imgH="1592470" progId="Excel.Sheet.12">
                  <p:embed/>
                </p:oleObj>
              </mc:Choice>
              <mc:Fallback>
                <p:oleObj name="Worksheet" r:id="rId2" imgW="4335957" imgH="1592470" progId="Excel.Sheet.12">
                  <p:embed/>
                  <p:pic>
                    <p:nvPicPr>
                      <p:cNvPr id="2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522" y="3251322"/>
                        <a:ext cx="11469494" cy="34650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DDCC85-1FA4-0D70-E956-2F7A16649A30}"/>
              </a:ext>
            </a:extLst>
          </p:cNvPr>
          <p:cNvSpPr txBox="1"/>
          <p:nvPr/>
        </p:nvSpPr>
        <p:spPr>
          <a:xfrm>
            <a:off x="606394" y="1845764"/>
            <a:ext cx="87662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Environmental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and </a:t>
            </a:r>
            <a:r>
              <a:rPr lang="it-IT" sz="3200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Economic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Advantages</a:t>
            </a:r>
            <a:endParaRPr lang="it-IT" sz="32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endParaRPr lang="it-IT" sz="32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3BAF9D8-4BBD-98B9-434D-B90E45865B05}"/>
              </a:ext>
            </a:extLst>
          </p:cNvPr>
          <p:cNvGrpSpPr/>
          <p:nvPr/>
        </p:nvGrpSpPr>
        <p:grpSpPr>
          <a:xfrm>
            <a:off x="10107285" y="24856"/>
            <a:ext cx="4523115" cy="1116416"/>
            <a:chOff x="10107285" y="24856"/>
            <a:chExt cx="4523115" cy="1116416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61F9739-A56A-9623-D4CC-575C80F18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569" y="24856"/>
              <a:ext cx="1134831" cy="1116416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0BE6F5E-93EC-CDCD-D7FE-1CFEE4E71F6B}"/>
                </a:ext>
              </a:extLst>
            </p:cNvPr>
            <p:cNvSpPr txBox="1"/>
            <p:nvPr/>
          </p:nvSpPr>
          <p:spPr>
            <a:xfrm>
              <a:off x="10107285" y="198261"/>
              <a:ext cx="33882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UNIVERSITÀ DEGLI STUDI </a:t>
              </a:r>
            </a:p>
            <a:p>
              <a:pPr algn="r"/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DELLA BASILICATA</a:t>
              </a:r>
              <a:endPara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7566C8-ACE5-363B-4AB4-2785901ABD59}"/>
              </a:ext>
            </a:extLst>
          </p:cNvPr>
          <p:cNvSpPr txBox="1"/>
          <p:nvPr/>
        </p:nvSpPr>
        <p:spPr>
          <a:xfrm>
            <a:off x="10124424" y="27245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90642E-7C9D-81EE-15BE-4C420D6498A2}"/>
              </a:ext>
            </a:extLst>
          </p:cNvPr>
          <p:cNvSpPr txBox="1"/>
          <p:nvPr/>
        </p:nvSpPr>
        <p:spPr>
          <a:xfrm>
            <a:off x="482406" y="503365"/>
            <a:ext cx="2698472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2. Case Study</a:t>
            </a:r>
          </a:p>
        </p:txBody>
      </p:sp>
    </p:spTree>
    <p:extLst>
      <p:ext uri="{BB962C8B-B14F-4D97-AF65-F5344CB8AC3E}">
        <p14:creationId xmlns:p14="http://schemas.microsoft.com/office/powerpoint/2010/main" val="615478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B8097D57-0E0A-4F37-D742-3AA2F19DC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</a14:imgLayer>
                </a14:imgProps>
              </a:ext>
            </a:extLst>
          </a:blip>
          <a:srcRect t="20848"/>
          <a:stretch/>
        </p:blipFill>
        <p:spPr>
          <a:xfrm>
            <a:off x="0" y="3154649"/>
            <a:ext cx="9485703" cy="4094614"/>
          </a:xfrm>
          <a:prstGeom prst="rect">
            <a:avLst/>
          </a:prstGeom>
          <a:ln>
            <a:noFill/>
          </a:ln>
          <a:effectLst>
            <a:outerShdw algn="tl" rotWithShape="0">
              <a:srgbClr val="000000"/>
            </a:outerShdw>
          </a:effectLst>
        </p:spPr>
      </p:pic>
      <p:sp>
        <p:nvSpPr>
          <p:cNvPr id="10240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1602" y="1487805"/>
            <a:ext cx="14281096" cy="5253990"/>
          </a:xfrm>
        </p:spPr>
        <p:txBody>
          <a:bodyPr lIns="108000" tIns="54000" rIns="108000" bIns="54000"/>
          <a:lstStyle/>
          <a:p>
            <a:pPr algn="ctr" hangingPunct="1">
              <a:lnSpc>
                <a:spcPct val="150000"/>
              </a:lnSpc>
              <a:spcAft>
                <a:spcPts val="0"/>
              </a:spcAft>
              <a:buSzPct val="45000"/>
              <a:tabLst>
                <a:tab pos="868680" algn="l"/>
                <a:tab pos="1737360" algn="l"/>
                <a:tab pos="2606040" algn="l"/>
                <a:tab pos="3474720" algn="l"/>
                <a:tab pos="4343400" algn="l"/>
                <a:tab pos="5212080" algn="l"/>
                <a:tab pos="6080760" algn="l"/>
                <a:tab pos="6949440" algn="l"/>
                <a:tab pos="7818120" algn="l"/>
                <a:tab pos="8686800" algn="l"/>
                <a:tab pos="9555480" algn="l"/>
                <a:tab pos="10424160" algn="l"/>
              </a:tabLst>
            </a:pPr>
            <a:r>
              <a:rPr lang="en-US" altLang="it-IT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Digital agriculture is based on continuous communication between  different components</a:t>
            </a:r>
            <a:br>
              <a:rPr lang="en-US" altLang="it-IT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en-US" altLang="it-IT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The vehicle is traced in real time to know position and operating data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4C3F7BC-8325-37CD-C01F-6249CD69218D}"/>
              </a:ext>
            </a:extLst>
          </p:cNvPr>
          <p:cNvGrpSpPr/>
          <p:nvPr/>
        </p:nvGrpSpPr>
        <p:grpSpPr>
          <a:xfrm>
            <a:off x="10107285" y="24856"/>
            <a:ext cx="4523115" cy="1116416"/>
            <a:chOff x="10107285" y="24856"/>
            <a:chExt cx="4523115" cy="111641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9739DE0-A37B-7050-7E62-B9EAA356F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569" y="24856"/>
              <a:ext cx="1134831" cy="1116416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7667EF1-C784-98D9-E703-EFE863AA8C0E}"/>
                </a:ext>
              </a:extLst>
            </p:cNvPr>
            <p:cNvSpPr txBox="1"/>
            <p:nvPr/>
          </p:nvSpPr>
          <p:spPr>
            <a:xfrm>
              <a:off x="10107285" y="198261"/>
              <a:ext cx="33882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UNIVERSITÀ DEGLI STUDI </a:t>
              </a:r>
            </a:p>
            <a:p>
              <a:pPr algn="r"/>
              <a:r>
                <a:rPr lang="it-I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DELLA BASILICATA</a:t>
              </a:r>
              <a:endPara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52251B-C676-926B-84B2-4FF904C97469}"/>
              </a:ext>
            </a:extLst>
          </p:cNvPr>
          <p:cNvSpPr txBox="1"/>
          <p:nvPr/>
        </p:nvSpPr>
        <p:spPr>
          <a:xfrm>
            <a:off x="10124424" y="27245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1BD45E-289B-0541-411C-7682F4A3FC82}"/>
              </a:ext>
            </a:extLst>
          </p:cNvPr>
          <p:cNvSpPr txBox="1"/>
          <p:nvPr/>
        </p:nvSpPr>
        <p:spPr>
          <a:xfrm>
            <a:off x="482406" y="503365"/>
            <a:ext cx="2504510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Conclusions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A775C1-1FA7-913A-43DF-8D69E8E49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212" y="3301569"/>
            <a:ext cx="4505976" cy="369396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Satellite images support </a:t>
            </a:r>
            <a:r>
              <a:rPr lang="en-US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sustainable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agriculture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but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in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particular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for the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cereal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crops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where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farmers' profit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margins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are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very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low,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it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becomes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important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to be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able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to take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advantage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of free data and low cost systems </a:t>
            </a:r>
            <a:r>
              <a:rPr kumimoji="0" lang="en-US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if we want to encourage the sustainable management of farm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02325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40" y="511837"/>
            <a:ext cx="11504296" cy="7687577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42E378EB-4EBF-1962-6857-3DC8951B6AF0}"/>
              </a:ext>
            </a:extLst>
          </p:cNvPr>
          <p:cNvGrpSpPr/>
          <p:nvPr/>
        </p:nvGrpSpPr>
        <p:grpSpPr>
          <a:xfrm>
            <a:off x="-28684" y="25151"/>
            <a:ext cx="14630401" cy="1207604"/>
            <a:chOff x="-1" y="92052"/>
            <a:chExt cx="14630401" cy="1207604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471D67A-95D5-F61E-E0F0-A6B81E194967}"/>
                </a:ext>
              </a:extLst>
            </p:cNvPr>
            <p:cNvSpPr/>
            <p:nvPr/>
          </p:nvSpPr>
          <p:spPr>
            <a:xfrm>
              <a:off x="-1" y="1208469"/>
              <a:ext cx="14630401" cy="91187"/>
            </a:xfrm>
            <a:prstGeom prst="rect">
              <a:avLst/>
            </a:prstGeom>
            <a:solidFill>
              <a:schemeClr val="accent6">
                <a:alpha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7708069-7B9A-C1E1-6A27-3BD104F75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9510" y="92052"/>
              <a:ext cx="1134831" cy="1116416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60DF35B-C7DF-5BB3-E48E-3FDFE2626E59}"/>
                </a:ext>
              </a:extLst>
            </p:cNvPr>
            <p:cNvSpPr txBox="1"/>
            <p:nvPr/>
          </p:nvSpPr>
          <p:spPr>
            <a:xfrm>
              <a:off x="8419654" y="224795"/>
              <a:ext cx="33882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UNIVERSITÀ DEGLI STUDI </a:t>
              </a:r>
            </a:p>
            <a:p>
              <a:pPr algn="r"/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DELLA BASILICATA</a:t>
              </a:r>
              <a:endPara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69886870-D799-4FDD-3323-500B7849C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0413" y="25151"/>
            <a:ext cx="1011753" cy="11164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8EBCBF8-8BDD-4343-1465-2C19C19AF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989"/>
            <a:ext cx="4182788" cy="1116416"/>
          </a:xfrm>
          <a:prstGeom prst="rect">
            <a:avLst/>
          </a:prstGeom>
        </p:spPr>
      </p:pic>
      <p:pic>
        <p:nvPicPr>
          <p:cNvPr id="2050" name="Picture 2" descr="CTE Matera">
            <a:extLst>
              <a:ext uri="{FF2B5EF4-FFF2-40B4-BE49-F238E27FC236}">
                <a16:creationId xmlns:a16="http://schemas.microsoft.com/office/drawing/2014/main" id="{043989D7-4426-2C29-62A8-E5EAC5B48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290" y="99443"/>
            <a:ext cx="1156678" cy="9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09F44722-1092-28BC-6116-9EFD754CC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172" y="2169659"/>
            <a:ext cx="5837723" cy="54292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Sustainability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is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the balance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between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environmental health, social equity and economic vitality in order to create thriving, healthy, diverse and resilient communities for this generation and generations to come.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5EE1357-DC3D-FB99-9F6E-783934EA8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621" y="1127930"/>
            <a:ext cx="7595337" cy="68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26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90C1D0-8844-3F5B-D426-B3CEE086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Why the digital transition is necessary in agriculture?</a:t>
            </a:r>
            <a:br>
              <a:rPr lang="it-IT" sz="48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D080DD-89BC-2BF4-4A59-9A0A7D21F4BC}"/>
              </a:ext>
            </a:extLst>
          </p:cNvPr>
          <p:cNvSpPr txBox="1"/>
          <p:nvPr/>
        </p:nvSpPr>
        <p:spPr>
          <a:xfrm>
            <a:off x="731519" y="1347537"/>
            <a:ext cx="13429649" cy="5508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dirty="0">
              <a:solidFill>
                <a:srgbClr val="333333"/>
              </a:solidFill>
              <a:latin typeface="Helvetica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The term ''sustainable agriculture'' means an integrated system of plant and animal production practices having a site-specific application that will over the long-term:</a:t>
            </a:r>
          </a:p>
          <a:p>
            <a:pPr algn="l">
              <a:lnSpc>
                <a:spcPct val="120000"/>
              </a:lnSpc>
            </a:pPr>
            <a:endParaRPr lang="en-US" sz="2800" b="0" i="0" dirty="0">
              <a:solidFill>
                <a:schemeClr val="accent1">
                  <a:lumMod val="5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Satisfy human food and fiber needs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Enhance environmental quality and the natural resource base upon which the agriculture economy depends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Make the most efficient use of nonrenewable resources and on-farm resources and integrate, where appropriate, natural biological cycles and controls.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Sustain the economic viability of farm operations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Enhance the quality of life for farmers and society as a whole.</a:t>
            </a:r>
          </a:p>
        </p:txBody>
      </p:sp>
    </p:spTree>
    <p:extLst>
      <p:ext uri="{BB962C8B-B14F-4D97-AF65-F5344CB8AC3E}">
        <p14:creationId xmlns:p14="http://schemas.microsoft.com/office/powerpoint/2010/main" val="739256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93" y="1792706"/>
            <a:ext cx="12657795" cy="59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31DCB8C1-1DDA-0108-C206-5BDFC507139F}"/>
              </a:ext>
            </a:extLst>
          </p:cNvPr>
          <p:cNvGrpSpPr/>
          <p:nvPr/>
        </p:nvGrpSpPr>
        <p:grpSpPr>
          <a:xfrm>
            <a:off x="10107285" y="24856"/>
            <a:ext cx="4523115" cy="1116416"/>
            <a:chOff x="10107285" y="24856"/>
            <a:chExt cx="4523115" cy="111641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898C517-4DE4-5822-7CB1-03CD0E1B0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569" y="24856"/>
              <a:ext cx="1134831" cy="1116416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6E3F8AD-DD6E-0D1B-F5BC-A1A2F04872F7}"/>
                </a:ext>
              </a:extLst>
            </p:cNvPr>
            <p:cNvSpPr txBox="1"/>
            <p:nvPr/>
          </p:nvSpPr>
          <p:spPr>
            <a:xfrm>
              <a:off x="10107285" y="198261"/>
              <a:ext cx="33882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UNIVERSITÀ DEGLI STUDI </a:t>
              </a:r>
            </a:p>
            <a:p>
              <a:pPr algn="r"/>
              <a:r>
                <a:rPr lang="it-IT" sz="20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DELLA BASILICATA</a:t>
              </a:r>
              <a:endParaRPr lang="it-IT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DCC4D1-0507-70C3-BCB9-424C156DB1E1}"/>
              </a:ext>
            </a:extLst>
          </p:cNvPr>
          <p:cNvSpPr txBox="1"/>
          <p:nvPr/>
        </p:nvSpPr>
        <p:spPr>
          <a:xfrm>
            <a:off x="185080" y="209538"/>
            <a:ext cx="8676071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Precision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Agriculture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and Digital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Agriculture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3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egnaposto immagine 27">
            <a:extLst>
              <a:ext uri="{FF2B5EF4-FFF2-40B4-BE49-F238E27FC236}">
                <a16:creationId xmlns:a16="http://schemas.microsoft.com/office/drawing/2014/main" id="{5DEAB1DA-BB12-5D58-A4ED-3C69753304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069" r="22069"/>
          <a:stretch>
            <a:fillRect/>
          </a:stretch>
        </p:blipFill>
        <p:spPr>
          <a:xfrm>
            <a:off x="-33867" y="1249200"/>
            <a:ext cx="3727561" cy="4056726"/>
          </a:xfrm>
        </p:spPr>
      </p:pic>
      <p:pic>
        <p:nvPicPr>
          <p:cNvPr id="22" name="Segnaposto immagine 21">
            <a:extLst>
              <a:ext uri="{FF2B5EF4-FFF2-40B4-BE49-F238E27FC236}">
                <a16:creationId xmlns:a16="http://schemas.microsoft.com/office/drawing/2014/main" id="{5C10860E-E1C3-C2C7-6C95-64FF41FD08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383" b="5383"/>
          <a:stretch>
            <a:fillRect/>
          </a:stretch>
        </p:blipFill>
        <p:spPr>
          <a:xfrm>
            <a:off x="1987350" y="4602640"/>
            <a:ext cx="4382561" cy="3626960"/>
          </a:xfrm>
        </p:spPr>
      </p:pic>
      <p:pic>
        <p:nvPicPr>
          <p:cNvPr id="34" name="Segnaposto immagine 33">
            <a:extLst>
              <a:ext uri="{FF2B5EF4-FFF2-40B4-BE49-F238E27FC236}">
                <a16:creationId xmlns:a16="http://schemas.microsoft.com/office/drawing/2014/main" id="{A4A34CDC-613A-D1CA-1008-FEE1F223E49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0945" r="20945"/>
          <a:stretch>
            <a:fillRect/>
          </a:stretch>
        </p:blipFill>
        <p:spPr>
          <a:xfrm>
            <a:off x="4200372" y="1173338"/>
            <a:ext cx="3114827" cy="3018056"/>
          </a:xfr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67EB0D5-CBD2-001D-7443-9799827E4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446" y="-32059"/>
            <a:ext cx="1255955" cy="1235574"/>
          </a:xfrm>
          <a:prstGeom prst="rect">
            <a:avLst/>
          </a:prstGeom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B6D6E7-8C75-5FF6-8BD7-39A2336C4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569" y="24856"/>
            <a:ext cx="1134831" cy="1116416"/>
          </a:xfrm>
          <a:prstGeom prst="rect">
            <a:avLst/>
          </a:prstGeom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6C97C0-DC7B-BEFE-A558-7D207F94588F}"/>
              </a:ext>
            </a:extLst>
          </p:cNvPr>
          <p:cNvSpPr txBox="1"/>
          <p:nvPr/>
        </p:nvSpPr>
        <p:spPr>
          <a:xfrm>
            <a:off x="10107285" y="19826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202B43-8BFB-8002-D372-958917AA8304}"/>
              </a:ext>
            </a:extLst>
          </p:cNvPr>
          <p:cNvSpPr txBox="1"/>
          <p:nvPr/>
        </p:nvSpPr>
        <p:spPr>
          <a:xfrm>
            <a:off x="185080" y="209538"/>
            <a:ext cx="8676071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Precision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Agriculture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and Digital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Agriculture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BB9099B-5453-65FD-1DB9-498D6FA55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594" y="1816577"/>
            <a:ext cx="4371975" cy="557212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E1C4432-5C04-28F0-1ECD-CA029835F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860" y="2150076"/>
            <a:ext cx="10084854" cy="461768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11DC43-319C-674E-D501-782A8A2FA1E6}"/>
              </a:ext>
            </a:extLst>
          </p:cNvPr>
          <p:cNvSpPr txBox="1"/>
          <p:nvPr/>
        </p:nvSpPr>
        <p:spPr>
          <a:xfrm>
            <a:off x="6369911" y="7473289"/>
            <a:ext cx="78597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021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in Italy we are still far from these results. the most widespread application is the automatic guide, direct seeding.</a:t>
            </a:r>
            <a:endParaRPr lang="it-IT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B49474A9-FF74-8862-3729-F1FB21D2B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569" y="24856"/>
            <a:ext cx="1134831" cy="1116416"/>
          </a:xfrm>
          <a:prstGeom prst="rect">
            <a:avLst/>
          </a:prstGeom>
          <a:ln>
            <a:noFill/>
          </a:ln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B1D6694B-1179-2D3E-36AF-E88AF596D303}"/>
              </a:ext>
            </a:extLst>
          </p:cNvPr>
          <p:cNvGrpSpPr/>
          <p:nvPr/>
        </p:nvGrpSpPr>
        <p:grpSpPr>
          <a:xfrm>
            <a:off x="2148797" y="198261"/>
            <a:ext cx="11208428" cy="7342021"/>
            <a:chOff x="1843541" y="612854"/>
            <a:chExt cx="11208428" cy="734202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541" y="612854"/>
              <a:ext cx="11208428" cy="7342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63373678-3EA2-D6A9-4A7C-3CDE3096E0CE}"/>
                </a:ext>
              </a:extLst>
            </p:cNvPr>
            <p:cNvSpPr/>
            <p:nvPr/>
          </p:nvSpPr>
          <p:spPr>
            <a:xfrm>
              <a:off x="2153580" y="736590"/>
              <a:ext cx="3388284" cy="439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31EFAC-1932-D8F5-52FF-BB0032DB2EF6}"/>
              </a:ext>
            </a:extLst>
          </p:cNvPr>
          <p:cNvSpPr txBox="1"/>
          <p:nvPr/>
        </p:nvSpPr>
        <p:spPr>
          <a:xfrm>
            <a:off x="10107285" y="19826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5C7C6B-8662-379A-C621-8FF1E2ED3ED5}"/>
              </a:ext>
            </a:extLst>
          </p:cNvPr>
          <p:cNvSpPr txBox="1"/>
          <p:nvPr/>
        </p:nvSpPr>
        <p:spPr>
          <a:xfrm>
            <a:off x="185080" y="209538"/>
            <a:ext cx="4179647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Precision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Agriculture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3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7">
            <a:extLst>
              <a:ext uri="{FF2B5EF4-FFF2-40B4-BE49-F238E27FC236}">
                <a16:creationId xmlns:a16="http://schemas.microsoft.com/office/drawing/2014/main" id="{EA599813-CEBB-5769-4D4D-3FB4CD207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8360" b="18360"/>
          <a:stretch/>
        </p:blipFill>
        <p:spPr>
          <a:xfrm>
            <a:off x="6785811" y="0"/>
            <a:ext cx="7844589" cy="822960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AB1C2DF6-81D5-908E-2FD4-5602806F4FBD}"/>
              </a:ext>
            </a:extLst>
          </p:cNvPr>
          <p:cNvSpPr/>
          <p:nvPr/>
        </p:nvSpPr>
        <p:spPr>
          <a:xfrm>
            <a:off x="2322095" y="0"/>
            <a:ext cx="7688180" cy="82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183463" y="971710"/>
            <a:ext cx="12965785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it-IT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Remote sensing </a:t>
            </a:r>
          </a:p>
          <a:p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  (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satellites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aircrafts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helicopters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, UAV)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it-IT" sz="800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Proximal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sensing </a:t>
            </a:r>
          </a:p>
          <a:p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  (towers,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vehicles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masts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, ground-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based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handheld, etc.)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65267" y="3087065"/>
            <a:ext cx="8305754" cy="461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Remote sensing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images can be used to support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the large scale estimation of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Land use and planting/sowing period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Nutrient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deficiencies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Plant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diseases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Water deficiency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(stress) or surplus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Pests attack (weed infestations, insect damage)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Herbicide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damage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Crop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development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–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phenological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phases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Evapotranspiration/irrigation, biomass growth and yield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000" dirty="0">
              <a:latin typeface="Avenir Book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09FF42B-305F-3859-2BE3-11399ABDA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569" y="24856"/>
            <a:ext cx="1134831" cy="1116416"/>
          </a:xfrm>
          <a:prstGeom prst="rect">
            <a:avLst/>
          </a:prstGeom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5982A7-F81D-5493-B592-E170B537EC60}"/>
              </a:ext>
            </a:extLst>
          </p:cNvPr>
          <p:cNvSpPr txBox="1"/>
          <p:nvPr/>
        </p:nvSpPr>
        <p:spPr>
          <a:xfrm>
            <a:off x="10107285" y="19826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27EB3A-8BD3-013B-A782-BFA345DB636A}"/>
              </a:ext>
            </a:extLst>
          </p:cNvPr>
          <p:cNvSpPr txBox="1"/>
          <p:nvPr/>
        </p:nvSpPr>
        <p:spPr>
          <a:xfrm>
            <a:off x="185080" y="209538"/>
            <a:ext cx="4179647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Precision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Agriculture</a:t>
            </a:r>
            <a:endParaRPr lang="it-IT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93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arrotondato 24"/>
          <p:cNvSpPr/>
          <p:nvPr/>
        </p:nvSpPr>
        <p:spPr>
          <a:xfrm>
            <a:off x="908469" y="4424233"/>
            <a:ext cx="3672779" cy="47349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it-IT" sz="2400" dirty="0" err="1">
                <a:latin typeface="Book Antiqua" panose="02040602050305030304" pitchFamily="18" charset="0"/>
              </a:rPr>
              <a:t>Prescription</a:t>
            </a:r>
            <a:r>
              <a:rPr lang="it-IT" sz="2400" dirty="0"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latin typeface="Book Antiqua" panose="02040602050305030304" pitchFamily="18" charset="0"/>
              </a:rPr>
              <a:t>maps</a:t>
            </a:r>
            <a:endParaRPr lang="it-IT" sz="2400" dirty="0">
              <a:latin typeface="Book Antiqua" panose="02040602050305030304" pitchFamily="18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908469" y="2010293"/>
            <a:ext cx="3802022" cy="147747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Georeferenced maps acquired with multispectral cameras</a:t>
            </a:r>
            <a:endParaRPr lang="it-IT" sz="2400" dirty="0">
              <a:latin typeface="Book Antiqua" panose="02040602050305030304" pitchFamily="18" charset="0"/>
            </a:endParaRPr>
          </a:p>
        </p:txBody>
      </p:sp>
      <p:sp>
        <p:nvSpPr>
          <p:cNvPr id="24" name="Freccia in giù 23"/>
          <p:cNvSpPr/>
          <p:nvPr/>
        </p:nvSpPr>
        <p:spPr>
          <a:xfrm>
            <a:off x="2370393" y="3511646"/>
            <a:ext cx="562801" cy="78075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it-IT"/>
          </a:p>
        </p:txBody>
      </p:sp>
      <p:sp>
        <p:nvSpPr>
          <p:cNvPr id="31" name="Rettangolo arrotondato 30"/>
          <p:cNvSpPr/>
          <p:nvPr/>
        </p:nvSpPr>
        <p:spPr>
          <a:xfrm>
            <a:off x="441311" y="6074226"/>
            <a:ext cx="4983765" cy="5382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it-IT" sz="2400" dirty="0" err="1">
                <a:latin typeface="Book Antiqua" panose="02040602050305030304" pitchFamily="18" charset="0"/>
              </a:rPr>
              <a:t>Tractors</a:t>
            </a:r>
            <a:r>
              <a:rPr lang="it-IT" sz="2400" dirty="0">
                <a:latin typeface="Book Antiqua" panose="02040602050305030304" pitchFamily="18" charset="0"/>
              </a:rPr>
              <a:t> and </a:t>
            </a:r>
            <a:r>
              <a:rPr lang="it-IT" sz="2400" dirty="0" err="1">
                <a:latin typeface="Book Antiqua" panose="02040602050305030304" pitchFamily="18" charset="0"/>
              </a:rPr>
              <a:t>automatic</a:t>
            </a:r>
            <a:r>
              <a:rPr lang="it-IT" sz="2400" dirty="0">
                <a:latin typeface="Book Antiqua" panose="02040602050305030304" pitchFamily="18" charset="0"/>
              </a:rPr>
              <a:t> </a:t>
            </a:r>
            <a:r>
              <a:rPr lang="it-IT" sz="2400" dirty="0" err="1">
                <a:latin typeface="Book Antiqua" panose="02040602050305030304" pitchFamily="18" charset="0"/>
              </a:rPr>
              <a:t>driving</a:t>
            </a:r>
            <a:endParaRPr lang="it-IT" sz="2400" dirty="0">
              <a:latin typeface="Book Antiqua" panose="02040602050305030304" pitchFamily="18" charset="0"/>
            </a:endParaRPr>
          </a:p>
        </p:txBody>
      </p:sp>
      <p:sp>
        <p:nvSpPr>
          <p:cNvPr id="30" name="Freccia in giù 29"/>
          <p:cNvSpPr/>
          <p:nvPr/>
        </p:nvSpPr>
        <p:spPr>
          <a:xfrm>
            <a:off x="2463457" y="5029555"/>
            <a:ext cx="562801" cy="79432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it-IT"/>
          </a:p>
        </p:txBody>
      </p:sp>
      <p:pic>
        <p:nvPicPr>
          <p:cNvPr id="34" name="Picture 2" descr="Risultati immagini per 5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09" y="3669391"/>
            <a:ext cx="1024789" cy="5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5074432-70D4-B4E9-713E-B9F3A2B57E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569" y="24856"/>
            <a:ext cx="1134831" cy="1116416"/>
          </a:xfrm>
          <a:prstGeom prst="rect">
            <a:avLst/>
          </a:prstGeom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74ABCB-DD4D-55D5-7834-A9B05A1DA403}"/>
              </a:ext>
            </a:extLst>
          </p:cNvPr>
          <p:cNvSpPr txBox="1"/>
          <p:nvPr/>
        </p:nvSpPr>
        <p:spPr>
          <a:xfrm>
            <a:off x="10107285" y="19826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31869D0-FD36-309C-5705-3F9619D803CF}"/>
              </a:ext>
            </a:extLst>
          </p:cNvPr>
          <p:cNvSpPr txBox="1"/>
          <p:nvPr/>
        </p:nvSpPr>
        <p:spPr>
          <a:xfrm>
            <a:off x="185080" y="101253"/>
            <a:ext cx="5731354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The data management system</a:t>
            </a:r>
          </a:p>
        </p:txBody>
      </p:sp>
      <p:pic>
        <p:nvPicPr>
          <p:cNvPr id="20" name="Picture 2" descr="Risultati immagini per 5g">
            <a:hlinkClick r:id="rId2"/>
            <a:extLst>
              <a:ext uri="{FF2B5EF4-FFF2-40B4-BE49-F238E27FC236}">
                <a16:creationId xmlns:a16="http://schemas.microsoft.com/office/drawing/2014/main" id="{7987AC48-35A4-5F44-B8AB-AB591BCCE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10" y="5112454"/>
            <a:ext cx="1024789" cy="5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42B4C3A-0F24-359A-E972-0BFF4496A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201" y="1708483"/>
            <a:ext cx="8308410" cy="53556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E39B12-49DC-2B04-E700-9CEC538B8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11" y="7387155"/>
            <a:ext cx="13744528" cy="31484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0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The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developed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 system for data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acquisition</a:t>
            </a:r>
            <a:r>
              <a:rPr lang="it-IT" altLang="it-IT" sz="20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processing and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application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of a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prescription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map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in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near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real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time in the field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E93A3A-3A62-4AF6-E058-0B5FE2F6ABB0}"/>
              </a:ext>
            </a:extLst>
          </p:cNvPr>
          <p:cNvSpPr txBox="1"/>
          <p:nvPr/>
        </p:nvSpPr>
        <p:spPr>
          <a:xfrm>
            <a:off x="585083" y="746745"/>
            <a:ext cx="7349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Bari –Matera 5G Project</a:t>
            </a:r>
          </a:p>
        </p:txBody>
      </p:sp>
    </p:spTree>
    <p:extLst>
      <p:ext uri="{BB962C8B-B14F-4D97-AF65-F5344CB8AC3E}">
        <p14:creationId xmlns:p14="http://schemas.microsoft.com/office/powerpoint/2010/main" val="76451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73" y="1219472"/>
            <a:ext cx="103632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" y="1482921"/>
            <a:ext cx="167895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ccia a sinistra 15"/>
          <p:cNvSpPr/>
          <p:nvPr/>
        </p:nvSpPr>
        <p:spPr>
          <a:xfrm>
            <a:off x="2256495" y="2241751"/>
            <a:ext cx="604694" cy="2989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Doppia parentesi quadra 13"/>
          <p:cNvSpPr/>
          <p:nvPr/>
        </p:nvSpPr>
        <p:spPr>
          <a:xfrm>
            <a:off x="235972" y="1247420"/>
            <a:ext cx="1858296" cy="3761762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circolare a sinistra 5"/>
          <p:cNvSpPr/>
          <p:nvPr/>
        </p:nvSpPr>
        <p:spPr>
          <a:xfrm rot="20639162">
            <a:off x="11910322" y="2723377"/>
            <a:ext cx="1421203" cy="4550872"/>
          </a:xfrm>
          <a:prstGeom prst="curvedLeftArrow">
            <a:avLst>
              <a:gd name="adj1" fmla="val 14760"/>
              <a:gd name="adj2" fmla="val 34570"/>
              <a:gd name="adj3" fmla="val 274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0" name="Freccia a destra con strisce 29"/>
          <p:cNvSpPr/>
          <p:nvPr/>
        </p:nvSpPr>
        <p:spPr>
          <a:xfrm rot="19801631">
            <a:off x="8930463" y="3462515"/>
            <a:ext cx="887244" cy="3794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" descr="Risultati immagini per 5g">
            <a:hlinkClick r:id="rId5"/>
            <a:extLst>
              <a:ext uri="{FF2B5EF4-FFF2-40B4-BE49-F238E27FC236}">
                <a16:creationId xmlns:a16="http://schemas.microsoft.com/office/drawing/2014/main" id="{B1822575-34FB-4E39-57A7-B99EF187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895" y="1219472"/>
            <a:ext cx="2436084" cy="1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3FD0CA9-7A08-2FED-9CC4-17D4C6323B2F}"/>
              </a:ext>
            </a:extLst>
          </p:cNvPr>
          <p:cNvSpPr txBox="1"/>
          <p:nvPr/>
        </p:nvSpPr>
        <p:spPr>
          <a:xfrm>
            <a:off x="10124424" y="272451"/>
            <a:ext cx="33882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</a:t>
            </a:r>
          </a:p>
          <a:p>
            <a:pPr algn="r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 BASILICATA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1A4674-320B-D838-66AD-93AB07586CB7}"/>
              </a:ext>
            </a:extLst>
          </p:cNvPr>
          <p:cNvSpPr txBox="1"/>
          <p:nvPr/>
        </p:nvSpPr>
        <p:spPr>
          <a:xfrm>
            <a:off x="482406" y="503365"/>
            <a:ext cx="9559325" cy="492443"/>
          </a:xfrm>
          <a:prstGeom prst="rect">
            <a:avLst/>
          </a:prstGeom>
          <a:noFill/>
        </p:spPr>
        <p:txBody>
          <a:bodyPr wrap="none" lIns="0" tIns="0" rIns="180000" bIns="0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1. Case Study: Masseria del Parco – Matera (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Italy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52F94BB-253C-399D-D37F-C07281F891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569" y="24856"/>
            <a:ext cx="1134831" cy="11164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253072"/>
      </p:ext>
    </p:extLst>
  </p:cSld>
  <p:clrMapOvr>
    <a:masterClrMapping/>
  </p:clrMapOvr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6895</TotalTime>
  <Words>639</Words>
  <Application>Microsoft Office PowerPoint</Application>
  <PresentationFormat>Personalizzato</PresentationFormat>
  <Paragraphs>140</Paragraphs>
  <Slides>18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8" baseType="lpstr">
      <vt:lpstr>Meiryo</vt:lpstr>
      <vt:lpstr>Arial</vt:lpstr>
      <vt:lpstr>Avenir Book</vt:lpstr>
      <vt:lpstr>Book Antiqua</vt:lpstr>
      <vt:lpstr>Calibri</vt:lpstr>
      <vt:lpstr>Helvetica</vt:lpstr>
      <vt:lpstr>Times New Roman</vt:lpstr>
      <vt:lpstr>Wingdings</vt:lpstr>
      <vt:lpstr>Predefinito</vt:lpstr>
      <vt:lpstr>Worksheet</vt:lpstr>
      <vt:lpstr>The Automatic Guide in Precision Agriculture: from Remote Sensing to Prescription Maps in the Bari-Matera 5G Project</vt:lpstr>
      <vt:lpstr>Presentazione standard di PowerPoint</vt:lpstr>
      <vt:lpstr>Why the digital transition is necessary in agriculture?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CAMO CAMO</dc:creator>
  <cp:lastModifiedBy>Antonio Masiello</cp:lastModifiedBy>
  <cp:revision>278</cp:revision>
  <dcterms:created xsi:type="dcterms:W3CDTF">2018-02-01T19:25:14Z</dcterms:created>
  <dcterms:modified xsi:type="dcterms:W3CDTF">2023-09-29T05:06:48Z</dcterms:modified>
</cp:coreProperties>
</file>