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839" r:id="rId5"/>
    <p:sldId id="259" r:id="rId6"/>
    <p:sldId id="2146847892" r:id="rId7"/>
    <p:sldId id="257" r:id="rId8"/>
    <p:sldId id="258" r:id="rId9"/>
    <p:sldId id="2146847988" r:id="rId10"/>
    <p:sldId id="2826" r:id="rId11"/>
    <p:sldId id="2146847893" r:id="rId12"/>
    <p:sldId id="2836" r:id="rId13"/>
    <p:sldId id="2146847905" r:id="rId14"/>
    <p:sldId id="310" r:id="rId15"/>
    <p:sldId id="311" r:id="rId16"/>
    <p:sldId id="312" r:id="rId17"/>
    <p:sldId id="2146847906" r:id="rId18"/>
    <p:sldId id="2146847989" r:id="rId19"/>
    <p:sldId id="2146847990" r:id="rId20"/>
    <p:sldId id="2146847991" r:id="rId21"/>
    <p:sldId id="2146847992" r:id="rId22"/>
    <p:sldId id="214684790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C3355256-C5E7-4F2D-BF9C-C4BD94B100EB}">
          <p14:sldIdLst>
            <p14:sldId id="2839"/>
          </p14:sldIdLst>
        </p14:section>
        <p14:section name="Presentation PROTECT" id="{618F9F42-3DEA-471C-A0F7-3A7665ADC53E}">
          <p14:sldIdLst>
            <p14:sldId id="259"/>
            <p14:sldId id="2146847892"/>
            <p14:sldId id="257"/>
            <p14:sldId id="258"/>
            <p14:sldId id="2146847988"/>
            <p14:sldId id="2826"/>
            <p14:sldId id="2146847893"/>
            <p14:sldId id="2836"/>
            <p14:sldId id="2146847905"/>
            <p14:sldId id="310"/>
            <p14:sldId id="311"/>
            <p14:sldId id="312"/>
            <p14:sldId id="2146847906"/>
            <p14:sldId id="2146847989"/>
            <p14:sldId id="2146847990"/>
            <p14:sldId id="2146847991"/>
            <p14:sldId id="2146847992"/>
          </p14:sldIdLst>
        </p14:section>
        <p14:section name="Q&amp;A" id="{5C600A11-0FD0-4616-8C3F-926C81502CD7}">
          <p14:sldIdLst>
            <p14:sldId id="2146847904"/>
          </p14:sldIdLst>
        </p14:section>
        <p14:section name="Company 5" id="{9AA763A6-1DDB-4E5C-86AA-188CAB22B30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E2E2B1-B5B2-D55F-A378-67664D00F6F3}" name="Melissa CAMPAGNO" initials="MC" userId="S::mcampagno@group-gac.com::ef928d65-5beb-4328-9319-ff881c9863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699"/>
    <a:srgbClr val="C35C10"/>
    <a:srgbClr val="61B563"/>
    <a:srgbClr val="3E485F"/>
    <a:srgbClr val="CEF2E5"/>
    <a:srgbClr val="AA96C1"/>
    <a:srgbClr val="E2D7F2"/>
    <a:srgbClr val="E6E0EC"/>
    <a:srgbClr val="E2C3A9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B999C-8041-5D2D-184C-ADFFA19BCBA8}" v="16" dt="2023-06-19T07:50:40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5535" autoAdjust="0"/>
  </p:normalViewPr>
  <p:slideViewPr>
    <p:cSldViewPr snapToGrid="0">
      <p:cViewPr varScale="1">
        <p:scale>
          <a:sx n="63" d="100"/>
          <a:sy n="63" d="100"/>
        </p:scale>
        <p:origin x="8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3EB7-31B5-B347-AA17-9358FF49F1F1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065B-6D46-174E-885D-5D281FD46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0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5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1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7b97f41a07_1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27b97f41a07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7b97f41a07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27b97f41a07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7b97f41a07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g27b97f41a07_1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Being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part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PROTECT Community will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help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get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prepared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equipped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ready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 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tackle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climate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change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risks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challenges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organisation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faces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Predicting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FLOODS</a:t>
            </a:r>
            <a:endParaRPr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Climate resilient WATER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solutions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Prediction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&amp;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prevention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FIRES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Sustainable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&amp; resilient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infrastructures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neighbourhoods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in urban and rural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areas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free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on-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demand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consulting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endParaRPr b="0" i="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We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are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delighted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offer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possibility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on-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demand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consultancy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organisation’s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innovation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procurement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project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need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regarding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climate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change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adaptation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mitigation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If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currently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face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challenges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needs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climate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are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interested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becoming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one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PROTECT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pilot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projects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can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receive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free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on-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demand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consulting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through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link to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online form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below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Note: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public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buyers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are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allowed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both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join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one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or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more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Buyer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Group(s) and at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same time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apply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free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on-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demand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consultancy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their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own </a:t>
            </a:r>
            <a:r>
              <a:rPr lang="de-DE" b="0" i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project</a:t>
            </a:r>
            <a:r>
              <a:rPr lang="de-DE" b="0" i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case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any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questions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you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can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contact</a:t>
            </a:r>
            <a:r>
              <a:rPr lang="de-DE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:  </a:t>
            </a:r>
            <a:r>
              <a:rPr lang="de-DE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info-PROTECT@group-gac.com</a:t>
            </a:r>
            <a:endParaRPr b="0" i="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3" name="Google Shape;813;g27b97f41a07_1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065B-6D46-174E-885D-5D281FD46C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3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5B4A34-30A7-9574-5564-A22E77A9D876}"/>
              </a:ext>
            </a:extLst>
          </p:cNvPr>
          <p:cNvSpPr/>
          <p:nvPr userDrawn="1"/>
        </p:nvSpPr>
        <p:spPr>
          <a:xfrm>
            <a:off x="0" y="260465"/>
            <a:ext cx="12192000" cy="6612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68DED9F-CAC9-F62F-32C3-5CBA5AE01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8300" y="3797300"/>
            <a:ext cx="9283700" cy="306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1E52DC-A494-ECB6-CA1F-5E17504D4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050" y="2068090"/>
            <a:ext cx="6458212" cy="2352466"/>
          </a:xfrm>
        </p:spPr>
        <p:txBody>
          <a:bodyPr anchor="ctr">
            <a:normAutofit/>
          </a:bodyPr>
          <a:lstStyle>
            <a:lvl1pPr algn="l">
              <a:defRPr sz="3500"/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A02417-506E-014D-041D-B23209C3E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050" y="4940300"/>
            <a:ext cx="4007243" cy="113753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Function</a:t>
            </a:r>
            <a:r>
              <a:rPr lang="fr-FR"/>
              <a:t> or </a:t>
            </a:r>
            <a:r>
              <a:rPr lang="fr-FR" err="1"/>
              <a:t>Organization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5F3ED4-252C-9E41-A298-04FA68792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532"/>
            <a:ext cx="12192000" cy="139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B978AD-90BB-D101-D4D5-DB0E5EB6A0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2371"/>
            <a:ext cx="7150100" cy="11176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6CBB83E-6B6B-040D-9395-249612F332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71203" y="1407799"/>
            <a:ext cx="5346700" cy="4241800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1525345-33B7-BA4C-A6A8-1AC8F83BA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49" y="4487863"/>
            <a:ext cx="4534294" cy="45243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2"/>
                </a:solidFill>
              </a:defRPr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600" b="1">
                <a:solidFill>
                  <a:schemeClr val="accent2"/>
                </a:solidFill>
              </a:defRPr>
            </a:lvl4pPr>
            <a:lvl5pPr marL="182880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AUTHOR NAME</a:t>
            </a:r>
            <a:endParaRPr lang="en-GB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80B1BE0-CDDA-A0DA-8031-A17BBD5FDF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7046" y="6290115"/>
            <a:ext cx="495300" cy="355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9D0F635-B4CF-0891-3C0E-77C6C2DFEC7F}"/>
              </a:ext>
            </a:extLst>
          </p:cNvPr>
          <p:cNvSpPr txBox="1"/>
          <p:nvPr userDrawn="1"/>
        </p:nvSpPr>
        <p:spPr>
          <a:xfrm>
            <a:off x="4138364" y="6346677"/>
            <a:ext cx="777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This project has received funding from the Horizon Europe Framework Programme (HORIZON) under grant agreement No 101060592</a:t>
            </a:r>
          </a:p>
        </p:txBody>
      </p:sp>
    </p:spTree>
    <p:extLst>
      <p:ext uri="{BB962C8B-B14F-4D97-AF65-F5344CB8AC3E}">
        <p14:creationId xmlns:p14="http://schemas.microsoft.com/office/powerpoint/2010/main" val="3245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2B299-8B16-0C78-017F-0AC648F54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348AF3-4BA9-919F-40A1-6BEB8500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50C63-0BAF-C271-E2EB-6B96BC88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06152-71C2-2DA3-DFF6-4676034C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0000F-CEDC-74EA-2E24-7DF818F6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223211-41C2-FC09-9462-70AFA33A6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8020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C91F72-02C7-46DA-2A62-FC583763ED1B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9AE204-473E-A1AA-9704-024E52597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CB472-8286-CC1D-6E97-6852892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B1E8DE-850D-8EB0-1838-5A723A16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CDB80-FE1A-EC78-FFA4-7F15D5D0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8068D-4F86-6C1B-482B-903247D64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EEB4A-5577-868A-63F8-EACA8BB7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66516-DD56-D85F-29A3-5785E753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5E48D-1565-39D9-6F24-6884248E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FABF9E-BC95-9D63-228C-9E4E55BA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131406-9173-1EAE-B1B2-DB558F763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8020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D6317-5B6E-14CC-DB53-EE52987F2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922"/>
            <a:ext cx="10515600" cy="28298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B3D07C-7BF6-6358-2A6D-58161529D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4A96B-6897-C696-7CFC-A4DC063D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8DE78-5461-E5E6-FC28-07F967FA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D939F-1DE8-1927-E491-B53C4831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9339CB-075A-0EF2-5502-2B2BFEDAC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63726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5C762-0F36-6580-DEA4-57C3DF6DD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E5AFA3-B213-5599-D283-0EAE0950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755" y="1825625"/>
            <a:ext cx="5416483" cy="41603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44434B-6573-E12E-F88B-6547EE1DB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62" y="1825625"/>
            <a:ext cx="5416482" cy="41603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DD66D6-923F-3D79-5DF5-7421320B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DC707-99B3-3638-84F9-A4FC765F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D681E-2F98-3A87-BFF8-9C27E745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E3AE72-17D0-9356-BF06-E64C7CD6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8020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4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C7AC-35FD-BC23-3E01-E040C528B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755" y="228051"/>
            <a:ext cx="11098490" cy="912087"/>
          </a:xfrm>
        </p:spPr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9816B3-1B0C-DE52-42FE-25B4A490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51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6EE767-B93E-D4FD-BD1D-FB3EBE8E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4502"/>
            <a:ext cx="5157787" cy="34620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940A09-24F8-E2B0-D328-74AB8327B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51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AC75E6-B955-716D-E8C8-EA9AEA048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4502"/>
            <a:ext cx="5183188" cy="34620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A0749B-4DEC-5726-A523-4971A527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DFC96A-161C-BA0D-46E4-25B202D5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CCE428-145F-3E93-197F-148C564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F71D84-1D49-8414-40C9-CEED6CA9E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8020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95AF-A814-F9A0-F564-6B284E469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D98495-25C6-3457-588A-5F74E1A7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9581C2-A1CC-60D0-F301-2CD77FEB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94D591-4702-A2AC-9D19-48B2E469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C6A91D-3167-9B9E-32E9-899CA1376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8020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81D030-7BC2-843A-1F25-5F052542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6025C4-60FA-DB06-F08C-D874C1D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D5236B-66D7-0F69-96CD-9B1548D7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36979-87D7-A28B-2BC6-D7FB78A55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94" y="457200"/>
            <a:ext cx="42818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C01A1-BD43-5432-9E66-79D4560C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1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192212-1E35-C87E-2C96-26640CD6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194" y="2394408"/>
            <a:ext cx="4281831" cy="3474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ED5A4B-8CCF-C03D-6695-E2DF3BB9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4CBAA-AD47-4491-AE54-CC0D0737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890829-40BF-889C-A2E9-4F8C6A80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05DD70-D637-AFCB-93B5-8A0098D76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50075" y="2149073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43819-E184-CCC7-B330-17F6EA51D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768" y="457200"/>
            <a:ext cx="42912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F93215-CDD2-F21D-F9A1-693D83399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804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350A1-6D51-1112-0EA9-8B2048FF8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768" y="2394408"/>
            <a:ext cx="4291257" cy="3474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EEE167-0B89-9A0F-E30F-C00B3EF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45A4E3-D53A-A2F1-E325-E89969BB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CEBD05-B9AF-F814-9526-9B4BCDA0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EE4291-F13F-DDD6-ED1B-E23209F5A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50075" y="2149073"/>
            <a:ext cx="117221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B6FDBC-3EDC-0A65-02A8-36390963E6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23000"/>
            <a:ext cx="11906250" cy="635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F51D49-B45D-C9B9-F48C-1ADC8E410A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8200" y="6146800"/>
            <a:ext cx="1193800" cy="7112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43F7A0-E823-8AEA-5F92-B62B9072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164807"/>
            <a:ext cx="11098490" cy="105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Slide </a:t>
            </a:r>
            <a:r>
              <a:rPr lang="fr-FR" err="1"/>
              <a:t>title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AF256-A2E5-A77E-43E0-FCA00A67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55" y="1734533"/>
            <a:ext cx="11098490" cy="425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C6DDF-0D75-4080-B31A-CE70838A3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55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AEAC6"/>
                </a:solidFill>
              </a:defRPr>
            </a:lvl1pPr>
          </a:lstStyle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E9AAD-D34A-5C86-5EEC-EF1B3D719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5935" y="6356350"/>
            <a:ext cx="6277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CAEAC6"/>
                </a:solidFill>
              </a:defRPr>
            </a:lvl1pPr>
          </a:lstStyle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F80D7-5CBE-F17F-8F2D-81E522C7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994" y="6384631"/>
            <a:ext cx="537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fld id="{7AC86836-7CB8-0C42-9A93-C57E62A1AD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FF39CB-22DD-44CA-526A-E2DD6B0C678D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5873"/>
            <a:ext cx="12192000" cy="1117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1F3FAF-C55E-2D59-604C-76576E99154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93373" y="6375204"/>
            <a:ext cx="1168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survey/runner/PROTECTSurvey" TargetMode="External"/><Relationship Id="rId3" Type="http://schemas.openxmlformats.org/officeDocument/2006/relationships/hyperlink" Target="https://community.protect-pcp.eu/" TargetMode="External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svg"/><Relationship Id="rId5" Type="http://schemas.openxmlformats.org/officeDocument/2006/relationships/image" Target="../media/image47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hyperlink" Target="https://ec.europa.eu/eusurvey/runner/PROTECT_06_02_202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-innovation-community.ec.europa.eu/events/7qZr4Q2zmCYzGZKQLCwz3H/overview" TargetMode="External"/><Relationship Id="rId3" Type="http://schemas.openxmlformats.org/officeDocument/2006/relationships/hyperlink" Target="https://ec.europa.eu/info/funding-tenders/opportunities/portal/screen/opportunities/topic-details/horizon-cl6-2024-governance-01-5;callCode=null;freeTextSearchKeyword=customisation;matchWholeText=true;typeCodes=0,1,2,8;statusCodes=31094501,31094502,31094503;programmePeriod=null;programCcm2Id=null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www.protect-pcp.eu/get-involved-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tect-pcp.eu/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hyperlink" Target="https://he-2024-cluster6.b2match.i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tect-pcp.eu/relevant-resources/" TargetMode="External"/><Relationship Id="rId3" Type="http://schemas.openxmlformats.org/officeDocument/2006/relationships/image" Target="../media/image56.png"/><Relationship Id="rId7" Type="http://schemas.openxmlformats.org/officeDocument/2006/relationships/hyperlink" Target="https://www.protect-pcp.eu/get-involved-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protect-pcp.eu/users/sign_up" TargetMode="External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hyperlink" Target="https://ec.europa.eu/eusurvey/runner/PROTECT-e-pitching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5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microsoft.com/office/2018/10/relationships/comments" Target="NULL"/><Relationship Id="rId10" Type="http://schemas.openxmlformats.org/officeDocument/2006/relationships/image" Target="../media/image47.svg"/><Relationship Id="rId4" Type="http://schemas.openxmlformats.org/officeDocument/2006/relationships/image" Target="../media/image49.svg"/><Relationship Id="rId9" Type="http://schemas.openxmlformats.org/officeDocument/2006/relationships/image" Target="../media/image46.png"/><Relationship Id="rId14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protect-pain-point-workshops-tickets-682133508687" TargetMode="Externa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e-pitching-sessions-tickets-695922251187?aff=oddtdtcreator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ntbrite.co.uk/e/the-protect-open-market-consultations-omc-tickets-727504815487?aff=oddtdtcreato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-protect@group-gac.com" TargetMode="External"/><Relationship Id="rId3" Type="http://schemas.openxmlformats.org/officeDocument/2006/relationships/hyperlink" Target="http://www.protect-pcp.eu/" TargetMode="External"/><Relationship Id="rId7" Type="http://schemas.openxmlformats.org/officeDocument/2006/relationships/hyperlink" Target="mailto:rosca@aerospace-valley.com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protectpcp" TargetMode="External"/><Relationship Id="rId5" Type="http://schemas.openxmlformats.org/officeDocument/2006/relationships/hyperlink" Target="https://twitter.com/EU_PROTECT/status/1595769241885872128" TargetMode="External"/><Relationship Id="rId4" Type="http://schemas.openxmlformats.org/officeDocument/2006/relationships/hyperlink" Target="https://www.linkedin.com/company/eu-protect/" TargetMode="External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horizon-cl6-2021-governance-01-15;callCode=null;freeTextSearchKeyword=PCP;matchWholeText=true;typeCodes=1,0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www.protect-pcp.e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hyperlink" Target="https://ec.europa.eu/info/funding-tenders/opportunities/docs/2021-2027/horizon/wp-call/2023-2024/wp-9-food-bioeconomy-natural-resources-agriculture-and-environment_horizon-2023-2024_en.pdf#page=553https://ec.europa.eu/info/funding-tenders/opportunities/docs/2021-2027/horizon/wp-call/2023-2024/wp-9-food-bioeconomy-natural-resources-agriculture-and-environment_horizon-2023-2024_en.pdf" TargetMode="External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/eu-policy-initiatives-pcp-and-pp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FF35CC4-3ACC-9622-3BB0-5C288AD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0" y="1963058"/>
            <a:ext cx="6404102" cy="1465942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rgbClr val="3F596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/>
              <a:t>PROTECT - Preparing a Pre-Commercial </a:t>
            </a:r>
            <a:r>
              <a:rPr lang="en-US" sz="2400" dirty="0" err="1"/>
              <a:t>PROcurement</a:t>
            </a:r>
            <a:r>
              <a:rPr lang="en-US" sz="2400" dirty="0"/>
              <a:t> for end-user services based on </a:t>
            </a:r>
            <a:r>
              <a:rPr lang="en-US" sz="2400" dirty="0" err="1"/>
              <a:t>environmenTal</a:t>
            </a:r>
            <a:r>
              <a:rPr lang="en-US" sz="2400" dirty="0"/>
              <a:t> </a:t>
            </a:r>
            <a:r>
              <a:rPr lang="en-US" sz="2400" dirty="0" err="1"/>
              <a:t>obsErvation</a:t>
            </a:r>
            <a:r>
              <a:rPr lang="en-US" sz="2400" dirty="0"/>
              <a:t> in the area of Climate change </a:t>
            </a:r>
            <a:r>
              <a:rPr lang="en-US" sz="2400" dirty="0" err="1"/>
              <a:t>adapTation</a:t>
            </a:r>
            <a:r>
              <a:rPr lang="en-US" sz="2400" dirty="0"/>
              <a:t> and mitigation</a:t>
            </a:r>
            <a:r>
              <a:rPr lang="en-US" sz="2400" b="1" i="0" u="none" strike="noStrike" dirty="0">
                <a:solidFill>
                  <a:srgbClr val="26516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65164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3600" dirty="0">
              <a:solidFill>
                <a:srgbClr val="3F596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308436BF-80C6-55A0-E798-1415A3BD1201}"/>
              </a:ext>
            </a:extLst>
          </p:cNvPr>
          <p:cNvSpPr txBox="1">
            <a:spLocks/>
          </p:cNvSpPr>
          <p:nvPr/>
        </p:nvSpPr>
        <p:spPr>
          <a:xfrm>
            <a:off x="527050" y="3560797"/>
            <a:ext cx="4665436" cy="889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/>
            </a:endParaRPr>
          </a:p>
          <a:p>
            <a:br>
              <a:rPr lang="en-US" sz="2000" dirty="0"/>
            </a:br>
            <a:r>
              <a:rPr lang="en-US" sz="2000"/>
              <a:t>Ioana-Simona Rosca</a:t>
            </a:r>
            <a:endParaRPr lang="en-US" dirty="0"/>
          </a:p>
          <a:p>
            <a:r>
              <a:rPr lang="en-US" sz="2000" dirty="0">
                <a:cs typeface="Arial"/>
              </a:rPr>
              <a:t>Aerospace Valley</a:t>
            </a:r>
          </a:p>
        </p:txBody>
      </p:sp>
    </p:spTree>
    <p:extLst>
      <p:ext uri="{BB962C8B-B14F-4D97-AF65-F5344CB8AC3E}">
        <p14:creationId xmlns:p14="http://schemas.microsoft.com/office/powerpoint/2010/main" val="85489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11D48-6CCC-B142-4F04-A7BBAA76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achievements </a:t>
            </a:r>
            <a:r>
              <a:rPr lang="fr-FR" dirty="0" err="1"/>
              <a:t>so</a:t>
            </a:r>
            <a:r>
              <a:rPr lang="fr-FR" dirty="0"/>
              <a:t> far (M12)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922C8-D5BD-7A39-B28F-6303904C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6ACD0-7B8B-3A07-AEAA-EB4BDBC7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9DA29-BBFD-51FE-7DBA-BFD8AE6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10</a:t>
            </a:fld>
            <a:endParaRPr lang="en-GB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A3B4B089-E0E2-F631-20D1-5287A962749D}"/>
              </a:ext>
            </a:extLst>
          </p:cNvPr>
          <p:cNvGrpSpPr/>
          <p:nvPr/>
        </p:nvGrpSpPr>
        <p:grpSpPr>
          <a:xfrm>
            <a:off x="606059" y="1416896"/>
            <a:ext cx="10392141" cy="4738895"/>
            <a:chOff x="210544" y="1341080"/>
            <a:chExt cx="8890489" cy="4704514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446CD26C-A6F1-207F-782B-F2893419FCAD}"/>
                </a:ext>
              </a:extLst>
            </p:cNvPr>
            <p:cNvGrpSpPr/>
            <p:nvPr/>
          </p:nvGrpSpPr>
          <p:grpSpPr>
            <a:xfrm>
              <a:off x="356262" y="1341080"/>
              <a:ext cx="8744771" cy="4704514"/>
              <a:chOff x="422033" y="2055571"/>
              <a:chExt cx="6311011" cy="3602737"/>
            </a:xfrm>
          </p:grpSpPr>
          <p:grpSp>
            <p:nvGrpSpPr>
              <p:cNvPr id="21" name="Group 2">
                <a:extLst>
                  <a:ext uri="{FF2B5EF4-FFF2-40B4-BE49-F238E27FC236}">
                    <a16:creationId xmlns:a16="http://schemas.microsoft.com/office/drawing/2014/main" id="{B9510A44-6AAD-63B9-81A2-671311FADE01}"/>
                  </a:ext>
                </a:extLst>
              </p:cNvPr>
              <p:cNvGrpSpPr/>
              <p:nvPr/>
            </p:nvGrpSpPr>
            <p:grpSpPr>
              <a:xfrm>
                <a:off x="422033" y="2055571"/>
                <a:ext cx="6311011" cy="3602737"/>
                <a:chOff x="772481" y="2174483"/>
                <a:chExt cx="7023583" cy="4213200"/>
              </a:xfrm>
            </p:grpSpPr>
            <p:grpSp>
              <p:nvGrpSpPr>
                <p:cNvPr id="26" name="Group 43">
                  <a:extLst>
                    <a:ext uri="{FF2B5EF4-FFF2-40B4-BE49-F238E27FC236}">
                      <a16:creationId xmlns:a16="http://schemas.microsoft.com/office/drawing/2014/main" id="{30B5B1FB-FB16-B904-EB16-98F1FB2C20AB}"/>
                    </a:ext>
                  </a:extLst>
                </p:cNvPr>
                <p:cNvGrpSpPr/>
                <p:nvPr/>
              </p:nvGrpSpPr>
              <p:grpSpPr>
                <a:xfrm>
                  <a:off x="772481" y="3417892"/>
                  <a:ext cx="5424532" cy="1800000"/>
                  <a:chOff x="772481" y="3417892"/>
                  <a:chExt cx="5424532" cy="180000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B190B7AF-1E06-9517-C5E8-CD753E2BE795}"/>
                      </a:ext>
                    </a:extLst>
                  </p:cNvPr>
                  <p:cNvSpPr/>
                  <p:nvPr/>
                </p:nvSpPr>
                <p:spPr bwMode="ltGray">
                  <a:xfrm>
                    <a:off x="2220658" y="3417892"/>
                    <a:ext cx="1080000" cy="1800000"/>
                  </a:xfrm>
                  <a:prstGeom prst="rect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D6A99CF-AD2A-F8BD-B3CD-8B51FCEC70D5}"/>
                      </a:ext>
                    </a:extLst>
                  </p:cNvPr>
                  <p:cNvSpPr/>
                  <p:nvPr/>
                </p:nvSpPr>
                <p:spPr bwMode="ltGray">
                  <a:xfrm>
                    <a:off x="3668836" y="3417892"/>
                    <a:ext cx="1080000" cy="180000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E660D453-E7E0-6BA6-8E91-6B46DA707840}"/>
                      </a:ext>
                    </a:extLst>
                  </p:cNvPr>
                  <p:cNvSpPr/>
                  <p:nvPr/>
                </p:nvSpPr>
                <p:spPr bwMode="ltGray">
                  <a:xfrm>
                    <a:off x="5117013" y="3417892"/>
                    <a:ext cx="1080000" cy="180000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Chevron 5">
                    <a:extLst>
                      <a:ext uri="{FF2B5EF4-FFF2-40B4-BE49-F238E27FC236}">
                        <a16:creationId xmlns:a16="http://schemas.microsoft.com/office/drawing/2014/main" id="{629F614F-7CEF-B82B-8DD1-D408ED4FD0CF}"/>
                      </a:ext>
                    </a:extLst>
                  </p:cNvPr>
                  <p:cNvSpPr/>
                  <p:nvPr/>
                </p:nvSpPr>
                <p:spPr bwMode="ltGray">
                  <a:xfrm rot="16200000">
                    <a:off x="412481" y="3777892"/>
                    <a:ext cx="1800000" cy="1080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04FC04F-C702-CBFA-8F85-5D7AEFB5E498}"/>
                    </a:ext>
                  </a:extLst>
                </p:cNvPr>
                <p:cNvSpPr/>
                <p:nvPr/>
              </p:nvSpPr>
              <p:spPr>
                <a:xfrm>
                  <a:off x="850461" y="2174483"/>
                  <a:ext cx="1622347" cy="1094537"/>
                </a:xfrm>
                <a:prstGeom prst="rect">
                  <a:avLst/>
                </a:prstGeom>
              </p:spPr>
              <p:txBody>
                <a:bodyPr wrap="square" lIns="0" tIns="0" rIns="0" bIns="0" anchor="t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Identification</a:t>
                  </a:r>
                  <a:r>
                    <a:rPr lang="en-GB" sz="1600" b="1" dirty="0">
                      <a:solidFill>
                        <a:schemeClr val="accent6"/>
                      </a:solidFill>
                      <a:latin typeface="Arial"/>
                    </a:rPr>
                    <a:t>n of </a:t>
                  </a: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challenges and enabling frameworks for PCP </a:t>
                  </a:r>
                  <a:r>
                    <a:rPr lang="en-GB" sz="1600" b="1" dirty="0">
                      <a:solidFill>
                        <a:schemeClr val="accent6"/>
                      </a:solidFill>
                      <a:latin typeface="Arial"/>
                    </a:rPr>
                    <a:t>&amp; preliminary </a:t>
                  </a: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needs for EO </a:t>
                  </a:r>
                  <a:r>
                    <a:rPr lang="en-GB" sz="1600" b="1" dirty="0">
                      <a:solidFill>
                        <a:schemeClr val="accent6"/>
                      </a:solidFill>
                      <a:latin typeface="Arial"/>
                    </a:rPr>
                    <a:t>climate services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" name="Straight Connector 59">
                  <a:extLst>
                    <a:ext uri="{FF2B5EF4-FFF2-40B4-BE49-F238E27FC236}">
                      <a16:creationId xmlns:a16="http://schemas.microsoft.com/office/drawing/2014/main" id="{904CC4F6-F451-055D-0D70-563E3769E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0870" y="2579435"/>
                  <a:ext cx="0" cy="838457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80FC8E7-687A-28B3-CBEE-89E756E25C8A}"/>
                    </a:ext>
                  </a:extLst>
                </p:cNvPr>
                <p:cNvSpPr/>
                <p:nvPr/>
              </p:nvSpPr>
              <p:spPr>
                <a:xfrm>
                  <a:off x="2309344" y="5293146"/>
                  <a:ext cx="1381665" cy="10945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1600" b="1" dirty="0">
                      <a:solidFill>
                        <a:schemeClr val="tx2"/>
                      </a:solidFill>
                      <a:latin typeface="Arial"/>
                    </a:rPr>
                    <a:t>Building the </a:t>
                  </a:r>
                  <a:r>
                    <a:rPr lang="fr-FR" sz="1600" b="1" dirty="0">
                      <a:solidFill>
                        <a:schemeClr val="tx2"/>
                      </a:solidFill>
                      <a:latin typeface="Arial"/>
                      <a:hlinkClick r:id="rId3"/>
                    </a:rPr>
                    <a:t>PROTECT Community </a:t>
                  </a:r>
                  <a:r>
                    <a:rPr lang="fr-FR" sz="1600" b="1" dirty="0">
                      <a:solidFill>
                        <a:schemeClr val="tx2"/>
                      </a:solidFill>
                      <a:latin typeface="Arial"/>
                    </a:rPr>
                    <a:t>of public authorities/ procurers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" name="Straight Connector 63">
                  <a:extLst>
                    <a:ext uri="{FF2B5EF4-FFF2-40B4-BE49-F238E27FC236}">
                      <a16:creationId xmlns:a16="http://schemas.microsoft.com/office/drawing/2014/main" id="{19E628AE-A65F-B8FF-D7BF-EA055EB45DA6}"/>
                    </a:ext>
                  </a:extLst>
                </p:cNvPr>
                <p:cNvCxnSpPr/>
                <p:nvPr/>
              </p:nvCxnSpPr>
              <p:spPr>
                <a:xfrm flipH="1" flipV="1">
                  <a:off x="2232166" y="5206130"/>
                  <a:ext cx="0" cy="851162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1D4118D-1ABC-1BAE-9B6C-87E924200AE4}"/>
                    </a:ext>
                  </a:extLst>
                </p:cNvPr>
                <p:cNvSpPr/>
                <p:nvPr/>
              </p:nvSpPr>
              <p:spPr>
                <a:xfrm>
                  <a:off x="3753195" y="2229222"/>
                  <a:ext cx="1207233" cy="10945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600" b="1" dirty="0">
                      <a:solidFill>
                        <a:schemeClr val="accent2"/>
                      </a:solidFill>
                      <a:latin typeface="Arial"/>
                    </a:rPr>
                    <a:t>Building PROTECT’s visibility and connecting with key stakeholders</a:t>
                  </a: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Connector 67">
                  <a:extLst>
                    <a:ext uri="{FF2B5EF4-FFF2-40B4-BE49-F238E27FC236}">
                      <a16:creationId xmlns:a16="http://schemas.microsoft.com/office/drawing/2014/main" id="{1E53D739-80F6-0FF8-5F9D-0F23099ECF2E}"/>
                    </a:ext>
                  </a:extLst>
                </p:cNvPr>
                <p:cNvCxnSpPr/>
                <p:nvPr/>
              </p:nvCxnSpPr>
              <p:spPr>
                <a:xfrm flipH="1">
                  <a:off x="3683604" y="2579435"/>
                  <a:ext cx="0" cy="851162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E905C40-129B-5355-3EB6-AB23580A6B83}"/>
                    </a:ext>
                  </a:extLst>
                </p:cNvPr>
                <p:cNvSpPr/>
                <p:nvPr/>
              </p:nvSpPr>
              <p:spPr>
                <a:xfrm>
                  <a:off x="5214707" y="5242421"/>
                  <a:ext cx="1096372" cy="87563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GB" sz="1600" b="1" dirty="0">
                      <a:solidFill>
                        <a:schemeClr val="accent5"/>
                      </a:solidFill>
                      <a:latin typeface="Arial"/>
                    </a:rPr>
                    <a:t>Mapping of EO climate service providers</a:t>
                  </a:r>
                  <a:endPara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" name="Straight Connector 71">
                  <a:extLst>
                    <a:ext uri="{FF2B5EF4-FFF2-40B4-BE49-F238E27FC236}">
                      <a16:creationId xmlns:a16="http://schemas.microsoft.com/office/drawing/2014/main" id="{35030D2A-6F4A-79E1-AAA1-82CA38EC5D94}"/>
                    </a:ext>
                  </a:extLst>
                </p:cNvPr>
                <p:cNvCxnSpPr/>
                <p:nvPr/>
              </p:nvCxnSpPr>
              <p:spPr>
                <a:xfrm flipH="1" flipV="1">
                  <a:off x="5126367" y="5206130"/>
                  <a:ext cx="0" cy="851162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280C70F-FE4A-82A0-B042-27D723D177D9}"/>
                    </a:ext>
                  </a:extLst>
                </p:cNvPr>
                <p:cNvSpPr/>
                <p:nvPr/>
              </p:nvSpPr>
              <p:spPr>
                <a:xfrm>
                  <a:off x="6652365" y="2214037"/>
                  <a:ext cx="1143699" cy="19294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 82">
                <a:extLst>
                  <a:ext uri="{FF2B5EF4-FFF2-40B4-BE49-F238E27FC236}">
                    <a16:creationId xmlns:a16="http://schemas.microsoft.com/office/drawing/2014/main" id="{F196D8DF-0319-A536-613C-C60FC9A88FB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485296" y="3315383"/>
                <a:ext cx="643968" cy="643871"/>
              </a:xfrm>
              <a:custGeom>
                <a:avLst/>
                <a:gdLst>
                  <a:gd name="T0" fmla="*/ 3997 w 6682"/>
                  <a:gd name="T1" fmla="*/ 4705 h 6681"/>
                  <a:gd name="T2" fmla="*/ 3819 w 6682"/>
                  <a:gd name="T3" fmla="*/ 4441 h 6681"/>
                  <a:gd name="T4" fmla="*/ 3565 w 6682"/>
                  <a:gd name="T5" fmla="*/ 4297 h 6681"/>
                  <a:gd name="T6" fmla="*/ 3281 w 6682"/>
                  <a:gd name="T7" fmla="*/ 4277 h 6681"/>
                  <a:gd name="T8" fmla="*/ 3013 w 6682"/>
                  <a:gd name="T9" fmla="*/ 4379 h 6681"/>
                  <a:gd name="T10" fmla="*/ 2793 w 6682"/>
                  <a:gd name="T11" fmla="*/ 4617 h 6681"/>
                  <a:gd name="T12" fmla="*/ 4209 w 6682"/>
                  <a:gd name="T13" fmla="*/ 3529 h 6681"/>
                  <a:gd name="T14" fmla="*/ 4401 w 6682"/>
                  <a:gd name="T15" fmla="*/ 3833 h 6681"/>
                  <a:gd name="T16" fmla="*/ 4651 w 6682"/>
                  <a:gd name="T17" fmla="*/ 3975 h 6681"/>
                  <a:gd name="T18" fmla="*/ 4939 w 6682"/>
                  <a:gd name="T19" fmla="*/ 3997 h 6681"/>
                  <a:gd name="T20" fmla="*/ 5402 w 6682"/>
                  <a:gd name="T21" fmla="*/ 3699 h 6681"/>
                  <a:gd name="T22" fmla="*/ 5490 w 6682"/>
                  <a:gd name="T23" fmla="*/ 3483 h 6681"/>
                  <a:gd name="T24" fmla="*/ 3233 w 6682"/>
                  <a:gd name="T25" fmla="*/ 5279 h 6681"/>
                  <a:gd name="T26" fmla="*/ 3029 w 6682"/>
                  <a:gd name="T27" fmla="*/ 5075 h 6681"/>
                  <a:gd name="T28" fmla="*/ 3029 w 6682"/>
                  <a:gd name="T29" fmla="*/ 4787 h 6681"/>
                  <a:gd name="T30" fmla="*/ 3235 w 6682"/>
                  <a:gd name="T31" fmla="*/ 4583 h 6681"/>
                  <a:gd name="T32" fmla="*/ 3519 w 6682"/>
                  <a:gd name="T33" fmla="*/ 4583 h 6681"/>
                  <a:gd name="T34" fmla="*/ 3725 w 6682"/>
                  <a:gd name="T35" fmla="*/ 4787 h 6681"/>
                  <a:gd name="T36" fmla="*/ 3725 w 6682"/>
                  <a:gd name="T37" fmla="*/ 5075 h 6681"/>
                  <a:gd name="T38" fmla="*/ 3521 w 6682"/>
                  <a:gd name="T39" fmla="*/ 5279 h 6681"/>
                  <a:gd name="T40" fmla="*/ 5054 w 6682"/>
                  <a:gd name="T41" fmla="*/ 3655 h 6681"/>
                  <a:gd name="T42" fmla="*/ 4771 w 6682"/>
                  <a:gd name="T43" fmla="*/ 3711 h 6681"/>
                  <a:gd name="T44" fmla="*/ 4531 w 6682"/>
                  <a:gd name="T45" fmla="*/ 3551 h 6681"/>
                  <a:gd name="T46" fmla="*/ 4475 w 6682"/>
                  <a:gd name="T47" fmla="*/ 3270 h 6681"/>
                  <a:gd name="T48" fmla="*/ 4637 w 6682"/>
                  <a:gd name="T49" fmla="*/ 3030 h 6681"/>
                  <a:gd name="T50" fmla="*/ 4917 w 6682"/>
                  <a:gd name="T51" fmla="*/ 2974 h 6681"/>
                  <a:gd name="T52" fmla="*/ 5160 w 6682"/>
                  <a:gd name="T53" fmla="*/ 3136 h 6681"/>
                  <a:gd name="T54" fmla="*/ 5206 w 6682"/>
                  <a:gd name="T55" fmla="*/ 3449 h 6681"/>
                  <a:gd name="T56" fmla="*/ 5478 w 6682"/>
                  <a:gd name="T57" fmla="*/ 3154 h 6681"/>
                  <a:gd name="T58" fmla="*/ 5312 w 6682"/>
                  <a:gd name="T59" fmla="*/ 2876 h 6681"/>
                  <a:gd name="T60" fmla="*/ 5064 w 6682"/>
                  <a:gd name="T61" fmla="*/ 2720 h 6681"/>
                  <a:gd name="T62" fmla="*/ 4781 w 6682"/>
                  <a:gd name="T63" fmla="*/ 2686 h 6681"/>
                  <a:gd name="T64" fmla="*/ 4509 w 6682"/>
                  <a:gd name="T65" fmla="*/ 2774 h 6681"/>
                  <a:gd name="T66" fmla="*/ 4289 w 6682"/>
                  <a:gd name="T67" fmla="*/ 2986 h 6681"/>
                  <a:gd name="T68" fmla="*/ 1014 w 6682"/>
                  <a:gd name="T69" fmla="*/ 1884 h 6681"/>
                  <a:gd name="T70" fmla="*/ 1192 w 6682"/>
                  <a:gd name="T71" fmla="*/ 2212 h 6681"/>
                  <a:gd name="T72" fmla="*/ 1440 w 6682"/>
                  <a:gd name="T73" fmla="*/ 2370 h 6681"/>
                  <a:gd name="T74" fmla="*/ 1707 w 6682"/>
                  <a:gd name="T75" fmla="*/ 2404 h 6681"/>
                  <a:gd name="T76" fmla="*/ 2585 w 6682"/>
                  <a:gd name="T77" fmla="*/ 2468 h 6681"/>
                  <a:gd name="T78" fmla="*/ 2299 w 6682"/>
                  <a:gd name="T79" fmla="*/ 1914 h 6681"/>
                  <a:gd name="T80" fmla="*/ 1835 w 6682"/>
                  <a:gd name="T81" fmla="*/ 2078 h 6681"/>
                  <a:gd name="T82" fmla="*/ 1518 w 6682"/>
                  <a:gd name="T83" fmla="*/ 2094 h 6681"/>
                  <a:gd name="T84" fmla="*/ 1312 w 6682"/>
                  <a:gd name="T85" fmla="*/ 1890 h 6681"/>
                  <a:gd name="T86" fmla="*/ 1312 w 6682"/>
                  <a:gd name="T87" fmla="*/ 1600 h 6681"/>
                  <a:gd name="T88" fmla="*/ 1518 w 6682"/>
                  <a:gd name="T89" fmla="*/ 1396 h 6681"/>
                  <a:gd name="T90" fmla="*/ 1803 w 6682"/>
                  <a:gd name="T91" fmla="*/ 1396 h 6681"/>
                  <a:gd name="T92" fmla="*/ 2009 w 6682"/>
                  <a:gd name="T93" fmla="*/ 1600 h 6681"/>
                  <a:gd name="T94" fmla="*/ 2009 w 6682"/>
                  <a:gd name="T95" fmla="*/ 1890 h 6681"/>
                  <a:gd name="T96" fmla="*/ 2305 w 6682"/>
                  <a:gd name="T97" fmla="*/ 1600 h 6681"/>
                  <a:gd name="T98" fmla="*/ 2129 w 6682"/>
                  <a:gd name="T99" fmla="*/ 1278 h 6681"/>
                  <a:gd name="T100" fmla="*/ 1879 w 6682"/>
                  <a:gd name="T101" fmla="*/ 1122 h 6681"/>
                  <a:gd name="T102" fmla="*/ 1596 w 6682"/>
                  <a:gd name="T103" fmla="*/ 1088 h 6681"/>
                  <a:gd name="T104" fmla="*/ 1324 w 6682"/>
                  <a:gd name="T105" fmla="*/ 1176 h 6681"/>
                  <a:gd name="T106" fmla="*/ 1104 w 6682"/>
                  <a:gd name="T107" fmla="*/ 1386 h 6681"/>
                  <a:gd name="T108" fmla="*/ 284 w 6682"/>
                  <a:gd name="T109" fmla="*/ 6395 h 6681"/>
                  <a:gd name="T110" fmla="*/ 2847 w 6682"/>
                  <a:gd name="T111" fmla="*/ 5329 h 6681"/>
                  <a:gd name="T112" fmla="*/ 3065 w 6682"/>
                  <a:gd name="T113" fmla="*/ 5515 h 6681"/>
                  <a:gd name="T114" fmla="*/ 3343 w 6682"/>
                  <a:gd name="T115" fmla="*/ 5591 h 6681"/>
                  <a:gd name="T116" fmla="*/ 3691 w 6682"/>
                  <a:gd name="T117" fmla="*/ 5513 h 6681"/>
                  <a:gd name="T118" fmla="*/ 3985 w 6682"/>
                  <a:gd name="T119" fmla="*/ 5187 h 6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82" h="6681">
                    <a:moveTo>
                      <a:pt x="0" y="0"/>
                    </a:moveTo>
                    <a:lnTo>
                      <a:pt x="0" y="6681"/>
                    </a:lnTo>
                    <a:lnTo>
                      <a:pt x="6682" y="6681"/>
                    </a:lnTo>
                    <a:lnTo>
                      <a:pt x="6682" y="0"/>
                    </a:lnTo>
                    <a:lnTo>
                      <a:pt x="0" y="0"/>
                    </a:lnTo>
                    <a:close/>
                    <a:moveTo>
                      <a:pt x="4023" y="4797"/>
                    </a:moveTo>
                    <a:lnTo>
                      <a:pt x="4023" y="4797"/>
                    </a:lnTo>
                    <a:lnTo>
                      <a:pt x="4013" y="4751"/>
                    </a:lnTo>
                    <a:lnTo>
                      <a:pt x="3997" y="4705"/>
                    </a:lnTo>
                    <a:lnTo>
                      <a:pt x="3979" y="4661"/>
                    </a:lnTo>
                    <a:lnTo>
                      <a:pt x="3959" y="4617"/>
                    </a:lnTo>
                    <a:lnTo>
                      <a:pt x="3935" y="4577"/>
                    </a:lnTo>
                    <a:lnTo>
                      <a:pt x="3907" y="4537"/>
                    </a:lnTo>
                    <a:lnTo>
                      <a:pt x="3877" y="4499"/>
                    </a:lnTo>
                    <a:lnTo>
                      <a:pt x="3843" y="4463"/>
                    </a:lnTo>
                    <a:lnTo>
                      <a:pt x="3843" y="4463"/>
                    </a:lnTo>
                    <a:lnTo>
                      <a:pt x="3843" y="4463"/>
                    </a:lnTo>
                    <a:lnTo>
                      <a:pt x="3819" y="4441"/>
                    </a:lnTo>
                    <a:lnTo>
                      <a:pt x="3793" y="4419"/>
                    </a:lnTo>
                    <a:lnTo>
                      <a:pt x="3767" y="4397"/>
                    </a:lnTo>
                    <a:lnTo>
                      <a:pt x="3741" y="4379"/>
                    </a:lnTo>
                    <a:lnTo>
                      <a:pt x="3713" y="4361"/>
                    </a:lnTo>
                    <a:lnTo>
                      <a:pt x="3683" y="4345"/>
                    </a:lnTo>
                    <a:lnTo>
                      <a:pt x="3655" y="4331"/>
                    </a:lnTo>
                    <a:lnTo>
                      <a:pt x="3625" y="4319"/>
                    </a:lnTo>
                    <a:lnTo>
                      <a:pt x="3595" y="4307"/>
                    </a:lnTo>
                    <a:lnTo>
                      <a:pt x="3565" y="4297"/>
                    </a:lnTo>
                    <a:lnTo>
                      <a:pt x="3533" y="4289"/>
                    </a:lnTo>
                    <a:lnTo>
                      <a:pt x="3503" y="4283"/>
                    </a:lnTo>
                    <a:lnTo>
                      <a:pt x="3471" y="4277"/>
                    </a:lnTo>
                    <a:lnTo>
                      <a:pt x="3439" y="4273"/>
                    </a:lnTo>
                    <a:lnTo>
                      <a:pt x="3409" y="4271"/>
                    </a:lnTo>
                    <a:lnTo>
                      <a:pt x="3377" y="4271"/>
                    </a:lnTo>
                    <a:lnTo>
                      <a:pt x="3345" y="4271"/>
                    </a:lnTo>
                    <a:lnTo>
                      <a:pt x="3313" y="4273"/>
                    </a:lnTo>
                    <a:lnTo>
                      <a:pt x="3281" y="4277"/>
                    </a:lnTo>
                    <a:lnTo>
                      <a:pt x="3249" y="4283"/>
                    </a:lnTo>
                    <a:lnTo>
                      <a:pt x="3219" y="4289"/>
                    </a:lnTo>
                    <a:lnTo>
                      <a:pt x="3187" y="4297"/>
                    </a:lnTo>
                    <a:lnTo>
                      <a:pt x="3157" y="4307"/>
                    </a:lnTo>
                    <a:lnTo>
                      <a:pt x="3127" y="4319"/>
                    </a:lnTo>
                    <a:lnTo>
                      <a:pt x="3097" y="4331"/>
                    </a:lnTo>
                    <a:lnTo>
                      <a:pt x="3069" y="4345"/>
                    </a:lnTo>
                    <a:lnTo>
                      <a:pt x="3041" y="4361"/>
                    </a:lnTo>
                    <a:lnTo>
                      <a:pt x="3013" y="4379"/>
                    </a:lnTo>
                    <a:lnTo>
                      <a:pt x="2985" y="4397"/>
                    </a:lnTo>
                    <a:lnTo>
                      <a:pt x="2959" y="4419"/>
                    </a:lnTo>
                    <a:lnTo>
                      <a:pt x="2933" y="4441"/>
                    </a:lnTo>
                    <a:lnTo>
                      <a:pt x="2909" y="4463"/>
                    </a:lnTo>
                    <a:lnTo>
                      <a:pt x="2909" y="4463"/>
                    </a:lnTo>
                    <a:lnTo>
                      <a:pt x="2875" y="4499"/>
                    </a:lnTo>
                    <a:lnTo>
                      <a:pt x="2845" y="4537"/>
                    </a:lnTo>
                    <a:lnTo>
                      <a:pt x="2817" y="4577"/>
                    </a:lnTo>
                    <a:lnTo>
                      <a:pt x="2793" y="4617"/>
                    </a:lnTo>
                    <a:lnTo>
                      <a:pt x="2773" y="4661"/>
                    </a:lnTo>
                    <a:lnTo>
                      <a:pt x="2755" y="4705"/>
                    </a:lnTo>
                    <a:lnTo>
                      <a:pt x="2741" y="4751"/>
                    </a:lnTo>
                    <a:lnTo>
                      <a:pt x="2729" y="4797"/>
                    </a:lnTo>
                    <a:lnTo>
                      <a:pt x="284" y="4797"/>
                    </a:lnTo>
                    <a:lnTo>
                      <a:pt x="284" y="3483"/>
                    </a:lnTo>
                    <a:lnTo>
                      <a:pt x="4199" y="3483"/>
                    </a:lnTo>
                    <a:lnTo>
                      <a:pt x="4199" y="3483"/>
                    </a:lnTo>
                    <a:lnTo>
                      <a:pt x="4209" y="3529"/>
                    </a:lnTo>
                    <a:lnTo>
                      <a:pt x="4225" y="3573"/>
                    </a:lnTo>
                    <a:lnTo>
                      <a:pt x="4243" y="3617"/>
                    </a:lnTo>
                    <a:lnTo>
                      <a:pt x="4263" y="3659"/>
                    </a:lnTo>
                    <a:lnTo>
                      <a:pt x="4287" y="3699"/>
                    </a:lnTo>
                    <a:lnTo>
                      <a:pt x="4313" y="3737"/>
                    </a:lnTo>
                    <a:lnTo>
                      <a:pt x="4343" y="3775"/>
                    </a:lnTo>
                    <a:lnTo>
                      <a:pt x="4377" y="3809"/>
                    </a:lnTo>
                    <a:lnTo>
                      <a:pt x="4377" y="3809"/>
                    </a:lnTo>
                    <a:lnTo>
                      <a:pt x="4401" y="3833"/>
                    </a:lnTo>
                    <a:lnTo>
                      <a:pt x="4425" y="3855"/>
                    </a:lnTo>
                    <a:lnTo>
                      <a:pt x="4451" y="3875"/>
                    </a:lnTo>
                    <a:lnTo>
                      <a:pt x="4477" y="3893"/>
                    </a:lnTo>
                    <a:lnTo>
                      <a:pt x="4505" y="3911"/>
                    </a:lnTo>
                    <a:lnTo>
                      <a:pt x="4533" y="3927"/>
                    </a:lnTo>
                    <a:lnTo>
                      <a:pt x="4561" y="3941"/>
                    </a:lnTo>
                    <a:lnTo>
                      <a:pt x="4591" y="3953"/>
                    </a:lnTo>
                    <a:lnTo>
                      <a:pt x="4621" y="3965"/>
                    </a:lnTo>
                    <a:lnTo>
                      <a:pt x="4651" y="3975"/>
                    </a:lnTo>
                    <a:lnTo>
                      <a:pt x="4683" y="3983"/>
                    </a:lnTo>
                    <a:lnTo>
                      <a:pt x="4715" y="3991"/>
                    </a:lnTo>
                    <a:lnTo>
                      <a:pt x="4747" y="3997"/>
                    </a:lnTo>
                    <a:lnTo>
                      <a:pt x="4779" y="4001"/>
                    </a:lnTo>
                    <a:lnTo>
                      <a:pt x="4811" y="4003"/>
                    </a:lnTo>
                    <a:lnTo>
                      <a:pt x="4845" y="4003"/>
                    </a:lnTo>
                    <a:lnTo>
                      <a:pt x="4845" y="4003"/>
                    </a:lnTo>
                    <a:lnTo>
                      <a:pt x="4891" y="4003"/>
                    </a:lnTo>
                    <a:lnTo>
                      <a:pt x="4939" y="3997"/>
                    </a:lnTo>
                    <a:lnTo>
                      <a:pt x="4985" y="3989"/>
                    </a:lnTo>
                    <a:lnTo>
                      <a:pt x="5032" y="3977"/>
                    </a:lnTo>
                    <a:lnTo>
                      <a:pt x="5076" y="3963"/>
                    </a:lnTo>
                    <a:lnTo>
                      <a:pt x="5118" y="3945"/>
                    </a:lnTo>
                    <a:lnTo>
                      <a:pt x="5160" y="3923"/>
                    </a:lnTo>
                    <a:lnTo>
                      <a:pt x="5200" y="3899"/>
                    </a:lnTo>
                    <a:lnTo>
                      <a:pt x="5568" y="4267"/>
                    </a:lnTo>
                    <a:lnTo>
                      <a:pt x="5770" y="4065"/>
                    </a:lnTo>
                    <a:lnTo>
                      <a:pt x="5402" y="3699"/>
                    </a:lnTo>
                    <a:lnTo>
                      <a:pt x="5402" y="3699"/>
                    </a:lnTo>
                    <a:lnTo>
                      <a:pt x="5418" y="3673"/>
                    </a:lnTo>
                    <a:lnTo>
                      <a:pt x="5432" y="3647"/>
                    </a:lnTo>
                    <a:lnTo>
                      <a:pt x="5444" y="3621"/>
                    </a:lnTo>
                    <a:lnTo>
                      <a:pt x="5456" y="3593"/>
                    </a:lnTo>
                    <a:lnTo>
                      <a:pt x="5466" y="3567"/>
                    </a:lnTo>
                    <a:lnTo>
                      <a:pt x="5476" y="3539"/>
                    </a:lnTo>
                    <a:lnTo>
                      <a:pt x="5484" y="3511"/>
                    </a:lnTo>
                    <a:lnTo>
                      <a:pt x="5490" y="3483"/>
                    </a:lnTo>
                    <a:lnTo>
                      <a:pt x="6396" y="3483"/>
                    </a:lnTo>
                    <a:lnTo>
                      <a:pt x="6396" y="4797"/>
                    </a:lnTo>
                    <a:lnTo>
                      <a:pt x="4023" y="4797"/>
                    </a:lnTo>
                    <a:close/>
                    <a:moveTo>
                      <a:pt x="3377" y="5307"/>
                    </a:moveTo>
                    <a:lnTo>
                      <a:pt x="3377" y="5307"/>
                    </a:lnTo>
                    <a:lnTo>
                      <a:pt x="3339" y="5305"/>
                    </a:lnTo>
                    <a:lnTo>
                      <a:pt x="3303" y="5301"/>
                    </a:lnTo>
                    <a:lnTo>
                      <a:pt x="3267" y="5291"/>
                    </a:lnTo>
                    <a:lnTo>
                      <a:pt x="3233" y="5279"/>
                    </a:lnTo>
                    <a:lnTo>
                      <a:pt x="3199" y="5263"/>
                    </a:lnTo>
                    <a:lnTo>
                      <a:pt x="3167" y="5245"/>
                    </a:lnTo>
                    <a:lnTo>
                      <a:pt x="3137" y="5223"/>
                    </a:lnTo>
                    <a:lnTo>
                      <a:pt x="3111" y="5197"/>
                    </a:lnTo>
                    <a:lnTo>
                      <a:pt x="3111" y="5197"/>
                    </a:lnTo>
                    <a:lnTo>
                      <a:pt x="3085" y="5169"/>
                    </a:lnTo>
                    <a:lnTo>
                      <a:pt x="3063" y="5139"/>
                    </a:lnTo>
                    <a:lnTo>
                      <a:pt x="3043" y="5109"/>
                    </a:lnTo>
                    <a:lnTo>
                      <a:pt x="3029" y="5075"/>
                    </a:lnTo>
                    <a:lnTo>
                      <a:pt x="3015" y="5041"/>
                    </a:lnTo>
                    <a:lnTo>
                      <a:pt x="3007" y="5005"/>
                    </a:lnTo>
                    <a:lnTo>
                      <a:pt x="3001" y="4969"/>
                    </a:lnTo>
                    <a:lnTo>
                      <a:pt x="2999" y="4931"/>
                    </a:lnTo>
                    <a:lnTo>
                      <a:pt x="2999" y="4931"/>
                    </a:lnTo>
                    <a:lnTo>
                      <a:pt x="3001" y="4893"/>
                    </a:lnTo>
                    <a:lnTo>
                      <a:pt x="3007" y="4857"/>
                    </a:lnTo>
                    <a:lnTo>
                      <a:pt x="3015" y="4821"/>
                    </a:lnTo>
                    <a:lnTo>
                      <a:pt x="3029" y="4787"/>
                    </a:lnTo>
                    <a:lnTo>
                      <a:pt x="3043" y="4753"/>
                    </a:lnTo>
                    <a:lnTo>
                      <a:pt x="3063" y="4723"/>
                    </a:lnTo>
                    <a:lnTo>
                      <a:pt x="3085" y="4693"/>
                    </a:lnTo>
                    <a:lnTo>
                      <a:pt x="3111" y="4665"/>
                    </a:lnTo>
                    <a:lnTo>
                      <a:pt x="3111" y="4665"/>
                    </a:lnTo>
                    <a:lnTo>
                      <a:pt x="3139" y="4639"/>
                    </a:lnTo>
                    <a:lnTo>
                      <a:pt x="3169" y="4617"/>
                    </a:lnTo>
                    <a:lnTo>
                      <a:pt x="3201" y="4597"/>
                    </a:lnTo>
                    <a:lnTo>
                      <a:pt x="3235" y="4583"/>
                    </a:lnTo>
                    <a:lnTo>
                      <a:pt x="3269" y="4571"/>
                    </a:lnTo>
                    <a:lnTo>
                      <a:pt x="3305" y="4561"/>
                    </a:lnTo>
                    <a:lnTo>
                      <a:pt x="3341" y="4557"/>
                    </a:lnTo>
                    <a:lnTo>
                      <a:pt x="3377" y="4555"/>
                    </a:lnTo>
                    <a:lnTo>
                      <a:pt x="3377" y="4555"/>
                    </a:lnTo>
                    <a:lnTo>
                      <a:pt x="3413" y="4557"/>
                    </a:lnTo>
                    <a:lnTo>
                      <a:pt x="3449" y="4561"/>
                    </a:lnTo>
                    <a:lnTo>
                      <a:pt x="3483" y="4571"/>
                    </a:lnTo>
                    <a:lnTo>
                      <a:pt x="3519" y="4583"/>
                    </a:lnTo>
                    <a:lnTo>
                      <a:pt x="3551" y="4597"/>
                    </a:lnTo>
                    <a:lnTo>
                      <a:pt x="3583" y="4617"/>
                    </a:lnTo>
                    <a:lnTo>
                      <a:pt x="3613" y="4639"/>
                    </a:lnTo>
                    <a:lnTo>
                      <a:pt x="3643" y="4665"/>
                    </a:lnTo>
                    <a:lnTo>
                      <a:pt x="3643" y="4665"/>
                    </a:lnTo>
                    <a:lnTo>
                      <a:pt x="3667" y="4693"/>
                    </a:lnTo>
                    <a:lnTo>
                      <a:pt x="3689" y="4723"/>
                    </a:lnTo>
                    <a:lnTo>
                      <a:pt x="3709" y="4753"/>
                    </a:lnTo>
                    <a:lnTo>
                      <a:pt x="3725" y="4787"/>
                    </a:lnTo>
                    <a:lnTo>
                      <a:pt x="3737" y="4821"/>
                    </a:lnTo>
                    <a:lnTo>
                      <a:pt x="3745" y="4857"/>
                    </a:lnTo>
                    <a:lnTo>
                      <a:pt x="3751" y="4893"/>
                    </a:lnTo>
                    <a:lnTo>
                      <a:pt x="3753" y="4931"/>
                    </a:lnTo>
                    <a:lnTo>
                      <a:pt x="3753" y="4931"/>
                    </a:lnTo>
                    <a:lnTo>
                      <a:pt x="3751" y="4969"/>
                    </a:lnTo>
                    <a:lnTo>
                      <a:pt x="3745" y="5005"/>
                    </a:lnTo>
                    <a:lnTo>
                      <a:pt x="3737" y="5041"/>
                    </a:lnTo>
                    <a:lnTo>
                      <a:pt x="3725" y="5075"/>
                    </a:lnTo>
                    <a:lnTo>
                      <a:pt x="3709" y="5109"/>
                    </a:lnTo>
                    <a:lnTo>
                      <a:pt x="3689" y="5139"/>
                    </a:lnTo>
                    <a:lnTo>
                      <a:pt x="3667" y="5169"/>
                    </a:lnTo>
                    <a:lnTo>
                      <a:pt x="3643" y="5197"/>
                    </a:lnTo>
                    <a:lnTo>
                      <a:pt x="3643" y="5197"/>
                    </a:lnTo>
                    <a:lnTo>
                      <a:pt x="3615" y="5223"/>
                    </a:lnTo>
                    <a:lnTo>
                      <a:pt x="3585" y="5245"/>
                    </a:lnTo>
                    <a:lnTo>
                      <a:pt x="3553" y="5263"/>
                    </a:lnTo>
                    <a:lnTo>
                      <a:pt x="3521" y="5279"/>
                    </a:lnTo>
                    <a:lnTo>
                      <a:pt x="3485" y="5291"/>
                    </a:lnTo>
                    <a:lnTo>
                      <a:pt x="3451" y="5301"/>
                    </a:lnTo>
                    <a:lnTo>
                      <a:pt x="3413" y="5305"/>
                    </a:lnTo>
                    <a:lnTo>
                      <a:pt x="3377" y="5307"/>
                    </a:lnTo>
                    <a:lnTo>
                      <a:pt x="3377" y="5307"/>
                    </a:lnTo>
                    <a:close/>
                    <a:moveTo>
                      <a:pt x="5112" y="3609"/>
                    </a:moveTo>
                    <a:lnTo>
                      <a:pt x="5112" y="3609"/>
                    </a:lnTo>
                    <a:lnTo>
                      <a:pt x="5084" y="3633"/>
                    </a:lnTo>
                    <a:lnTo>
                      <a:pt x="5054" y="3655"/>
                    </a:lnTo>
                    <a:lnTo>
                      <a:pt x="5022" y="3675"/>
                    </a:lnTo>
                    <a:lnTo>
                      <a:pt x="4989" y="3691"/>
                    </a:lnTo>
                    <a:lnTo>
                      <a:pt x="4953" y="3703"/>
                    </a:lnTo>
                    <a:lnTo>
                      <a:pt x="4919" y="3711"/>
                    </a:lnTo>
                    <a:lnTo>
                      <a:pt x="4881" y="3717"/>
                    </a:lnTo>
                    <a:lnTo>
                      <a:pt x="4845" y="3719"/>
                    </a:lnTo>
                    <a:lnTo>
                      <a:pt x="4845" y="3719"/>
                    </a:lnTo>
                    <a:lnTo>
                      <a:pt x="4807" y="3717"/>
                    </a:lnTo>
                    <a:lnTo>
                      <a:pt x="4771" y="3711"/>
                    </a:lnTo>
                    <a:lnTo>
                      <a:pt x="4735" y="3703"/>
                    </a:lnTo>
                    <a:lnTo>
                      <a:pt x="4701" y="3691"/>
                    </a:lnTo>
                    <a:lnTo>
                      <a:pt x="4667" y="3675"/>
                    </a:lnTo>
                    <a:lnTo>
                      <a:pt x="4635" y="3655"/>
                    </a:lnTo>
                    <a:lnTo>
                      <a:pt x="4605" y="3633"/>
                    </a:lnTo>
                    <a:lnTo>
                      <a:pt x="4579" y="3609"/>
                    </a:lnTo>
                    <a:lnTo>
                      <a:pt x="4579" y="3609"/>
                    </a:lnTo>
                    <a:lnTo>
                      <a:pt x="4553" y="3581"/>
                    </a:lnTo>
                    <a:lnTo>
                      <a:pt x="4531" y="3551"/>
                    </a:lnTo>
                    <a:lnTo>
                      <a:pt x="4511" y="3519"/>
                    </a:lnTo>
                    <a:lnTo>
                      <a:pt x="4497" y="3487"/>
                    </a:lnTo>
                    <a:lnTo>
                      <a:pt x="4483" y="3453"/>
                    </a:lnTo>
                    <a:lnTo>
                      <a:pt x="4475" y="3417"/>
                    </a:lnTo>
                    <a:lnTo>
                      <a:pt x="4469" y="3379"/>
                    </a:lnTo>
                    <a:lnTo>
                      <a:pt x="4467" y="3343"/>
                    </a:lnTo>
                    <a:lnTo>
                      <a:pt x="4467" y="3343"/>
                    </a:lnTo>
                    <a:lnTo>
                      <a:pt x="4469" y="3306"/>
                    </a:lnTo>
                    <a:lnTo>
                      <a:pt x="4475" y="3270"/>
                    </a:lnTo>
                    <a:lnTo>
                      <a:pt x="4483" y="3234"/>
                    </a:lnTo>
                    <a:lnTo>
                      <a:pt x="4497" y="3200"/>
                    </a:lnTo>
                    <a:lnTo>
                      <a:pt x="4511" y="3166"/>
                    </a:lnTo>
                    <a:lnTo>
                      <a:pt x="4531" y="3134"/>
                    </a:lnTo>
                    <a:lnTo>
                      <a:pt x="4553" y="3104"/>
                    </a:lnTo>
                    <a:lnTo>
                      <a:pt x="4579" y="3078"/>
                    </a:lnTo>
                    <a:lnTo>
                      <a:pt x="4579" y="3078"/>
                    </a:lnTo>
                    <a:lnTo>
                      <a:pt x="4607" y="3052"/>
                    </a:lnTo>
                    <a:lnTo>
                      <a:pt x="4637" y="3030"/>
                    </a:lnTo>
                    <a:lnTo>
                      <a:pt x="4669" y="3010"/>
                    </a:lnTo>
                    <a:lnTo>
                      <a:pt x="4703" y="2994"/>
                    </a:lnTo>
                    <a:lnTo>
                      <a:pt x="4737" y="2982"/>
                    </a:lnTo>
                    <a:lnTo>
                      <a:pt x="4773" y="2974"/>
                    </a:lnTo>
                    <a:lnTo>
                      <a:pt x="4809" y="2968"/>
                    </a:lnTo>
                    <a:lnTo>
                      <a:pt x="4845" y="2968"/>
                    </a:lnTo>
                    <a:lnTo>
                      <a:pt x="4845" y="2968"/>
                    </a:lnTo>
                    <a:lnTo>
                      <a:pt x="4881" y="2968"/>
                    </a:lnTo>
                    <a:lnTo>
                      <a:pt x="4917" y="2974"/>
                    </a:lnTo>
                    <a:lnTo>
                      <a:pt x="4951" y="2982"/>
                    </a:lnTo>
                    <a:lnTo>
                      <a:pt x="4985" y="2994"/>
                    </a:lnTo>
                    <a:lnTo>
                      <a:pt x="5020" y="3010"/>
                    </a:lnTo>
                    <a:lnTo>
                      <a:pt x="5052" y="3028"/>
                    </a:lnTo>
                    <a:lnTo>
                      <a:pt x="5082" y="3052"/>
                    </a:lnTo>
                    <a:lnTo>
                      <a:pt x="5112" y="3078"/>
                    </a:lnTo>
                    <a:lnTo>
                      <a:pt x="5112" y="3078"/>
                    </a:lnTo>
                    <a:lnTo>
                      <a:pt x="5138" y="3106"/>
                    </a:lnTo>
                    <a:lnTo>
                      <a:pt x="5160" y="3136"/>
                    </a:lnTo>
                    <a:lnTo>
                      <a:pt x="5178" y="3168"/>
                    </a:lnTo>
                    <a:lnTo>
                      <a:pt x="5194" y="3202"/>
                    </a:lnTo>
                    <a:lnTo>
                      <a:pt x="5206" y="3236"/>
                    </a:lnTo>
                    <a:lnTo>
                      <a:pt x="5214" y="3272"/>
                    </a:lnTo>
                    <a:lnTo>
                      <a:pt x="5220" y="3308"/>
                    </a:lnTo>
                    <a:lnTo>
                      <a:pt x="5222" y="3343"/>
                    </a:lnTo>
                    <a:lnTo>
                      <a:pt x="5220" y="3379"/>
                    </a:lnTo>
                    <a:lnTo>
                      <a:pt x="5214" y="3415"/>
                    </a:lnTo>
                    <a:lnTo>
                      <a:pt x="5206" y="3449"/>
                    </a:lnTo>
                    <a:lnTo>
                      <a:pt x="5194" y="3485"/>
                    </a:lnTo>
                    <a:lnTo>
                      <a:pt x="5178" y="3517"/>
                    </a:lnTo>
                    <a:lnTo>
                      <a:pt x="5160" y="3549"/>
                    </a:lnTo>
                    <a:lnTo>
                      <a:pt x="5138" y="3581"/>
                    </a:lnTo>
                    <a:lnTo>
                      <a:pt x="5112" y="3609"/>
                    </a:lnTo>
                    <a:lnTo>
                      <a:pt x="5112" y="3609"/>
                    </a:lnTo>
                    <a:close/>
                    <a:moveTo>
                      <a:pt x="5490" y="3198"/>
                    </a:moveTo>
                    <a:lnTo>
                      <a:pt x="5490" y="3198"/>
                    </a:lnTo>
                    <a:lnTo>
                      <a:pt x="5478" y="3154"/>
                    </a:lnTo>
                    <a:lnTo>
                      <a:pt x="5464" y="3112"/>
                    </a:lnTo>
                    <a:lnTo>
                      <a:pt x="5446" y="3068"/>
                    </a:lnTo>
                    <a:lnTo>
                      <a:pt x="5426" y="3028"/>
                    </a:lnTo>
                    <a:lnTo>
                      <a:pt x="5402" y="2988"/>
                    </a:lnTo>
                    <a:lnTo>
                      <a:pt x="5376" y="2948"/>
                    </a:lnTo>
                    <a:lnTo>
                      <a:pt x="5346" y="2912"/>
                    </a:lnTo>
                    <a:lnTo>
                      <a:pt x="5312" y="2876"/>
                    </a:lnTo>
                    <a:lnTo>
                      <a:pt x="5312" y="2876"/>
                    </a:lnTo>
                    <a:lnTo>
                      <a:pt x="5312" y="2876"/>
                    </a:lnTo>
                    <a:lnTo>
                      <a:pt x="5288" y="2852"/>
                    </a:lnTo>
                    <a:lnTo>
                      <a:pt x="5262" y="2830"/>
                    </a:lnTo>
                    <a:lnTo>
                      <a:pt x="5236" y="2810"/>
                    </a:lnTo>
                    <a:lnTo>
                      <a:pt x="5210" y="2792"/>
                    </a:lnTo>
                    <a:lnTo>
                      <a:pt x="5182" y="2774"/>
                    </a:lnTo>
                    <a:lnTo>
                      <a:pt x="5152" y="2758"/>
                    </a:lnTo>
                    <a:lnTo>
                      <a:pt x="5124" y="2744"/>
                    </a:lnTo>
                    <a:lnTo>
                      <a:pt x="5094" y="2730"/>
                    </a:lnTo>
                    <a:lnTo>
                      <a:pt x="5064" y="2720"/>
                    </a:lnTo>
                    <a:lnTo>
                      <a:pt x="5034" y="2710"/>
                    </a:lnTo>
                    <a:lnTo>
                      <a:pt x="5001" y="2702"/>
                    </a:lnTo>
                    <a:lnTo>
                      <a:pt x="4971" y="2694"/>
                    </a:lnTo>
                    <a:lnTo>
                      <a:pt x="4939" y="2690"/>
                    </a:lnTo>
                    <a:lnTo>
                      <a:pt x="4907" y="2686"/>
                    </a:lnTo>
                    <a:lnTo>
                      <a:pt x="4875" y="2684"/>
                    </a:lnTo>
                    <a:lnTo>
                      <a:pt x="4845" y="2682"/>
                    </a:lnTo>
                    <a:lnTo>
                      <a:pt x="4813" y="2684"/>
                    </a:lnTo>
                    <a:lnTo>
                      <a:pt x="4781" y="2686"/>
                    </a:lnTo>
                    <a:lnTo>
                      <a:pt x="4749" y="2690"/>
                    </a:lnTo>
                    <a:lnTo>
                      <a:pt x="4717" y="2694"/>
                    </a:lnTo>
                    <a:lnTo>
                      <a:pt x="4687" y="2702"/>
                    </a:lnTo>
                    <a:lnTo>
                      <a:pt x="4655" y="2710"/>
                    </a:lnTo>
                    <a:lnTo>
                      <a:pt x="4625" y="2720"/>
                    </a:lnTo>
                    <a:lnTo>
                      <a:pt x="4595" y="2730"/>
                    </a:lnTo>
                    <a:lnTo>
                      <a:pt x="4565" y="2744"/>
                    </a:lnTo>
                    <a:lnTo>
                      <a:pt x="4537" y="2758"/>
                    </a:lnTo>
                    <a:lnTo>
                      <a:pt x="4509" y="2774"/>
                    </a:lnTo>
                    <a:lnTo>
                      <a:pt x="4481" y="2792"/>
                    </a:lnTo>
                    <a:lnTo>
                      <a:pt x="4453" y="2810"/>
                    </a:lnTo>
                    <a:lnTo>
                      <a:pt x="4427" y="2830"/>
                    </a:lnTo>
                    <a:lnTo>
                      <a:pt x="4401" y="2852"/>
                    </a:lnTo>
                    <a:lnTo>
                      <a:pt x="4377" y="2876"/>
                    </a:lnTo>
                    <a:lnTo>
                      <a:pt x="4377" y="2876"/>
                    </a:lnTo>
                    <a:lnTo>
                      <a:pt x="4345" y="2910"/>
                    </a:lnTo>
                    <a:lnTo>
                      <a:pt x="4315" y="2948"/>
                    </a:lnTo>
                    <a:lnTo>
                      <a:pt x="4289" y="2986"/>
                    </a:lnTo>
                    <a:lnTo>
                      <a:pt x="4265" y="3026"/>
                    </a:lnTo>
                    <a:lnTo>
                      <a:pt x="4243" y="3066"/>
                    </a:lnTo>
                    <a:lnTo>
                      <a:pt x="4225" y="3110"/>
                    </a:lnTo>
                    <a:lnTo>
                      <a:pt x="4211" y="3154"/>
                    </a:lnTo>
                    <a:lnTo>
                      <a:pt x="4199" y="3198"/>
                    </a:lnTo>
                    <a:lnTo>
                      <a:pt x="284" y="3198"/>
                    </a:lnTo>
                    <a:lnTo>
                      <a:pt x="284" y="1884"/>
                    </a:lnTo>
                    <a:lnTo>
                      <a:pt x="1014" y="1884"/>
                    </a:lnTo>
                    <a:lnTo>
                      <a:pt x="1014" y="1884"/>
                    </a:lnTo>
                    <a:lnTo>
                      <a:pt x="1024" y="1930"/>
                    </a:lnTo>
                    <a:lnTo>
                      <a:pt x="1040" y="1976"/>
                    </a:lnTo>
                    <a:lnTo>
                      <a:pt x="1058" y="2018"/>
                    </a:lnTo>
                    <a:lnTo>
                      <a:pt x="1078" y="2060"/>
                    </a:lnTo>
                    <a:lnTo>
                      <a:pt x="1102" y="2102"/>
                    </a:lnTo>
                    <a:lnTo>
                      <a:pt x="1130" y="2140"/>
                    </a:lnTo>
                    <a:lnTo>
                      <a:pt x="1160" y="2178"/>
                    </a:lnTo>
                    <a:lnTo>
                      <a:pt x="1192" y="2212"/>
                    </a:lnTo>
                    <a:lnTo>
                      <a:pt x="1192" y="2212"/>
                    </a:lnTo>
                    <a:lnTo>
                      <a:pt x="1216" y="2236"/>
                    </a:lnTo>
                    <a:lnTo>
                      <a:pt x="1242" y="2258"/>
                    </a:lnTo>
                    <a:lnTo>
                      <a:pt x="1268" y="2278"/>
                    </a:lnTo>
                    <a:lnTo>
                      <a:pt x="1296" y="2298"/>
                    </a:lnTo>
                    <a:lnTo>
                      <a:pt x="1324" y="2314"/>
                    </a:lnTo>
                    <a:lnTo>
                      <a:pt x="1352" y="2330"/>
                    </a:lnTo>
                    <a:lnTo>
                      <a:pt x="1380" y="2344"/>
                    </a:lnTo>
                    <a:lnTo>
                      <a:pt x="1410" y="2358"/>
                    </a:lnTo>
                    <a:lnTo>
                      <a:pt x="1440" y="2370"/>
                    </a:lnTo>
                    <a:lnTo>
                      <a:pt x="1472" y="2378"/>
                    </a:lnTo>
                    <a:lnTo>
                      <a:pt x="1502" y="2388"/>
                    </a:lnTo>
                    <a:lnTo>
                      <a:pt x="1534" y="2394"/>
                    </a:lnTo>
                    <a:lnTo>
                      <a:pt x="1564" y="2400"/>
                    </a:lnTo>
                    <a:lnTo>
                      <a:pt x="1596" y="2404"/>
                    </a:lnTo>
                    <a:lnTo>
                      <a:pt x="1628" y="2406"/>
                    </a:lnTo>
                    <a:lnTo>
                      <a:pt x="1660" y="2406"/>
                    </a:lnTo>
                    <a:lnTo>
                      <a:pt x="1660" y="2406"/>
                    </a:lnTo>
                    <a:lnTo>
                      <a:pt x="1707" y="2404"/>
                    </a:lnTo>
                    <a:lnTo>
                      <a:pt x="1753" y="2400"/>
                    </a:lnTo>
                    <a:lnTo>
                      <a:pt x="1799" y="2392"/>
                    </a:lnTo>
                    <a:lnTo>
                      <a:pt x="1845" y="2380"/>
                    </a:lnTo>
                    <a:lnTo>
                      <a:pt x="1889" y="2366"/>
                    </a:lnTo>
                    <a:lnTo>
                      <a:pt x="1933" y="2348"/>
                    </a:lnTo>
                    <a:lnTo>
                      <a:pt x="1975" y="2326"/>
                    </a:lnTo>
                    <a:lnTo>
                      <a:pt x="2017" y="2302"/>
                    </a:lnTo>
                    <a:lnTo>
                      <a:pt x="2383" y="2670"/>
                    </a:lnTo>
                    <a:lnTo>
                      <a:pt x="2585" y="2468"/>
                    </a:lnTo>
                    <a:lnTo>
                      <a:pt x="2217" y="2100"/>
                    </a:lnTo>
                    <a:lnTo>
                      <a:pt x="2217" y="2100"/>
                    </a:lnTo>
                    <a:lnTo>
                      <a:pt x="2233" y="2076"/>
                    </a:lnTo>
                    <a:lnTo>
                      <a:pt x="2247" y="2050"/>
                    </a:lnTo>
                    <a:lnTo>
                      <a:pt x="2261" y="2024"/>
                    </a:lnTo>
                    <a:lnTo>
                      <a:pt x="2273" y="1996"/>
                    </a:lnTo>
                    <a:lnTo>
                      <a:pt x="2283" y="1970"/>
                    </a:lnTo>
                    <a:lnTo>
                      <a:pt x="2291" y="1942"/>
                    </a:lnTo>
                    <a:lnTo>
                      <a:pt x="2299" y="1914"/>
                    </a:lnTo>
                    <a:lnTo>
                      <a:pt x="2307" y="1884"/>
                    </a:lnTo>
                    <a:lnTo>
                      <a:pt x="6396" y="1884"/>
                    </a:lnTo>
                    <a:lnTo>
                      <a:pt x="6396" y="3198"/>
                    </a:lnTo>
                    <a:lnTo>
                      <a:pt x="5490" y="3198"/>
                    </a:lnTo>
                    <a:close/>
                    <a:moveTo>
                      <a:pt x="1927" y="2012"/>
                    </a:moveTo>
                    <a:lnTo>
                      <a:pt x="1927" y="2012"/>
                    </a:lnTo>
                    <a:lnTo>
                      <a:pt x="1899" y="2038"/>
                    </a:lnTo>
                    <a:lnTo>
                      <a:pt x="1867" y="2060"/>
                    </a:lnTo>
                    <a:lnTo>
                      <a:pt x="1835" y="2078"/>
                    </a:lnTo>
                    <a:lnTo>
                      <a:pt x="1803" y="2094"/>
                    </a:lnTo>
                    <a:lnTo>
                      <a:pt x="1767" y="2106"/>
                    </a:lnTo>
                    <a:lnTo>
                      <a:pt x="1733" y="2114"/>
                    </a:lnTo>
                    <a:lnTo>
                      <a:pt x="1697" y="2120"/>
                    </a:lnTo>
                    <a:lnTo>
                      <a:pt x="1660" y="2122"/>
                    </a:lnTo>
                    <a:lnTo>
                      <a:pt x="1624" y="2120"/>
                    </a:lnTo>
                    <a:lnTo>
                      <a:pt x="1588" y="2114"/>
                    </a:lnTo>
                    <a:lnTo>
                      <a:pt x="1552" y="2106"/>
                    </a:lnTo>
                    <a:lnTo>
                      <a:pt x="1518" y="2094"/>
                    </a:lnTo>
                    <a:lnTo>
                      <a:pt x="1484" y="2078"/>
                    </a:lnTo>
                    <a:lnTo>
                      <a:pt x="1452" y="2060"/>
                    </a:lnTo>
                    <a:lnTo>
                      <a:pt x="1422" y="2038"/>
                    </a:lnTo>
                    <a:lnTo>
                      <a:pt x="1394" y="2012"/>
                    </a:lnTo>
                    <a:lnTo>
                      <a:pt x="1394" y="2012"/>
                    </a:lnTo>
                    <a:lnTo>
                      <a:pt x="1368" y="1984"/>
                    </a:lnTo>
                    <a:lnTo>
                      <a:pt x="1346" y="1954"/>
                    </a:lnTo>
                    <a:lnTo>
                      <a:pt x="1328" y="1922"/>
                    </a:lnTo>
                    <a:lnTo>
                      <a:pt x="1312" y="1890"/>
                    </a:lnTo>
                    <a:lnTo>
                      <a:pt x="1300" y="1854"/>
                    </a:lnTo>
                    <a:lnTo>
                      <a:pt x="1290" y="1820"/>
                    </a:lnTo>
                    <a:lnTo>
                      <a:pt x="1284" y="1782"/>
                    </a:lnTo>
                    <a:lnTo>
                      <a:pt x="1284" y="1746"/>
                    </a:lnTo>
                    <a:lnTo>
                      <a:pt x="1284" y="1746"/>
                    </a:lnTo>
                    <a:lnTo>
                      <a:pt x="1284" y="1708"/>
                    </a:lnTo>
                    <a:lnTo>
                      <a:pt x="1290" y="1672"/>
                    </a:lnTo>
                    <a:lnTo>
                      <a:pt x="1300" y="1636"/>
                    </a:lnTo>
                    <a:lnTo>
                      <a:pt x="1312" y="1600"/>
                    </a:lnTo>
                    <a:lnTo>
                      <a:pt x="1328" y="1568"/>
                    </a:lnTo>
                    <a:lnTo>
                      <a:pt x="1346" y="1536"/>
                    </a:lnTo>
                    <a:lnTo>
                      <a:pt x="1368" y="1506"/>
                    </a:lnTo>
                    <a:lnTo>
                      <a:pt x="1394" y="1478"/>
                    </a:lnTo>
                    <a:lnTo>
                      <a:pt x="1394" y="1478"/>
                    </a:lnTo>
                    <a:lnTo>
                      <a:pt x="1422" y="1454"/>
                    </a:lnTo>
                    <a:lnTo>
                      <a:pt x="1452" y="1430"/>
                    </a:lnTo>
                    <a:lnTo>
                      <a:pt x="1484" y="1412"/>
                    </a:lnTo>
                    <a:lnTo>
                      <a:pt x="1518" y="1396"/>
                    </a:lnTo>
                    <a:lnTo>
                      <a:pt x="1552" y="1384"/>
                    </a:lnTo>
                    <a:lnTo>
                      <a:pt x="1588" y="1376"/>
                    </a:lnTo>
                    <a:lnTo>
                      <a:pt x="1624" y="1370"/>
                    </a:lnTo>
                    <a:lnTo>
                      <a:pt x="1660" y="1368"/>
                    </a:lnTo>
                    <a:lnTo>
                      <a:pt x="1660" y="1368"/>
                    </a:lnTo>
                    <a:lnTo>
                      <a:pt x="1697" y="1370"/>
                    </a:lnTo>
                    <a:lnTo>
                      <a:pt x="1733" y="1376"/>
                    </a:lnTo>
                    <a:lnTo>
                      <a:pt x="1767" y="1384"/>
                    </a:lnTo>
                    <a:lnTo>
                      <a:pt x="1803" y="1396"/>
                    </a:lnTo>
                    <a:lnTo>
                      <a:pt x="1835" y="1412"/>
                    </a:lnTo>
                    <a:lnTo>
                      <a:pt x="1867" y="1430"/>
                    </a:lnTo>
                    <a:lnTo>
                      <a:pt x="1899" y="1454"/>
                    </a:lnTo>
                    <a:lnTo>
                      <a:pt x="1927" y="1478"/>
                    </a:lnTo>
                    <a:lnTo>
                      <a:pt x="1927" y="1478"/>
                    </a:lnTo>
                    <a:lnTo>
                      <a:pt x="1951" y="1506"/>
                    </a:lnTo>
                    <a:lnTo>
                      <a:pt x="1975" y="1536"/>
                    </a:lnTo>
                    <a:lnTo>
                      <a:pt x="1993" y="1568"/>
                    </a:lnTo>
                    <a:lnTo>
                      <a:pt x="2009" y="1600"/>
                    </a:lnTo>
                    <a:lnTo>
                      <a:pt x="2021" y="1636"/>
                    </a:lnTo>
                    <a:lnTo>
                      <a:pt x="2029" y="1672"/>
                    </a:lnTo>
                    <a:lnTo>
                      <a:pt x="2035" y="1708"/>
                    </a:lnTo>
                    <a:lnTo>
                      <a:pt x="2037" y="1746"/>
                    </a:lnTo>
                    <a:lnTo>
                      <a:pt x="2037" y="1746"/>
                    </a:lnTo>
                    <a:lnTo>
                      <a:pt x="2035" y="1782"/>
                    </a:lnTo>
                    <a:lnTo>
                      <a:pt x="2029" y="1820"/>
                    </a:lnTo>
                    <a:lnTo>
                      <a:pt x="2021" y="1854"/>
                    </a:lnTo>
                    <a:lnTo>
                      <a:pt x="2009" y="1890"/>
                    </a:lnTo>
                    <a:lnTo>
                      <a:pt x="1993" y="1922"/>
                    </a:lnTo>
                    <a:lnTo>
                      <a:pt x="1975" y="1954"/>
                    </a:lnTo>
                    <a:lnTo>
                      <a:pt x="1951" y="1984"/>
                    </a:lnTo>
                    <a:lnTo>
                      <a:pt x="1927" y="2012"/>
                    </a:lnTo>
                    <a:lnTo>
                      <a:pt x="1927" y="2012"/>
                    </a:lnTo>
                    <a:close/>
                    <a:moveTo>
                      <a:pt x="6396" y="286"/>
                    </a:moveTo>
                    <a:lnTo>
                      <a:pt x="6396" y="1600"/>
                    </a:lnTo>
                    <a:lnTo>
                      <a:pt x="2305" y="1600"/>
                    </a:lnTo>
                    <a:lnTo>
                      <a:pt x="2305" y="1600"/>
                    </a:lnTo>
                    <a:lnTo>
                      <a:pt x="2293" y="1554"/>
                    </a:lnTo>
                    <a:lnTo>
                      <a:pt x="2279" y="1512"/>
                    </a:lnTo>
                    <a:lnTo>
                      <a:pt x="2261" y="1468"/>
                    </a:lnTo>
                    <a:lnTo>
                      <a:pt x="2241" y="1426"/>
                    </a:lnTo>
                    <a:lnTo>
                      <a:pt x="2217" y="1386"/>
                    </a:lnTo>
                    <a:lnTo>
                      <a:pt x="2191" y="1348"/>
                    </a:lnTo>
                    <a:lnTo>
                      <a:pt x="2161" y="1312"/>
                    </a:lnTo>
                    <a:lnTo>
                      <a:pt x="2129" y="1278"/>
                    </a:lnTo>
                    <a:lnTo>
                      <a:pt x="2129" y="1278"/>
                    </a:lnTo>
                    <a:lnTo>
                      <a:pt x="2103" y="1254"/>
                    </a:lnTo>
                    <a:lnTo>
                      <a:pt x="2079" y="1232"/>
                    </a:lnTo>
                    <a:lnTo>
                      <a:pt x="2051" y="1212"/>
                    </a:lnTo>
                    <a:lnTo>
                      <a:pt x="2025" y="1192"/>
                    </a:lnTo>
                    <a:lnTo>
                      <a:pt x="1997" y="1176"/>
                    </a:lnTo>
                    <a:lnTo>
                      <a:pt x="1969" y="1160"/>
                    </a:lnTo>
                    <a:lnTo>
                      <a:pt x="1939" y="1146"/>
                    </a:lnTo>
                    <a:lnTo>
                      <a:pt x="1909" y="1132"/>
                    </a:lnTo>
                    <a:lnTo>
                      <a:pt x="1879" y="1122"/>
                    </a:lnTo>
                    <a:lnTo>
                      <a:pt x="1849" y="1112"/>
                    </a:lnTo>
                    <a:lnTo>
                      <a:pt x="1819" y="1102"/>
                    </a:lnTo>
                    <a:lnTo>
                      <a:pt x="1787" y="1096"/>
                    </a:lnTo>
                    <a:lnTo>
                      <a:pt x="1755" y="1090"/>
                    </a:lnTo>
                    <a:lnTo>
                      <a:pt x="1725" y="1088"/>
                    </a:lnTo>
                    <a:lnTo>
                      <a:pt x="1693" y="1084"/>
                    </a:lnTo>
                    <a:lnTo>
                      <a:pt x="1660" y="1084"/>
                    </a:lnTo>
                    <a:lnTo>
                      <a:pt x="1628" y="1084"/>
                    </a:lnTo>
                    <a:lnTo>
                      <a:pt x="1596" y="1088"/>
                    </a:lnTo>
                    <a:lnTo>
                      <a:pt x="1564" y="1090"/>
                    </a:lnTo>
                    <a:lnTo>
                      <a:pt x="1534" y="1096"/>
                    </a:lnTo>
                    <a:lnTo>
                      <a:pt x="1502" y="1102"/>
                    </a:lnTo>
                    <a:lnTo>
                      <a:pt x="1472" y="1112"/>
                    </a:lnTo>
                    <a:lnTo>
                      <a:pt x="1440" y="1122"/>
                    </a:lnTo>
                    <a:lnTo>
                      <a:pt x="1410" y="1132"/>
                    </a:lnTo>
                    <a:lnTo>
                      <a:pt x="1380" y="1146"/>
                    </a:lnTo>
                    <a:lnTo>
                      <a:pt x="1352" y="1160"/>
                    </a:lnTo>
                    <a:lnTo>
                      <a:pt x="1324" y="1176"/>
                    </a:lnTo>
                    <a:lnTo>
                      <a:pt x="1296" y="1192"/>
                    </a:lnTo>
                    <a:lnTo>
                      <a:pt x="1268" y="1212"/>
                    </a:lnTo>
                    <a:lnTo>
                      <a:pt x="1242" y="1232"/>
                    </a:lnTo>
                    <a:lnTo>
                      <a:pt x="1216" y="1254"/>
                    </a:lnTo>
                    <a:lnTo>
                      <a:pt x="1192" y="1278"/>
                    </a:lnTo>
                    <a:lnTo>
                      <a:pt x="1192" y="1278"/>
                    </a:lnTo>
                    <a:lnTo>
                      <a:pt x="1160" y="1312"/>
                    </a:lnTo>
                    <a:lnTo>
                      <a:pt x="1130" y="1348"/>
                    </a:lnTo>
                    <a:lnTo>
                      <a:pt x="1104" y="1386"/>
                    </a:lnTo>
                    <a:lnTo>
                      <a:pt x="1080" y="1426"/>
                    </a:lnTo>
                    <a:lnTo>
                      <a:pt x="1058" y="1468"/>
                    </a:lnTo>
                    <a:lnTo>
                      <a:pt x="1042" y="1512"/>
                    </a:lnTo>
                    <a:lnTo>
                      <a:pt x="1026" y="1554"/>
                    </a:lnTo>
                    <a:lnTo>
                      <a:pt x="1014" y="1600"/>
                    </a:lnTo>
                    <a:lnTo>
                      <a:pt x="284" y="1600"/>
                    </a:lnTo>
                    <a:lnTo>
                      <a:pt x="284" y="286"/>
                    </a:lnTo>
                    <a:lnTo>
                      <a:pt x="6396" y="286"/>
                    </a:lnTo>
                    <a:close/>
                    <a:moveTo>
                      <a:pt x="284" y="6395"/>
                    </a:moveTo>
                    <a:lnTo>
                      <a:pt x="284" y="5081"/>
                    </a:lnTo>
                    <a:lnTo>
                      <a:pt x="2733" y="5081"/>
                    </a:lnTo>
                    <a:lnTo>
                      <a:pt x="2733" y="5081"/>
                    </a:lnTo>
                    <a:lnTo>
                      <a:pt x="2745" y="5125"/>
                    </a:lnTo>
                    <a:lnTo>
                      <a:pt x="2759" y="5169"/>
                    </a:lnTo>
                    <a:lnTo>
                      <a:pt x="2777" y="5211"/>
                    </a:lnTo>
                    <a:lnTo>
                      <a:pt x="2797" y="5251"/>
                    </a:lnTo>
                    <a:lnTo>
                      <a:pt x="2821" y="5291"/>
                    </a:lnTo>
                    <a:lnTo>
                      <a:pt x="2847" y="5329"/>
                    </a:lnTo>
                    <a:lnTo>
                      <a:pt x="2877" y="5365"/>
                    </a:lnTo>
                    <a:lnTo>
                      <a:pt x="2909" y="5399"/>
                    </a:lnTo>
                    <a:lnTo>
                      <a:pt x="2909" y="5399"/>
                    </a:lnTo>
                    <a:lnTo>
                      <a:pt x="2933" y="5421"/>
                    </a:lnTo>
                    <a:lnTo>
                      <a:pt x="2957" y="5443"/>
                    </a:lnTo>
                    <a:lnTo>
                      <a:pt x="2983" y="5463"/>
                    </a:lnTo>
                    <a:lnTo>
                      <a:pt x="3009" y="5481"/>
                    </a:lnTo>
                    <a:lnTo>
                      <a:pt x="3037" y="5499"/>
                    </a:lnTo>
                    <a:lnTo>
                      <a:pt x="3065" y="5515"/>
                    </a:lnTo>
                    <a:lnTo>
                      <a:pt x="3093" y="5529"/>
                    </a:lnTo>
                    <a:lnTo>
                      <a:pt x="3123" y="5543"/>
                    </a:lnTo>
                    <a:lnTo>
                      <a:pt x="3153" y="5555"/>
                    </a:lnTo>
                    <a:lnTo>
                      <a:pt x="3183" y="5565"/>
                    </a:lnTo>
                    <a:lnTo>
                      <a:pt x="3215" y="5573"/>
                    </a:lnTo>
                    <a:lnTo>
                      <a:pt x="3247" y="5579"/>
                    </a:lnTo>
                    <a:lnTo>
                      <a:pt x="3279" y="5585"/>
                    </a:lnTo>
                    <a:lnTo>
                      <a:pt x="3311" y="5589"/>
                    </a:lnTo>
                    <a:lnTo>
                      <a:pt x="3343" y="5591"/>
                    </a:lnTo>
                    <a:lnTo>
                      <a:pt x="3377" y="5593"/>
                    </a:lnTo>
                    <a:lnTo>
                      <a:pt x="3377" y="5593"/>
                    </a:lnTo>
                    <a:lnTo>
                      <a:pt x="3425" y="5591"/>
                    </a:lnTo>
                    <a:lnTo>
                      <a:pt x="3471" y="5585"/>
                    </a:lnTo>
                    <a:lnTo>
                      <a:pt x="3517" y="5577"/>
                    </a:lnTo>
                    <a:lnTo>
                      <a:pt x="3563" y="5565"/>
                    </a:lnTo>
                    <a:lnTo>
                      <a:pt x="3607" y="5551"/>
                    </a:lnTo>
                    <a:lnTo>
                      <a:pt x="3651" y="5533"/>
                    </a:lnTo>
                    <a:lnTo>
                      <a:pt x="3691" y="5513"/>
                    </a:lnTo>
                    <a:lnTo>
                      <a:pt x="3733" y="5489"/>
                    </a:lnTo>
                    <a:lnTo>
                      <a:pt x="4099" y="5855"/>
                    </a:lnTo>
                    <a:lnTo>
                      <a:pt x="4301" y="5655"/>
                    </a:lnTo>
                    <a:lnTo>
                      <a:pt x="3933" y="5287"/>
                    </a:lnTo>
                    <a:lnTo>
                      <a:pt x="3933" y="5287"/>
                    </a:lnTo>
                    <a:lnTo>
                      <a:pt x="3949" y="5263"/>
                    </a:lnTo>
                    <a:lnTo>
                      <a:pt x="3961" y="5239"/>
                    </a:lnTo>
                    <a:lnTo>
                      <a:pt x="3975" y="5213"/>
                    </a:lnTo>
                    <a:lnTo>
                      <a:pt x="3985" y="5187"/>
                    </a:lnTo>
                    <a:lnTo>
                      <a:pt x="4005" y="5135"/>
                    </a:lnTo>
                    <a:lnTo>
                      <a:pt x="4019" y="5081"/>
                    </a:lnTo>
                    <a:lnTo>
                      <a:pt x="6396" y="5081"/>
                    </a:lnTo>
                    <a:lnTo>
                      <a:pt x="6396" y="6395"/>
                    </a:lnTo>
                    <a:lnTo>
                      <a:pt x="284" y="6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F8C044-A879-039D-52BE-2CE43454985A}"/>
                </a:ext>
              </a:extLst>
            </p:cNvPr>
            <p:cNvSpPr/>
            <p:nvPr/>
          </p:nvSpPr>
          <p:spPr>
            <a:xfrm>
              <a:off x="210544" y="4845447"/>
              <a:ext cx="1634725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Jun 22 - ongoing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CAB823-5E59-367A-64E7-316CB6909E6E}"/>
                </a:ext>
              </a:extLst>
            </p:cNvPr>
            <p:cNvSpPr/>
            <p:nvPr/>
          </p:nvSpPr>
          <p:spPr>
            <a:xfrm>
              <a:off x="2073304" y="2357723"/>
              <a:ext cx="1585205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Jun 22 - Jun 24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F82F8C-E758-71B8-0E59-B5817B9E892A}"/>
                </a:ext>
              </a:extLst>
            </p:cNvPr>
            <p:cNvSpPr/>
            <p:nvPr/>
          </p:nvSpPr>
          <p:spPr>
            <a:xfrm>
              <a:off x="3828564" y="4836595"/>
              <a:ext cx="1612319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chemeClr val="accent2"/>
                  </a:solidFill>
                  <a:latin typeface="Arial"/>
                </a:rPr>
                <a:t>Conference on 17 Nov 2022,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Barcelona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F853D0-0AA9-7370-5430-ED583E92E330}"/>
                </a:ext>
              </a:extLst>
            </p:cNvPr>
            <p:cNvSpPr/>
            <p:nvPr/>
          </p:nvSpPr>
          <p:spPr>
            <a:xfrm>
              <a:off x="5731908" y="2372318"/>
              <a:ext cx="1612319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accent5"/>
                  </a:solidFill>
                  <a:latin typeface="Arial"/>
                </a:rPr>
                <a:t>Sep 22 - Mar 23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phique 16" descr="Réunion avec un remplissage uni">
              <a:extLst>
                <a:ext uri="{FF2B5EF4-FFF2-40B4-BE49-F238E27FC236}">
                  <a16:creationId xmlns:a16="http://schemas.microsoft.com/office/drawing/2014/main" id="{A00A2BDD-A13B-216C-8BCE-0FE94EE2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4323" y="2706970"/>
              <a:ext cx="1180145" cy="1180145"/>
            </a:xfrm>
            <a:prstGeom prst="rect">
              <a:avLst/>
            </a:prstGeom>
          </p:spPr>
        </p:pic>
        <p:pic>
          <p:nvPicPr>
            <p:cNvPr id="18" name="Graphique 17" descr="Groupe de personnes avec un remplissage uni">
              <a:extLst>
                <a:ext uri="{FF2B5EF4-FFF2-40B4-BE49-F238E27FC236}">
                  <a16:creationId xmlns:a16="http://schemas.microsoft.com/office/drawing/2014/main" id="{4F56298A-9DA9-67B5-6F05-6E3DE3B8E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17733" y="2853133"/>
              <a:ext cx="983724" cy="983724"/>
            </a:xfrm>
            <a:prstGeom prst="rect">
              <a:avLst/>
            </a:prstGeom>
          </p:spPr>
        </p:pic>
        <p:sp>
          <p:nvSpPr>
            <p:cNvPr id="52" name="Freeform 77">
              <a:extLst>
                <a:ext uri="{FF2B5EF4-FFF2-40B4-BE49-F238E27FC236}">
                  <a16:creationId xmlns:a16="http://schemas.microsoft.com/office/drawing/2014/main" id="{62A8AC77-B085-F404-4EB3-7E24E5E18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756" y="2986161"/>
              <a:ext cx="856521" cy="840781"/>
            </a:xfrm>
            <a:custGeom>
              <a:avLst/>
              <a:gdLst>
                <a:gd name="T0" fmla="*/ 0 w 6673"/>
                <a:gd name="T1" fmla="*/ 0 h 6672"/>
                <a:gd name="T2" fmla="*/ 0 w 6673"/>
                <a:gd name="T3" fmla="*/ 6672 h 6672"/>
                <a:gd name="T4" fmla="*/ 6673 w 6673"/>
                <a:gd name="T5" fmla="*/ 6672 h 6672"/>
                <a:gd name="T6" fmla="*/ 6673 w 6673"/>
                <a:gd name="T7" fmla="*/ 0 h 6672"/>
                <a:gd name="T8" fmla="*/ 0 w 6673"/>
                <a:gd name="T9" fmla="*/ 0 h 6672"/>
                <a:gd name="T10" fmla="*/ 6389 w 6673"/>
                <a:gd name="T11" fmla="*/ 6386 h 6672"/>
                <a:gd name="T12" fmla="*/ 284 w 6673"/>
                <a:gd name="T13" fmla="*/ 6386 h 6672"/>
                <a:gd name="T14" fmla="*/ 284 w 6673"/>
                <a:gd name="T15" fmla="*/ 286 h 6672"/>
                <a:gd name="T16" fmla="*/ 6389 w 6673"/>
                <a:gd name="T17" fmla="*/ 286 h 6672"/>
                <a:gd name="T18" fmla="*/ 6389 w 6673"/>
                <a:gd name="T19" fmla="*/ 6386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3" h="6672">
                  <a:moveTo>
                    <a:pt x="0" y="0"/>
                  </a:moveTo>
                  <a:lnTo>
                    <a:pt x="0" y="6672"/>
                  </a:lnTo>
                  <a:lnTo>
                    <a:pt x="6673" y="6672"/>
                  </a:lnTo>
                  <a:lnTo>
                    <a:pt x="6673" y="0"/>
                  </a:lnTo>
                  <a:lnTo>
                    <a:pt x="0" y="0"/>
                  </a:lnTo>
                  <a:close/>
                  <a:moveTo>
                    <a:pt x="6389" y="6386"/>
                  </a:moveTo>
                  <a:lnTo>
                    <a:pt x="284" y="6386"/>
                  </a:lnTo>
                  <a:lnTo>
                    <a:pt x="284" y="286"/>
                  </a:lnTo>
                  <a:lnTo>
                    <a:pt x="6389" y="286"/>
                  </a:lnTo>
                  <a:lnTo>
                    <a:pt x="6389" y="63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78">
              <a:extLst>
                <a:ext uri="{FF2B5EF4-FFF2-40B4-BE49-F238E27FC236}">
                  <a16:creationId xmlns:a16="http://schemas.microsoft.com/office/drawing/2014/main" id="{8D6AAEE3-FDC3-8DEF-8D2D-88F49A72E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29" y="3078777"/>
              <a:ext cx="706972" cy="665867"/>
            </a:xfrm>
            <a:custGeom>
              <a:avLst/>
              <a:gdLst>
                <a:gd name="T0" fmla="*/ 2148 w 5287"/>
                <a:gd name="T1" fmla="*/ 3859 h 5284"/>
                <a:gd name="T2" fmla="*/ 2745 w 5287"/>
                <a:gd name="T3" fmla="*/ 4099 h 5284"/>
                <a:gd name="T4" fmla="*/ 3263 w 5287"/>
                <a:gd name="T5" fmla="*/ 4151 h 5284"/>
                <a:gd name="T6" fmla="*/ 3619 w 5287"/>
                <a:gd name="T7" fmla="*/ 4111 h 5284"/>
                <a:gd name="T8" fmla="*/ 3959 w 5287"/>
                <a:gd name="T9" fmla="*/ 4013 h 5284"/>
                <a:gd name="T10" fmla="*/ 4277 w 5287"/>
                <a:gd name="T11" fmla="*/ 3859 h 5284"/>
                <a:gd name="T12" fmla="*/ 4565 w 5287"/>
                <a:gd name="T13" fmla="*/ 3649 h 5284"/>
                <a:gd name="T14" fmla="*/ 4787 w 5287"/>
                <a:gd name="T15" fmla="*/ 3427 h 5284"/>
                <a:gd name="T16" fmla="*/ 4999 w 5287"/>
                <a:gd name="T17" fmla="*/ 3131 h 5284"/>
                <a:gd name="T18" fmla="*/ 5153 w 5287"/>
                <a:gd name="T19" fmla="*/ 2809 h 5284"/>
                <a:gd name="T20" fmla="*/ 5249 w 5287"/>
                <a:gd name="T21" fmla="*/ 2471 h 5284"/>
                <a:gd name="T22" fmla="*/ 5265 w 5287"/>
                <a:gd name="T23" fmla="*/ 1777 h 5284"/>
                <a:gd name="T24" fmla="*/ 5169 w 5287"/>
                <a:gd name="T25" fmla="*/ 1387 h 5284"/>
                <a:gd name="T26" fmla="*/ 5025 w 5287"/>
                <a:gd name="T27" fmla="*/ 1063 h 5284"/>
                <a:gd name="T28" fmla="*/ 4821 w 5287"/>
                <a:gd name="T29" fmla="*/ 766 h 5284"/>
                <a:gd name="T30" fmla="*/ 4603 w 5287"/>
                <a:gd name="T31" fmla="*/ 536 h 5284"/>
                <a:gd name="T32" fmla="*/ 4319 w 5287"/>
                <a:gd name="T33" fmla="*/ 320 h 5284"/>
                <a:gd name="T34" fmla="*/ 4005 w 5287"/>
                <a:gd name="T35" fmla="*/ 156 h 5284"/>
                <a:gd name="T36" fmla="*/ 3669 w 5287"/>
                <a:gd name="T37" fmla="*/ 50 h 5284"/>
                <a:gd name="T38" fmla="*/ 3315 w 5287"/>
                <a:gd name="T39" fmla="*/ 2 h 5284"/>
                <a:gd name="T40" fmla="*/ 3005 w 5287"/>
                <a:gd name="T41" fmla="*/ 10 h 5284"/>
                <a:gd name="T42" fmla="*/ 2655 w 5287"/>
                <a:gd name="T43" fmla="*/ 74 h 5284"/>
                <a:gd name="T44" fmla="*/ 2322 w 5287"/>
                <a:gd name="T45" fmla="*/ 198 h 5284"/>
                <a:gd name="T46" fmla="*/ 2016 w 5287"/>
                <a:gd name="T47" fmla="*/ 376 h 5284"/>
                <a:gd name="T48" fmla="*/ 1742 w 5287"/>
                <a:gd name="T49" fmla="*/ 608 h 5284"/>
                <a:gd name="T50" fmla="*/ 1542 w 5287"/>
                <a:gd name="T51" fmla="*/ 838 h 5284"/>
                <a:gd name="T52" fmla="*/ 1264 w 5287"/>
                <a:gd name="T53" fmla="*/ 1351 h 5284"/>
                <a:gd name="T54" fmla="*/ 1136 w 5287"/>
                <a:gd name="T55" fmla="*/ 2009 h 5284"/>
                <a:gd name="T56" fmla="*/ 1220 w 5287"/>
                <a:gd name="T57" fmla="*/ 2669 h 5284"/>
                <a:gd name="T58" fmla="*/ 1520 w 5287"/>
                <a:gd name="T59" fmla="*/ 3281 h 5284"/>
                <a:gd name="T60" fmla="*/ 4477 w 5287"/>
                <a:gd name="T61" fmla="*/ 3343 h 5284"/>
                <a:gd name="T62" fmla="*/ 4055 w 5287"/>
                <a:gd name="T63" fmla="*/ 3657 h 5284"/>
                <a:gd name="T64" fmla="*/ 3477 w 5287"/>
                <a:gd name="T65" fmla="*/ 3847 h 5284"/>
                <a:gd name="T66" fmla="*/ 2945 w 5287"/>
                <a:gd name="T67" fmla="*/ 3847 h 5284"/>
                <a:gd name="T68" fmla="*/ 2366 w 5287"/>
                <a:gd name="T69" fmla="*/ 3657 h 5284"/>
                <a:gd name="T70" fmla="*/ 1942 w 5287"/>
                <a:gd name="T71" fmla="*/ 3343 h 5284"/>
                <a:gd name="T72" fmla="*/ 1706 w 5287"/>
                <a:gd name="T73" fmla="*/ 3051 h 5284"/>
                <a:gd name="T74" fmla="*/ 4713 w 5287"/>
                <a:gd name="T75" fmla="*/ 3051 h 5284"/>
                <a:gd name="T76" fmla="*/ 4511 w 5287"/>
                <a:gd name="T77" fmla="*/ 3307 h 5284"/>
                <a:gd name="T78" fmla="*/ 3453 w 5287"/>
                <a:gd name="T79" fmla="*/ 2765 h 5284"/>
                <a:gd name="T80" fmla="*/ 4197 w 5287"/>
                <a:gd name="T81" fmla="*/ 2765 h 5284"/>
                <a:gd name="T82" fmla="*/ 1942 w 5287"/>
                <a:gd name="T83" fmla="*/ 808 h 5284"/>
                <a:gd name="T84" fmla="*/ 2444 w 5287"/>
                <a:gd name="T85" fmla="*/ 454 h 5284"/>
                <a:gd name="T86" fmla="*/ 3033 w 5287"/>
                <a:gd name="T87" fmla="*/ 292 h 5284"/>
                <a:gd name="T88" fmla="*/ 3563 w 5287"/>
                <a:gd name="T89" fmla="*/ 318 h 5284"/>
                <a:gd name="T90" fmla="*/ 4131 w 5287"/>
                <a:gd name="T91" fmla="*/ 538 h 5284"/>
                <a:gd name="T92" fmla="*/ 4527 w 5287"/>
                <a:gd name="T93" fmla="*/ 860 h 5284"/>
                <a:gd name="T94" fmla="*/ 4799 w 5287"/>
                <a:gd name="T95" fmla="*/ 1245 h 5284"/>
                <a:gd name="T96" fmla="*/ 4957 w 5287"/>
                <a:gd name="T97" fmla="*/ 1677 h 5284"/>
                <a:gd name="T98" fmla="*/ 5001 w 5287"/>
                <a:gd name="T99" fmla="*/ 2129 h 5284"/>
                <a:gd name="T100" fmla="*/ 4929 w 5287"/>
                <a:gd name="T101" fmla="*/ 2579 h 5284"/>
                <a:gd name="T102" fmla="*/ 3737 w 5287"/>
                <a:gd name="T103" fmla="*/ 916 h 5284"/>
                <a:gd name="T104" fmla="*/ 1532 w 5287"/>
                <a:gd name="T105" fmla="*/ 2705 h 5284"/>
                <a:gd name="T106" fmla="*/ 1428 w 5287"/>
                <a:gd name="T107" fmla="*/ 2259 h 5284"/>
                <a:gd name="T108" fmla="*/ 1440 w 5287"/>
                <a:gd name="T109" fmla="*/ 1805 h 5284"/>
                <a:gd name="T110" fmla="*/ 1564 w 5287"/>
                <a:gd name="T111" fmla="*/ 1365 h 5284"/>
                <a:gd name="T112" fmla="*/ 1804 w 5287"/>
                <a:gd name="T113" fmla="*/ 964 h 5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87" h="5284">
                  <a:moveTo>
                    <a:pt x="202" y="5284"/>
                  </a:moveTo>
                  <a:lnTo>
                    <a:pt x="1846" y="3641"/>
                  </a:lnTo>
                  <a:lnTo>
                    <a:pt x="1846" y="3641"/>
                  </a:lnTo>
                  <a:lnTo>
                    <a:pt x="1918" y="3701"/>
                  </a:lnTo>
                  <a:lnTo>
                    <a:pt x="1992" y="3757"/>
                  </a:lnTo>
                  <a:lnTo>
                    <a:pt x="2068" y="3811"/>
                  </a:lnTo>
                  <a:lnTo>
                    <a:pt x="2148" y="3859"/>
                  </a:lnTo>
                  <a:lnTo>
                    <a:pt x="2228" y="3905"/>
                  </a:lnTo>
                  <a:lnTo>
                    <a:pt x="2310" y="3947"/>
                  </a:lnTo>
                  <a:lnTo>
                    <a:pt x="2394" y="3985"/>
                  </a:lnTo>
                  <a:lnTo>
                    <a:pt x="2480" y="4019"/>
                  </a:lnTo>
                  <a:lnTo>
                    <a:pt x="2566" y="4051"/>
                  </a:lnTo>
                  <a:lnTo>
                    <a:pt x="2657" y="4077"/>
                  </a:lnTo>
                  <a:lnTo>
                    <a:pt x="2745" y="4099"/>
                  </a:lnTo>
                  <a:lnTo>
                    <a:pt x="2837" y="4119"/>
                  </a:lnTo>
                  <a:lnTo>
                    <a:pt x="2929" y="4133"/>
                  </a:lnTo>
                  <a:lnTo>
                    <a:pt x="3021" y="4143"/>
                  </a:lnTo>
                  <a:lnTo>
                    <a:pt x="3115" y="4149"/>
                  </a:lnTo>
                  <a:lnTo>
                    <a:pt x="3211" y="4151"/>
                  </a:lnTo>
                  <a:lnTo>
                    <a:pt x="3211" y="4151"/>
                  </a:lnTo>
                  <a:lnTo>
                    <a:pt x="3263" y="4151"/>
                  </a:lnTo>
                  <a:lnTo>
                    <a:pt x="3315" y="4149"/>
                  </a:lnTo>
                  <a:lnTo>
                    <a:pt x="3365" y="4145"/>
                  </a:lnTo>
                  <a:lnTo>
                    <a:pt x="3417" y="4141"/>
                  </a:lnTo>
                  <a:lnTo>
                    <a:pt x="3467" y="4135"/>
                  </a:lnTo>
                  <a:lnTo>
                    <a:pt x="3519" y="4129"/>
                  </a:lnTo>
                  <a:lnTo>
                    <a:pt x="3569" y="4121"/>
                  </a:lnTo>
                  <a:lnTo>
                    <a:pt x="3619" y="4111"/>
                  </a:lnTo>
                  <a:lnTo>
                    <a:pt x="3669" y="4101"/>
                  </a:lnTo>
                  <a:lnTo>
                    <a:pt x="3717" y="4089"/>
                  </a:lnTo>
                  <a:lnTo>
                    <a:pt x="3767" y="4077"/>
                  </a:lnTo>
                  <a:lnTo>
                    <a:pt x="3815" y="4063"/>
                  </a:lnTo>
                  <a:lnTo>
                    <a:pt x="3863" y="4047"/>
                  </a:lnTo>
                  <a:lnTo>
                    <a:pt x="3911" y="4031"/>
                  </a:lnTo>
                  <a:lnTo>
                    <a:pt x="3959" y="4013"/>
                  </a:lnTo>
                  <a:lnTo>
                    <a:pt x="4005" y="3995"/>
                  </a:lnTo>
                  <a:lnTo>
                    <a:pt x="4053" y="3975"/>
                  </a:lnTo>
                  <a:lnTo>
                    <a:pt x="4099" y="3953"/>
                  </a:lnTo>
                  <a:lnTo>
                    <a:pt x="4143" y="3931"/>
                  </a:lnTo>
                  <a:lnTo>
                    <a:pt x="4189" y="3909"/>
                  </a:lnTo>
                  <a:lnTo>
                    <a:pt x="4233" y="3883"/>
                  </a:lnTo>
                  <a:lnTo>
                    <a:pt x="4277" y="3859"/>
                  </a:lnTo>
                  <a:lnTo>
                    <a:pt x="4319" y="3831"/>
                  </a:lnTo>
                  <a:lnTo>
                    <a:pt x="4363" y="3803"/>
                  </a:lnTo>
                  <a:lnTo>
                    <a:pt x="4405" y="3775"/>
                  </a:lnTo>
                  <a:lnTo>
                    <a:pt x="4445" y="3745"/>
                  </a:lnTo>
                  <a:lnTo>
                    <a:pt x="4487" y="3715"/>
                  </a:lnTo>
                  <a:lnTo>
                    <a:pt x="4527" y="3683"/>
                  </a:lnTo>
                  <a:lnTo>
                    <a:pt x="4565" y="3649"/>
                  </a:lnTo>
                  <a:lnTo>
                    <a:pt x="4603" y="3615"/>
                  </a:lnTo>
                  <a:lnTo>
                    <a:pt x="4641" y="3579"/>
                  </a:lnTo>
                  <a:lnTo>
                    <a:pt x="4679" y="3543"/>
                  </a:lnTo>
                  <a:lnTo>
                    <a:pt x="4679" y="3543"/>
                  </a:lnTo>
                  <a:lnTo>
                    <a:pt x="4717" y="3505"/>
                  </a:lnTo>
                  <a:lnTo>
                    <a:pt x="4753" y="3465"/>
                  </a:lnTo>
                  <a:lnTo>
                    <a:pt x="4787" y="3427"/>
                  </a:lnTo>
                  <a:lnTo>
                    <a:pt x="4821" y="3385"/>
                  </a:lnTo>
                  <a:lnTo>
                    <a:pt x="4853" y="3345"/>
                  </a:lnTo>
                  <a:lnTo>
                    <a:pt x="4885" y="3303"/>
                  </a:lnTo>
                  <a:lnTo>
                    <a:pt x="4915" y="3261"/>
                  </a:lnTo>
                  <a:lnTo>
                    <a:pt x="4945" y="3217"/>
                  </a:lnTo>
                  <a:lnTo>
                    <a:pt x="4973" y="3175"/>
                  </a:lnTo>
                  <a:lnTo>
                    <a:pt x="4999" y="3131"/>
                  </a:lnTo>
                  <a:lnTo>
                    <a:pt x="5025" y="3085"/>
                  </a:lnTo>
                  <a:lnTo>
                    <a:pt x="5049" y="3041"/>
                  </a:lnTo>
                  <a:lnTo>
                    <a:pt x="5073" y="2995"/>
                  </a:lnTo>
                  <a:lnTo>
                    <a:pt x="5095" y="2949"/>
                  </a:lnTo>
                  <a:lnTo>
                    <a:pt x="5115" y="2903"/>
                  </a:lnTo>
                  <a:lnTo>
                    <a:pt x="5135" y="2857"/>
                  </a:lnTo>
                  <a:lnTo>
                    <a:pt x="5153" y="2809"/>
                  </a:lnTo>
                  <a:lnTo>
                    <a:pt x="5169" y="2763"/>
                  </a:lnTo>
                  <a:lnTo>
                    <a:pt x="5185" y="2715"/>
                  </a:lnTo>
                  <a:lnTo>
                    <a:pt x="5201" y="2667"/>
                  </a:lnTo>
                  <a:lnTo>
                    <a:pt x="5215" y="2619"/>
                  </a:lnTo>
                  <a:lnTo>
                    <a:pt x="5227" y="2569"/>
                  </a:lnTo>
                  <a:lnTo>
                    <a:pt x="5239" y="2521"/>
                  </a:lnTo>
                  <a:lnTo>
                    <a:pt x="5249" y="2471"/>
                  </a:lnTo>
                  <a:lnTo>
                    <a:pt x="5265" y="2373"/>
                  </a:lnTo>
                  <a:lnTo>
                    <a:pt x="5277" y="2275"/>
                  </a:lnTo>
                  <a:lnTo>
                    <a:pt x="5283" y="2175"/>
                  </a:lnTo>
                  <a:lnTo>
                    <a:pt x="5287" y="2075"/>
                  </a:lnTo>
                  <a:lnTo>
                    <a:pt x="5283" y="1975"/>
                  </a:lnTo>
                  <a:lnTo>
                    <a:pt x="5277" y="1875"/>
                  </a:lnTo>
                  <a:lnTo>
                    <a:pt x="5265" y="1777"/>
                  </a:lnTo>
                  <a:lnTo>
                    <a:pt x="5249" y="1679"/>
                  </a:lnTo>
                  <a:lnTo>
                    <a:pt x="5239" y="1629"/>
                  </a:lnTo>
                  <a:lnTo>
                    <a:pt x="5227" y="1581"/>
                  </a:lnTo>
                  <a:lnTo>
                    <a:pt x="5215" y="1531"/>
                  </a:lnTo>
                  <a:lnTo>
                    <a:pt x="5201" y="1483"/>
                  </a:lnTo>
                  <a:lnTo>
                    <a:pt x="5185" y="1435"/>
                  </a:lnTo>
                  <a:lnTo>
                    <a:pt x="5169" y="1387"/>
                  </a:lnTo>
                  <a:lnTo>
                    <a:pt x="5153" y="1341"/>
                  </a:lnTo>
                  <a:lnTo>
                    <a:pt x="5135" y="1293"/>
                  </a:lnTo>
                  <a:lnTo>
                    <a:pt x="5115" y="1247"/>
                  </a:lnTo>
                  <a:lnTo>
                    <a:pt x="5095" y="1201"/>
                  </a:lnTo>
                  <a:lnTo>
                    <a:pt x="5073" y="1155"/>
                  </a:lnTo>
                  <a:lnTo>
                    <a:pt x="5049" y="1109"/>
                  </a:lnTo>
                  <a:lnTo>
                    <a:pt x="5025" y="1063"/>
                  </a:lnTo>
                  <a:lnTo>
                    <a:pt x="4999" y="1019"/>
                  </a:lnTo>
                  <a:lnTo>
                    <a:pt x="4973" y="976"/>
                  </a:lnTo>
                  <a:lnTo>
                    <a:pt x="4945" y="934"/>
                  </a:lnTo>
                  <a:lnTo>
                    <a:pt x="4915" y="890"/>
                  </a:lnTo>
                  <a:lnTo>
                    <a:pt x="4885" y="848"/>
                  </a:lnTo>
                  <a:lnTo>
                    <a:pt x="4853" y="806"/>
                  </a:lnTo>
                  <a:lnTo>
                    <a:pt x="4821" y="766"/>
                  </a:lnTo>
                  <a:lnTo>
                    <a:pt x="4787" y="724"/>
                  </a:lnTo>
                  <a:lnTo>
                    <a:pt x="4753" y="684"/>
                  </a:lnTo>
                  <a:lnTo>
                    <a:pt x="4717" y="646"/>
                  </a:lnTo>
                  <a:lnTo>
                    <a:pt x="4679" y="608"/>
                  </a:lnTo>
                  <a:lnTo>
                    <a:pt x="4679" y="608"/>
                  </a:lnTo>
                  <a:lnTo>
                    <a:pt x="4641" y="572"/>
                  </a:lnTo>
                  <a:lnTo>
                    <a:pt x="4603" y="536"/>
                  </a:lnTo>
                  <a:lnTo>
                    <a:pt x="4565" y="502"/>
                  </a:lnTo>
                  <a:lnTo>
                    <a:pt x="4527" y="468"/>
                  </a:lnTo>
                  <a:lnTo>
                    <a:pt x="4487" y="436"/>
                  </a:lnTo>
                  <a:lnTo>
                    <a:pt x="4445" y="406"/>
                  </a:lnTo>
                  <a:lnTo>
                    <a:pt x="4405" y="376"/>
                  </a:lnTo>
                  <a:lnTo>
                    <a:pt x="4363" y="348"/>
                  </a:lnTo>
                  <a:lnTo>
                    <a:pt x="4319" y="320"/>
                  </a:lnTo>
                  <a:lnTo>
                    <a:pt x="4277" y="292"/>
                  </a:lnTo>
                  <a:lnTo>
                    <a:pt x="4233" y="268"/>
                  </a:lnTo>
                  <a:lnTo>
                    <a:pt x="4189" y="242"/>
                  </a:lnTo>
                  <a:lnTo>
                    <a:pt x="4143" y="220"/>
                  </a:lnTo>
                  <a:lnTo>
                    <a:pt x="4099" y="198"/>
                  </a:lnTo>
                  <a:lnTo>
                    <a:pt x="4053" y="176"/>
                  </a:lnTo>
                  <a:lnTo>
                    <a:pt x="4005" y="156"/>
                  </a:lnTo>
                  <a:lnTo>
                    <a:pt x="3959" y="138"/>
                  </a:lnTo>
                  <a:lnTo>
                    <a:pt x="3911" y="120"/>
                  </a:lnTo>
                  <a:lnTo>
                    <a:pt x="3863" y="104"/>
                  </a:lnTo>
                  <a:lnTo>
                    <a:pt x="3815" y="88"/>
                  </a:lnTo>
                  <a:lnTo>
                    <a:pt x="3767" y="74"/>
                  </a:lnTo>
                  <a:lnTo>
                    <a:pt x="3717" y="62"/>
                  </a:lnTo>
                  <a:lnTo>
                    <a:pt x="3669" y="50"/>
                  </a:lnTo>
                  <a:lnTo>
                    <a:pt x="3619" y="40"/>
                  </a:lnTo>
                  <a:lnTo>
                    <a:pt x="3569" y="30"/>
                  </a:lnTo>
                  <a:lnTo>
                    <a:pt x="3519" y="22"/>
                  </a:lnTo>
                  <a:lnTo>
                    <a:pt x="3467" y="16"/>
                  </a:lnTo>
                  <a:lnTo>
                    <a:pt x="3417" y="10"/>
                  </a:lnTo>
                  <a:lnTo>
                    <a:pt x="3365" y="6"/>
                  </a:lnTo>
                  <a:lnTo>
                    <a:pt x="3315" y="2"/>
                  </a:lnTo>
                  <a:lnTo>
                    <a:pt x="3263" y="0"/>
                  </a:lnTo>
                  <a:lnTo>
                    <a:pt x="3211" y="0"/>
                  </a:lnTo>
                  <a:lnTo>
                    <a:pt x="3211" y="0"/>
                  </a:lnTo>
                  <a:lnTo>
                    <a:pt x="3159" y="0"/>
                  </a:lnTo>
                  <a:lnTo>
                    <a:pt x="3107" y="2"/>
                  </a:lnTo>
                  <a:lnTo>
                    <a:pt x="3055" y="6"/>
                  </a:lnTo>
                  <a:lnTo>
                    <a:pt x="3005" y="10"/>
                  </a:lnTo>
                  <a:lnTo>
                    <a:pt x="2953" y="16"/>
                  </a:lnTo>
                  <a:lnTo>
                    <a:pt x="2903" y="22"/>
                  </a:lnTo>
                  <a:lnTo>
                    <a:pt x="2853" y="30"/>
                  </a:lnTo>
                  <a:lnTo>
                    <a:pt x="2803" y="40"/>
                  </a:lnTo>
                  <a:lnTo>
                    <a:pt x="2753" y="50"/>
                  </a:lnTo>
                  <a:lnTo>
                    <a:pt x="2703" y="62"/>
                  </a:lnTo>
                  <a:lnTo>
                    <a:pt x="2655" y="74"/>
                  </a:lnTo>
                  <a:lnTo>
                    <a:pt x="2604" y="88"/>
                  </a:lnTo>
                  <a:lnTo>
                    <a:pt x="2556" y="104"/>
                  </a:lnTo>
                  <a:lnTo>
                    <a:pt x="2508" y="120"/>
                  </a:lnTo>
                  <a:lnTo>
                    <a:pt x="2462" y="138"/>
                  </a:lnTo>
                  <a:lnTo>
                    <a:pt x="2414" y="156"/>
                  </a:lnTo>
                  <a:lnTo>
                    <a:pt x="2368" y="176"/>
                  </a:lnTo>
                  <a:lnTo>
                    <a:pt x="2322" y="198"/>
                  </a:lnTo>
                  <a:lnTo>
                    <a:pt x="2276" y="220"/>
                  </a:lnTo>
                  <a:lnTo>
                    <a:pt x="2232" y="242"/>
                  </a:lnTo>
                  <a:lnTo>
                    <a:pt x="2188" y="268"/>
                  </a:lnTo>
                  <a:lnTo>
                    <a:pt x="2144" y="292"/>
                  </a:lnTo>
                  <a:lnTo>
                    <a:pt x="2100" y="320"/>
                  </a:lnTo>
                  <a:lnTo>
                    <a:pt x="2058" y="348"/>
                  </a:lnTo>
                  <a:lnTo>
                    <a:pt x="2016" y="376"/>
                  </a:lnTo>
                  <a:lnTo>
                    <a:pt x="1974" y="406"/>
                  </a:lnTo>
                  <a:lnTo>
                    <a:pt x="1934" y="436"/>
                  </a:lnTo>
                  <a:lnTo>
                    <a:pt x="1894" y="468"/>
                  </a:lnTo>
                  <a:lnTo>
                    <a:pt x="1854" y="502"/>
                  </a:lnTo>
                  <a:lnTo>
                    <a:pt x="1816" y="536"/>
                  </a:lnTo>
                  <a:lnTo>
                    <a:pt x="1778" y="572"/>
                  </a:lnTo>
                  <a:lnTo>
                    <a:pt x="1742" y="608"/>
                  </a:lnTo>
                  <a:lnTo>
                    <a:pt x="1742" y="608"/>
                  </a:lnTo>
                  <a:lnTo>
                    <a:pt x="1706" y="644"/>
                  </a:lnTo>
                  <a:lnTo>
                    <a:pt x="1670" y="682"/>
                  </a:lnTo>
                  <a:lnTo>
                    <a:pt x="1638" y="720"/>
                  </a:lnTo>
                  <a:lnTo>
                    <a:pt x="1604" y="758"/>
                  </a:lnTo>
                  <a:lnTo>
                    <a:pt x="1574" y="798"/>
                  </a:lnTo>
                  <a:lnTo>
                    <a:pt x="1542" y="838"/>
                  </a:lnTo>
                  <a:lnTo>
                    <a:pt x="1514" y="878"/>
                  </a:lnTo>
                  <a:lnTo>
                    <a:pt x="1486" y="918"/>
                  </a:lnTo>
                  <a:lnTo>
                    <a:pt x="1432" y="1001"/>
                  </a:lnTo>
                  <a:lnTo>
                    <a:pt x="1384" y="1087"/>
                  </a:lnTo>
                  <a:lnTo>
                    <a:pt x="1338" y="1173"/>
                  </a:lnTo>
                  <a:lnTo>
                    <a:pt x="1298" y="1261"/>
                  </a:lnTo>
                  <a:lnTo>
                    <a:pt x="1264" y="1351"/>
                  </a:lnTo>
                  <a:lnTo>
                    <a:pt x="1232" y="1443"/>
                  </a:lnTo>
                  <a:lnTo>
                    <a:pt x="1204" y="1535"/>
                  </a:lnTo>
                  <a:lnTo>
                    <a:pt x="1182" y="1629"/>
                  </a:lnTo>
                  <a:lnTo>
                    <a:pt x="1164" y="1723"/>
                  </a:lnTo>
                  <a:lnTo>
                    <a:pt x="1150" y="1817"/>
                  </a:lnTo>
                  <a:lnTo>
                    <a:pt x="1140" y="1913"/>
                  </a:lnTo>
                  <a:lnTo>
                    <a:pt x="1136" y="2009"/>
                  </a:lnTo>
                  <a:lnTo>
                    <a:pt x="1134" y="2103"/>
                  </a:lnTo>
                  <a:lnTo>
                    <a:pt x="1138" y="2199"/>
                  </a:lnTo>
                  <a:lnTo>
                    <a:pt x="1146" y="2295"/>
                  </a:lnTo>
                  <a:lnTo>
                    <a:pt x="1158" y="2389"/>
                  </a:lnTo>
                  <a:lnTo>
                    <a:pt x="1174" y="2483"/>
                  </a:lnTo>
                  <a:lnTo>
                    <a:pt x="1196" y="2577"/>
                  </a:lnTo>
                  <a:lnTo>
                    <a:pt x="1220" y="2669"/>
                  </a:lnTo>
                  <a:lnTo>
                    <a:pt x="1250" y="2761"/>
                  </a:lnTo>
                  <a:lnTo>
                    <a:pt x="1284" y="2853"/>
                  </a:lnTo>
                  <a:lnTo>
                    <a:pt x="1322" y="2941"/>
                  </a:lnTo>
                  <a:lnTo>
                    <a:pt x="1366" y="3029"/>
                  </a:lnTo>
                  <a:lnTo>
                    <a:pt x="1412" y="3115"/>
                  </a:lnTo>
                  <a:lnTo>
                    <a:pt x="1464" y="3199"/>
                  </a:lnTo>
                  <a:lnTo>
                    <a:pt x="1520" y="3281"/>
                  </a:lnTo>
                  <a:lnTo>
                    <a:pt x="1550" y="3321"/>
                  </a:lnTo>
                  <a:lnTo>
                    <a:pt x="1580" y="3361"/>
                  </a:lnTo>
                  <a:lnTo>
                    <a:pt x="1612" y="3401"/>
                  </a:lnTo>
                  <a:lnTo>
                    <a:pt x="1644" y="3439"/>
                  </a:lnTo>
                  <a:lnTo>
                    <a:pt x="0" y="5082"/>
                  </a:lnTo>
                  <a:lnTo>
                    <a:pt x="202" y="5284"/>
                  </a:lnTo>
                  <a:close/>
                  <a:moveTo>
                    <a:pt x="4477" y="3343"/>
                  </a:moveTo>
                  <a:lnTo>
                    <a:pt x="4477" y="3343"/>
                  </a:lnTo>
                  <a:lnTo>
                    <a:pt x="4413" y="3403"/>
                  </a:lnTo>
                  <a:lnTo>
                    <a:pt x="4345" y="3461"/>
                  </a:lnTo>
                  <a:lnTo>
                    <a:pt x="4277" y="3517"/>
                  </a:lnTo>
                  <a:lnTo>
                    <a:pt x="4205" y="3567"/>
                  </a:lnTo>
                  <a:lnTo>
                    <a:pt x="4131" y="3613"/>
                  </a:lnTo>
                  <a:lnTo>
                    <a:pt x="4055" y="3657"/>
                  </a:lnTo>
                  <a:lnTo>
                    <a:pt x="3977" y="3697"/>
                  </a:lnTo>
                  <a:lnTo>
                    <a:pt x="3897" y="3731"/>
                  </a:lnTo>
                  <a:lnTo>
                    <a:pt x="3815" y="3763"/>
                  </a:lnTo>
                  <a:lnTo>
                    <a:pt x="3733" y="3791"/>
                  </a:lnTo>
                  <a:lnTo>
                    <a:pt x="3649" y="3813"/>
                  </a:lnTo>
                  <a:lnTo>
                    <a:pt x="3563" y="3833"/>
                  </a:lnTo>
                  <a:lnTo>
                    <a:pt x="3477" y="3847"/>
                  </a:lnTo>
                  <a:lnTo>
                    <a:pt x="3389" y="3859"/>
                  </a:lnTo>
                  <a:lnTo>
                    <a:pt x="3301" y="3865"/>
                  </a:lnTo>
                  <a:lnTo>
                    <a:pt x="3211" y="3867"/>
                  </a:lnTo>
                  <a:lnTo>
                    <a:pt x="3211" y="3867"/>
                  </a:lnTo>
                  <a:lnTo>
                    <a:pt x="3121" y="3865"/>
                  </a:lnTo>
                  <a:lnTo>
                    <a:pt x="3033" y="3859"/>
                  </a:lnTo>
                  <a:lnTo>
                    <a:pt x="2945" y="3847"/>
                  </a:lnTo>
                  <a:lnTo>
                    <a:pt x="2859" y="3833"/>
                  </a:lnTo>
                  <a:lnTo>
                    <a:pt x="2773" y="3813"/>
                  </a:lnTo>
                  <a:lnTo>
                    <a:pt x="2689" y="3791"/>
                  </a:lnTo>
                  <a:lnTo>
                    <a:pt x="2604" y="3763"/>
                  </a:lnTo>
                  <a:lnTo>
                    <a:pt x="2524" y="3731"/>
                  </a:lnTo>
                  <a:lnTo>
                    <a:pt x="2444" y="3697"/>
                  </a:lnTo>
                  <a:lnTo>
                    <a:pt x="2366" y="3657"/>
                  </a:lnTo>
                  <a:lnTo>
                    <a:pt x="2290" y="3613"/>
                  </a:lnTo>
                  <a:lnTo>
                    <a:pt x="2216" y="3567"/>
                  </a:lnTo>
                  <a:lnTo>
                    <a:pt x="2144" y="3517"/>
                  </a:lnTo>
                  <a:lnTo>
                    <a:pt x="2074" y="3461"/>
                  </a:lnTo>
                  <a:lnTo>
                    <a:pt x="2008" y="3403"/>
                  </a:lnTo>
                  <a:lnTo>
                    <a:pt x="1942" y="3343"/>
                  </a:lnTo>
                  <a:lnTo>
                    <a:pt x="1942" y="3343"/>
                  </a:lnTo>
                  <a:lnTo>
                    <a:pt x="1910" y="3307"/>
                  </a:lnTo>
                  <a:lnTo>
                    <a:pt x="1876" y="3273"/>
                  </a:lnTo>
                  <a:lnTo>
                    <a:pt x="1846" y="3237"/>
                  </a:lnTo>
                  <a:lnTo>
                    <a:pt x="1816" y="3201"/>
                  </a:lnTo>
                  <a:lnTo>
                    <a:pt x="1788" y="3165"/>
                  </a:lnTo>
                  <a:lnTo>
                    <a:pt x="1760" y="3127"/>
                  </a:lnTo>
                  <a:lnTo>
                    <a:pt x="1706" y="3051"/>
                  </a:lnTo>
                  <a:lnTo>
                    <a:pt x="1962" y="3051"/>
                  </a:lnTo>
                  <a:lnTo>
                    <a:pt x="2707" y="3051"/>
                  </a:lnTo>
                  <a:lnTo>
                    <a:pt x="2993" y="3051"/>
                  </a:lnTo>
                  <a:lnTo>
                    <a:pt x="3453" y="3051"/>
                  </a:lnTo>
                  <a:lnTo>
                    <a:pt x="3737" y="3051"/>
                  </a:lnTo>
                  <a:lnTo>
                    <a:pt x="4483" y="3051"/>
                  </a:lnTo>
                  <a:lnTo>
                    <a:pt x="4713" y="3051"/>
                  </a:lnTo>
                  <a:lnTo>
                    <a:pt x="4713" y="3051"/>
                  </a:lnTo>
                  <a:lnTo>
                    <a:pt x="4661" y="3127"/>
                  </a:lnTo>
                  <a:lnTo>
                    <a:pt x="4633" y="3165"/>
                  </a:lnTo>
                  <a:lnTo>
                    <a:pt x="4605" y="3201"/>
                  </a:lnTo>
                  <a:lnTo>
                    <a:pt x="4575" y="3237"/>
                  </a:lnTo>
                  <a:lnTo>
                    <a:pt x="4543" y="3273"/>
                  </a:lnTo>
                  <a:lnTo>
                    <a:pt x="4511" y="3307"/>
                  </a:lnTo>
                  <a:lnTo>
                    <a:pt x="4477" y="3343"/>
                  </a:lnTo>
                  <a:lnTo>
                    <a:pt x="4477" y="3343"/>
                  </a:lnTo>
                  <a:close/>
                  <a:moveTo>
                    <a:pt x="2993" y="1481"/>
                  </a:moveTo>
                  <a:lnTo>
                    <a:pt x="2993" y="1201"/>
                  </a:lnTo>
                  <a:lnTo>
                    <a:pt x="3453" y="1201"/>
                  </a:lnTo>
                  <a:lnTo>
                    <a:pt x="3453" y="1867"/>
                  </a:lnTo>
                  <a:lnTo>
                    <a:pt x="3453" y="2765"/>
                  </a:lnTo>
                  <a:lnTo>
                    <a:pt x="2993" y="2765"/>
                  </a:lnTo>
                  <a:lnTo>
                    <a:pt x="2993" y="1481"/>
                  </a:lnTo>
                  <a:close/>
                  <a:moveTo>
                    <a:pt x="4197" y="2765"/>
                  </a:moveTo>
                  <a:lnTo>
                    <a:pt x="3737" y="2765"/>
                  </a:lnTo>
                  <a:lnTo>
                    <a:pt x="3737" y="2151"/>
                  </a:lnTo>
                  <a:lnTo>
                    <a:pt x="4197" y="2151"/>
                  </a:lnTo>
                  <a:lnTo>
                    <a:pt x="4197" y="2765"/>
                  </a:lnTo>
                  <a:close/>
                  <a:moveTo>
                    <a:pt x="2707" y="2765"/>
                  </a:moveTo>
                  <a:lnTo>
                    <a:pt x="2246" y="2765"/>
                  </a:lnTo>
                  <a:lnTo>
                    <a:pt x="2246" y="1765"/>
                  </a:lnTo>
                  <a:lnTo>
                    <a:pt x="2707" y="1765"/>
                  </a:lnTo>
                  <a:lnTo>
                    <a:pt x="2707" y="2765"/>
                  </a:lnTo>
                  <a:close/>
                  <a:moveTo>
                    <a:pt x="1942" y="808"/>
                  </a:moveTo>
                  <a:lnTo>
                    <a:pt x="1942" y="808"/>
                  </a:lnTo>
                  <a:lnTo>
                    <a:pt x="2008" y="748"/>
                  </a:lnTo>
                  <a:lnTo>
                    <a:pt x="2074" y="690"/>
                  </a:lnTo>
                  <a:lnTo>
                    <a:pt x="2144" y="634"/>
                  </a:lnTo>
                  <a:lnTo>
                    <a:pt x="2216" y="584"/>
                  </a:lnTo>
                  <a:lnTo>
                    <a:pt x="2290" y="538"/>
                  </a:lnTo>
                  <a:lnTo>
                    <a:pt x="2366" y="494"/>
                  </a:lnTo>
                  <a:lnTo>
                    <a:pt x="2444" y="454"/>
                  </a:lnTo>
                  <a:lnTo>
                    <a:pt x="2524" y="420"/>
                  </a:lnTo>
                  <a:lnTo>
                    <a:pt x="2604" y="388"/>
                  </a:lnTo>
                  <a:lnTo>
                    <a:pt x="2689" y="360"/>
                  </a:lnTo>
                  <a:lnTo>
                    <a:pt x="2773" y="338"/>
                  </a:lnTo>
                  <a:lnTo>
                    <a:pt x="2859" y="318"/>
                  </a:lnTo>
                  <a:lnTo>
                    <a:pt x="2945" y="304"/>
                  </a:lnTo>
                  <a:lnTo>
                    <a:pt x="3033" y="292"/>
                  </a:lnTo>
                  <a:lnTo>
                    <a:pt x="3121" y="286"/>
                  </a:lnTo>
                  <a:lnTo>
                    <a:pt x="3211" y="284"/>
                  </a:lnTo>
                  <a:lnTo>
                    <a:pt x="3211" y="284"/>
                  </a:lnTo>
                  <a:lnTo>
                    <a:pt x="3301" y="286"/>
                  </a:lnTo>
                  <a:lnTo>
                    <a:pt x="3389" y="292"/>
                  </a:lnTo>
                  <a:lnTo>
                    <a:pt x="3477" y="304"/>
                  </a:lnTo>
                  <a:lnTo>
                    <a:pt x="3563" y="318"/>
                  </a:lnTo>
                  <a:lnTo>
                    <a:pt x="3649" y="338"/>
                  </a:lnTo>
                  <a:lnTo>
                    <a:pt x="3733" y="360"/>
                  </a:lnTo>
                  <a:lnTo>
                    <a:pt x="3815" y="388"/>
                  </a:lnTo>
                  <a:lnTo>
                    <a:pt x="3897" y="420"/>
                  </a:lnTo>
                  <a:lnTo>
                    <a:pt x="3977" y="454"/>
                  </a:lnTo>
                  <a:lnTo>
                    <a:pt x="4055" y="494"/>
                  </a:lnTo>
                  <a:lnTo>
                    <a:pt x="4131" y="538"/>
                  </a:lnTo>
                  <a:lnTo>
                    <a:pt x="4205" y="584"/>
                  </a:lnTo>
                  <a:lnTo>
                    <a:pt x="4277" y="634"/>
                  </a:lnTo>
                  <a:lnTo>
                    <a:pt x="4345" y="690"/>
                  </a:lnTo>
                  <a:lnTo>
                    <a:pt x="4413" y="748"/>
                  </a:lnTo>
                  <a:lnTo>
                    <a:pt x="4477" y="808"/>
                  </a:lnTo>
                  <a:lnTo>
                    <a:pt x="4477" y="808"/>
                  </a:lnTo>
                  <a:lnTo>
                    <a:pt x="4527" y="860"/>
                  </a:lnTo>
                  <a:lnTo>
                    <a:pt x="4573" y="910"/>
                  </a:lnTo>
                  <a:lnTo>
                    <a:pt x="4615" y="964"/>
                  </a:lnTo>
                  <a:lnTo>
                    <a:pt x="4657" y="1017"/>
                  </a:lnTo>
                  <a:lnTo>
                    <a:pt x="4697" y="1073"/>
                  </a:lnTo>
                  <a:lnTo>
                    <a:pt x="4733" y="1129"/>
                  </a:lnTo>
                  <a:lnTo>
                    <a:pt x="4767" y="1187"/>
                  </a:lnTo>
                  <a:lnTo>
                    <a:pt x="4799" y="1245"/>
                  </a:lnTo>
                  <a:lnTo>
                    <a:pt x="4829" y="1305"/>
                  </a:lnTo>
                  <a:lnTo>
                    <a:pt x="4855" y="1365"/>
                  </a:lnTo>
                  <a:lnTo>
                    <a:pt x="4881" y="1427"/>
                  </a:lnTo>
                  <a:lnTo>
                    <a:pt x="4903" y="1489"/>
                  </a:lnTo>
                  <a:lnTo>
                    <a:pt x="4923" y="1551"/>
                  </a:lnTo>
                  <a:lnTo>
                    <a:pt x="4941" y="1613"/>
                  </a:lnTo>
                  <a:lnTo>
                    <a:pt x="4957" y="1677"/>
                  </a:lnTo>
                  <a:lnTo>
                    <a:pt x="4971" y="1741"/>
                  </a:lnTo>
                  <a:lnTo>
                    <a:pt x="4981" y="1805"/>
                  </a:lnTo>
                  <a:lnTo>
                    <a:pt x="4989" y="1869"/>
                  </a:lnTo>
                  <a:lnTo>
                    <a:pt x="4995" y="1935"/>
                  </a:lnTo>
                  <a:lnTo>
                    <a:pt x="4999" y="1999"/>
                  </a:lnTo>
                  <a:lnTo>
                    <a:pt x="5001" y="2065"/>
                  </a:lnTo>
                  <a:lnTo>
                    <a:pt x="5001" y="2129"/>
                  </a:lnTo>
                  <a:lnTo>
                    <a:pt x="4997" y="2195"/>
                  </a:lnTo>
                  <a:lnTo>
                    <a:pt x="4991" y="2259"/>
                  </a:lnTo>
                  <a:lnTo>
                    <a:pt x="4983" y="2325"/>
                  </a:lnTo>
                  <a:lnTo>
                    <a:pt x="4973" y="2389"/>
                  </a:lnTo>
                  <a:lnTo>
                    <a:pt x="4961" y="2453"/>
                  </a:lnTo>
                  <a:lnTo>
                    <a:pt x="4947" y="2517"/>
                  </a:lnTo>
                  <a:lnTo>
                    <a:pt x="4929" y="2579"/>
                  </a:lnTo>
                  <a:lnTo>
                    <a:pt x="4909" y="2643"/>
                  </a:lnTo>
                  <a:lnTo>
                    <a:pt x="4887" y="2705"/>
                  </a:lnTo>
                  <a:lnTo>
                    <a:pt x="4863" y="2765"/>
                  </a:lnTo>
                  <a:lnTo>
                    <a:pt x="4483" y="2765"/>
                  </a:lnTo>
                  <a:lnTo>
                    <a:pt x="4483" y="1867"/>
                  </a:lnTo>
                  <a:lnTo>
                    <a:pt x="3737" y="1867"/>
                  </a:lnTo>
                  <a:lnTo>
                    <a:pt x="3737" y="916"/>
                  </a:lnTo>
                  <a:lnTo>
                    <a:pt x="2707" y="916"/>
                  </a:lnTo>
                  <a:lnTo>
                    <a:pt x="2707" y="1481"/>
                  </a:lnTo>
                  <a:lnTo>
                    <a:pt x="1962" y="1481"/>
                  </a:lnTo>
                  <a:lnTo>
                    <a:pt x="1962" y="2765"/>
                  </a:lnTo>
                  <a:lnTo>
                    <a:pt x="1558" y="2765"/>
                  </a:lnTo>
                  <a:lnTo>
                    <a:pt x="1558" y="2765"/>
                  </a:lnTo>
                  <a:lnTo>
                    <a:pt x="1532" y="2705"/>
                  </a:lnTo>
                  <a:lnTo>
                    <a:pt x="1510" y="2643"/>
                  </a:lnTo>
                  <a:lnTo>
                    <a:pt x="1492" y="2579"/>
                  </a:lnTo>
                  <a:lnTo>
                    <a:pt x="1474" y="2517"/>
                  </a:lnTo>
                  <a:lnTo>
                    <a:pt x="1460" y="2453"/>
                  </a:lnTo>
                  <a:lnTo>
                    <a:pt x="1446" y="2389"/>
                  </a:lnTo>
                  <a:lnTo>
                    <a:pt x="1436" y="2325"/>
                  </a:lnTo>
                  <a:lnTo>
                    <a:pt x="1428" y="2259"/>
                  </a:lnTo>
                  <a:lnTo>
                    <a:pt x="1424" y="2195"/>
                  </a:lnTo>
                  <a:lnTo>
                    <a:pt x="1420" y="2129"/>
                  </a:lnTo>
                  <a:lnTo>
                    <a:pt x="1420" y="2065"/>
                  </a:lnTo>
                  <a:lnTo>
                    <a:pt x="1420" y="1999"/>
                  </a:lnTo>
                  <a:lnTo>
                    <a:pt x="1424" y="1935"/>
                  </a:lnTo>
                  <a:lnTo>
                    <a:pt x="1430" y="1869"/>
                  </a:lnTo>
                  <a:lnTo>
                    <a:pt x="1440" y="1805"/>
                  </a:lnTo>
                  <a:lnTo>
                    <a:pt x="1450" y="1741"/>
                  </a:lnTo>
                  <a:lnTo>
                    <a:pt x="1464" y="1677"/>
                  </a:lnTo>
                  <a:lnTo>
                    <a:pt x="1478" y="1613"/>
                  </a:lnTo>
                  <a:lnTo>
                    <a:pt x="1496" y="1551"/>
                  </a:lnTo>
                  <a:lnTo>
                    <a:pt x="1516" y="1489"/>
                  </a:lnTo>
                  <a:lnTo>
                    <a:pt x="1540" y="1427"/>
                  </a:lnTo>
                  <a:lnTo>
                    <a:pt x="1564" y="1365"/>
                  </a:lnTo>
                  <a:lnTo>
                    <a:pt x="1592" y="1305"/>
                  </a:lnTo>
                  <a:lnTo>
                    <a:pt x="1622" y="1245"/>
                  </a:lnTo>
                  <a:lnTo>
                    <a:pt x="1654" y="1187"/>
                  </a:lnTo>
                  <a:lnTo>
                    <a:pt x="1688" y="1129"/>
                  </a:lnTo>
                  <a:lnTo>
                    <a:pt x="1724" y="1073"/>
                  </a:lnTo>
                  <a:lnTo>
                    <a:pt x="1764" y="1017"/>
                  </a:lnTo>
                  <a:lnTo>
                    <a:pt x="1804" y="964"/>
                  </a:lnTo>
                  <a:lnTo>
                    <a:pt x="1848" y="910"/>
                  </a:lnTo>
                  <a:lnTo>
                    <a:pt x="1894" y="860"/>
                  </a:lnTo>
                  <a:lnTo>
                    <a:pt x="1942" y="808"/>
                  </a:lnTo>
                  <a:lnTo>
                    <a:pt x="1942" y="8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92B8A153-4B02-0F4D-1F38-7DFA449CEC76}"/>
                </a:ext>
              </a:extLst>
            </p:cNvPr>
            <p:cNvSpPr txBox="1"/>
            <p:nvPr/>
          </p:nvSpPr>
          <p:spPr>
            <a:xfrm>
              <a:off x="220642" y="5329037"/>
              <a:ext cx="1450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hlinkClick r:id="rId8"/>
                </a:rPr>
                <a:t>Survey </a:t>
              </a:r>
              <a:r>
                <a:rPr lang="en-US" b="1" dirty="0">
                  <a:hlinkClick r:id="rId8"/>
                </a:rPr>
                <a:t>Link</a:t>
              </a:r>
              <a:endParaRPr lang="en-US" b="1" dirty="0"/>
            </a:p>
            <a:p>
              <a:endParaRPr lang="en-GB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FA4F2B4-04E5-D1F4-AC46-7C6C70D5C71A}"/>
                </a:ext>
              </a:extLst>
            </p:cNvPr>
            <p:cNvSpPr txBox="1"/>
            <p:nvPr/>
          </p:nvSpPr>
          <p:spPr>
            <a:xfrm>
              <a:off x="2231150" y="3920913"/>
              <a:ext cx="126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68 members already !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53B1057-917D-8208-D909-584DABF9226E}"/>
                </a:ext>
              </a:extLst>
            </p:cNvPr>
            <p:cNvSpPr txBox="1"/>
            <p:nvPr/>
          </p:nvSpPr>
          <p:spPr>
            <a:xfrm>
              <a:off x="3971235" y="3792514"/>
              <a:ext cx="134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Smart City Expo World Congress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DAA0E73-27D6-4ADB-C1E5-A26E013B321A}"/>
                </a:ext>
              </a:extLst>
            </p:cNvPr>
            <p:cNvSpPr txBox="1"/>
            <p:nvPr/>
          </p:nvSpPr>
          <p:spPr>
            <a:xfrm>
              <a:off x="5792746" y="3887115"/>
              <a:ext cx="13030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200+ providers identified 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C8898C1-DF75-15DE-EA96-77AA35A815CF}"/>
                </a:ext>
              </a:extLst>
            </p:cNvPr>
            <p:cNvSpPr txBox="1"/>
            <p:nvPr/>
          </p:nvSpPr>
          <p:spPr>
            <a:xfrm>
              <a:off x="5705422" y="1712292"/>
              <a:ext cx="1450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hlinkClick r:id="rId9"/>
                </a:rPr>
                <a:t>Survey </a:t>
              </a:r>
              <a:r>
                <a:rPr lang="en-US" b="1" dirty="0">
                  <a:hlinkClick r:id="rId9"/>
                </a:rPr>
                <a:t>Link</a:t>
              </a:r>
              <a:endParaRPr lang="en-US" b="1" dirty="0"/>
            </a:p>
            <a:p>
              <a:endParaRPr lang="en-GB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89980069-7710-7DCF-7B18-3F41AFC9A4A1}"/>
              </a:ext>
            </a:extLst>
          </p:cNvPr>
          <p:cNvSpPr/>
          <p:nvPr/>
        </p:nvSpPr>
        <p:spPr bwMode="ltGray">
          <a:xfrm>
            <a:off x="9075031" y="2827191"/>
            <a:ext cx="1571784" cy="199141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Graphique 64" descr="Liste de contrôle avec un remplissage uni">
            <a:extLst>
              <a:ext uri="{FF2B5EF4-FFF2-40B4-BE49-F238E27FC236}">
                <a16:creationId xmlns:a16="http://schemas.microsoft.com/office/drawing/2014/main" id="{25A2D9EB-B5C1-B9A7-3EB2-FC76A27EF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4044" y="2939999"/>
            <a:ext cx="1364369" cy="128611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A8637E0-C9DD-7B7C-0A60-7ED91A0ADB28}"/>
              </a:ext>
            </a:extLst>
          </p:cNvPr>
          <p:cNvSpPr/>
          <p:nvPr/>
        </p:nvSpPr>
        <p:spPr>
          <a:xfrm>
            <a:off x="9223542" y="1903824"/>
            <a:ext cx="115369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chemeClr val="accent1"/>
                </a:solidFill>
                <a:latin typeface="Arial"/>
              </a:rPr>
              <a:t>T</a:t>
            </a:r>
            <a:r>
              <a:rPr lang="en-GB" sz="1600" b="1" dirty="0" err="1">
                <a:solidFill>
                  <a:schemeClr val="accent1"/>
                </a:solidFill>
                <a:latin typeface="Arial"/>
              </a:rPr>
              <a:t>axonomy</a:t>
            </a:r>
            <a:r>
              <a:rPr lang="en-GB" sz="1600" b="1" dirty="0">
                <a:solidFill>
                  <a:schemeClr val="accent1"/>
                </a:solidFill>
                <a:latin typeface="Arial"/>
              </a:rPr>
              <a:t> of climate services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Straight Connector 75">
            <a:extLst>
              <a:ext uri="{FF2B5EF4-FFF2-40B4-BE49-F238E27FC236}">
                <a16:creationId xmlns:a16="http://schemas.microsoft.com/office/drawing/2014/main" id="{5889EA97-3338-0CBD-CA06-025C27AC23E5}"/>
              </a:ext>
            </a:extLst>
          </p:cNvPr>
          <p:cNvCxnSpPr/>
          <p:nvPr/>
        </p:nvCxnSpPr>
        <p:spPr>
          <a:xfrm flipH="1">
            <a:off x="9084100" y="1869393"/>
            <a:ext cx="0" cy="9504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9"/>
          <p:cNvSpPr txBox="1">
            <a:spLocks noGrp="1"/>
          </p:cNvSpPr>
          <p:nvPr>
            <p:ph type="title"/>
          </p:nvPr>
        </p:nvSpPr>
        <p:spPr>
          <a:xfrm>
            <a:off x="546755" y="164807"/>
            <a:ext cx="11098490" cy="10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de-DE"/>
              <a:t>PCP Call</a:t>
            </a:r>
            <a:endParaRPr/>
          </a:p>
        </p:txBody>
      </p:sp>
      <p:sp>
        <p:nvSpPr>
          <p:cNvPr id="786" name="Google Shape;786;p79"/>
          <p:cNvSpPr txBox="1">
            <a:spLocks noGrp="1"/>
          </p:cNvSpPr>
          <p:nvPr>
            <p:ph type="sldNum" idx="12"/>
          </p:nvPr>
        </p:nvSpPr>
        <p:spPr>
          <a:xfrm>
            <a:off x="11462994" y="6384631"/>
            <a:ext cx="5373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787" name="Google Shape;787;p79"/>
          <p:cNvSpPr txBox="1">
            <a:spLocks noGrp="1"/>
          </p:cNvSpPr>
          <p:nvPr>
            <p:ph type="body" idx="1"/>
          </p:nvPr>
        </p:nvSpPr>
        <p:spPr>
          <a:xfrm>
            <a:off x="170707" y="1559460"/>
            <a:ext cx="6097772" cy="45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-Commercial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(PCP)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officially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published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European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de-D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Funding and Tenders Portal. </a:t>
            </a:r>
            <a:r>
              <a:rPr lang="de-DE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Available</a:t>
            </a:r>
            <a:r>
              <a:rPr lang="de-DE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de-DE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de-D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457200" lvl="0" indent="-2286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-DE" sz="1800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228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3F5964"/>
              </a:buClr>
              <a:buSzPts val="1800"/>
              <a:buFont typeface="Noto Sans Symbols"/>
              <a:buNone/>
            </a:pPr>
            <a:endParaRPr sz="1800" dirty="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788" name="Google Shape;788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501" y="3853717"/>
            <a:ext cx="814621" cy="6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289" y="3040366"/>
            <a:ext cx="752928" cy="66927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79"/>
          <p:cNvSpPr txBox="1"/>
          <p:nvPr/>
        </p:nvSpPr>
        <p:spPr>
          <a:xfrm>
            <a:off x="6452610" y="2383161"/>
            <a:ext cx="5192635" cy="2813847"/>
          </a:xfrm>
          <a:prstGeom prst="rect">
            <a:avLst/>
          </a:prstGeom>
          <a:solidFill>
            <a:srgbClr val="80C48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The goal of the </a:t>
            </a:r>
            <a:r>
              <a:rPr lang="de-DE" sz="17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PROTECT</a:t>
            </a: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project is to support the preparation of future candidate applications to a Horizon Europe </a:t>
            </a:r>
            <a:r>
              <a:rPr lang="de-DE" sz="17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Pre-Commercial Procurement call</a:t>
            </a: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by working both with the demand (</a:t>
            </a:r>
            <a:r>
              <a:rPr lang="de-DE" sz="17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public buyers</a:t>
            </a: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) and supply side (</a:t>
            </a:r>
            <a:r>
              <a:rPr lang="de-DE" sz="17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providers</a:t>
            </a: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) of </a:t>
            </a:r>
            <a:r>
              <a:rPr lang="de-DE" sz="17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Earth Observation </a:t>
            </a:r>
            <a:r>
              <a:rPr lang="de-DE" sz="17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(EO)-based climate services. </a:t>
            </a:r>
            <a:endParaRPr/>
          </a:p>
          <a:p>
            <a:pPr marL="342900" marR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the </a:t>
            </a:r>
            <a:r>
              <a:rPr lang="de-DE" sz="17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PROTECT website </a:t>
            </a:r>
            <a:r>
              <a:rPr lang="de-DE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de-DE" sz="17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get involved</a:t>
            </a:r>
            <a:r>
              <a:rPr lang="de-DE"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791" name="Google Shape;791;p79"/>
          <p:cNvSpPr txBox="1"/>
          <p:nvPr/>
        </p:nvSpPr>
        <p:spPr>
          <a:xfrm>
            <a:off x="1473237" y="3223410"/>
            <a:ext cx="6097772" cy="3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19M EUR </a:t>
            </a:r>
            <a:r>
              <a:rPr lang="de-DE" sz="16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fully funded Horizon Europe</a:t>
            </a:r>
            <a:endParaRPr/>
          </a:p>
        </p:txBody>
      </p:sp>
      <p:sp>
        <p:nvSpPr>
          <p:cNvPr id="792" name="Google Shape;792;p79"/>
          <p:cNvSpPr txBox="1"/>
          <p:nvPr/>
        </p:nvSpPr>
        <p:spPr>
          <a:xfrm>
            <a:off x="1496122" y="3826621"/>
            <a:ext cx="6097772" cy="76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Open on </a:t>
            </a:r>
            <a:r>
              <a:rPr lang="de-DE" sz="16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17 October 2023</a:t>
            </a:r>
            <a:endParaRPr/>
          </a:p>
          <a:p>
            <a:pPr marL="0" marR="0" lvl="2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Close on </a:t>
            </a:r>
            <a:r>
              <a:rPr lang="de-DE" sz="16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28 February 2024 at 17:00 CET</a:t>
            </a:r>
            <a:r>
              <a:rPr lang="de-DE" sz="14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793" name="Google Shape;793;p79"/>
          <p:cNvSpPr txBox="1"/>
          <p:nvPr/>
        </p:nvSpPr>
        <p:spPr>
          <a:xfrm>
            <a:off x="1392865" y="4791988"/>
            <a:ext cx="4189228" cy="61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Info </a:t>
            </a:r>
            <a:r>
              <a:rPr lang="de-DE" sz="1600" b="1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days</a:t>
            </a:r>
            <a:r>
              <a:rPr lang="de-DE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r>
              <a:rPr lang="de-DE" sz="1600" b="0" i="0" u="none" strike="noStrike" cap="non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CLUSTER 6 </a:t>
            </a:r>
            <a:r>
              <a:rPr lang="de-DE" sz="1600" b="0" i="0" u="none" strike="noStrike" cap="non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calls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, on </a:t>
            </a:r>
            <a:r>
              <a:rPr lang="de-DE" sz="1600" b="0" i="0" u="none" strike="noStrike" cap="non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de-DE" sz="1600" b="1" i="0" u="none" strike="noStrike" cap="none" baseline="30000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de-DE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de-DE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28</a:t>
            </a:r>
            <a:r>
              <a:rPr lang="de-DE" sz="1600" b="1" i="0" u="none" strike="noStrike" cap="none" baseline="30000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de-DE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September </a:t>
            </a:r>
            <a:endParaRPr dirty="0"/>
          </a:p>
        </p:txBody>
      </p:sp>
      <p:sp>
        <p:nvSpPr>
          <p:cNvPr id="794" name="Google Shape;794;p79"/>
          <p:cNvSpPr txBox="1"/>
          <p:nvPr/>
        </p:nvSpPr>
        <p:spPr>
          <a:xfrm>
            <a:off x="1496122" y="5380412"/>
            <a:ext cx="63476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Brokerage</a:t>
            </a:r>
            <a:r>
              <a:rPr lang="en-US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event on the 26</a:t>
            </a:r>
            <a:r>
              <a:rPr lang="en-US" sz="1600" b="0" i="0" u="none" strike="noStrike" cap="none" baseline="30000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600" b="1" i="0" u="none" strike="noStrike" cap="none" dirty="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September</a:t>
            </a:r>
            <a:endParaRPr lang="en-US" dirty="0"/>
          </a:p>
        </p:txBody>
      </p:sp>
      <p:pic>
        <p:nvPicPr>
          <p:cNvPr id="795" name="Google Shape;795;p79"/>
          <p:cNvPicPr preferRelativeResize="0"/>
          <p:nvPr/>
        </p:nvPicPr>
        <p:blipFill rotWithShape="1">
          <a:blip r:embed="rId10">
            <a:alphaModFix/>
          </a:blip>
          <a:srcRect r="16455"/>
          <a:stretch/>
        </p:blipFill>
        <p:spPr>
          <a:xfrm>
            <a:off x="676289" y="4723124"/>
            <a:ext cx="796948" cy="9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0"/>
          <p:cNvSpPr txBox="1">
            <a:spLocks noGrp="1"/>
          </p:cNvSpPr>
          <p:nvPr>
            <p:ph type="title"/>
          </p:nvPr>
        </p:nvSpPr>
        <p:spPr>
          <a:xfrm>
            <a:off x="546755" y="164807"/>
            <a:ext cx="11098490" cy="10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de-DE"/>
              <a:t>PROTECT 4 Challenges </a:t>
            </a:r>
          </a:p>
        </p:txBody>
      </p:sp>
      <p:sp>
        <p:nvSpPr>
          <p:cNvPr id="801" name="Google Shape;801;p80"/>
          <p:cNvSpPr txBox="1">
            <a:spLocks noGrp="1"/>
          </p:cNvSpPr>
          <p:nvPr>
            <p:ph type="body" idx="1"/>
          </p:nvPr>
        </p:nvSpPr>
        <p:spPr>
          <a:xfrm>
            <a:off x="8079346" y="3664178"/>
            <a:ext cx="3488877" cy="41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ts val="1800"/>
              <a:buFont typeface="Arial"/>
              <a:buAutoNum type="arabicPeriod" startAt="4"/>
            </a:pPr>
            <a:r>
              <a:rPr lang="de-DE" sz="1400" b="1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INFRASTRUCTURE CHALLENGE:</a:t>
            </a:r>
            <a:r>
              <a:rPr lang="de-DE" sz="1400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sustainable and resilient re-development, buildings restoring &amp; adaptation), relevant to sustainable cities, energy and utilities and civil protection and security agencies.</a:t>
            </a:r>
            <a:endParaRPr sz="1400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80"/>
          <p:cNvSpPr txBox="1">
            <a:spLocks noGrp="1"/>
          </p:cNvSpPr>
          <p:nvPr>
            <p:ph type="sldNum" idx="12"/>
          </p:nvPr>
        </p:nvSpPr>
        <p:spPr>
          <a:xfrm>
            <a:off x="11462994" y="6384631"/>
            <a:ext cx="5373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pic>
        <p:nvPicPr>
          <p:cNvPr id="803" name="Google Shape;803;p80" descr="Afbeelding met tekst, tekenfilm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50361" t="45818" b="15185"/>
          <a:stretch/>
        </p:blipFill>
        <p:spPr>
          <a:xfrm>
            <a:off x="5842275" y="3658651"/>
            <a:ext cx="2305417" cy="18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80" descr="Afbeelding met tekst, tekenfilm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50001" b="62756"/>
          <a:stretch/>
        </p:blipFill>
        <p:spPr>
          <a:xfrm>
            <a:off x="195469" y="1451516"/>
            <a:ext cx="2322112" cy="173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80" descr="Afbeelding met tekst, tekenfilm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51337" b="62759"/>
          <a:stretch/>
        </p:blipFill>
        <p:spPr>
          <a:xfrm>
            <a:off x="5887583" y="1464694"/>
            <a:ext cx="2260109" cy="173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80" descr="Afbeelding met tekst, tekenfilm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46791" r="50259" b="13946"/>
          <a:stretch/>
        </p:blipFill>
        <p:spPr>
          <a:xfrm>
            <a:off x="258527" y="3658651"/>
            <a:ext cx="231011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80"/>
          <p:cNvSpPr txBox="1"/>
          <p:nvPr/>
        </p:nvSpPr>
        <p:spPr>
          <a:xfrm>
            <a:off x="2374610" y="1348802"/>
            <a:ext cx="3336723" cy="41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lang="de-DE" sz="14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FLOODS CHALLENGE:</a:t>
            </a:r>
            <a:r>
              <a:rPr lang="de-DE" sz="14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rapid-mapping, predicting, preventing different types of floods and improving coordination efforts, relevant to marine and coastal environments, sustainable cities and civil protection and security agencies.</a:t>
            </a:r>
            <a:endParaRPr sz="1400" b="0" i="0" u="none" strike="noStrike" cap="none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80"/>
          <p:cNvSpPr txBox="1"/>
          <p:nvPr/>
        </p:nvSpPr>
        <p:spPr>
          <a:xfrm>
            <a:off x="8034038" y="1327055"/>
            <a:ext cx="3534185" cy="41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 startAt="2"/>
            </a:pPr>
            <a:r>
              <a:rPr lang="de-DE" sz="14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FIRES CHALLENGE:</a:t>
            </a:r>
            <a:r>
              <a:rPr lang="de-DE" sz="14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predicting, preventing fires, tracking and tracing causality (causers) in different scenarios (waste, forest/nature, other), relevant to environmental agencies, sustainable cities, agriculture, forestry and land use, as well as for civil protection and security agencies. </a:t>
            </a:r>
            <a:endParaRPr sz="1400" b="0" i="0" u="none" strike="noStrike" cap="none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80"/>
          <p:cNvSpPr txBox="1"/>
          <p:nvPr/>
        </p:nvSpPr>
        <p:spPr>
          <a:xfrm>
            <a:off x="2505552" y="3664178"/>
            <a:ext cx="3205781" cy="41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 startAt="3"/>
            </a:pPr>
            <a:r>
              <a:rPr lang="de-DE" sz="14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WATER CHALLENGE:</a:t>
            </a:r>
            <a:r>
              <a:rPr lang="de-DE" sz="14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climate resilient solutions for predicting, connecting data, planning, supply-demand, relevant to the application domains marine and coastal environments, energy and utilities, sustainable cities, agriculture, forestry and land use, as well as for civil protection and security agencies.</a:t>
            </a:r>
            <a:endParaRPr sz="1400" b="0" i="0" u="none" strike="noStrike" cap="none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185872-420A-4977-3FAD-E1BDB3CF01B2}"/>
              </a:ext>
            </a:extLst>
          </p:cNvPr>
          <p:cNvSpPr txBox="1"/>
          <p:nvPr/>
        </p:nvSpPr>
        <p:spPr>
          <a:xfrm>
            <a:off x="627314" y="4710567"/>
            <a:ext cx="10537372" cy="1371522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15" name="Google Shape;815;p81"/>
          <p:cNvSpPr txBox="1">
            <a:spLocks noGrp="1"/>
          </p:cNvSpPr>
          <p:nvPr>
            <p:ph type="title"/>
          </p:nvPr>
        </p:nvSpPr>
        <p:spPr>
          <a:xfrm>
            <a:off x="546755" y="164807"/>
            <a:ext cx="11098490" cy="105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de-DE" err="1"/>
              <a:t>How</a:t>
            </a:r>
            <a:r>
              <a:rPr lang="de-DE"/>
              <a:t> to </a:t>
            </a:r>
            <a:r>
              <a:rPr lang="de-DE" err="1"/>
              <a:t>get</a:t>
            </a:r>
            <a:r>
              <a:rPr lang="de-DE"/>
              <a:t> </a:t>
            </a:r>
            <a:r>
              <a:rPr lang="de-DE" err="1"/>
              <a:t>involved</a:t>
            </a:r>
            <a:r>
              <a:rPr lang="de-DE"/>
              <a:t>?</a:t>
            </a:r>
            <a:endParaRPr/>
          </a:p>
        </p:txBody>
      </p:sp>
      <p:sp>
        <p:nvSpPr>
          <p:cNvPr id="816" name="Google Shape;816;p81"/>
          <p:cNvSpPr txBox="1">
            <a:spLocks noGrp="1"/>
          </p:cNvSpPr>
          <p:nvPr>
            <p:ph type="sldNum" idx="12"/>
          </p:nvPr>
        </p:nvSpPr>
        <p:spPr>
          <a:xfrm>
            <a:off x="11462994" y="6384631"/>
            <a:ext cx="5373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817" name="Google Shape;817;p81"/>
          <p:cNvSpPr txBox="1">
            <a:spLocks noGrp="1"/>
          </p:cNvSpPr>
          <p:nvPr>
            <p:ph type="body" idx="1"/>
          </p:nvPr>
        </p:nvSpPr>
        <p:spPr>
          <a:xfrm>
            <a:off x="243399" y="1319080"/>
            <a:ext cx="11427531" cy="442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PROTECT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brings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together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community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procurers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other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practitioners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from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public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authorities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de-DE" sz="2000" b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as</a:t>
            </a:r>
            <a:r>
              <a:rPr lang="de-DE" sz="2000" b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well</a:t>
            </a:r>
            <a:r>
              <a:rPr lang="de-DE" sz="2000" b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companies</a:t>
            </a:r>
            <a:r>
              <a:rPr lang="de-DE" sz="2000" b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and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provides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them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with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key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information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de-DE" sz="2000" b="1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knowledge</a:t>
            </a:r>
            <a:r>
              <a:rPr lang="de-DE" sz="2000" b="1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and support 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on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innovation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procurement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approaches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climate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change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services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based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on Earth Observation (EO) </a:t>
            </a:r>
            <a:r>
              <a:rPr lang="de-DE" sz="2000" b="0" i="0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data</a:t>
            </a:r>
            <a:r>
              <a:rPr lang="de-DE" sz="2000" b="0" i="0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b="1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pic>
        <p:nvPicPr>
          <p:cNvPr id="818" name="Google Shape;81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578" y="4023087"/>
            <a:ext cx="715535" cy="57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114" y="2512868"/>
            <a:ext cx="685335" cy="64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579" y="3286347"/>
            <a:ext cx="715535" cy="674372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81"/>
          <p:cNvSpPr txBox="1"/>
          <p:nvPr/>
        </p:nvSpPr>
        <p:spPr>
          <a:xfrm>
            <a:off x="1436449" y="2462433"/>
            <a:ext cx="94292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Sign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up</a:t>
            </a:r>
            <a:r>
              <a:rPr lang="de-DE" sz="1600" b="1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sz="1600" b="1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sz="1600" b="1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1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1600" b="1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Community </a:t>
            </a:r>
            <a:r>
              <a:rPr lang="de-DE" sz="1600" b="1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Platform</a:t>
            </a:r>
            <a:r>
              <a:rPr lang="de-DE" sz="1600" b="1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to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get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access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its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ever-expanding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Knowledge Hub on Innovation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Procurement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Climate Services and Earth Observation (EO)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data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get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invited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all PROTECT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webinars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, and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stay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date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through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our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newsletter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400" b="0" i="0" u="none" strike="noStrike" cap="none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2" name="Google Shape;822;p81"/>
          <p:cNvSpPr txBox="1"/>
          <p:nvPr/>
        </p:nvSpPr>
        <p:spPr>
          <a:xfrm>
            <a:off x="1436450" y="3337164"/>
            <a:ext cx="94292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Join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a PROTECT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Buyer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Group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for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specific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challenges</a:t>
            </a:r>
            <a:r>
              <a:rPr lang="de-DE" sz="1600" b="0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starting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September 4,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Buyer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Groups will kick off,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each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targeting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one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of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identified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and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selected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common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challenges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sp>
        <p:nvSpPr>
          <p:cNvPr id="823" name="Google Shape;823;p81"/>
          <p:cNvSpPr txBox="1"/>
          <p:nvPr/>
        </p:nvSpPr>
        <p:spPr>
          <a:xfrm>
            <a:off x="1436449" y="4092593"/>
            <a:ext cx="60980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Apply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for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free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on-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demand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consulting</a:t>
            </a:r>
            <a:r>
              <a:rPr lang="de-DE" sz="1600" b="1" i="0" u="sng" strike="noStrike" cap="non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 </a:t>
            </a:r>
            <a:r>
              <a:rPr lang="de-DE" sz="1600" b="1" i="0" u="sng" strike="noStrike" cap="none" err="1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7"/>
              </a:rPr>
              <a:t>services</a:t>
            </a:r>
            <a:endParaRPr sz="1600" b="0" i="0" u="none" strike="noStrike" cap="none">
              <a:solidFill>
                <a:srgbClr val="26526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4" name="Google Shape;824;p81"/>
          <p:cNvSpPr txBox="1"/>
          <p:nvPr/>
        </p:nvSpPr>
        <p:spPr>
          <a:xfrm>
            <a:off x="1494113" y="5438070"/>
            <a:ext cx="9429258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Access to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relevant material and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documentation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best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prepare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PCP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call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,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please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1600" b="0" i="0" u="none" strike="noStrike" cap="none" err="1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visit</a:t>
            </a:r>
            <a:r>
              <a:rPr lang="de-DE" sz="1600" b="0" i="0" u="none" strike="noStrike" cap="none">
                <a:solidFill>
                  <a:srgbClr val="265265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de-DE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https://www.protect-pcp.eu/relevant-resources/</a:t>
            </a:r>
            <a:r>
              <a:rPr lang="de-DE" sz="1600" b="1" i="0" u="none" strike="noStrike" cap="none">
                <a:solidFill>
                  <a:srgbClr val="3F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3F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5" name="Google Shape;825;p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0659" y="5450435"/>
            <a:ext cx="715536" cy="674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1C898-E499-E191-5254-8F38F1DAA0E4}"/>
              </a:ext>
            </a:extLst>
          </p:cNvPr>
          <p:cNvSpPr txBox="1"/>
          <p:nvPr/>
        </p:nvSpPr>
        <p:spPr>
          <a:xfrm>
            <a:off x="1494113" y="4936422"/>
            <a:ext cx="8803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>
                <a:solidFill>
                  <a:srgbClr val="265265"/>
                </a:solidFill>
                <a:effectLst/>
                <a:latin typeface="Inter"/>
              </a:rPr>
              <a:t>Complete </a:t>
            </a:r>
            <a:r>
              <a:rPr lang="en-GB" sz="1600" b="0" i="0" u="none" strike="noStrike">
                <a:effectLst/>
                <a:latin typeface="Inter"/>
                <a:hlinkClick r:id="rId10"/>
              </a:rPr>
              <a:t>this solution description form HERE</a:t>
            </a:r>
            <a:r>
              <a:rPr lang="en-GB" sz="1600" b="1" i="0">
                <a:solidFill>
                  <a:srgbClr val="265265"/>
                </a:solidFill>
                <a:effectLst/>
                <a:latin typeface="Inter"/>
              </a:rPr>
              <a:t> before 15th of September 2023 </a:t>
            </a:r>
            <a:r>
              <a:rPr lang="en-GB" sz="1600" b="0" i="0">
                <a:solidFill>
                  <a:srgbClr val="265265"/>
                </a:solidFill>
                <a:effectLst/>
                <a:latin typeface="Inter"/>
              </a:rPr>
              <a:t>at 11:00 CET</a:t>
            </a:r>
            <a:endParaRPr lang="en-GB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6A679-14B0-ABEF-DB44-68889751A6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741" y="4726664"/>
            <a:ext cx="611372" cy="6860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0102216-5A10-7207-8BB5-2EA6B5EDEE18}"/>
              </a:ext>
            </a:extLst>
          </p:cNvPr>
          <p:cNvSpPr/>
          <p:nvPr/>
        </p:nvSpPr>
        <p:spPr>
          <a:xfrm>
            <a:off x="5858888" y="1382798"/>
            <a:ext cx="14795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D16C47-A892-0DD1-975E-85A3C78F0ADC}"/>
              </a:ext>
            </a:extLst>
          </p:cNvPr>
          <p:cNvGrpSpPr>
            <a:grpSpLocks noChangeAspect="1"/>
          </p:cNvGrpSpPr>
          <p:nvPr/>
        </p:nvGrpSpPr>
        <p:grpSpPr>
          <a:xfrm>
            <a:off x="210544" y="1491346"/>
            <a:ext cx="11770913" cy="4571197"/>
            <a:chOff x="497168" y="431799"/>
            <a:chExt cx="10941405" cy="4249063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3A492091-6DB1-FE6C-9ADB-27EBE242382B}"/>
                </a:ext>
              </a:extLst>
            </p:cNvPr>
            <p:cNvGrpSpPr/>
            <p:nvPr/>
          </p:nvGrpSpPr>
          <p:grpSpPr>
            <a:xfrm>
              <a:off x="632617" y="431799"/>
              <a:ext cx="10805956" cy="4249063"/>
              <a:chOff x="772481" y="2357002"/>
              <a:chExt cx="9337068" cy="4093807"/>
            </a:xfrm>
          </p:grpSpPr>
          <p:grpSp>
            <p:nvGrpSpPr>
              <p:cNvPr id="23" name="Group 43">
                <a:extLst>
                  <a:ext uri="{FF2B5EF4-FFF2-40B4-BE49-F238E27FC236}">
                    <a16:creationId xmlns:a16="http://schemas.microsoft.com/office/drawing/2014/main" id="{5A1CA2DB-C2A2-918F-57A0-295372D3085D}"/>
                  </a:ext>
                </a:extLst>
              </p:cNvPr>
              <p:cNvGrpSpPr/>
              <p:nvPr/>
            </p:nvGrpSpPr>
            <p:grpSpPr>
              <a:xfrm>
                <a:off x="772481" y="3417892"/>
                <a:ext cx="9337068" cy="1800001"/>
                <a:chOff x="772481" y="3417892"/>
                <a:chExt cx="9337068" cy="1800001"/>
              </a:xfrm>
            </p:grpSpPr>
            <p:sp>
              <p:nvSpPr>
                <p:cNvPr id="36" name="Parallelogram 44">
                  <a:extLst>
                    <a:ext uri="{FF2B5EF4-FFF2-40B4-BE49-F238E27FC236}">
                      <a16:creationId xmlns:a16="http://schemas.microsoft.com/office/drawing/2014/main" id="{79A1CC4A-0FF9-F055-88F8-EA776B5FEB7F}"/>
                    </a:ext>
                  </a:extLst>
                </p:cNvPr>
                <p:cNvSpPr/>
                <p:nvPr/>
              </p:nvSpPr>
              <p:spPr bwMode="ltGray">
                <a:xfrm rot="5400000">
                  <a:off x="1136570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6">
                    <a:lumMod val="60000"/>
                    <a:lumOff val="40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Parallelogram 45">
                  <a:extLst>
                    <a:ext uri="{FF2B5EF4-FFF2-40B4-BE49-F238E27FC236}">
                      <a16:creationId xmlns:a16="http://schemas.microsoft.com/office/drawing/2014/main" id="{0F3689FC-A40F-9444-DE13-4CE86054A38B}"/>
                    </a:ext>
                  </a:extLst>
                </p:cNvPr>
                <p:cNvSpPr/>
                <p:nvPr/>
              </p:nvSpPr>
              <p:spPr bwMode="ltGray">
                <a:xfrm rot="5400000">
                  <a:off x="2584748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1">
                    <a:lumMod val="25000"/>
                    <a:lumOff val="75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Parallelogram 46">
                  <a:extLst>
                    <a:ext uri="{FF2B5EF4-FFF2-40B4-BE49-F238E27FC236}">
                      <a16:creationId xmlns:a16="http://schemas.microsoft.com/office/drawing/2014/main" id="{E82DFD84-DA51-06BE-71E8-F967BFC91462}"/>
                    </a:ext>
                  </a:extLst>
                </p:cNvPr>
                <p:cNvSpPr/>
                <p:nvPr/>
              </p:nvSpPr>
              <p:spPr bwMode="ltGray">
                <a:xfrm rot="5400000">
                  <a:off x="4032925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3">
                    <a:lumMod val="60000"/>
                    <a:lumOff val="40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Parallelogram 47">
                  <a:extLst>
                    <a:ext uri="{FF2B5EF4-FFF2-40B4-BE49-F238E27FC236}">
                      <a16:creationId xmlns:a16="http://schemas.microsoft.com/office/drawing/2014/main" id="{5A2C3AD7-2FE2-B375-B36E-74363368CB2F}"/>
                    </a:ext>
                  </a:extLst>
                </p:cNvPr>
                <p:cNvSpPr/>
                <p:nvPr/>
              </p:nvSpPr>
              <p:spPr bwMode="ltGray">
                <a:xfrm rot="5400000">
                  <a:off x="5481103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5">
                    <a:lumMod val="60000"/>
                    <a:lumOff val="40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Parallelogram 48">
                  <a:extLst>
                    <a:ext uri="{FF2B5EF4-FFF2-40B4-BE49-F238E27FC236}">
                      <a16:creationId xmlns:a16="http://schemas.microsoft.com/office/drawing/2014/main" id="{408C1119-7831-2487-B98A-212DC15FFDD7}"/>
                    </a:ext>
                  </a:extLst>
                </p:cNvPr>
                <p:cNvSpPr/>
                <p:nvPr/>
              </p:nvSpPr>
              <p:spPr bwMode="ltGray">
                <a:xfrm rot="5400000">
                  <a:off x="6929281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1">
                    <a:lumMod val="10000"/>
                    <a:lumOff val="90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Parallelogram 49">
                  <a:extLst>
                    <a:ext uri="{FF2B5EF4-FFF2-40B4-BE49-F238E27FC236}">
                      <a16:creationId xmlns:a16="http://schemas.microsoft.com/office/drawing/2014/main" id="{5C52408E-4C1A-D8A5-E3D9-87BAFE53E080}"/>
                    </a:ext>
                  </a:extLst>
                </p:cNvPr>
                <p:cNvSpPr/>
                <p:nvPr/>
              </p:nvSpPr>
              <p:spPr bwMode="ltGray">
                <a:xfrm rot="5400000">
                  <a:off x="8377460" y="4130492"/>
                  <a:ext cx="1800000" cy="374801"/>
                </a:xfrm>
                <a:prstGeom prst="parallelogram">
                  <a:avLst>
                    <a:gd name="adj" fmla="val 112950"/>
                  </a:avLst>
                </a:prstGeom>
                <a:solidFill>
                  <a:schemeClr val="accent4">
                    <a:lumMod val="60000"/>
                    <a:lumOff val="40000"/>
                    <a:alpha val="69804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2C2F68D-679A-F520-E7F6-F147C7616389}"/>
                    </a:ext>
                  </a:extLst>
                </p:cNvPr>
                <p:cNvSpPr/>
                <p:nvPr/>
              </p:nvSpPr>
              <p:spPr bwMode="ltGray">
                <a:xfrm>
                  <a:off x="2220658" y="3417892"/>
                  <a:ext cx="1080000" cy="1800000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802E484-468B-8839-E08C-A255B46CAC92}"/>
                    </a:ext>
                  </a:extLst>
                </p:cNvPr>
                <p:cNvSpPr/>
                <p:nvPr/>
              </p:nvSpPr>
              <p:spPr bwMode="ltGray">
                <a:xfrm>
                  <a:off x="3668836" y="3417892"/>
                  <a:ext cx="1080000" cy="1800000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A58070D-F6CC-F05C-20E4-57F3266B2E6B}"/>
                    </a:ext>
                  </a:extLst>
                </p:cNvPr>
                <p:cNvSpPr/>
                <p:nvPr/>
              </p:nvSpPr>
              <p:spPr bwMode="ltGray">
                <a:xfrm>
                  <a:off x="5117013" y="3417892"/>
                  <a:ext cx="1080000" cy="1800000"/>
                </a:xfrm>
                <a:prstGeom prst="rect">
                  <a:avLst/>
                </a:prstGeom>
                <a:solidFill>
                  <a:schemeClr val="accent5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F5522E0-7D40-8E74-4AC5-576BE1082BE3}"/>
                    </a:ext>
                  </a:extLst>
                </p:cNvPr>
                <p:cNvSpPr/>
                <p:nvPr/>
              </p:nvSpPr>
              <p:spPr bwMode="ltGray">
                <a:xfrm>
                  <a:off x="6565191" y="3417892"/>
                  <a:ext cx="1080000" cy="1800000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EBC31F3-569D-9DEF-AAE3-824156A2A10D}"/>
                    </a:ext>
                  </a:extLst>
                </p:cNvPr>
                <p:cNvSpPr/>
                <p:nvPr/>
              </p:nvSpPr>
              <p:spPr bwMode="ltGray">
                <a:xfrm>
                  <a:off x="8013370" y="3417892"/>
                  <a:ext cx="1080000" cy="1800000"/>
                </a:xfrm>
                <a:prstGeom prst="rect">
                  <a:avLst/>
                </a:prstGeom>
                <a:solidFill>
                  <a:schemeClr val="accent4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Chevron 5">
                  <a:extLst>
                    <a:ext uri="{FF2B5EF4-FFF2-40B4-BE49-F238E27FC236}">
                      <a16:creationId xmlns:a16="http://schemas.microsoft.com/office/drawing/2014/main" id="{20D561D2-7E80-DBA8-055F-AD5A6841D8C9}"/>
                    </a:ext>
                  </a:extLst>
                </p:cNvPr>
                <p:cNvSpPr/>
                <p:nvPr/>
              </p:nvSpPr>
              <p:spPr bwMode="ltGray">
                <a:xfrm rot="16200000">
                  <a:off x="412481" y="3777892"/>
                  <a:ext cx="1800000" cy="1080000"/>
                </a:xfrm>
                <a:custGeom>
                  <a:avLst/>
                  <a:gdLst>
                    <a:gd name="connsiteX0" fmla="*/ 0 w 2191870"/>
                    <a:gd name="connsiteY0" fmla="*/ 0 h 1080000"/>
                    <a:gd name="connsiteX1" fmla="*/ 1807800 w 2191870"/>
                    <a:gd name="connsiteY1" fmla="*/ 0 h 1080000"/>
                    <a:gd name="connsiteX2" fmla="*/ 2191870 w 2191870"/>
                    <a:gd name="connsiteY2" fmla="*/ 540000 h 1080000"/>
                    <a:gd name="connsiteX3" fmla="*/ 1807800 w 2191870"/>
                    <a:gd name="connsiteY3" fmla="*/ 1080000 h 1080000"/>
                    <a:gd name="connsiteX4" fmla="*/ 0 w 2191870"/>
                    <a:gd name="connsiteY4" fmla="*/ 1080000 h 1080000"/>
                    <a:gd name="connsiteX5" fmla="*/ 384070 w 2191870"/>
                    <a:gd name="connsiteY5" fmla="*/ 540000 h 1080000"/>
                    <a:gd name="connsiteX6" fmla="*/ 0 w 2191870"/>
                    <a:gd name="connsiteY6" fmla="*/ 0 h 1080000"/>
                    <a:gd name="connsiteX0" fmla="*/ 0 w 1807800"/>
                    <a:gd name="connsiteY0" fmla="*/ 0 h 1080000"/>
                    <a:gd name="connsiteX1" fmla="*/ 1807800 w 1807800"/>
                    <a:gd name="connsiteY1" fmla="*/ 0 h 1080000"/>
                    <a:gd name="connsiteX2" fmla="*/ 1807800 w 1807800"/>
                    <a:gd name="connsiteY2" fmla="*/ 1080000 h 1080000"/>
                    <a:gd name="connsiteX3" fmla="*/ 0 w 1807800"/>
                    <a:gd name="connsiteY3" fmla="*/ 1080000 h 1080000"/>
                    <a:gd name="connsiteX4" fmla="*/ 384070 w 1807800"/>
                    <a:gd name="connsiteY4" fmla="*/ 540000 h 1080000"/>
                    <a:gd name="connsiteX5" fmla="*/ 0 w 1807800"/>
                    <a:gd name="connsiteY5" fmla="*/ 0 h 10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7800" h="1080000">
                      <a:moveTo>
                        <a:pt x="0" y="0"/>
                      </a:moveTo>
                      <a:lnTo>
                        <a:pt x="1807800" y="0"/>
                      </a:lnTo>
                      <a:lnTo>
                        <a:pt x="1807800" y="1080000"/>
                      </a:lnTo>
                      <a:lnTo>
                        <a:pt x="0" y="1080000"/>
                      </a:lnTo>
                      <a:lnTo>
                        <a:pt x="384070" y="54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Isosceles Triangle 56">
                  <a:extLst>
                    <a:ext uri="{FF2B5EF4-FFF2-40B4-BE49-F238E27FC236}">
                      <a16:creationId xmlns:a16="http://schemas.microsoft.com/office/drawing/2014/main" id="{3342C818-B4F9-B986-003F-60AA4E5B0B89}"/>
                    </a:ext>
                  </a:extLst>
                </p:cNvPr>
                <p:cNvSpPr/>
                <p:nvPr/>
              </p:nvSpPr>
              <p:spPr bwMode="ltGray">
                <a:xfrm rot="5400000">
                  <a:off x="8885549" y="3993892"/>
                  <a:ext cx="1800000" cy="648000"/>
                </a:xfrm>
                <a:prstGeom prst="triangle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F4621B-22E6-E9D9-70FD-E3194089331D}"/>
                  </a:ext>
                </a:extLst>
              </p:cNvPr>
              <p:cNvSpPr/>
              <p:nvPr/>
            </p:nvSpPr>
            <p:spPr>
              <a:xfrm>
                <a:off x="877971" y="2357002"/>
                <a:ext cx="1632011" cy="964719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Pain point workshops with procurers’ to finetune challenges and needs and PCP use </a:t>
                </a:r>
                <a:r>
                  <a:rPr lang="en-GB" sz="1400" b="1">
                    <a:solidFill>
                      <a:schemeClr val="accent6"/>
                    </a:solidFill>
                    <a:latin typeface="Arial"/>
                  </a:rPr>
                  <a:t>cases  </a:t>
                </a: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59">
                <a:extLst>
                  <a:ext uri="{FF2B5EF4-FFF2-40B4-BE49-F238E27FC236}">
                    <a16:creationId xmlns:a16="http://schemas.microsoft.com/office/drawing/2014/main" id="{F2EC279E-038E-B179-09B4-B97BB89A246C}"/>
                  </a:ext>
                </a:extLst>
              </p:cNvPr>
              <p:cNvCxnSpPr>
                <a:endCxn id="47" idx="1"/>
              </p:cNvCxnSpPr>
              <p:nvPr/>
            </p:nvCxnSpPr>
            <p:spPr>
              <a:xfrm flipH="1">
                <a:off x="780870" y="2579435"/>
                <a:ext cx="0" cy="83845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2A13D5-E59D-8A3B-BBA1-D8CF75FA7505}"/>
                  </a:ext>
                </a:extLst>
              </p:cNvPr>
              <p:cNvSpPr/>
              <p:nvPr/>
            </p:nvSpPr>
            <p:spPr>
              <a:xfrm>
                <a:off x="2309344" y="5293146"/>
                <a:ext cx="1207833" cy="7717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>
                    <a:solidFill>
                      <a:schemeClr val="tx2"/>
                    </a:solidFill>
                    <a:latin typeface="Arial"/>
                  </a:rPr>
                  <a:t>Training webinars with the PROTECT Community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63">
                <a:extLst>
                  <a:ext uri="{FF2B5EF4-FFF2-40B4-BE49-F238E27FC236}">
                    <a16:creationId xmlns:a16="http://schemas.microsoft.com/office/drawing/2014/main" id="{7645CD6A-5B09-E9AC-98A7-2F92611CBF3D}"/>
                  </a:ext>
                </a:extLst>
              </p:cNvPr>
              <p:cNvCxnSpPr/>
              <p:nvPr/>
            </p:nvCxnSpPr>
            <p:spPr>
              <a:xfrm flipH="1" flipV="1">
                <a:off x="2232166" y="5206130"/>
                <a:ext cx="0" cy="85116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65A58B-A4BC-B354-3219-16EE34F0E5E3}"/>
                  </a:ext>
                </a:extLst>
              </p:cNvPr>
              <p:cNvSpPr/>
              <p:nvPr/>
            </p:nvSpPr>
            <p:spPr>
              <a:xfrm>
                <a:off x="3762032" y="2397784"/>
                <a:ext cx="1077986" cy="9647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>
                    <a:solidFill>
                      <a:schemeClr val="accent2"/>
                    </a:solidFill>
                    <a:latin typeface="Arial"/>
                  </a:rPr>
                  <a:t>Events participation and synergies with other projects</a:t>
                </a: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9" name="Straight Connector 67">
                <a:extLst>
                  <a:ext uri="{FF2B5EF4-FFF2-40B4-BE49-F238E27FC236}">
                    <a16:creationId xmlns:a16="http://schemas.microsoft.com/office/drawing/2014/main" id="{36187D70-3FCD-47D9-C44E-CA634078D36A}"/>
                  </a:ext>
                </a:extLst>
              </p:cNvPr>
              <p:cNvCxnSpPr/>
              <p:nvPr/>
            </p:nvCxnSpPr>
            <p:spPr>
              <a:xfrm flipH="1">
                <a:off x="3683604" y="2579435"/>
                <a:ext cx="0" cy="85116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F24B94-67A6-4D85-6423-0A7FF84CFC19}"/>
                  </a:ext>
                </a:extLst>
              </p:cNvPr>
              <p:cNvSpPr/>
              <p:nvPr/>
            </p:nvSpPr>
            <p:spPr>
              <a:xfrm>
                <a:off x="5213089" y="5293146"/>
                <a:ext cx="1167317" cy="115766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1400" b="1" dirty="0">
                    <a:solidFill>
                      <a:schemeClr val="accent5"/>
                    </a:solidFill>
                    <a:latin typeface="Arial"/>
                  </a:rPr>
                  <a:t>E-pitching sessions with EO climate service providers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71">
                <a:extLst>
                  <a:ext uri="{FF2B5EF4-FFF2-40B4-BE49-F238E27FC236}">
                    <a16:creationId xmlns:a16="http://schemas.microsoft.com/office/drawing/2014/main" id="{F87CC303-7EB2-AF12-C612-C308EAC3EC50}"/>
                  </a:ext>
                </a:extLst>
              </p:cNvPr>
              <p:cNvCxnSpPr/>
              <p:nvPr/>
            </p:nvCxnSpPr>
            <p:spPr>
              <a:xfrm flipH="1" flipV="1">
                <a:off x="5126367" y="5206130"/>
                <a:ext cx="0" cy="85116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6096078-3F5F-8D77-040D-ED98F7725540}"/>
                  </a:ext>
                </a:extLst>
              </p:cNvPr>
              <p:cNvSpPr/>
              <p:nvPr/>
            </p:nvSpPr>
            <p:spPr>
              <a:xfrm>
                <a:off x="6660311" y="2365266"/>
                <a:ext cx="1143699" cy="9647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Open Market Consultations with EO climate services providers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3" name="Straight Connector 75">
                <a:extLst>
                  <a:ext uri="{FF2B5EF4-FFF2-40B4-BE49-F238E27FC236}">
                    <a16:creationId xmlns:a16="http://schemas.microsoft.com/office/drawing/2014/main" id="{BB689D88-CC6A-FF7B-4889-419D2555B00A}"/>
                  </a:ext>
                </a:extLst>
              </p:cNvPr>
              <p:cNvCxnSpPr/>
              <p:nvPr/>
            </p:nvCxnSpPr>
            <p:spPr>
              <a:xfrm flipH="1">
                <a:off x="6569130" y="2579435"/>
                <a:ext cx="0" cy="85116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6307795-B54D-1C32-0DA5-1DA5F7AA9908}"/>
                  </a:ext>
                </a:extLst>
              </p:cNvPr>
              <p:cNvSpPr/>
              <p:nvPr/>
            </p:nvSpPr>
            <p:spPr>
              <a:xfrm>
                <a:off x="8083079" y="5295311"/>
                <a:ext cx="1079999" cy="9647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>
                    <a:solidFill>
                      <a:schemeClr val="accent4"/>
                    </a:solidFill>
                    <a:latin typeface="Arial"/>
                  </a:rPr>
                  <a:t>Securing public buyers’ engagement and p</a:t>
                </a:r>
                <a:r>
                  <a:rPr kumimoji="0" lang="en-GB" sz="1400" b="1" i="0" u="none" strike="noStrike" kern="1200" cap="none" spc="0" normalizeH="0" baseline="0" noProof="0" err="1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reparing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 PCP Call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79">
                <a:extLst>
                  <a:ext uri="{FF2B5EF4-FFF2-40B4-BE49-F238E27FC236}">
                    <a16:creationId xmlns:a16="http://schemas.microsoft.com/office/drawing/2014/main" id="{DF87416F-E6DA-FB8F-844E-44C8CF6748AA}"/>
                  </a:ext>
                </a:extLst>
              </p:cNvPr>
              <p:cNvCxnSpPr/>
              <p:nvPr/>
            </p:nvCxnSpPr>
            <p:spPr>
              <a:xfrm flipH="1" flipV="1">
                <a:off x="8020568" y="5206130"/>
                <a:ext cx="0" cy="851162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6B4365-E2CF-2179-9FC1-31E3F533BDCA}"/>
                </a:ext>
              </a:extLst>
            </p:cNvPr>
            <p:cNvSpPr/>
            <p:nvPr/>
          </p:nvSpPr>
          <p:spPr>
            <a:xfrm>
              <a:off x="497168" y="3499767"/>
              <a:ext cx="1519524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>
                  <a:solidFill>
                    <a:schemeClr val="accent6"/>
                  </a:solidFill>
                  <a:latin typeface="Arial"/>
                </a:rPr>
                <a:t>Sep 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C51B6C-7AB7-149B-2DD4-89AD3B10FC02}"/>
                </a:ext>
              </a:extLst>
            </p:cNvPr>
            <p:cNvSpPr/>
            <p:nvPr/>
          </p:nvSpPr>
          <p:spPr>
            <a:xfrm>
              <a:off x="2228657" y="1187356"/>
              <a:ext cx="1473494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 – Oct 23 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003A1B-8B12-6241-A10F-E3FEF5911D80}"/>
                </a:ext>
              </a:extLst>
            </p:cNvPr>
            <p:cNvSpPr/>
            <p:nvPr/>
          </p:nvSpPr>
          <p:spPr>
            <a:xfrm>
              <a:off x="3860222" y="3491539"/>
              <a:ext cx="1498697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>
                  <a:solidFill>
                    <a:schemeClr val="accent2"/>
                  </a:solidFill>
                  <a:latin typeface="Arial"/>
                </a:rPr>
                <a:t>Ongoing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7745950-A922-4D98-456D-BFD70FBFF6BA}"/>
                </a:ext>
              </a:extLst>
            </p:cNvPr>
            <p:cNvSpPr/>
            <p:nvPr/>
          </p:nvSpPr>
          <p:spPr>
            <a:xfrm>
              <a:off x="5639072" y="1145385"/>
              <a:ext cx="1498697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accent5"/>
                  </a:solidFill>
                  <a:latin typeface="Arial"/>
                </a:rPr>
                <a:t>Jun – Nov 23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68244C-9EC2-56F7-0CF9-0517193ED567}"/>
                </a:ext>
              </a:extLst>
            </p:cNvPr>
            <p:cNvSpPr/>
            <p:nvPr/>
          </p:nvSpPr>
          <p:spPr>
            <a:xfrm>
              <a:off x="7336623" y="3545364"/>
              <a:ext cx="1498697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r>
                <a:rPr lang="en-GB" sz="1600" b="1" dirty="0" err="1">
                  <a:solidFill>
                    <a:schemeClr val="accent1"/>
                  </a:solidFill>
                  <a:latin typeface="Arial"/>
                </a:rPr>
                <a:t>ec</a:t>
              </a:r>
              <a:r>
                <a:rPr lang="en-GB" sz="1600" b="1" dirty="0">
                  <a:solidFill>
                    <a:schemeClr val="accent1"/>
                  </a:solidFill>
                  <a:latin typeface="Arial"/>
                </a:rPr>
                <a:t> 23 – Feb 24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95C4F0-61B2-4BB1-F73F-0253E1CC1A9E}"/>
                </a:ext>
              </a:extLst>
            </p:cNvPr>
            <p:cNvSpPr/>
            <p:nvPr/>
          </p:nvSpPr>
          <p:spPr>
            <a:xfrm>
              <a:off x="8968905" y="1200922"/>
              <a:ext cx="1498697" cy="228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>
                  <a:solidFill>
                    <a:schemeClr val="accent4"/>
                  </a:solidFill>
                  <a:latin typeface="Arial"/>
                </a:rPr>
                <a:t>Nov 23 - May 24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phique 16" descr="Groupe de personnes avec un remplissage uni">
              <a:extLst>
                <a:ext uri="{FF2B5EF4-FFF2-40B4-BE49-F238E27FC236}">
                  <a16:creationId xmlns:a16="http://schemas.microsoft.com/office/drawing/2014/main" id="{4D122E85-AF1B-5158-4C82-1C6774BC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8087" y="1756439"/>
              <a:ext cx="1025221" cy="1025221"/>
            </a:xfrm>
            <a:prstGeom prst="rect">
              <a:avLst/>
            </a:prstGeom>
          </p:spPr>
        </p:pic>
        <p:pic>
          <p:nvPicPr>
            <p:cNvPr id="19" name="Graphique 18" descr="Avis des clients avec un remplissage uni">
              <a:extLst>
                <a:ext uri="{FF2B5EF4-FFF2-40B4-BE49-F238E27FC236}">
                  <a16:creationId xmlns:a16="http://schemas.microsoft.com/office/drawing/2014/main" id="{C6EFF882-6B9F-25F6-928D-ED83D0F3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1906" y="1683956"/>
              <a:ext cx="914400" cy="914400"/>
            </a:xfrm>
            <a:prstGeom prst="rect">
              <a:avLst/>
            </a:prstGeom>
          </p:spPr>
        </p:pic>
        <p:pic>
          <p:nvPicPr>
            <p:cNvPr id="49" name="Graphique 48" descr="Liste de contrôle avec un remplissage uni">
              <a:extLst>
                <a:ext uri="{FF2B5EF4-FFF2-40B4-BE49-F238E27FC236}">
                  <a16:creationId xmlns:a16="http://schemas.microsoft.com/office/drawing/2014/main" id="{5463FDC5-20CF-FEA9-7295-166F01B8A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81447" y="1673825"/>
              <a:ext cx="1096883" cy="1033971"/>
            </a:xfrm>
            <a:prstGeom prst="rect">
              <a:avLst/>
            </a:prstGeom>
          </p:spPr>
        </p:pic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948D49B9-F67C-91AF-6B33-3BEA9B0A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Upcoming activities</a:t>
            </a:r>
          </a:p>
        </p:txBody>
      </p:sp>
      <p:pic>
        <p:nvPicPr>
          <p:cNvPr id="9" name="Graphique 8" descr="Réunion avec un remplissage uni">
            <a:extLst>
              <a:ext uri="{FF2B5EF4-FFF2-40B4-BE49-F238E27FC236}">
                <a16:creationId xmlns:a16="http://schemas.microsoft.com/office/drawing/2014/main" id="{64C7D2D2-299B-38DD-2CDE-07353B2B99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2954" y="2790053"/>
            <a:ext cx="1180145" cy="1180145"/>
          </a:xfrm>
          <a:prstGeom prst="rect">
            <a:avLst/>
          </a:prstGeom>
        </p:spPr>
      </p:pic>
      <p:pic>
        <p:nvPicPr>
          <p:cNvPr id="11" name="Graphique 10" descr="Réseaux sociaux avec un remplissage uni">
            <a:extLst>
              <a:ext uri="{FF2B5EF4-FFF2-40B4-BE49-F238E27FC236}">
                <a16:creationId xmlns:a16="http://schemas.microsoft.com/office/drawing/2014/main" id="{66EFE75D-7A73-A228-6BF8-ADC0A8D3B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6515" y="2803505"/>
            <a:ext cx="1369244" cy="1369244"/>
          </a:xfrm>
          <a:prstGeom prst="rect">
            <a:avLst/>
          </a:prstGeom>
        </p:spPr>
      </p:pic>
      <p:pic>
        <p:nvPicPr>
          <p:cNvPr id="18" name="Graphique 17" descr="Classe avec un remplissage uni">
            <a:extLst>
              <a:ext uri="{FF2B5EF4-FFF2-40B4-BE49-F238E27FC236}">
                <a16:creationId xmlns:a16="http://schemas.microsoft.com/office/drawing/2014/main" id="{776651A7-D4ED-9198-36C5-84BEF67F6B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6926" y="2790053"/>
            <a:ext cx="1065122" cy="10651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7386C-F334-0DE6-8887-0A928106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E7316-E2AE-9666-5892-22B9DE4E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06427-86C4-2F03-AC55-BAAD658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7008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5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671B-3E01-4F98-B5D6-BEE3A9F5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Pain Point Workshops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05A0D-4E0E-415C-B939-0DB3BEE6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7B4AD-95D6-4DB8-A967-EFD7EE0A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2365-D1D3-46C2-9639-0705AA79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D92C84-E2F2-4461-A27E-2EC27FCE94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35" y="1518966"/>
            <a:ext cx="6944810" cy="3472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C96AD4-4661-41B6-A3C3-5A3FE3C1DB34}"/>
              </a:ext>
            </a:extLst>
          </p:cNvPr>
          <p:cNvSpPr/>
          <p:nvPr/>
        </p:nvSpPr>
        <p:spPr>
          <a:xfrm>
            <a:off x="553773" y="5394680"/>
            <a:ext cx="11177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To register for the workshops click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here: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PROTECT PAIN POINT WORKSHOPS Tickets, Multiple Dates | Eventbrite</a:t>
            </a:r>
            <a:r>
              <a:rPr lang="en-US" b="1" dirty="0">
                <a:solidFill>
                  <a:srgbClr val="3E586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3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3032-A5F2-4490-8299-2BA3E9F7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E-pitching Sessions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38DE-9F11-439A-B61C-AED90D41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61CB-F3F8-403D-8A34-735CE2B2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13FC5-2807-4C09-AC51-674BB206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A5D4FE-F394-411C-BA17-DCEDC46D39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000250"/>
            <a:ext cx="9525000" cy="2857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84BD-E522-44C7-8029-A00F9CD61BE1}"/>
              </a:ext>
            </a:extLst>
          </p:cNvPr>
          <p:cNvSpPr/>
          <p:nvPr/>
        </p:nvSpPr>
        <p:spPr>
          <a:xfrm>
            <a:off x="501977" y="5306442"/>
            <a:ext cx="11188045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register for the e-pitching sessions, please visit this Eventbrite page: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https://www.eventbrite.com/e/e-pitching-sessions-tickets-695922251187?aff=oddtdtcreator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F168-DF0E-45A8-97A6-4FE1E128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Webinars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2F9E5-DD85-4435-B6B6-11FA1CAF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2F433-E2C4-4901-A366-E870CBDB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58E8B-42F2-428A-B19C-F38EFD85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62F15C-6B5D-49BB-A187-3EC20D3DCE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07" y="1849120"/>
            <a:ext cx="9929985" cy="421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82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4238-ADF5-42E1-989F-6CDD60F5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6168-811B-404E-AB9C-CAE7041A1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Four virtual open market consultations </a:t>
            </a:r>
            <a:r>
              <a:rPr lang="en-US" dirty="0"/>
              <a:t>will be </a:t>
            </a:r>
            <a:r>
              <a:rPr lang="en-US" dirty="0" err="1"/>
              <a:t>organised</a:t>
            </a:r>
            <a:r>
              <a:rPr lang="en-US" dirty="0"/>
              <a:t> on November 15th and 16th, each focusing on one of the four selected climate adaptation &amp; mitigation challenges identified by public buyers of the PROTECT Community as a pressing issue for which no market solution has been identified yet. </a:t>
            </a:r>
          </a:p>
          <a:p>
            <a:endParaRPr lang="en-US" dirty="0"/>
          </a:p>
          <a:p>
            <a:r>
              <a:rPr lang="en-US" dirty="0"/>
              <a:t>Parties interested in participating in the OMC activities are requested to register here: </a:t>
            </a:r>
            <a:r>
              <a:rPr lang="en-US" b="1" dirty="0">
                <a:hlinkClick r:id="rId2"/>
              </a:rPr>
              <a:t>https://www.eventbrite.co.uk/e/the-protect-open-market-consultations-omc-tickets-727504815487?aff=oddtdtcreator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38D14-9FA2-4EA4-91C3-8677AC1D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E983-FC6C-4FF7-A089-8BD92419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A3DB-E625-440C-9D32-C1978426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6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7E1D0-5A8F-2AD3-3B45-E7182C07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E2FDCE-E2F5-CD9B-057D-19992132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14/06/2023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BC08C-2CB1-D091-488C-104C48BC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494D2-F703-334E-AFA6-DC6909B0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19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2457F-5B41-DDF0-FEB7-D97870466646}"/>
              </a:ext>
            </a:extLst>
          </p:cNvPr>
          <p:cNvSpPr txBox="1"/>
          <p:nvPr/>
        </p:nvSpPr>
        <p:spPr>
          <a:xfrm>
            <a:off x="3376422" y="444877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F787B9-7483-8D37-19C6-1CA3653F5891}"/>
              </a:ext>
            </a:extLst>
          </p:cNvPr>
          <p:cNvGrpSpPr/>
          <p:nvPr/>
        </p:nvGrpSpPr>
        <p:grpSpPr>
          <a:xfrm>
            <a:off x="5874799" y="2183470"/>
            <a:ext cx="6689032" cy="3234028"/>
            <a:chOff x="1577119" y="2534676"/>
            <a:chExt cx="6689032" cy="32340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E58F46-95DC-1ECA-4218-8A78AF046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846"/>
            <a:stretch/>
          </p:blipFill>
          <p:spPr>
            <a:xfrm>
              <a:off x="1577119" y="5171777"/>
              <a:ext cx="538628" cy="5969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59EEB2-11F2-8A43-CE8E-CE26DFFF1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803" b="24531"/>
            <a:stretch/>
          </p:blipFill>
          <p:spPr>
            <a:xfrm>
              <a:off x="1636033" y="4252493"/>
              <a:ext cx="485775" cy="5497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8637F-53C8-EB5F-8493-928D66D91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25335" r="632" b="49639"/>
            <a:stretch/>
          </p:blipFill>
          <p:spPr>
            <a:xfrm>
              <a:off x="1633047" y="3371112"/>
              <a:ext cx="482700" cy="5577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F633E6-809B-AF69-BBDA-F449FACC5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090"/>
            <a:stretch/>
          </p:blipFill>
          <p:spPr>
            <a:xfrm>
              <a:off x="1633047" y="2534676"/>
              <a:ext cx="485775" cy="51062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D26A9-622C-569A-8A51-3C7285EE9030}"/>
                </a:ext>
              </a:extLst>
            </p:cNvPr>
            <p:cNvSpPr txBox="1"/>
            <p:nvPr/>
          </p:nvSpPr>
          <p:spPr>
            <a:xfrm>
              <a:off x="2171675" y="2638509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3"/>
                </a:rPr>
                <a:t>www.protect-pcp.eu</a:t>
              </a:r>
              <a:endParaRPr lang="fr-FR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AA7029-94DA-59EE-0747-B7883DE8A053}"/>
                </a:ext>
              </a:extLst>
            </p:cNvPr>
            <p:cNvSpPr txBox="1"/>
            <p:nvPr/>
          </p:nvSpPr>
          <p:spPr>
            <a:xfrm>
              <a:off x="2171675" y="3459554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4"/>
                </a:rPr>
                <a:t>EU PROTECT</a:t>
              </a:r>
              <a:endParaRPr lang="fr-FR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01D142-3F82-90A7-EAF4-DD8A58429DD0}"/>
                </a:ext>
              </a:extLst>
            </p:cNvPr>
            <p:cNvSpPr txBox="1"/>
            <p:nvPr/>
          </p:nvSpPr>
          <p:spPr>
            <a:xfrm>
              <a:off x="2171675" y="4319305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5"/>
                </a:rPr>
                <a:t>EU_PROTECT</a:t>
              </a:r>
              <a:endParaRPr lang="fr-FR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F69172-2342-DE2E-0570-B667DD937240}"/>
                </a:ext>
              </a:extLst>
            </p:cNvPr>
            <p:cNvSpPr txBox="1"/>
            <p:nvPr/>
          </p:nvSpPr>
          <p:spPr>
            <a:xfrm>
              <a:off x="2171675" y="5182463"/>
              <a:ext cx="6094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6"/>
                </a:rPr>
                <a:t>@protectpcp</a:t>
              </a:r>
              <a:endParaRPr lang="fr-FR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1F064A-F0AE-0E07-F7C6-2C77654F3114}"/>
              </a:ext>
            </a:extLst>
          </p:cNvPr>
          <p:cNvSpPr txBox="1"/>
          <p:nvPr/>
        </p:nvSpPr>
        <p:spPr>
          <a:xfrm>
            <a:off x="892195" y="1984125"/>
            <a:ext cx="425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65265"/>
                </a:solidFill>
                <a:latin typeface="Inter"/>
              </a:rPr>
              <a:t>Ioana-Simona </a:t>
            </a:r>
            <a:r>
              <a:rPr lang="en-GB" sz="2400" b="1" dirty="0" err="1">
                <a:solidFill>
                  <a:srgbClr val="265265"/>
                </a:solidFill>
                <a:latin typeface="Inter"/>
              </a:rPr>
              <a:t>Rosca</a:t>
            </a:r>
            <a:endParaRPr lang="en-GB" sz="2400" b="1" dirty="0">
              <a:solidFill>
                <a:srgbClr val="265265"/>
              </a:solidFill>
              <a:latin typeface="Inter"/>
            </a:endParaRPr>
          </a:p>
          <a:p>
            <a:r>
              <a:rPr lang="en-GB" sz="2400" b="1" dirty="0">
                <a:solidFill>
                  <a:srgbClr val="265265"/>
                </a:solidFill>
                <a:latin typeface="Inter"/>
              </a:rPr>
              <a:t>European Space and Climate Project Manager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B981E-331E-AA37-7A21-874DD700B1E9}"/>
              </a:ext>
            </a:extLst>
          </p:cNvPr>
          <p:cNvSpPr txBox="1"/>
          <p:nvPr/>
        </p:nvSpPr>
        <p:spPr>
          <a:xfrm>
            <a:off x="892195" y="3137440"/>
            <a:ext cx="476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65265"/>
                </a:solidFill>
                <a:latin typeface="Inter"/>
                <a:hlinkClick r:id="rId7"/>
              </a:rPr>
              <a:t>rosca@aerospace-valley.com</a:t>
            </a:r>
            <a:r>
              <a:rPr lang="fr-FR" sz="2400" b="1" dirty="0">
                <a:solidFill>
                  <a:srgbClr val="265265"/>
                </a:solidFill>
                <a:latin typeface="Inter"/>
              </a:rPr>
              <a:t> </a:t>
            </a:r>
            <a:endParaRPr lang="en-GB" sz="2400" b="1" dirty="0">
              <a:solidFill>
                <a:srgbClr val="265265"/>
              </a:solidFill>
              <a:latin typeface="Inte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1A923-4C3E-CF61-019C-91A63BF229C7}"/>
              </a:ext>
            </a:extLst>
          </p:cNvPr>
          <p:cNvSpPr txBox="1"/>
          <p:nvPr/>
        </p:nvSpPr>
        <p:spPr>
          <a:xfrm>
            <a:off x="892195" y="3614746"/>
            <a:ext cx="6281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8"/>
              </a:rPr>
              <a:t>info-protect@group-gac.com</a:t>
            </a:r>
            <a:r>
              <a:rPr lang="en-US" b="1" dirty="0"/>
              <a:t> </a:t>
            </a:r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BB82FC-2B3B-4E92-A2C9-A5E3723BA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238" y="4176178"/>
            <a:ext cx="1888979" cy="12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82DBA-B9D8-E03D-2ED3-52E3DD91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164807"/>
            <a:ext cx="11098490" cy="1051531"/>
          </a:xfrm>
        </p:spPr>
        <p:txBody>
          <a:bodyPr anchor="ctr">
            <a:normAutofit/>
          </a:bodyPr>
          <a:lstStyle/>
          <a:p>
            <a:r>
              <a:rPr lang="en-GB"/>
              <a:t>PROTECT ID Card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0A50A-7DBF-31B9-436D-B9BAEDDED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259" y="1668171"/>
            <a:ext cx="5549245" cy="4160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u="sng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PROTECT</a:t>
            </a:r>
            <a:r>
              <a:rPr lang="en-US">
                <a:effectLst/>
              </a:rPr>
              <a:t> is </a:t>
            </a:r>
            <a:r>
              <a:rPr lang="en-US" sz="2000">
                <a:effectLst/>
              </a:rPr>
              <a:t>a </a:t>
            </a:r>
            <a:r>
              <a:rPr lang="en-US" sz="2000"/>
              <a:t>project </a:t>
            </a:r>
            <a:r>
              <a:rPr lang="en-US" sz="2000">
                <a:effectLst/>
              </a:rPr>
              <a:t>funded by the European Commission in the framework of the HORIZON EUROPE </a:t>
            </a:r>
            <a:r>
              <a:rPr lang="en-US" sz="2000" err="1">
                <a:effectLst/>
              </a:rPr>
              <a:t>programme</a:t>
            </a:r>
            <a:r>
              <a:rPr lang="en-US" sz="2000">
                <a:effectLst/>
              </a:rPr>
              <a:t> under Grant Agreement Number </a:t>
            </a:r>
            <a:r>
              <a:rPr lang="en-US" sz="2000" b="1">
                <a:effectLst/>
              </a:rPr>
              <a:t>101060592</a:t>
            </a:r>
            <a:r>
              <a:rPr lang="en-US" sz="2000">
                <a:effectLst/>
              </a:rPr>
              <a:t>.</a:t>
            </a:r>
            <a:r>
              <a:rPr lang="en-US" sz="2000"/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Call</a:t>
            </a:r>
            <a:r>
              <a:rPr lang="en-US" sz="2000">
                <a:effectLst/>
              </a:rPr>
              <a:t> info: </a:t>
            </a:r>
            <a:r>
              <a:rPr lang="en-US" sz="2000">
                <a:effectLst/>
                <a:hlinkClick r:id="rId3"/>
              </a:rPr>
              <a:t>Link </a:t>
            </a:r>
            <a:endParaRPr lang="en-US" sz="2000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PROTECT is coordinated by </a:t>
            </a:r>
            <a:r>
              <a:rPr lang="en-US" sz="2000" b="1"/>
              <a:t>G.A.C Group</a:t>
            </a:r>
            <a:endParaRPr lang="en-US" sz="2000" b="1"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effectLst/>
              </a:rPr>
              <a:t>10 </a:t>
            </a:r>
            <a:r>
              <a:rPr lang="en-US" sz="2000">
                <a:effectLst/>
              </a:rPr>
              <a:t>European partners</a:t>
            </a:r>
            <a:r>
              <a:rPr lang="en-US" sz="2000"/>
              <a:t> </a:t>
            </a:r>
            <a:endParaRPr lang="en-US" sz="2000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Budget </a:t>
            </a:r>
            <a:r>
              <a:rPr lang="en-US" sz="2000" b="1"/>
              <a:t>2M€</a:t>
            </a:r>
            <a:endParaRPr lang="fr-FR" sz="2000" b="1"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S</a:t>
            </a:r>
            <a:r>
              <a:rPr lang="en-US" sz="2000">
                <a:effectLst/>
              </a:rPr>
              <a:t>tart: 1</a:t>
            </a:r>
            <a:r>
              <a:rPr lang="en-US" sz="2000" baseline="30000">
                <a:effectLst/>
              </a:rPr>
              <a:t>st</a:t>
            </a:r>
            <a:r>
              <a:rPr lang="en-US" sz="2000">
                <a:effectLst/>
              </a:rPr>
              <a:t> of June 2022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effectLst/>
              </a:rPr>
              <a:t>End: 3</a:t>
            </a:r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of May</a:t>
            </a:r>
            <a:r>
              <a:rPr lang="en-US" sz="2000">
                <a:effectLst/>
              </a:rPr>
              <a:t> 2024 (</a:t>
            </a:r>
            <a:r>
              <a:rPr lang="en-US" sz="2000" b="1">
                <a:effectLst/>
              </a:rPr>
              <a:t>24 months</a:t>
            </a:r>
            <a:r>
              <a:rPr lang="en-US" sz="2000">
                <a:effectLst/>
              </a:rPr>
              <a:t>)</a:t>
            </a:r>
            <a:endParaRPr lang="fr-FR" sz="2000">
              <a:effectLst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2B20FF-1F48-4125-AB4B-5C47E0A4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55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30/08/2023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C1872-2C0D-8325-B1B6-5F6C1983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5935" y="6356350"/>
            <a:ext cx="62774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D09C5-BD44-B712-86FD-0EA89596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2994" y="6384631"/>
            <a:ext cx="53732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C86836-7CB8-0C42-9A93-C57E62A1AD89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6AB1C7D-F4C6-A27F-BFD1-8226F0CB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260" y="1061741"/>
            <a:ext cx="760225" cy="47842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AEC9D53-DE17-1032-D9FE-557354CFB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563" y="164807"/>
            <a:ext cx="6372495" cy="60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e 61">
            <a:extLst>
              <a:ext uri="{FF2B5EF4-FFF2-40B4-BE49-F238E27FC236}">
                <a16:creationId xmlns:a16="http://schemas.microsoft.com/office/drawing/2014/main" id="{70632606-02E2-CA7C-9D48-4FEE309C99FA}"/>
              </a:ext>
            </a:extLst>
          </p:cNvPr>
          <p:cNvGrpSpPr>
            <a:grpSpLocks noChangeAspect="1"/>
          </p:cNvGrpSpPr>
          <p:nvPr/>
        </p:nvGrpSpPr>
        <p:grpSpPr>
          <a:xfrm>
            <a:off x="229489" y="1760351"/>
            <a:ext cx="12104731" cy="4681210"/>
            <a:chOff x="291254" y="3392684"/>
            <a:chExt cx="6990359" cy="2691052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05BD5DC4-2933-90A2-3550-FED44A6C8113}"/>
                </a:ext>
              </a:extLst>
            </p:cNvPr>
            <p:cNvGrpSpPr/>
            <p:nvPr/>
          </p:nvGrpSpPr>
          <p:grpSpPr>
            <a:xfrm>
              <a:off x="399636" y="4639316"/>
              <a:ext cx="6491506" cy="607602"/>
              <a:chOff x="411047" y="2648756"/>
              <a:chExt cx="6491506" cy="60760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AA5298-5F86-0559-6ECC-6A193ABF02BF}"/>
                  </a:ext>
                </a:extLst>
              </p:cNvPr>
              <p:cNvSpPr/>
              <p:nvPr/>
            </p:nvSpPr>
            <p:spPr>
              <a:xfrm>
                <a:off x="420405" y="2662456"/>
                <a:ext cx="1058698" cy="592056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Marine and coastal environments</a:t>
                </a:r>
                <a:endParaRPr lang="en-PH" sz="1600" b="1" dirty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3F38CC-3BD1-3868-058C-5511F80F4D20}"/>
                  </a:ext>
                </a:extLst>
              </p:cNvPr>
              <p:cNvSpPr/>
              <p:nvPr/>
            </p:nvSpPr>
            <p:spPr>
              <a:xfrm>
                <a:off x="1742816" y="2659837"/>
                <a:ext cx="1058698" cy="57782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Energy &amp; Utilities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D7C538-2E5D-6E0F-07F8-CAC6366A6458}"/>
                  </a:ext>
                </a:extLst>
              </p:cNvPr>
              <p:cNvSpPr/>
              <p:nvPr/>
            </p:nvSpPr>
            <p:spPr>
              <a:xfrm>
                <a:off x="3065040" y="2659479"/>
                <a:ext cx="1148867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>
                    <a:solidFill>
                      <a:schemeClr val="bg1"/>
                    </a:solidFill>
                  </a:rPr>
                  <a:t>Sustainable urban communities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7B894E-9465-283A-9EE4-8D171A60F80C}"/>
                  </a:ext>
                </a:extLst>
              </p:cNvPr>
              <p:cNvSpPr/>
              <p:nvPr/>
            </p:nvSpPr>
            <p:spPr>
              <a:xfrm>
                <a:off x="4535796" y="2659479"/>
                <a:ext cx="1071715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Agriculture, Forestry and other land use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8DBD1A-B75C-4626-FE9C-FF424737FF5C}"/>
                  </a:ext>
                </a:extLst>
              </p:cNvPr>
              <p:cNvSpPr/>
              <p:nvPr/>
            </p:nvSpPr>
            <p:spPr>
              <a:xfrm>
                <a:off x="5843530" y="2648756"/>
                <a:ext cx="1059023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>
                    <a:solidFill>
                      <a:schemeClr val="bg1"/>
                    </a:solidFill>
                  </a:rPr>
                  <a:t>Civil security &amp; protection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AAACDC-0D5F-4B4D-9E5D-FE4BCA17010F}"/>
                  </a:ext>
                </a:extLst>
              </p:cNvPr>
              <p:cNvSpPr/>
              <p:nvPr/>
            </p:nvSpPr>
            <p:spPr>
              <a:xfrm>
                <a:off x="411047" y="2662458"/>
                <a:ext cx="1058698" cy="592056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Marine and coastal environments</a:t>
                </a:r>
                <a:endParaRPr lang="en-PH" sz="1600" b="1" dirty="0">
                  <a:solidFill>
                    <a:schemeClr val="bg1"/>
                  </a:solidFill>
                  <a:cs typeface="Arial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AADAB3-7BA4-55E7-734E-8D34E2A3A9EE}"/>
                  </a:ext>
                </a:extLst>
              </p:cNvPr>
              <p:cNvSpPr/>
              <p:nvPr/>
            </p:nvSpPr>
            <p:spPr>
              <a:xfrm>
                <a:off x="1733458" y="2659839"/>
                <a:ext cx="1058698" cy="57782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Energy &amp; Utilities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CEF4FD-6326-6050-6923-8A50DA949969}"/>
                  </a:ext>
                </a:extLst>
              </p:cNvPr>
              <p:cNvSpPr/>
              <p:nvPr/>
            </p:nvSpPr>
            <p:spPr>
              <a:xfrm>
                <a:off x="3055682" y="2659481"/>
                <a:ext cx="1148867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>
                    <a:solidFill>
                      <a:schemeClr val="bg1"/>
                    </a:solidFill>
                  </a:rPr>
                  <a:t>Sustainable urban communities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7BA28B-C70E-147E-B418-AFA4D233D91E}"/>
                  </a:ext>
                </a:extLst>
              </p:cNvPr>
              <p:cNvSpPr/>
              <p:nvPr/>
            </p:nvSpPr>
            <p:spPr>
              <a:xfrm>
                <a:off x="4526438" y="2659481"/>
                <a:ext cx="1071715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 dirty="0">
                    <a:solidFill>
                      <a:schemeClr val="bg1"/>
                    </a:solidFill>
                  </a:rPr>
                  <a:t>Agriculture, Forestry and other land use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F0103D-B83D-3C44-88D7-10F8BCF86E64}"/>
                  </a:ext>
                </a:extLst>
              </p:cNvPr>
              <p:cNvSpPr/>
              <p:nvPr/>
            </p:nvSpPr>
            <p:spPr>
              <a:xfrm>
                <a:off x="5834173" y="2648758"/>
                <a:ext cx="1059023" cy="596877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PH" sz="1600" b="1">
                    <a:solidFill>
                      <a:schemeClr val="bg1"/>
                    </a:solidFill>
                  </a:rPr>
                  <a:t>Civil security &amp; protection</a:t>
                </a:r>
              </a:p>
            </p:txBody>
          </p:sp>
        </p:grpSp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3A8B7DC3-B251-F5E8-9B10-49FD32B3A703}"/>
                </a:ext>
              </a:extLst>
            </p:cNvPr>
            <p:cNvSpPr txBox="1">
              <a:spLocks/>
            </p:cNvSpPr>
            <p:nvPr/>
          </p:nvSpPr>
          <p:spPr>
            <a:xfrm>
              <a:off x="291254" y="3392684"/>
              <a:ext cx="6990359" cy="26910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 b="1"/>
            </a:p>
          </p:txBody>
        </p:sp>
        <p:pic>
          <p:nvPicPr>
            <p:cNvPr id="39" name="Graphique 38" descr="Vague avec un remplissage uni">
              <a:extLst>
                <a:ext uri="{FF2B5EF4-FFF2-40B4-BE49-F238E27FC236}">
                  <a16:creationId xmlns:a16="http://schemas.microsoft.com/office/drawing/2014/main" id="{DB73B478-8FBE-4CAC-8741-91677125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817" y="5245073"/>
              <a:ext cx="432413" cy="432413"/>
            </a:xfrm>
            <a:prstGeom prst="rect">
              <a:avLst/>
            </a:prstGeom>
          </p:spPr>
        </p:pic>
        <p:pic>
          <p:nvPicPr>
            <p:cNvPr id="41" name="Graphique 40" descr="Tracteur avec un remplissage uni">
              <a:extLst>
                <a:ext uri="{FF2B5EF4-FFF2-40B4-BE49-F238E27FC236}">
                  <a16:creationId xmlns:a16="http://schemas.microsoft.com/office/drawing/2014/main" id="{713F5451-840F-8F3A-BE54-4F99C2955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 flipV="1">
              <a:off x="4490191" y="5246663"/>
              <a:ext cx="505763" cy="505763"/>
            </a:xfrm>
            <a:prstGeom prst="rect">
              <a:avLst/>
            </a:prstGeom>
          </p:spPr>
        </p:pic>
        <p:pic>
          <p:nvPicPr>
            <p:cNvPr id="43" name="Graphique 42" descr="Feu avec un remplissage uni">
              <a:extLst>
                <a:ext uri="{FF2B5EF4-FFF2-40B4-BE49-F238E27FC236}">
                  <a16:creationId xmlns:a16="http://schemas.microsoft.com/office/drawing/2014/main" id="{C04CCA6A-9DD8-7B02-CAAA-FF4274A2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 flipH="1" flipV="1">
              <a:off x="6289056" y="5258523"/>
              <a:ext cx="399747" cy="399747"/>
            </a:xfrm>
            <a:prstGeom prst="rect">
              <a:avLst/>
            </a:prstGeom>
          </p:spPr>
        </p:pic>
        <p:pic>
          <p:nvPicPr>
            <p:cNvPr id="45" name="Graphique 44" descr="Bouche à incendie avec un remplissage uni">
              <a:extLst>
                <a:ext uri="{FF2B5EF4-FFF2-40B4-BE49-F238E27FC236}">
                  <a16:creationId xmlns:a16="http://schemas.microsoft.com/office/drawing/2014/main" id="{B21EFC40-6DD4-C680-5092-400C5DE4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 flipH="1" flipV="1">
              <a:off x="5865063" y="5284961"/>
              <a:ext cx="390360" cy="390360"/>
            </a:xfrm>
            <a:prstGeom prst="rect">
              <a:avLst/>
            </a:prstGeom>
          </p:spPr>
        </p:pic>
        <p:pic>
          <p:nvPicPr>
            <p:cNvPr id="47" name="Graphique 46" descr="Voiture électrique avec un remplissage uni">
              <a:extLst>
                <a:ext uri="{FF2B5EF4-FFF2-40B4-BE49-F238E27FC236}">
                  <a16:creationId xmlns:a16="http://schemas.microsoft.com/office/drawing/2014/main" id="{91F224D8-714C-8A33-C371-5ABD92CDB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 flipH="1" flipV="1">
              <a:off x="3607403" y="5258305"/>
              <a:ext cx="483847" cy="483847"/>
            </a:xfrm>
            <a:prstGeom prst="rect">
              <a:avLst/>
            </a:prstGeom>
          </p:spPr>
        </p:pic>
        <p:pic>
          <p:nvPicPr>
            <p:cNvPr id="49" name="Graphique 48" descr="Sapin avec un remplissage uni">
              <a:extLst>
                <a:ext uri="{FF2B5EF4-FFF2-40B4-BE49-F238E27FC236}">
                  <a16:creationId xmlns:a16="http://schemas.microsoft.com/office/drawing/2014/main" id="{DBF55D31-699B-52D1-6D7F-49018FEC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 flipH="1" flipV="1">
              <a:off x="5035244" y="5282230"/>
              <a:ext cx="376039" cy="376039"/>
            </a:xfrm>
            <a:prstGeom prst="rect">
              <a:avLst/>
            </a:prstGeom>
          </p:spPr>
        </p:pic>
        <p:pic>
          <p:nvPicPr>
            <p:cNvPr id="51" name="Graphique 50" descr="Ville avec un remplissage uni">
              <a:extLst>
                <a:ext uri="{FF2B5EF4-FFF2-40B4-BE49-F238E27FC236}">
                  <a16:creationId xmlns:a16="http://schemas.microsoft.com/office/drawing/2014/main" id="{393185E8-CCDD-E250-3F80-F89A382D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0800000" flipH="1" flipV="1">
              <a:off x="3164623" y="5292340"/>
              <a:ext cx="399747" cy="399747"/>
            </a:xfrm>
            <a:prstGeom prst="rect">
              <a:avLst/>
            </a:prstGeom>
          </p:spPr>
        </p:pic>
        <p:pic>
          <p:nvPicPr>
            <p:cNvPr id="53" name="Graphique 52" descr="Énergie renouvelable avec un remplissage uni">
              <a:extLst>
                <a:ext uri="{FF2B5EF4-FFF2-40B4-BE49-F238E27FC236}">
                  <a16:creationId xmlns:a16="http://schemas.microsoft.com/office/drawing/2014/main" id="{60C9EB5F-BC44-8F36-B284-D7F805F9E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 flipH="1" flipV="1">
              <a:off x="2386222" y="5253542"/>
              <a:ext cx="399747" cy="399747"/>
            </a:xfrm>
            <a:prstGeom prst="rect">
              <a:avLst/>
            </a:prstGeom>
          </p:spPr>
        </p:pic>
        <p:pic>
          <p:nvPicPr>
            <p:cNvPr id="55" name="Graphique 54" descr="Durabilité avec un remplissage uni">
              <a:extLst>
                <a:ext uri="{FF2B5EF4-FFF2-40B4-BE49-F238E27FC236}">
                  <a16:creationId xmlns:a16="http://schemas.microsoft.com/office/drawing/2014/main" id="{07A96254-A544-F1E9-07B3-22328AAB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 flipH="1" flipV="1">
              <a:off x="1828501" y="5264189"/>
              <a:ext cx="399747" cy="399747"/>
            </a:xfrm>
            <a:prstGeom prst="rect">
              <a:avLst/>
            </a:prstGeom>
          </p:spPr>
        </p:pic>
        <p:pic>
          <p:nvPicPr>
            <p:cNvPr id="57" name="Graphique 56" descr="Agriculture avec un remplissage uni">
              <a:extLst>
                <a:ext uri="{FF2B5EF4-FFF2-40B4-BE49-F238E27FC236}">
                  <a16:creationId xmlns:a16="http://schemas.microsoft.com/office/drawing/2014/main" id="{04AB5DF3-96A0-B5C0-7323-9181F875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0800000" flipH="1" flipV="1">
              <a:off x="497337" y="5234850"/>
              <a:ext cx="399747" cy="399747"/>
            </a:xfrm>
            <a:prstGeom prst="rect">
              <a:avLst/>
            </a:prstGeom>
          </p:spPr>
        </p:pic>
        <p:pic>
          <p:nvPicPr>
            <p:cNvPr id="16" name="Graphique 38" descr="Vague avec un remplissage uni">
              <a:extLst>
                <a:ext uri="{FF2B5EF4-FFF2-40B4-BE49-F238E27FC236}">
                  <a16:creationId xmlns:a16="http://schemas.microsoft.com/office/drawing/2014/main" id="{83F0A34D-9F24-A96C-979D-13B9848F4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1459" y="5245075"/>
              <a:ext cx="432413" cy="432413"/>
            </a:xfrm>
            <a:prstGeom prst="rect">
              <a:avLst/>
            </a:prstGeom>
          </p:spPr>
        </p:pic>
        <p:pic>
          <p:nvPicPr>
            <p:cNvPr id="17" name="Graphique 40" descr="Tracteur avec un remplissage uni">
              <a:extLst>
                <a:ext uri="{FF2B5EF4-FFF2-40B4-BE49-F238E27FC236}">
                  <a16:creationId xmlns:a16="http://schemas.microsoft.com/office/drawing/2014/main" id="{EB6E2B12-9929-F3DE-51D9-1604EA838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H="1" flipV="1">
              <a:off x="4480834" y="5246665"/>
              <a:ext cx="505763" cy="505763"/>
            </a:xfrm>
            <a:prstGeom prst="rect">
              <a:avLst/>
            </a:prstGeom>
          </p:spPr>
        </p:pic>
        <p:pic>
          <p:nvPicPr>
            <p:cNvPr id="18" name="Graphique 46" descr="Voiture électrique avec un remplissage uni">
              <a:extLst>
                <a:ext uri="{FF2B5EF4-FFF2-40B4-BE49-F238E27FC236}">
                  <a16:creationId xmlns:a16="http://schemas.microsoft.com/office/drawing/2014/main" id="{3D2C086A-E8D1-2C52-0EE3-05F8B699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 flipH="1" flipV="1">
              <a:off x="3598046" y="5258306"/>
              <a:ext cx="483847" cy="483847"/>
            </a:xfrm>
            <a:prstGeom prst="rect">
              <a:avLst/>
            </a:prstGeom>
          </p:spPr>
        </p:pic>
        <p:pic>
          <p:nvPicPr>
            <p:cNvPr id="19" name="Graphique 48" descr="Sapin avec un remplissage uni">
              <a:extLst>
                <a:ext uri="{FF2B5EF4-FFF2-40B4-BE49-F238E27FC236}">
                  <a16:creationId xmlns:a16="http://schemas.microsoft.com/office/drawing/2014/main" id="{82C82D09-9A7D-F652-A914-68B814DF6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 flipH="1" flipV="1">
              <a:off x="5025886" y="5282232"/>
              <a:ext cx="376039" cy="376039"/>
            </a:xfrm>
            <a:prstGeom prst="rect">
              <a:avLst/>
            </a:prstGeom>
          </p:spPr>
        </p:pic>
        <p:pic>
          <p:nvPicPr>
            <p:cNvPr id="21" name="Graphique 50" descr="Ville avec un remplissage uni">
              <a:extLst>
                <a:ext uri="{FF2B5EF4-FFF2-40B4-BE49-F238E27FC236}">
                  <a16:creationId xmlns:a16="http://schemas.microsoft.com/office/drawing/2014/main" id="{A94E3018-9360-66E4-94AB-19B1E7A38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0800000" flipH="1" flipV="1">
              <a:off x="3155265" y="5292342"/>
              <a:ext cx="399747" cy="399747"/>
            </a:xfrm>
            <a:prstGeom prst="rect">
              <a:avLst/>
            </a:prstGeom>
          </p:spPr>
        </p:pic>
        <p:pic>
          <p:nvPicPr>
            <p:cNvPr id="23" name="Graphique 52" descr="Énergie renouvelable avec un remplissage uni">
              <a:extLst>
                <a:ext uri="{FF2B5EF4-FFF2-40B4-BE49-F238E27FC236}">
                  <a16:creationId xmlns:a16="http://schemas.microsoft.com/office/drawing/2014/main" id="{807BD12B-7708-6956-2500-035D9227D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10800000" flipH="1" flipV="1">
              <a:off x="2376864" y="5253544"/>
              <a:ext cx="399747" cy="399747"/>
            </a:xfrm>
            <a:prstGeom prst="rect">
              <a:avLst/>
            </a:prstGeom>
          </p:spPr>
        </p:pic>
        <p:pic>
          <p:nvPicPr>
            <p:cNvPr id="24" name="Graphique 54" descr="Durabilité avec un remplissage uni">
              <a:extLst>
                <a:ext uri="{FF2B5EF4-FFF2-40B4-BE49-F238E27FC236}">
                  <a16:creationId xmlns:a16="http://schemas.microsoft.com/office/drawing/2014/main" id="{DF795587-74DB-C735-8545-3236343DA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 flipH="1" flipV="1">
              <a:off x="1819143" y="5264191"/>
              <a:ext cx="399747" cy="399747"/>
            </a:xfrm>
            <a:prstGeom prst="rect">
              <a:avLst/>
            </a:prstGeom>
          </p:spPr>
        </p:pic>
        <p:pic>
          <p:nvPicPr>
            <p:cNvPr id="25" name="Graphique 56" descr="Agriculture avec un remplissage uni">
              <a:extLst>
                <a:ext uri="{FF2B5EF4-FFF2-40B4-BE49-F238E27FC236}">
                  <a16:creationId xmlns:a16="http://schemas.microsoft.com/office/drawing/2014/main" id="{F3FBA95B-F503-A5D5-0180-AF33B371E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rot="10800000" flipH="1" flipV="1">
              <a:off x="487979" y="5234852"/>
              <a:ext cx="399747" cy="399747"/>
            </a:xfrm>
            <a:prstGeom prst="rect">
              <a:avLst/>
            </a:prstGeom>
          </p:spPr>
        </p:pic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E73E6EB8-0C86-5F07-2EA5-E90D6E0A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99" y="202847"/>
            <a:ext cx="11098490" cy="1051531"/>
          </a:xfrm>
        </p:spPr>
        <p:txBody>
          <a:bodyPr/>
          <a:lstStyle/>
          <a:p>
            <a:r>
              <a:rPr lang="fr-FR" dirty="0"/>
              <a:t>PROTECT in a </a:t>
            </a:r>
            <a:r>
              <a:rPr lang="fr-FR" dirty="0" err="1"/>
              <a:t>nutshell</a:t>
            </a:r>
            <a:r>
              <a:rPr lang="fr-FR" dirty="0"/>
              <a:t> : five </a:t>
            </a:r>
            <a:r>
              <a:rPr lang="fr-FR" dirty="0" err="1"/>
              <a:t>thematic</a:t>
            </a:r>
            <a:r>
              <a:rPr lang="fr-FR" dirty="0"/>
              <a:t> </a:t>
            </a:r>
            <a:r>
              <a:rPr lang="fr-FR" dirty="0" err="1"/>
              <a:t>priorities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703368-5EC5-388D-5DB4-5534014E0193}"/>
              </a:ext>
            </a:extLst>
          </p:cNvPr>
          <p:cNvSpPr txBox="1"/>
          <p:nvPr/>
        </p:nvSpPr>
        <p:spPr>
          <a:xfrm>
            <a:off x="161609" y="1380031"/>
            <a:ext cx="1162045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</a:rPr>
              <a:t>PROTECT’s mission is to prepare and equip a </a:t>
            </a:r>
            <a:r>
              <a:rPr lang="en-US" sz="1400" b="1" dirty="0">
                <a:solidFill>
                  <a:schemeClr val="tx2"/>
                </a:solidFill>
              </a:rPr>
              <a:t>community of public authorities/ buyers </a:t>
            </a:r>
            <a:r>
              <a:rPr lang="en-US" sz="1400" dirty="0">
                <a:solidFill>
                  <a:schemeClr val="tx2"/>
                </a:solidFill>
              </a:rPr>
              <a:t>to undertake one or more joint, cross border or coordinated </a:t>
            </a:r>
            <a:r>
              <a:rPr lang="en-US" sz="1400" b="1" dirty="0">
                <a:solidFill>
                  <a:schemeClr val="tx2"/>
                </a:solidFill>
              </a:rPr>
              <a:t>Pre-Commercial Procurement(s)  </a:t>
            </a:r>
            <a:r>
              <a:rPr lang="en-US" sz="1400" dirty="0">
                <a:solidFill>
                  <a:schemeClr val="tx2"/>
                </a:solidFill>
              </a:rPr>
              <a:t>processes in order to steer the development of the </a:t>
            </a:r>
            <a:r>
              <a:rPr lang="en-US" sz="1400" b="1" dirty="0">
                <a:solidFill>
                  <a:schemeClr val="tx2"/>
                </a:solidFill>
              </a:rPr>
              <a:t>next generation of climate services based on Earth Observation data</a:t>
            </a:r>
            <a:r>
              <a:rPr lang="en-US" sz="1400" dirty="0">
                <a:solidFill>
                  <a:schemeClr val="tx2"/>
                </a:solidFill>
              </a:rPr>
              <a:t>. 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r>
              <a:rPr lang="en-GB" sz="1400" dirty="0">
                <a:solidFill>
                  <a:schemeClr val="tx2"/>
                </a:solidFill>
              </a:rPr>
              <a:t>By taking part in PROTECT activities, public authorities/ buyers will be strategically positioned for an </a:t>
            </a:r>
            <a:r>
              <a:rPr lang="en-GB" sz="1400" dirty="0">
                <a:solidFill>
                  <a:schemeClr val="tx2"/>
                </a:solidFill>
                <a:hlinkClick r:id="rId23"/>
              </a:rPr>
              <a:t>upcoming Horizon PCP call</a:t>
            </a:r>
            <a:r>
              <a:rPr lang="en-GB" sz="1400" dirty="0">
                <a:solidFill>
                  <a:schemeClr val="tx2"/>
                </a:solidFill>
              </a:rPr>
              <a:t> expected to be launched in fall 2024 with a funding amount of up to EUR 19 million: </a:t>
            </a:r>
            <a:r>
              <a:rPr lang="en-GB" sz="1400" dirty="0">
                <a:solidFill>
                  <a:schemeClr val="tx2"/>
                </a:solidFill>
                <a:hlinkClick r:id="rId23"/>
              </a:rPr>
              <a:t>(</a:t>
            </a:r>
            <a:r>
              <a:rPr lang="en-GB" sz="1400" b="1" i="1" u="none" strike="noStrike" dirty="0">
                <a:effectLst/>
                <a:latin typeface="Inter"/>
                <a:hlinkClick r:id="rId23"/>
              </a:rPr>
              <a:t>HORIZON-CL6-2024-GOVERNANCE-01-5: Customisation/pre-operationalisation of prototypes end-user services in the area Climate Change Adaptation and Mitigation</a:t>
            </a:r>
            <a:r>
              <a:rPr lang="en-GB" sz="1400" i="1" u="sng" dirty="0">
                <a:solidFill>
                  <a:srgbClr val="265265"/>
                </a:solidFill>
                <a:effectLst/>
                <a:latin typeface="Inter"/>
              </a:rPr>
              <a:t>)</a:t>
            </a: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en-GB" sz="1400" dirty="0">
                <a:solidFill>
                  <a:schemeClr val="tx2"/>
                </a:solidFill>
              </a:rPr>
              <a:t>Through PROTECT, public authorities/ buyers facing </a:t>
            </a:r>
            <a:r>
              <a:rPr lang="en-GB" sz="1400" b="1" dirty="0">
                <a:solidFill>
                  <a:schemeClr val="tx2"/>
                </a:solidFill>
              </a:rPr>
              <a:t>similar pressing challenges related to climate change </a:t>
            </a:r>
            <a:r>
              <a:rPr lang="en-GB" sz="1400" dirty="0">
                <a:solidFill>
                  <a:schemeClr val="tx2"/>
                </a:solidFill>
              </a:rPr>
              <a:t>will be connected and supported in the formulation of concrete and realistic </a:t>
            </a:r>
            <a:r>
              <a:rPr lang="en-GB" sz="1400" b="1" dirty="0">
                <a:solidFill>
                  <a:schemeClr val="tx2"/>
                </a:solidFill>
              </a:rPr>
              <a:t>needs for EO-based climate services applicable to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b="1" dirty="0">
                <a:solidFill>
                  <a:schemeClr val="tx2"/>
                </a:solidFill>
              </a:rPr>
              <a:t>5 selected domains </a:t>
            </a:r>
            <a:r>
              <a:rPr lang="en-GB" sz="1400" dirty="0">
                <a:solidFill>
                  <a:schemeClr val="tx2"/>
                </a:solidFill>
              </a:rPr>
              <a:t>that can be the subject of future PCP or PPI. </a:t>
            </a:r>
            <a:r>
              <a:rPr lang="en-GB" sz="1400" b="1" dirty="0">
                <a:solidFill>
                  <a:schemeClr val="tx2"/>
                </a:solidFill>
              </a:rPr>
              <a:t> </a:t>
            </a:r>
            <a:endParaRPr lang="en-GB" sz="14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70251C-6575-9A55-68EE-A55EE0F937D5}"/>
              </a:ext>
            </a:extLst>
          </p:cNvPr>
          <p:cNvSpPr txBox="1"/>
          <p:nvPr/>
        </p:nvSpPr>
        <p:spPr>
          <a:xfrm>
            <a:off x="550137" y="5776351"/>
            <a:ext cx="1092060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PROTECT </a:t>
            </a:r>
            <a:r>
              <a:rPr lang="fr-FR" dirty="0" err="1"/>
              <a:t>contributes</a:t>
            </a:r>
            <a:r>
              <a:rPr lang="fr-FR" dirty="0"/>
              <a:t> to </a:t>
            </a:r>
            <a:r>
              <a:rPr lang="fr-FR" dirty="0" err="1"/>
              <a:t>achieving</a:t>
            </a:r>
            <a:r>
              <a:rPr lang="fr-FR" dirty="0"/>
              <a:t> 10 of the 17 UN Sustainable Development Goals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07EAF0-24A7-C56F-3EE7-3C7932DD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4F0FD3-1704-358B-B596-68392C01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4BFC38-CAB6-2733-7276-EFCA89AF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6FE28-3914-4B52-84D6-D1870EFF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Innovation Procurement?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46B8CA-BD81-4448-8B30-6087549C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757526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Procurement happens when public buyers acquire the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or deployment of pioneering innovative solutions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specific mid-to-long term public sector needs. </a:t>
            </a:r>
          </a:p>
          <a:p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BFB706FC-04E0-48EF-993A-1E74F6EE37BC}"/>
              </a:ext>
            </a:extLst>
          </p:cNvPr>
          <p:cNvGrpSpPr/>
          <p:nvPr/>
        </p:nvGrpSpPr>
        <p:grpSpPr>
          <a:xfrm>
            <a:off x="2087733" y="2949572"/>
            <a:ext cx="6930432" cy="3178016"/>
            <a:chOff x="1419383" y="1927784"/>
            <a:chExt cx="10109000" cy="4985663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CB0AEFCB-C02A-459C-A2E6-5565BFAF3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750" y="1927784"/>
              <a:ext cx="10075450" cy="449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85B21C-DC4A-4D4E-AEE4-02F5D2222F0E}"/>
                </a:ext>
              </a:extLst>
            </p:cNvPr>
            <p:cNvSpPr/>
            <p:nvPr/>
          </p:nvSpPr>
          <p:spPr>
            <a:xfrm>
              <a:off x="1430750" y="6354547"/>
              <a:ext cx="10075450" cy="495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09C9906D-4368-4EFD-B261-598234286196}"/>
                </a:ext>
              </a:extLst>
            </p:cNvPr>
            <p:cNvSpPr txBox="1"/>
            <p:nvPr/>
          </p:nvSpPr>
          <p:spPr>
            <a:xfrm>
              <a:off x="1419383" y="6478892"/>
              <a:ext cx="10109000" cy="4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PCP falls outside WTO GPA and EU public procurement directives (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COM(2007)799 &amp; SEC(2007)1668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37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431D0-84AB-4C31-939A-1E76AFB1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and features of Pre-Commercial Procurement (PCP)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EFD71D-15EE-4125-8441-FB5580FA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756870" cy="39319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whose primary objective is to carry out pre-market public purchases implemented by beneficiaries who are contracting authorities or contracting entities.</a:t>
            </a: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buyers together implement 1 common purchase: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is needed to identify an innovative solution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satisfy public procurers’ needs.​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solutions exist yet on the market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meet public procurers’ needs and, based on a search conducted by the procurers, it does not seem that such a solution will be available on a short-term notice.​</a:t>
            </a:r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C700AD-7564-48A5-B858-BDE4537621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25240" r="28662" b="17867"/>
          <a:stretch/>
        </p:blipFill>
        <p:spPr bwMode="auto">
          <a:xfrm>
            <a:off x="6020791" y="2333028"/>
            <a:ext cx="5104409" cy="3170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49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B4758-21EA-4BD4-981B-A47058DA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and features of Pre-Commercial Procurement (PCP)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174E6-E6D6-4B4E-B9FB-AA3F96F8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287086" cy="3931920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6905625" algn="l"/>
              </a:tabLst>
            </a:pPr>
            <a:r>
              <a:rPr lang="en-GB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PCP </a:t>
            </a: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public procurement of R&amp;D services characterized by:</a:t>
            </a:r>
          </a:p>
          <a:p>
            <a:pPr marL="414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tabLst>
                <a:tab pos="6905625" algn="l"/>
              </a:tabLst>
            </a:pP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development in </a:t>
            </a:r>
            <a:r>
              <a:rPr lang="en-US" b="1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4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b="1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risk-benefit sharing </a:t>
            </a: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market conditions</a:t>
            </a:r>
          </a:p>
          <a:p>
            <a:pPr marL="414900" indent="-3429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clear </a:t>
            </a:r>
            <a:r>
              <a:rPr lang="en-US" b="1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en-US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procurement of the R&amp;D from the deployment of </a:t>
            </a:r>
            <a:r>
              <a:rPr lang="en-US" b="1" dirty="0">
                <a:solidFill>
                  <a:srgbClr val="265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volumes of end-products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http://ec.europa.eu/digital-agenda/sites/digital-agenda/files/PCP%20PPI%20chart%20v2.jpg">
            <a:extLst>
              <a:ext uri="{FF2B5EF4-FFF2-40B4-BE49-F238E27FC236}">
                <a16:creationId xmlns:a16="http://schemas.microsoft.com/office/drawing/2014/main" id="{BD277734-A859-475A-B6E7-9C8AA0DD4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1"/>
          <a:stretch/>
        </p:blipFill>
        <p:spPr bwMode="auto">
          <a:xfrm>
            <a:off x="5535897" y="1966312"/>
            <a:ext cx="5619382" cy="32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DE12981D-2BE8-48E0-846C-9DB139D348CA}"/>
              </a:ext>
            </a:extLst>
          </p:cNvPr>
          <p:cNvSpPr/>
          <p:nvPr/>
        </p:nvSpPr>
        <p:spPr>
          <a:xfrm rot="10800000">
            <a:off x="5848524" y="5049119"/>
            <a:ext cx="494951" cy="788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F3082-F667-4707-8E0A-AEA4D6021415}"/>
              </a:ext>
            </a:extLst>
          </p:cNvPr>
          <p:cNvSpPr/>
          <p:nvPr/>
        </p:nvSpPr>
        <p:spPr>
          <a:xfrm>
            <a:off x="5273716" y="5837686"/>
            <a:ext cx="1644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PROTECT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BF3C00-A388-4EE3-8B6C-340CEE812176}"/>
              </a:ext>
            </a:extLst>
          </p:cNvPr>
          <p:cNvCxnSpPr/>
          <p:nvPr/>
        </p:nvCxnSpPr>
        <p:spPr>
          <a:xfrm>
            <a:off x="7189365" y="5443402"/>
            <a:ext cx="38086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7AEE189-35B3-4E51-A0B5-9696F63B3369}"/>
              </a:ext>
            </a:extLst>
          </p:cNvPr>
          <p:cNvSpPr/>
          <p:nvPr/>
        </p:nvSpPr>
        <p:spPr>
          <a:xfrm>
            <a:off x="7048858" y="5578164"/>
            <a:ext cx="40763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PCP</a:t>
            </a:r>
          </a:p>
        </p:txBody>
      </p:sp>
    </p:spTree>
    <p:extLst>
      <p:ext uri="{BB962C8B-B14F-4D97-AF65-F5344CB8AC3E}">
        <p14:creationId xmlns:p14="http://schemas.microsoft.com/office/powerpoint/2010/main" val="28356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D027B-2C59-F511-E08B-6E11D1F9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specific objectives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87086-85EE-CEDF-0A3D-971777ED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FADF9-4EB1-AD1F-D44F-25E94109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C6B06-A009-5251-86D8-C03DE70C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7</a:t>
            </a:fld>
            <a:endParaRPr lang="en-GB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94DC0788-C45F-FB5E-9577-2DCA4EF3ED96}"/>
              </a:ext>
            </a:extLst>
          </p:cNvPr>
          <p:cNvGrpSpPr/>
          <p:nvPr/>
        </p:nvGrpSpPr>
        <p:grpSpPr>
          <a:xfrm>
            <a:off x="825526" y="1394339"/>
            <a:ext cx="10172666" cy="4707202"/>
            <a:chOff x="1023008" y="1719455"/>
            <a:chExt cx="9876083" cy="44527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8DF6CA-4DAC-8F54-932E-9CA623323B3E}"/>
                </a:ext>
              </a:extLst>
            </p:cNvPr>
            <p:cNvGrpSpPr/>
            <p:nvPr/>
          </p:nvGrpSpPr>
          <p:grpSpPr>
            <a:xfrm>
              <a:off x="1023008" y="1719455"/>
              <a:ext cx="9868997" cy="4452746"/>
              <a:chOff x="358337" y="2196455"/>
              <a:chExt cx="10336011" cy="4452746"/>
            </a:xfrm>
          </p:grpSpPr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E012F748-F207-2904-0A0A-FD542CA51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75" y="3442665"/>
                <a:ext cx="1583588" cy="2333926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B7CEE7E8-5ED8-4186-4E50-60B9FF3C2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620" y="5114193"/>
                <a:ext cx="1583588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4E15E3E0-00D7-5B52-737E-282466E89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709" y="5114193"/>
                <a:ext cx="1583588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F2CFE6F3-ACDB-3F65-4D88-E5863629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9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E751D4C2-2359-A2CF-F491-B9E93341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9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346357AD-A24F-7EEB-8644-27C6B658F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75" y="2196455"/>
                <a:ext cx="1583587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BCA4B696-A5F3-5DC9-0CF4-F2EAFF471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75" y="2196455"/>
                <a:ext cx="1583587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A5AB309D-6BA7-B3A2-9317-47635F649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75" y="2196457"/>
                <a:ext cx="1583587" cy="2333927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D41307DD-F6FC-55E4-E51E-245FFF06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37" y="2196456"/>
                <a:ext cx="1583587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1861C533-BA08-0648-B8DA-A9AD70B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750" y="2313727"/>
                <a:ext cx="1373804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8268F686-6A0E-5AAD-BBFC-3FC7AC179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76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89128FAD-5294-1B3B-D572-509789E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76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54BBC7CB-9CE9-780E-E9C1-2C169C97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191" y="2196455"/>
                <a:ext cx="1585443" cy="2767213"/>
              </a:xfrm>
              <a:custGeom>
                <a:avLst/>
                <a:gdLst>
                  <a:gd name="T0" fmla="*/ 427 w 854"/>
                  <a:gd name="T1" fmla="*/ 0 h 1581"/>
                  <a:gd name="T2" fmla="*/ 0 w 854"/>
                  <a:gd name="T3" fmla="*/ 247 h 1581"/>
                  <a:gd name="T4" fmla="*/ 0 w 854"/>
                  <a:gd name="T5" fmla="*/ 250 h 1581"/>
                  <a:gd name="T6" fmla="*/ 427 w 854"/>
                  <a:gd name="T7" fmla="*/ 0 h 1581"/>
                  <a:gd name="T8" fmla="*/ 854 w 854"/>
                  <a:gd name="T9" fmla="*/ 247 h 1581"/>
                  <a:gd name="T10" fmla="*/ 854 w 854"/>
                  <a:gd name="T11" fmla="*/ 1581 h 1581"/>
                  <a:gd name="T12" fmla="*/ 854 w 854"/>
                  <a:gd name="T13" fmla="*/ 247 h 1581"/>
                  <a:gd name="T14" fmla="*/ 427 w 854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4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4" y="247"/>
                    </a:lnTo>
                    <a:lnTo>
                      <a:pt x="854" y="1581"/>
                    </a:lnTo>
                    <a:lnTo>
                      <a:pt x="854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A1FC4146-AFA6-750C-067A-526B2C715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191" y="2196455"/>
                <a:ext cx="1585443" cy="2767213"/>
              </a:xfrm>
              <a:custGeom>
                <a:avLst/>
                <a:gdLst>
                  <a:gd name="T0" fmla="*/ 427 w 854"/>
                  <a:gd name="T1" fmla="*/ 0 h 1581"/>
                  <a:gd name="T2" fmla="*/ 0 w 854"/>
                  <a:gd name="T3" fmla="*/ 247 h 1581"/>
                  <a:gd name="T4" fmla="*/ 0 w 854"/>
                  <a:gd name="T5" fmla="*/ 250 h 1581"/>
                  <a:gd name="T6" fmla="*/ 427 w 854"/>
                  <a:gd name="T7" fmla="*/ 0 h 1581"/>
                  <a:gd name="T8" fmla="*/ 854 w 854"/>
                  <a:gd name="T9" fmla="*/ 247 h 1581"/>
                  <a:gd name="T10" fmla="*/ 854 w 854"/>
                  <a:gd name="T11" fmla="*/ 1581 h 1581"/>
                  <a:gd name="T12" fmla="*/ 854 w 854"/>
                  <a:gd name="T13" fmla="*/ 247 h 1581"/>
                  <a:gd name="T14" fmla="*/ 427 w 854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4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4" y="247"/>
                    </a:lnTo>
                    <a:lnTo>
                      <a:pt x="854" y="1581"/>
                    </a:lnTo>
                    <a:lnTo>
                      <a:pt x="854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C7E499D6-1B83-68CF-AE80-C3360F0C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191" y="2196456"/>
                <a:ext cx="1585443" cy="2333928"/>
              </a:xfrm>
              <a:custGeom>
                <a:avLst/>
                <a:gdLst>
                  <a:gd name="T0" fmla="*/ 427 w 854"/>
                  <a:gd name="T1" fmla="*/ 0 h 1828"/>
                  <a:gd name="T2" fmla="*/ 0 w 854"/>
                  <a:gd name="T3" fmla="*/ 250 h 1828"/>
                  <a:gd name="T4" fmla="*/ 0 w 854"/>
                  <a:gd name="T5" fmla="*/ 1581 h 1828"/>
                  <a:gd name="T6" fmla="*/ 427 w 854"/>
                  <a:gd name="T7" fmla="*/ 1828 h 1828"/>
                  <a:gd name="T8" fmla="*/ 854 w 854"/>
                  <a:gd name="T9" fmla="*/ 1581 h 1828"/>
                  <a:gd name="T10" fmla="*/ 854 w 854"/>
                  <a:gd name="T11" fmla="*/ 247 h 1828"/>
                  <a:gd name="T12" fmla="*/ 427 w 854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4" y="1581"/>
                    </a:lnTo>
                    <a:lnTo>
                      <a:pt x="854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4D7CF5E6-15B6-2D02-FC37-C9363EAC7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191" y="2196456"/>
                <a:ext cx="1585443" cy="3199534"/>
              </a:xfrm>
              <a:custGeom>
                <a:avLst/>
                <a:gdLst>
                  <a:gd name="T0" fmla="*/ 427 w 854"/>
                  <a:gd name="T1" fmla="*/ 0 h 1828"/>
                  <a:gd name="T2" fmla="*/ 0 w 854"/>
                  <a:gd name="T3" fmla="*/ 250 h 1828"/>
                  <a:gd name="T4" fmla="*/ 0 w 854"/>
                  <a:gd name="T5" fmla="*/ 1581 h 1828"/>
                  <a:gd name="T6" fmla="*/ 427 w 854"/>
                  <a:gd name="T7" fmla="*/ 1828 h 1828"/>
                  <a:gd name="T8" fmla="*/ 854 w 854"/>
                  <a:gd name="T9" fmla="*/ 1581 h 1828"/>
                  <a:gd name="T10" fmla="*/ 854 w 854"/>
                  <a:gd name="T11" fmla="*/ 247 h 1828"/>
                  <a:gd name="T12" fmla="*/ 427 w 854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4" y="1581"/>
                    </a:lnTo>
                    <a:lnTo>
                      <a:pt x="854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7A523933-F266-C74D-B72F-5BCC69437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884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9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9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9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9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46D8E9B6-7507-F73B-F8AE-04E0ADB2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884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9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9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9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9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79C1A124-4910-E78F-32B5-D18BC574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62" y="2196455"/>
                <a:ext cx="1583588" cy="2767213"/>
              </a:xfrm>
              <a:custGeom>
                <a:avLst/>
                <a:gdLst>
                  <a:gd name="T0" fmla="*/ 427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7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7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8FAD93E-9D19-1A96-E734-4A21DB39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62" y="2196455"/>
                <a:ext cx="1583588" cy="2767213"/>
              </a:xfrm>
              <a:custGeom>
                <a:avLst/>
                <a:gdLst>
                  <a:gd name="T0" fmla="*/ 427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7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7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955DDCC8-62BD-2F29-8998-C8DFB91F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62" y="2196456"/>
                <a:ext cx="1583589" cy="2333928"/>
              </a:xfrm>
              <a:custGeom>
                <a:avLst/>
                <a:gdLst>
                  <a:gd name="T0" fmla="*/ 427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7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7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21E26971-7C60-6BA7-1DC0-4E1C413D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162" y="2196456"/>
                <a:ext cx="1583588" cy="3199534"/>
              </a:xfrm>
              <a:custGeom>
                <a:avLst/>
                <a:gdLst>
                  <a:gd name="T0" fmla="*/ 427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7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7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EC2F9932-ACA9-836D-A6C6-7C4EBE91D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694" y="2313727"/>
                <a:ext cx="1373804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D3045CD9-05D0-F2FB-F66E-CE896BB63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85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52F18CD2-8C6D-7E57-0A51-D23086B2E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857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CBA06B6B-F019-6D4A-0624-8AF5DA48C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135" y="2196455"/>
                <a:ext cx="1583588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27C6F709-81A4-3594-E23F-D7F65CCDF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135" y="2196455"/>
                <a:ext cx="1583588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4522B0EA-2619-7A4B-217C-ADA4C624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135" y="2196456"/>
                <a:ext cx="1583588" cy="2333928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73D05AEC-D828-3F37-3856-438359B37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135" y="2196456"/>
                <a:ext cx="1583588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C259AF2D-0D98-6FC8-69AD-BE6C5DCB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669" y="2313727"/>
                <a:ext cx="1371948" cy="1128939"/>
              </a:xfrm>
              <a:custGeom>
                <a:avLst/>
                <a:gdLst>
                  <a:gd name="T0" fmla="*/ 739 w 739"/>
                  <a:gd name="T1" fmla="*/ 434 h 645"/>
                  <a:gd name="T2" fmla="*/ 367 w 739"/>
                  <a:gd name="T3" fmla="*/ 645 h 645"/>
                  <a:gd name="T4" fmla="*/ 0 w 739"/>
                  <a:gd name="T5" fmla="*/ 434 h 645"/>
                  <a:gd name="T6" fmla="*/ 0 w 739"/>
                  <a:gd name="T7" fmla="*/ 211 h 645"/>
                  <a:gd name="T8" fmla="*/ 367 w 739"/>
                  <a:gd name="T9" fmla="*/ 0 h 645"/>
                  <a:gd name="T10" fmla="*/ 739 w 739"/>
                  <a:gd name="T11" fmla="*/ 211 h 645"/>
                  <a:gd name="T12" fmla="*/ 739 w 739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9" h="645">
                    <a:moveTo>
                      <a:pt x="739" y="434"/>
                    </a:moveTo>
                    <a:lnTo>
                      <a:pt x="367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7" y="0"/>
                    </a:lnTo>
                    <a:lnTo>
                      <a:pt x="739" y="211"/>
                    </a:lnTo>
                    <a:lnTo>
                      <a:pt x="739" y="4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B0D47903-C25A-4803-F971-40DF0569F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723" y="2313727"/>
                <a:ext cx="1373804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7EDFF25D-AED7-6E65-2F07-E32575C2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929" y="2426931"/>
                <a:ext cx="40292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5398" b="1">
                    <a:solidFill>
                      <a:srgbClr val="FFFFFF"/>
                    </a:solidFill>
                    <a:latin typeface="Arial"/>
                  </a:rPr>
                  <a:t>1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FB8D5F9B-A75E-9C9D-9CC2-1478C45DB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836" y="2426931"/>
                <a:ext cx="40292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5398" b="1">
                    <a:solidFill>
                      <a:srgbClr val="FFFFFF"/>
                    </a:solidFill>
                    <a:latin typeface="Arial"/>
                  </a:rPr>
                  <a:t>2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D23FFC9A-93FC-81F0-1851-10ED31074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000" y="2473097"/>
                <a:ext cx="35927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4799" b="1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CF95DFA0-E97E-FDAD-D488-4DD90A70B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687" y="2473097"/>
                <a:ext cx="35927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4799" b="1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7BF3166B-E643-B0CE-7741-3CE6E61F6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358" y="5114193"/>
                <a:ext cx="1583588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Freeform 13">
                <a:extLst>
                  <a:ext uri="{FF2B5EF4-FFF2-40B4-BE49-F238E27FC236}">
                    <a16:creationId xmlns:a16="http://schemas.microsoft.com/office/drawing/2014/main" id="{163BA2D7-3996-1202-74F4-9B654E6DE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3331" y="5114193"/>
                <a:ext cx="1583588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9FCE1351-40C6-A5EC-0719-1BB21350B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0506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9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9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9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9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2D9FD1EE-5E2E-D430-9D6B-3114EB0E4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0505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9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9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9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9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906B9A4B-9E85-5E59-92BA-8D8CF8B1C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2783" y="2196455"/>
                <a:ext cx="1583587" cy="2767213"/>
              </a:xfrm>
              <a:custGeom>
                <a:avLst/>
                <a:gdLst>
                  <a:gd name="T0" fmla="*/ 427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7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7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BADA8F77-4356-195A-DF29-66A0B2211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2783" y="2196455"/>
                <a:ext cx="1583587" cy="2767213"/>
              </a:xfrm>
              <a:custGeom>
                <a:avLst/>
                <a:gdLst>
                  <a:gd name="T0" fmla="*/ 427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7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7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7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7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E2094574-96BA-F083-7660-ADF50F1DA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2783" y="2196456"/>
                <a:ext cx="1583587" cy="2333928"/>
              </a:xfrm>
              <a:custGeom>
                <a:avLst/>
                <a:gdLst>
                  <a:gd name="T0" fmla="*/ 427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7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7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375B8695-56A7-4775-F154-9315267F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2783" y="2196456"/>
                <a:ext cx="1583587" cy="3199534"/>
              </a:xfrm>
              <a:custGeom>
                <a:avLst/>
                <a:gdLst>
                  <a:gd name="T0" fmla="*/ 427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7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7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7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7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522CF1EC-B368-02FD-77FF-0FDA447EB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2317" y="2313727"/>
                <a:ext cx="1373804" cy="1128939"/>
              </a:xfrm>
              <a:custGeom>
                <a:avLst/>
                <a:gdLst>
                  <a:gd name="T0" fmla="*/ 740 w 740"/>
                  <a:gd name="T1" fmla="*/ 434 h 645"/>
                  <a:gd name="T2" fmla="*/ 368 w 740"/>
                  <a:gd name="T3" fmla="*/ 645 h 645"/>
                  <a:gd name="T4" fmla="*/ 0 w 740"/>
                  <a:gd name="T5" fmla="*/ 434 h 645"/>
                  <a:gd name="T6" fmla="*/ 0 w 740"/>
                  <a:gd name="T7" fmla="*/ 211 h 645"/>
                  <a:gd name="T8" fmla="*/ 368 w 740"/>
                  <a:gd name="T9" fmla="*/ 0 h 645"/>
                  <a:gd name="T10" fmla="*/ 740 w 740"/>
                  <a:gd name="T11" fmla="*/ 211 h 645"/>
                  <a:gd name="T12" fmla="*/ 740 w 740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0" h="645">
                    <a:moveTo>
                      <a:pt x="740" y="434"/>
                    </a:moveTo>
                    <a:lnTo>
                      <a:pt x="368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8" y="0"/>
                    </a:lnTo>
                    <a:lnTo>
                      <a:pt x="740" y="211"/>
                    </a:lnTo>
                    <a:lnTo>
                      <a:pt x="740" y="4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3FA764C8-890B-0572-4EEC-177F9F2A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8481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E6263F7B-A340-EC10-788B-7DCD7E091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8481" y="2196457"/>
                <a:ext cx="1605865" cy="3225789"/>
              </a:xfrm>
              <a:custGeom>
                <a:avLst/>
                <a:gdLst>
                  <a:gd name="T0" fmla="*/ 865 w 865"/>
                  <a:gd name="T1" fmla="*/ 1597 h 1843"/>
                  <a:gd name="T2" fmla="*/ 438 w 865"/>
                  <a:gd name="T3" fmla="*/ 1843 h 1843"/>
                  <a:gd name="T4" fmla="*/ 0 w 865"/>
                  <a:gd name="T5" fmla="*/ 1597 h 1843"/>
                  <a:gd name="T6" fmla="*/ 0 w 865"/>
                  <a:gd name="T7" fmla="*/ 258 h 1843"/>
                  <a:gd name="T8" fmla="*/ 438 w 865"/>
                  <a:gd name="T9" fmla="*/ 0 h 1843"/>
                  <a:gd name="T10" fmla="*/ 865 w 865"/>
                  <a:gd name="T11" fmla="*/ 247 h 1843"/>
                  <a:gd name="T12" fmla="*/ 865 w 865"/>
                  <a:gd name="T13" fmla="*/ 1597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5" h="1843">
                    <a:moveTo>
                      <a:pt x="865" y="1597"/>
                    </a:moveTo>
                    <a:lnTo>
                      <a:pt x="438" y="1843"/>
                    </a:lnTo>
                    <a:lnTo>
                      <a:pt x="0" y="1597"/>
                    </a:lnTo>
                    <a:lnTo>
                      <a:pt x="0" y="258"/>
                    </a:lnTo>
                    <a:lnTo>
                      <a:pt x="438" y="0"/>
                    </a:lnTo>
                    <a:lnTo>
                      <a:pt x="865" y="247"/>
                    </a:lnTo>
                    <a:lnTo>
                      <a:pt x="865" y="15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8E758FAB-CBDA-AA4D-CDE5-0F0FA329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758" y="2196455"/>
                <a:ext cx="1583588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E5E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Freeform 37">
                <a:extLst>
                  <a:ext uri="{FF2B5EF4-FFF2-40B4-BE49-F238E27FC236}">
                    <a16:creationId xmlns:a16="http://schemas.microsoft.com/office/drawing/2014/main" id="{C9F13FBE-6B1A-1AA1-390E-320AE52D2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758" y="2196455"/>
                <a:ext cx="1583588" cy="2767213"/>
              </a:xfrm>
              <a:custGeom>
                <a:avLst/>
                <a:gdLst>
                  <a:gd name="T0" fmla="*/ 426 w 853"/>
                  <a:gd name="T1" fmla="*/ 0 h 1581"/>
                  <a:gd name="T2" fmla="*/ 0 w 853"/>
                  <a:gd name="T3" fmla="*/ 247 h 1581"/>
                  <a:gd name="T4" fmla="*/ 0 w 853"/>
                  <a:gd name="T5" fmla="*/ 250 h 1581"/>
                  <a:gd name="T6" fmla="*/ 426 w 853"/>
                  <a:gd name="T7" fmla="*/ 0 h 1581"/>
                  <a:gd name="T8" fmla="*/ 853 w 853"/>
                  <a:gd name="T9" fmla="*/ 247 h 1581"/>
                  <a:gd name="T10" fmla="*/ 853 w 853"/>
                  <a:gd name="T11" fmla="*/ 1581 h 1581"/>
                  <a:gd name="T12" fmla="*/ 853 w 853"/>
                  <a:gd name="T13" fmla="*/ 247 h 1581"/>
                  <a:gd name="T14" fmla="*/ 426 w 853"/>
                  <a:gd name="T15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3" h="1581">
                    <a:moveTo>
                      <a:pt x="426" y="0"/>
                    </a:moveTo>
                    <a:lnTo>
                      <a:pt x="0" y="247"/>
                    </a:lnTo>
                    <a:lnTo>
                      <a:pt x="0" y="250"/>
                    </a:lnTo>
                    <a:lnTo>
                      <a:pt x="426" y="0"/>
                    </a:lnTo>
                    <a:lnTo>
                      <a:pt x="853" y="247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Freeform 38">
                <a:extLst>
                  <a:ext uri="{FF2B5EF4-FFF2-40B4-BE49-F238E27FC236}">
                    <a16:creationId xmlns:a16="http://schemas.microsoft.com/office/drawing/2014/main" id="{87B255D8-5C6D-EA35-7801-4C63C3D69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758" y="2196456"/>
                <a:ext cx="1583588" cy="2333928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7" name="Freeform 39">
                <a:extLst>
                  <a:ext uri="{FF2B5EF4-FFF2-40B4-BE49-F238E27FC236}">
                    <a16:creationId xmlns:a16="http://schemas.microsoft.com/office/drawing/2014/main" id="{FB541DDF-E13C-E187-B3DC-A64B3C989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760" y="2196456"/>
                <a:ext cx="1583588" cy="3199534"/>
              </a:xfrm>
              <a:custGeom>
                <a:avLst/>
                <a:gdLst>
                  <a:gd name="T0" fmla="*/ 426 w 853"/>
                  <a:gd name="T1" fmla="*/ 0 h 1828"/>
                  <a:gd name="T2" fmla="*/ 0 w 853"/>
                  <a:gd name="T3" fmla="*/ 250 h 1828"/>
                  <a:gd name="T4" fmla="*/ 0 w 853"/>
                  <a:gd name="T5" fmla="*/ 1581 h 1828"/>
                  <a:gd name="T6" fmla="*/ 426 w 853"/>
                  <a:gd name="T7" fmla="*/ 1828 h 1828"/>
                  <a:gd name="T8" fmla="*/ 853 w 853"/>
                  <a:gd name="T9" fmla="*/ 1581 h 1828"/>
                  <a:gd name="T10" fmla="*/ 853 w 853"/>
                  <a:gd name="T11" fmla="*/ 247 h 1828"/>
                  <a:gd name="T12" fmla="*/ 426 w 853"/>
                  <a:gd name="T13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1828">
                    <a:moveTo>
                      <a:pt x="426" y="0"/>
                    </a:moveTo>
                    <a:lnTo>
                      <a:pt x="0" y="250"/>
                    </a:lnTo>
                    <a:lnTo>
                      <a:pt x="0" y="1581"/>
                    </a:lnTo>
                    <a:lnTo>
                      <a:pt x="426" y="1828"/>
                    </a:lnTo>
                    <a:lnTo>
                      <a:pt x="853" y="1581"/>
                    </a:lnTo>
                    <a:lnTo>
                      <a:pt x="853" y="247"/>
                    </a:lnTo>
                    <a:lnTo>
                      <a:pt x="4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8" name="Freeform 40">
                <a:extLst>
                  <a:ext uri="{FF2B5EF4-FFF2-40B4-BE49-F238E27FC236}">
                    <a16:creationId xmlns:a16="http://schemas.microsoft.com/office/drawing/2014/main" id="{2BAF8056-F980-A04B-2CC4-FCD6590DC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0294" y="2313727"/>
                <a:ext cx="1371948" cy="1128939"/>
              </a:xfrm>
              <a:custGeom>
                <a:avLst/>
                <a:gdLst>
                  <a:gd name="T0" fmla="*/ 739 w 739"/>
                  <a:gd name="T1" fmla="*/ 434 h 645"/>
                  <a:gd name="T2" fmla="*/ 367 w 739"/>
                  <a:gd name="T3" fmla="*/ 645 h 645"/>
                  <a:gd name="T4" fmla="*/ 0 w 739"/>
                  <a:gd name="T5" fmla="*/ 434 h 645"/>
                  <a:gd name="T6" fmla="*/ 0 w 739"/>
                  <a:gd name="T7" fmla="*/ 211 h 645"/>
                  <a:gd name="T8" fmla="*/ 367 w 739"/>
                  <a:gd name="T9" fmla="*/ 0 h 645"/>
                  <a:gd name="T10" fmla="*/ 739 w 739"/>
                  <a:gd name="T11" fmla="*/ 211 h 645"/>
                  <a:gd name="T12" fmla="*/ 739 w 739"/>
                  <a:gd name="T13" fmla="*/ 434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9" h="645">
                    <a:moveTo>
                      <a:pt x="739" y="434"/>
                    </a:moveTo>
                    <a:lnTo>
                      <a:pt x="367" y="645"/>
                    </a:lnTo>
                    <a:lnTo>
                      <a:pt x="0" y="434"/>
                    </a:lnTo>
                    <a:lnTo>
                      <a:pt x="0" y="211"/>
                    </a:lnTo>
                    <a:lnTo>
                      <a:pt x="367" y="0"/>
                    </a:lnTo>
                    <a:lnTo>
                      <a:pt x="739" y="211"/>
                    </a:lnTo>
                    <a:lnTo>
                      <a:pt x="739" y="43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9" name="Rectangle 55">
                <a:extLst>
                  <a:ext uri="{FF2B5EF4-FFF2-40B4-BE49-F238E27FC236}">
                    <a16:creationId xmlns:a16="http://schemas.microsoft.com/office/drawing/2014/main" id="{8ACAEAA7-BD81-5985-841C-EE784064A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3632" y="2473097"/>
                <a:ext cx="35927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4799" b="1">
                    <a:solidFill>
                      <a:srgbClr val="FFFFFF"/>
                    </a:solidFill>
                    <a:latin typeface="Arial"/>
                  </a:rPr>
                  <a:t>5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Rectangle 56">
                <a:extLst>
                  <a:ext uri="{FF2B5EF4-FFF2-40B4-BE49-F238E27FC236}">
                    <a16:creationId xmlns:a16="http://schemas.microsoft.com/office/drawing/2014/main" id="{8B3C6E46-C0BB-EC38-7490-6A3B497DE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5348" y="2473097"/>
                <a:ext cx="35927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defTabSz="1042559"/>
                <a:r>
                  <a:rPr lang="en-US" altLang="en-US" sz="4799" b="1">
                    <a:solidFill>
                      <a:srgbClr val="FFFFFF"/>
                    </a:solidFill>
                    <a:latin typeface="Arial"/>
                  </a:rPr>
                  <a:t>6</a:t>
                </a:r>
                <a:endParaRPr lang="en-US" altLang="en-US" sz="17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D802BBA-D757-F605-AD82-3941DAFA5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73" y="4321416"/>
                <a:ext cx="1583588" cy="2297509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87B1CFE9-8441-2F3D-6D6D-EFD372584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620" y="4315274"/>
                <a:ext cx="1583588" cy="2333926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0F533BA2-A875-5CD3-978C-886D96A8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736" y="5114193"/>
                <a:ext cx="1583588" cy="1535007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9EA7077F-54E8-DE2B-20D4-9059E2455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736" y="4321417"/>
                <a:ext cx="1583588" cy="2327784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245A947E-DD0E-FE74-804F-25572C767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709" y="4321417"/>
                <a:ext cx="1583588" cy="2327783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Freeform 10">
                <a:extLst>
                  <a:ext uri="{FF2B5EF4-FFF2-40B4-BE49-F238E27FC236}">
                    <a16:creationId xmlns:a16="http://schemas.microsoft.com/office/drawing/2014/main" id="{0732C9E4-C58A-05DE-D678-DB4C5D763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358" y="4321417"/>
                <a:ext cx="1583588" cy="2327783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Freeform 12">
                <a:extLst>
                  <a:ext uri="{FF2B5EF4-FFF2-40B4-BE49-F238E27FC236}">
                    <a16:creationId xmlns:a16="http://schemas.microsoft.com/office/drawing/2014/main" id="{F862DEB1-229D-DD77-31D2-F9B8DACAD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3331" y="4321417"/>
                <a:ext cx="1583588" cy="2327783"/>
              </a:xfrm>
              <a:custGeom>
                <a:avLst/>
                <a:gdLst>
                  <a:gd name="T0" fmla="*/ 853 w 853"/>
                  <a:gd name="T1" fmla="*/ 877 h 877"/>
                  <a:gd name="T2" fmla="*/ 0 w 853"/>
                  <a:gd name="T3" fmla="*/ 877 h 877"/>
                  <a:gd name="T4" fmla="*/ 0 w 853"/>
                  <a:gd name="T5" fmla="*/ 0 h 877"/>
                  <a:gd name="T6" fmla="*/ 446 w 853"/>
                  <a:gd name="T7" fmla="*/ 259 h 877"/>
                  <a:gd name="T8" fmla="*/ 853 w 853"/>
                  <a:gd name="T9" fmla="*/ 0 h 877"/>
                  <a:gd name="T10" fmla="*/ 853 w 853"/>
                  <a:gd name="T11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3" h="877">
                    <a:moveTo>
                      <a:pt x="853" y="877"/>
                    </a:moveTo>
                    <a:lnTo>
                      <a:pt x="0" y="877"/>
                    </a:lnTo>
                    <a:lnTo>
                      <a:pt x="0" y="0"/>
                    </a:lnTo>
                    <a:lnTo>
                      <a:pt x="446" y="259"/>
                    </a:lnTo>
                    <a:lnTo>
                      <a:pt x="853" y="0"/>
                    </a:lnTo>
                    <a:lnTo>
                      <a:pt x="853" y="877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vert="horz" wrap="square" lIns="104260" tIns="52130" rIns="104260" bIns="52130" numCol="1" anchor="t" anchorCtr="0" compatLnSpc="1">
                <a:prstTxWarp prst="textNoShape">
                  <a:avLst/>
                </a:prstTxWarp>
              </a:bodyPr>
              <a:lstStyle/>
              <a:p>
                <a:pPr defTabSz="1042559"/>
                <a:endParaRPr lang="en-GB" sz="2099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72FF74B-9E73-98F8-00F9-7857C82D9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876" y="4599872"/>
              <a:ext cx="1277359" cy="139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Create and </a:t>
              </a:r>
              <a:r>
                <a:rPr lang="en-GB" sz="1200" b="1" dirty="0">
                  <a:solidFill>
                    <a:schemeClr val="bg1"/>
                  </a:solidFill>
                </a:rPr>
                <a:t>continuously grow </a:t>
              </a:r>
              <a:r>
                <a:rPr lang="en-GB" sz="1200" dirty="0">
                  <a:solidFill>
                    <a:schemeClr val="bg1"/>
                  </a:solidFill>
                </a:rPr>
                <a:t>a community of climate services procurers and secure their engagement the future PCP</a:t>
              </a:r>
              <a:endParaRPr lang="en-GB" sz="1200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C20F628-A65E-21F9-0CA0-23A3FB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520" y="3036247"/>
              <a:ext cx="1277359" cy="81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accent4"/>
                  </a:solidFill>
                </a:rPr>
                <a:t>Community knowledge and capacity building </a:t>
              </a:r>
              <a:endParaRPr lang="en-GB" sz="2000" b="1" kern="0">
                <a:solidFill>
                  <a:schemeClr val="accent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5E7858-349F-CA5C-3FCA-AC8C0D17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227" y="3035497"/>
              <a:ext cx="1277359" cy="81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accent6"/>
                  </a:solidFill>
                </a:rPr>
                <a:t>Needs identification and aggregation</a:t>
              </a:r>
              <a:endParaRPr lang="en-GB" sz="1400" b="1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072C6268-C04D-C336-057A-535FA808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556" y="2960959"/>
              <a:ext cx="1277359" cy="81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accent5"/>
                  </a:solidFill>
                </a:rPr>
                <a:t>Overall reduction of public demand fragmentation</a:t>
              </a:r>
              <a:endParaRPr lang="en-GB" sz="1400" b="1">
                <a:solidFill>
                  <a:schemeClr val="accent5"/>
                </a:solidFill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E7475EDC-9FFF-24B4-1494-B6CFCC10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105" y="3060115"/>
              <a:ext cx="1277359" cy="61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accent2"/>
                  </a:solidFill>
                </a:rPr>
                <a:t>Awareness raising on specific topics </a:t>
              </a:r>
              <a:endParaRPr lang="en-GB" sz="1400" b="1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16CF465C-149F-8E98-CF11-EFCEB32E4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583" y="3061452"/>
              <a:ext cx="1277359" cy="61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accent1"/>
                  </a:solidFill>
                </a:rPr>
                <a:t>Leverage additional investment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96EE222-AA8D-FAC5-BD92-E3D106A3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77" y="3171548"/>
              <a:ext cx="1277359" cy="40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400" b="1">
                  <a:solidFill>
                    <a:schemeClr val="tx2"/>
                  </a:solidFill>
                </a:rPr>
                <a:t>Peer to peer exchange </a:t>
              </a:r>
              <a:endParaRPr lang="en-GB" sz="1400" b="1">
                <a:solidFill>
                  <a:schemeClr val="tx2"/>
                </a:solidFill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0CBFEF1-E41F-E1D3-40D9-D7EC88ECC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815" y="4597809"/>
              <a:ext cx="1277359" cy="1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Identification, aggregation and formulation of  </a:t>
              </a:r>
              <a:r>
                <a:rPr lang="en-US" sz="1200" b="1">
                  <a:solidFill>
                    <a:schemeClr val="bg1"/>
                  </a:solidFill>
                </a:rPr>
                <a:t>concrete and realistic  needs </a:t>
              </a:r>
              <a:r>
                <a:rPr lang="en-US" sz="1200">
                  <a:solidFill>
                    <a:schemeClr val="bg1"/>
                  </a:solidFill>
                </a:rPr>
                <a:t>of in the area of climate change adaption and mitigation</a:t>
              </a: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DDD95B24-E7F6-AA2D-ADB6-3F9160EF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065" y="4621917"/>
              <a:ext cx="1450181" cy="122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Reduced fragmentation of public sector demand via networks of </a:t>
              </a:r>
              <a:r>
                <a:rPr lang="en-US" sz="1200" b="1">
                  <a:solidFill>
                    <a:schemeClr val="bg1"/>
                  </a:solidFill>
                </a:rPr>
                <a:t>procurers capable of collectively implementing PCPs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B9E77F80-73DE-03FD-B951-0592F855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672" y="4720566"/>
              <a:ext cx="1423305" cy="104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Increased awareness in the area of </a:t>
              </a:r>
              <a:r>
                <a:rPr lang="en-US" sz="1200" b="1">
                  <a:solidFill>
                    <a:schemeClr val="bg1"/>
                  </a:solidFill>
                </a:rPr>
                <a:t>relevant standards, certification and GEO data sharing principles</a:t>
              </a:r>
              <a:r>
                <a:rPr lang="fr-FR" sz="1200">
                  <a:solidFill>
                    <a:schemeClr val="bg1"/>
                  </a:solidFill>
                </a:rPr>
                <a:t>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933E7628-4CC6-6DDB-B9E9-63972B86C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014" y="4536856"/>
              <a:ext cx="1428825" cy="1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Leverage of additional investment in research and innovation in the domain of </a:t>
              </a:r>
              <a:r>
                <a:rPr lang="en-US" sz="1200" b="1">
                  <a:solidFill>
                    <a:schemeClr val="bg1"/>
                  </a:solidFill>
                </a:rPr>
                <a:t>environmental observation and the Copernicus Climate Change Service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BDD348B9-D96F-2B0F-ADA9-8D8EEA56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055" y="4536856"/>
              <a:ext cx="1512036" cy="159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Increased exchange</a:t>
              </a:r>
            </a:p>
            <a:p>
              <a:pPr algn="ctr" defTabSz="798273" eaLnBrk="0" hangingPunct="0">
                <a:spcAft>
                  <a:spcPts val="200"/>
                </a:spcAft>
                <a:defRPr/>
              </a:pPr>
              <a:r>
                <a:rPr lang="en-US" sz="1200">
                  <a:solidFill>
                    <a:schemeClr val="bg1"/>
                  </a:solidFill>
                </a:rPr>
                <a:t> of experience in procurement practices and strategies </a:t>
              </a:r>
              <a:r>
                <a:rPr lang="en-US" sz="1200" b="1">
                  <a:solidFill>
                    <a:schemeClr val="bg1"/>
                  </a:solidFill>
                </a:rPr>
                <a:t>- trainings, information exchange tools </a:t>
              </a:r>
              <a:r>
                <a:rPr lang="en-US" sz="1200">
                  <a:solidFill>
                    <a:schemeClr val="bg1"/>
                  </a:solidFill>
                </a:rPr>
                <a:t>- in the specific area of climate services 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71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AA9FE-43A0-9523-1065-E1B0F3BE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PROTECT key stakeholders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527E6-CEF1-C874-AD6C-77C1FDA6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2B516-E1D7-5057-E24F-3431BB35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8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F3E30C-E76B-8353-23F8-68FE8BCEF603}"/>
              </a:ext>
            </a:extLst>
          </p:cNvPr>
          <p:cNvSpPr txBox="1"/>
          <p:nvPr/>
        </p:nvSpPr>
        <p:spPr>
          <a:xfrm>
            <a:off x="7937559" y="3324642"/>
            <a:ext cx="341085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dirty="0">
                <a:solidFill>
                  <a:schemeClr val="accent2"/>
                </a:solidFill>
              </a:rPr>
              <a:t>Multipliers &amp; stakeholder associations facilitating the development of climate services through the provision and use of EO data (e.g., EARSC, NEREUS, EURISY, BUILD, PROCEDIN, FIRE Forum, e-shape, Climate Europe2, Harmonia, etc.) </a:t>
            </a:r>
            <a:endParaRPr lang="en-CA" dirty="0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9" name="Graphique 8" descr="Groupe avec un remplissage uni">
            <a:extLst>
              <a:ext uri="{FF2B5EF4-FFF2-40B4-BE49-F238E27FC236}">
                <a16:creationId xmlns:a16="http://schemas.microsoft.com/office/drawing/2014/main" id="{C6ED1A02-D2C2-3D02-50ED-B5330009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9299" y="103942"/>
            <a:ext cx="1383695" cy="1383695"/>
          </a:xfrm>
          <a:prstGeom prst="rect">
            <a:avLst/>
          </a:prstGeom>
        </p:spPr>
      </p:pic>
      <p:pic>
        <p:nvPicPr>
          <p:cNvPr id="18" name="Graphique 17" descr="Tribunal avec un remplissage uni">
            <a:extLst>
              <a:ext uri="{FF2B5EF4-FFF2-40B4-BE49-F238E27FC236}">
                <a16:creationId xmlns:a16="http://schemas.microsoft.com/office/drawing/2014/main" id="{DD6B5E47-449D-C682-EC54-0324C65BD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3267" y="1727790"/>
            <a:ext cx="1380909" cy="1380909"/>
          </a:xfrm>
          <a:prstGeom prst="rect">
            <a:avLst/>
          </a:prstGeom>
        </p:spPr>
      </p:pic>
      <p:pic>
        <p:nvPicPr>
          <p:cNvPr id="20" name="Graphique 19" descr="Satellite avec un remplissage uni">
            <a:extLst>
              <a:ext uri="{FF2B5EF4-FFF2-40B4-BE49-F238E27FC236}">
                <a16:creationId xmlns:a16="http://schemas.microsoft.com/office/drawing/2014/main" id="{5CE16E1C-B79B-8E90-CC92-946EE17E9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0291" y="1727790"/>
            <a:ext cx="1380909" cy="1380909"/>
          </a:xfrm>
          <a:prstGeom prst="rect">
            <a:avLst/>
          </a:prstGeom>
        </p:spPr>
      </p:pic>
      <p:pic>
        <p:nvPicPr>
          <p:cNvPr id="22" name="Graphique 21" descr="Valise avec un remplissage uni">
            <a:extLst>
              <a:ext uri="{FF2B5EF4-FFF2-40B4-BE49-F238E27FC236}">
                <a16:creationId xmlns:a16="http://schemas.microsoft.com/office/drawing/2014/main" id="{DCB6B32D-45CF-9858-21C3-6ED6207DA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6759" y="1858268"/>
            <a:ext cx="1236228" cy="123622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4A2D0E2-0FE2-512C-280F-FA100D0620C2}"/>
              </a:ext>
            </a:extLst>
          </p:cNvPr>
          <p:cNvSpPr txBox="1"/>
          <p:nvPr/>
        </p:nvSpPr>
        <p:spPr>
          <a:xfrm>
            <a:off x="590999" y="3432255"/>
            <a:ext cx="25698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solidFill>
                  <a:schemeClr val="accent5"/>
                </a:solidFill>
              </a:rPr>
              <a:t>Procurers from national, regional and local public authorities and other procuring organisations from the EU 27 Member States and EEA countries &amp; possibly private procurers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63587B1-47B9-727D-CD0B-4F468A56F440}"/>
              </a:ext>
            </a:extLst>
          </p:cNvPr>
          <p:cNvSpPr txBox="1"/>
          <p:nvPr/>
        </p:nvSpPr>
        <p:spPr>
          <a:xfrm>
            <a:off x="4254441" y="3432255"/>
            <a:ext cx="31300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800" dirty="0">
                <a:solidFill>
                  <a:schemeClr val="tx2"/>
                </a:solidFill>
              </a:rPr>
              <a:t>Climate services providers and specifically SMES, start-ups, and developers with ideas for innovative or disruptive climate services using EO that can help adapt and mitigate the effects of climate change</a:t>
            </a:r>
            <a:endParaRPr lang="en-CA" sz="18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28" name="Graphique 27" descr="Réseau avec un remplissage uni">
            <a:extLst>
              <a:ext uri="{FF2B5EF4-FFF2-40B4-BE49-F238E27FC236}">
                <a16:creationId xmlns:a16="http://schemas.microsoft.com/office/drawing/2014/main" id="{E09DD0BC-85CC-7BDC-CD17-C93E538F6A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89909" y="1858268"/>
            <a:ext cx="1195780" cy="119578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37A8BC-AA2B-5527-424E-73CBD5F2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55000" y="6356350"/>
            <a:ext cx="2743200" cy="365125"/>
          </a:xfrm>
        </p:spPr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AB757-79ED-6C7C-0BEC-A4FE8A5191E2}"/>
              </a:ext>
            </a:extLst>
          </p:cNvPr>
          <p:cNvSpPr/>
          <p:nvPr/>
        </p:nvSpPr>
        <p:spPr>
          <a:xfrm>
            <a:off x="4211810" y="1448458"/>
            <a:ext cx="3342170" cy="4675771"/>
          </a:xfrm>
          <a:prstGeom prst="rect">
            <a:avLst/>
          </a:prstGeom>
          <a:noFill/>
          <a:ln w="28575">
            <a:solidFill>
              <a:srgbClr val="578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E3C85-39C7-0C4B-ECD7-3945FF6E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</a:t>
            </a:r>
            <a:r>
              <a:rPr lang="fr-FR" dirty="0" err="1"/>
              <a:t>thematic</a:t>
            </a:r>
            <a:r>
              <a:rPr lang="fr-FR" dirty="0"/>
              <a:t> areas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6AB6D-4B59-0635-D49C-48ED5F94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30/08/2023</a:t>
            </a:r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4D99F-8C4E-1151-9909-06E36D8B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PROTECT Project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33D67C-09F9-C339-6404-8428BC1A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36-7CB8-0C42-9A93-C57E62A1AD89}" type="slidenum">
              <a:rPr lang="en-GB" smtClean="0"/>
              <a:t>9</a:t>
            </a:fld>
            <a:endParaRPr lang="en-GB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B30F8E20-3F1E-5E1E-8A90-E6BB8E1B4B84}"/>
              </a:ext>
            </a:extLst>
          </p:cNvPr>
          <p:cNvGrpSpPr>
            <a:grpSpLocks noChangeAspect="1"/>
          </p:cNvGrpSpPr>
          <p:nvPr/>
        </p:nvGrpSpPr>
        <p:grpSpPr>
          <a:xfrm>
            <a:off x="3291426" y="1362339"/>
            <a:ext cx="5395068" cy="4818188"/>
            <a:chOff x="1724554" y="3518046"/>
            <a:chExt cx="2839437" cy="2578077"/>
          </a:xfrm>
        </p:grpSpPr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A7A6C94F-FB21-FEF4-A0B3-596B5CA49E79}"/>
                </a:ext>
              </a:extLst>
            </p:cNvPr>
            <p:cNvGrpSpPr/>
            <p:nvPr/>
          </p:nvGrpSpPr>
          <p:grpSpPr>
            <a:xfrm>
              <a:off x="1724554" y="3518046"/>
              <a:ext cx="2839437" cy="2578077"/>
              <a:chOff x="2108200" y="3201988"/>
              <a:chExt cx="3173413" cy="2881312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9205D77-BAEE-9022-7DDE-21D238127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275" y="3201988"/>
                <a:ext cx="1227138" cy="1566863"/>
              </a:xfrm>
              <a:custGeom>
                <a:avLst/>
                <a:gdLst/>
                <a:ahLst/>
                <a:cxnLst>
                  <a:cxn ang="0">
                    <a:pos x="284" y="422"/>
                  </a:cxn>
                  <a:cxn ang="0">
                    <a:pos x="371" y="475"/>
                  </a:cxn>
                  <a:cxn ang="0">
                    <a:pos x="372" y="471"/>
                  </a:cxn>
                  <a:cxn ang="0">
                    <a:pos x="268" y="256"/>
                  </a:cxn>
                  <a:cxn ang="0">
                    <a:pos x="26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302"/>
                  </a:cxn>
                  <a:cxn ang="0">
                    <a:pos x="96" y="277"/>
                  </a:cxn>
                  <a:cxn ang="0">
                    <a:pos x="284" y="422"/>
                  </a:cxn>
                </a:cxnLst>
                <a:rect l="0" t="0" r="r" b="b"/>
                <a:pathLst>
                  <a:path w="372" h="475">
                    <a:moveTo>
                      <a:pt x="284" y="422"/>
                    </a:moveTo>
                    <a:cubicBezTo>
                      <a:pt x="371" y="475"/>
                      <a:pt x="371" y="475"/>
                      <a:pt x="371" y="475"/>
                    </a:cubicBezTo>
                    <a:cubicBezTo>
                      <a:pt x="372" y="474"/>
                      <a:pt x="372" y="472"/>
                      <a:pt x="372" y="471"/>
                    </a:cubicBezTo>
                    <a:cubicBezTo>
                      <a:pt x="372" y="384"/>
                      <a:pt x="331" y="306"/>
                      <a:pt x="268" y="256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28" y="286"/>
                      <a:pt x="61" y="277"/>
                      <a:pt x="96" y="277"/>
                    </a:cubicBezTo>
                    <a:cubicBezTo>
                      <a:pt x="186" y="277"/>
                      <a:pt x="262" y="339"/>
                      <a:pt x="284" y="42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6856453E-4F08-5088-1466-2CDE4F555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213" y="4772025"/>
                <a:ext cx="1930400" cy="1311275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288" y="104"/>
                  </a:cxn>
                  <a:cxn ang="0">
                    <a:pos x="95" y="191"/>
                  </a:cxn>
                  <a:cxn ang="0">
                    <a:pos x="0" y="245"/>
                  </a:cxn>
                  <a:cxn ang="0">
                    <a:pos x="223" y="257"/>
                  </a:cxn>
                  <a:cxn ang="0">
                    <a:pos x="441" y="397"/>
                  </a:cxn>
                  <a:cxn ang="0">
                    <a:pos x="585" y="171"/>
                  </a:cxn>
                  <a:cxn ang="0">
                    <a:pos x="318" y="0"/>
                  </a:cxn>
                </a:cxnLst>
                <a:rect l="0" t="0" r="r" b="b"/>
                <a:pathLst>
                  <a:path w="585" h="397">
                    <a:moveTo>
                      <a:pt x="318" y="0"/>
                    </a:moveTo>
                    <a:cubicBezTo>
                      <a:pt x="318" y="36"/>
                      <a:pt x="309" y="72"/>
                      <a:pt x="288" y="104"/>
                    </a:cubicBezTo>
                    <a:cubicBezTo>
                      <a:pt x="245" y="171"/>
                      <a:pt x="169" y="203"/>
                      <a:pt x="95" y="191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1" y="282"/>
                      <a:pt x="152" y="284"/>
                      <a:pt x="223" y="257"/>
                    </a:cubicBezTo>
                    <a:cubicBezTo>
                      <a:pt x="441" y="397"/>
                      <a:pt x="441" y="397"/>
                      <a:pt x="441" y="397"/>
                    </a:cubicBezTo>
                    <a:cubicBezTo>
                      <a:pt x="585" y="171"/>
                      <a:pt x="585" y="171"/>
                      <a:pt x="585" y="171"/>
                    </a:cubicBezTo>
                    <a:lnTo>
                      <a:pt x="3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E0C2512-266D-5784-D490-C342B6CF9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200" y="3976688"/>
                <a:ext cx="1343025" cy="1855788"/>
              </a:xfrm>
              <a:custGeom>
                <a:avLst/>
                <a:gdLst/>
                <a:ahLst/>
                <a:cxnLst>
                  <a:cxn ang="0">
                    <a:pos x="330" y="332"/>
                  </a:cxn>
                  <a:cxn ang="0">
                    <a:pos x="361" y="103"/>
                  </a:cxn>
                  <a:cxn ang="0">
                    <a:pos x="361" y="0"/>
                  </a:cxn>
                  <a:cxn ang="0">
                    <a:pos x="227" y="202"/>
                  </a:cxn>
                  <a:cxn ang="0">
                    <a:pos x="0" y="328"/>
                  </a:cxn>
                  <a:cxn ang="0">
                    <a:pos x="131" y="562"/>
                  </a:cxn>
                  <a:cxn ang="0">
                    <a:pos x="407" y="408"/>
                  </a:cxn>
                  <a:cxn ang="0">
                    <a:pos x="330" y="332"/>
                  </a:cxn>
                </a:cxnLst>
                <a:rect l="0" t="0" r="r" b="b"/>
                <a:pathLst>
                  <a:path w="407" h="562">
                    <a:moveTo>
                      <a:pt x="330" y="332"/>
                    </a:moveTo>
                    <a:cubicBezTo>
                      <a:pt x="288" y="256"/>
                      <a:pt x="303" y="163"/>
                      <a:pt x="361" y="103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285" y="44"/>
                      <a:pt x="237" y="120"/>
                      <a:pt x="227" y="202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131" y="562"/>
                      <a:pt x="131" y="562"/>
                      <a:pt x="131" y="562"/>
                    </a:cubicBezTo>
                    <a:cubicBezTo>
                      <a:pt x="407" y="408"/>
                      <a:pt x="407" y="408"/>
                      <a:pt x="407" y="408"/>
                    </a:cubicBezTo>
                    <a:cubicBezTo>
                      <a:pt x="376" y="391"/>
                      <a:pt x="349" y="366"/>
                      <a:pt x="330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5F356545-8455-0A67-61C7-23DE84CF4E4F}"/>
                </a:ext>
              </a:extLst>
            </p:cNvPr>
            <p:cNvSpPr/>
            <p:nvPr/>
          </p:nvSpPr>
          <p:spPr bwMode="ltGray">
            <a:xfrm>
              <a:off x="2747249" y="4443589"/>
              <a:ext cx="932291" cy="932291"/>
            </a:xfrm>
            <a:prstGeom prst="ellipse">
              <a:avLst/>
            </a:prstGeom>
            <a:solidFill>
              <a:srgbClr val="7D7D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126"/>
              <a:r>
                <a:rPr lang="en-US" sz="2400" b="1">
                  <a:solidFill>
                    <a:srgbClr val="FFFFFF"/>
                  </a:solidFill>
                  <a:latin typeface="Arial"/>
                </a:rPr>
                <a:t>PROTECT</a:t>
              </a: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499873B8-0163-82D4-92A5-88DAF800BA38}"/>
                </a:ext>
              </a:extLst>
            </p:cNvPr>
            <p:cNvSpPr txBox="1"/>
            <p:nvPr/>
          </p:nvSpPr>
          <p:spPr>
            <a:xfrm>
              <a:off x="2933008" y="3518046"/>
              <a:ext cx="807235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26"/>
              <a:r>
                <a:rPr lang="en-US" b="1">
                  <a:solidFill>
                    <a:srgbClr val="FFFFFF"/>
                  </a:solidFill>
                  <a:latin typeface="Arial"/>
                </a:rPr>
                <a:t>Innovation procurement </a:t>
              </a:r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0E936333-C3B6-6CCB-6C5B-B8DF526A104B}"/>
                </a:ext>
              </a:extLst>
            </p:cNvPr>
            <p:cNvSpPr txBox="1"/>
            <p:nvPr/>
          </p:nvSpPr>
          <p:spPr>
            <a:xfrm>
              <a:off x="1857822" y="4905994"/>
              <a:ext cx="807235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26"/>
              <a:r>
                <a:rPr lang="en-US" b="1">
                  <a:solidFill>
                    <a:srgbClr val="FFFFFF"/>
                  </a:solidFill>
                  <a:latin typeface="Arial"/>
                </a:rPr>
                <a:t>Earth Observation</a:t>
              </a:r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3E7D70D3-1CB0-C9F9-672D-AE1A7FED2128}"/>
                </a:ext>
              </a:extLst>
            </p:cNvPr>
            <p:cNvSpPr txBox="1"/>
            <p:nvPr/>
          </p:nvSpPr>
          <p:spPr>
            <a:xfrm>
              <a:off x="3615752" y="5152383"/>
              <a:ext cx="759312" cy="79593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126"/>
              <a:r>
                <a:rPr lang="en-US" b="1">
                  <a:solidFill>
                    <a:srgbClr val="FFFFFF"/>
                  </a:solidFill>
                  <a:latin typeface="Arial"/>
                </a:rPr>
                <a:t>Climate action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C03829A-4715-1545-C2D1-B0230E1B000A}"/>
              </a:ext>
            </a:extLst>
          </p:cNvPr>
          <p:cNvSpPr txBox="1"/>
          <p:nvPr/>
        </p:nvSpPr>
        <p:spPr>
          <a:xfrm>
            <a:off x="598686" y="1403709"/>
            <a:ext cx="4365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5"/>
                </a:solidFill>
              </a:rPr>
              <a:t>As per the EC definition, Innovation procurement </a:t>
            </a:r>
            <a:r>
              <a:rPr lang="en-US" b="1">
                <a:solidFill>
                  <a:schemeClr val="accent5"/>
                </a:solidFill>
              </a:rPr>
              <a:t>encompasses</a:t>
            </a:r>
            <a:r>
              <a:rPr lang="fr-FR" b="1">
                <a:solidFill>
                  <a:schemeClr val="accent5"/>
                </a:solidFill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5"/>
                </a:solidFill>
              </a:rPr>
              <a:t>Pre-Commercial Procurement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5"/>
                </a:solidFill>
              </a:rPr>
              <a:t>Public Procurement of Innovation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5"/>
                </a:solidFill>
              </a:rPr>
              <a:t>Innovation Partnerships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C1418C-833A-4D53-E488-2CCDF188FC86}"/>
              </a:ext>
            </a:extLst>
          </p:cNvPr>
          <p:cNvSpPr txBox="1"/>
          <p:nvPr/>
        </p:nvSpPr>
        <p:spPr>
          <a:xfrm>
            <a:off x="8753897" y="3049137"/>
            <a:ext cx="2848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PROTECT shall steer the development of solutions and services in the area of both Climate change Adaptation and Climate Change mitigation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E78466-9211-C82A-470E-32E780E71BA2}"/>
              </a:ext>
            </a:extLst>
          </p:cNvPr>
          <p:cNvSpPr txBox="1"/>
          <p:nvPr/>
        </p:nvSpPr>
        <p:spPr>
          <a:xfrm>
            <a:off x="288708" y="3848215"/>
            <a:ext cx="3129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4"/>
                </a:solidFill>
              </a:rPr>
              <a:t>PROTECT </a:t>
            </a:r>
            <a:r>
              <a:rPr lang="en-US" b="1">
                <a:solidFill>
                  <a:schemeClr val="accent4"/>
                </a:solidFill>
              </a:rPr>
              <a:t>looks at three EO data collection modalities</a:t>
            </a:r>
            <a:r>
              <a:rPr lang="fr-FR" b="1">
                <a:solidFill>
                  <a:schemeClr val="accent4"/>
                </a:solidFill>
              </a:rPr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4"/>
                </a:solidFill>
              </a:rPr>
              <a:t>Space-based observation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4"/>
                </a:solidFill>
              </a:rPr>
              <a:t>In situ observation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4"/>
                </a:solidFill>
              </a:rPr>
              <a:t>Citizens’ observation </a:t>
            </a:r>
          </a:p>
        </p:txBody>
      </p:sp>
    </p:spTree>
    <p:extLst>
      <p:ext uri="{BB962C8B-B14F-4D97-AF65-F5344CB8AC3E}">
        <p14:creationId xmlns:p14="http://schemas.microsoft.com/office/powerpoint/2010/main" val="2228583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ROTECT">
      <a:dk1>
        <a:srgbClr val="000000"/>
      </a:dk1>
      <a:lt1>
        <a:srgbClr val="FFFFFF"/>
      </a:lt1>
      <a:dk2>
        <a:srgbClr val="265164"/>
      </a:dk2>
      <a:lt2>
        <a:srgbClr val="E7E6E6"/>
      </a:lt2>
      <a:accent1>
        <a:srgbClr val="00615C"/>
      </a:accent1>
      <a:accent2>
        <a:srgbClr val="61B563"/>
      </a:accent2>
      <a:accent3>
        <a:srgbClr val="83C06F"/>
      </a:accent3>
      <a:accent4>
        <a:srgbClr val="578699"/>
      </a:accent4>
      <a:accent5>
        <a:srgbClr val="C35C10"/>
      </a:accent5>
      <a:accent6>
        <a:srgbClr val="3F5964"/>
      </a:accent6>
      <a:hlink>
        <a:srgbClr val="61B563"/>
      </a:hlink>
      <a:folHlink>
        <a:srgbClr val="578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 Protect" id="{7FA2C240-FC0E-0040-865D-DAEE4682DCA0}" vid="{3A4BD672-B672-D745-BB7C-98D7F96BFA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EBEE0CE56FB4FA39E3480B7547836" ma:contentTypeVersion="15" ma:contentTypeDescription="Crée un document." ma:contentTypeScope="" ma:versionID="23e11bd2c2d69f38f510c7e34f3c3b05">
  <xsd:schema xmlns:xsd="http://www.w3.org/2001/XMLSchema" xmlns:xs="http://www.w3.org/2001/XMLSchema" xmlns:p="http://schemas.microsoft.com/office/2006/metadata/properties" xmlns:ns2="c42fe360-7ad1-4f18-88fb-beee37b28305" xmlns:ns3="fab1fa10-124d-4065-84bc-7f245d65b9e0" targetNamespace="http://schemas.microsoft.com/office/2006/metadata/properties" ma:root="true" ma:fieldsID="f78f804f5c30cf9f6e2f7dda0ee925a2" ns2:_="" ns3:_="">
    <xsd:import namespace="c42fe360-7ad1-4f18-88fb-beee37b28305"/>
    <xsd:import namespace="fab1fa10-124d-4065-84bc-7f245d65b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fe360-7ad1-4f18-88fb-beee37b28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92db3c3c-f44e-4c86-a981-fa94d386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fa10-124d-4065-84bc-7f245d65b9e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37130f-fc57-4e83-bed4-e98c2f3f38b4}" ma:internalName="TaxCatchAll" ma:showField="CatchAllData" ma:web="fab1fa10-124d-4065-84bc-7f245d65b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b1fa10-124d-4065-84bc-7f245d65b9e0" xsi:nil="true"/>
    <lcf76f155ced4ddcb4097134ff3c332f xmlns="c42fe360-7ad1-4f18-88fb-beee37b28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3A857F-6233-44B1-9103-04E443D0551B}">
  <ds:schemaRefs>
    <ds:schemaRef ds:uri="c42fe360-7ad1-4f18-88fb-beee37b28305"/>
    <ds:schemaRef ds:uri="fab1fa10-124d-4065-84bc-7f245d65b9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ADC363-4190-4BEC-8C8F-BF51C0843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BC4B9-9E09-466B-BB42-6047C105F09A}">
  <ds:schemaRefs>
    <ds:schemaRef ds:uri="fab1fa10-124d-4065-84bc-7f245d65b9e0"/>
    <ds:schemaRef ds:uri="http://purl.org/dc/terms/"/>
    <ds:schemaRef ds:uri="c42fe360-7ad1-4f18-88fb-beee37b28305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1900</Words>
  <Application>Microsoft Office PowerPoint</Application>
  <PresentationFormat>Widescreen</PresentationFormat>
  <Paragraphs>219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Inter</vt:lpstr>
      <vt:lpstr>Noto Sans Symbols</vt:lpstr>
      <vt:lpstr>Times New Roman</vt:lpstr>
      <vt:lpstr>Wingdings</vt:lpstr>
      <vt:lpstr>Thème Office</vt:lpstr>
      <vt:lpstr> PROTECT - Preparing a Pre-Commercial PROcurement for end-user services based on environmenTal obsErvation in the area of Climate change adapTation and mitigation ​</vt:lpstr>
      <vt:lpstr>PROTECT ID Card </vt:lpstr>
      <vt:lpstr>PROTECT in a nutshell : five thematic priorities</vt:lpstr>
      <vt:lpstr>What is Innovation Procurement?</vt:lpstr>
      <vt:lpstr>Definition and features of Pre-Commercial Procurement (PCP)</vt:lpstr>
      <vt:lpstr>Definition and features of Pre-Commercial Procurement (PCP)</vt:lpstr>
      <vt:lpstr>PROTECT specific objectives </vt:lpstr>
      <vt:lpstr>PROTECT key stakeholders </vt:lpstr>
      <vt:lpstr>Key thematic areas </vt:lpstr>
      <vt:lpstr>Key achievements so far (M12)</vt:lpstr>
      <vt:lpstr>PCP Call</vt:lpstr>
      <vt:lpstr>PROTECT 4 Challenges </vt:lpstr>
      <vt:lpstr>How to get involved?</vt:lpstr>
      <vt:lpstr>Upcoming activities</vt:lpstr>
      <vt:lpstr>Pain Point Workshops</vt:lpstr>
      <vt:lpstr>E-pitching Sessions</vt:lpstr>
      <vt:lpstr>Training Webinars</vt:lpstr>
      <vt:lpstr>Open Market Consultations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Marwan SHAMEKH</dc:creator>
  <cp:lastModifiedBy>ROSCA</cp:lastModifiedBy>
  <cp:revision>35</cp:revision>
  <dcterms:created xsi:type="dcterms:W3CDTF">2022-11-02T08:22:36Z</dcterms:created>
  <dcterms:modified xsi:type="dcterms:W3CDTF">2023-09-29T06:37:59Z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0x0101002CDEBEE0CE56FB4FA39E3480B7547836</vt:lpwstr>
  </property>
  <property fmtid="{D5CDD505-2E9C-101B-9397-08002B2CF9AE}" pid="3" name="MediaServiceImageTags">
    <vt:lpwstr/>
  </property>
</Properties>
</file>