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0" r:id="rId4"/>
    <p:sldId id="268" r:id="rId5"/>
    <p:sldId id="270" r:id="rId6"/>
    <p:sldId id="269" r:id="rId7"/>
    <p:sldId id="265" r:id="rId8"/>
    <p:sldId id="271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D6467B-4CE4-6E19-CD61-D482C47CFB5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E66A1-3F1E-2C34-6499-B9AC33D6FFF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7B291B-137E-4E59-ACDA-127CCD14E338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A5FAAC-9265-3780-882B-3BB44E7B50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5FCE30-EDA6-0283-C232-1ABF9857940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20710-071E-5E6F-271A-635A5FED342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DE4C-E17A-13E3-0564-4426FDAAE5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F36FDFE-E670-4D6D-B609-A6844BD6149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46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9D485-B212-19EA-713D-D767759DB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FC1FF-337E-2430-2D15-67AFE15564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D4689-47F6-A49E-0B8A-B36C2C4BE3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ACE49A0-7A6C-460D-B8C2-A71FA662FB6A}" type="slidenum"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8ED29-249D-8CC3-DB10-AAA8D8948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884F6-2C3D-3FCE-590D-6B61904C09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3915C-7DFC-D0DB-B954-0E9EDFD733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85C3F9F-88A9-4E18-9C59-A034C331DDA8}" type="slidenum"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D2BD1-0964-20DB-41F2-BA2048C71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16701-07C5-691A-A3FA-076D6FC68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B3AE-DA7B-4F1F-D74C-65F494EB9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C9E50AF-6DE5-4734-9654-9B89E134718A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0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D2BD1-0964-20DB-41F2-BA2048C71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16701-07C5-691A-A3FA-076D6FC68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B3AE-DA7B-4F1F-D74C-65F494EB9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C9E50AF-6DE5-4734-9654-9B89E134718A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1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D2BD1-0964-20DB-41F2-BA2048C71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16701-07C5-691A-A3FA-076D6FC68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B3AE-DA7B-4F1F-D74C-65F494EB9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C9E50AF-6DE5-4734-9654-9B89E134718A}" type="slidenum"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D2BD1-0964-20DB-41F2-BA2048C71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16701-07C5-691A-A3FA-076D6FC68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B3AE-DA7B-4F1F-D74C-65F494EB9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C9E50AF-6DE5-4734-9654-9B89E134718A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5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3D26F0-7940-C30A-886C-4CAA198ED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A327A0-3CAE-88FA-E9F5-E105A8B3F9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31B73-F62D-54F1-23E6-8B71CB6488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6C4828C-811E-43D1-9CE4-574B76E06F25}" type="slidenum"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EEE12-422A-E97A-383E-E3407AEC5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BB997-54D6-3BF4-5594-EA62BCCC5F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F8928-45CB-250C-C3D2-A53011C97B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944211B-BB68-4F44-A5E6-2E83D7C7BB9B}" type="slidenum"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31338-17BC-1508-C8E7-6C7618801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97726-CA4A-BFA5-83D1-567055BB2A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5DF84-98F7-9D26-A1A2-CE198A1F19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18FCBA0-2F36-4B2C-8E80-A6532E868169}" type="slidenum"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3F63-53A3-6581-7F1D-306432D075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2084B-93DE-E041-576C-FEECF68D97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4394-2E41-3680-865F-03B420B45B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3117DB-DA81-4D93-8820-C26379FC929B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78509-E524-5B96-D7BC-DFAB07955D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0A7B-45FB-2D4F-2951-61D60EC239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4929-9C8F-41A6-855C-C292611F9D2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1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67C3-81D6-E11B-7F92-B2636462FA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E151D-26D2-A62A-6ED6-AC2908DE5B1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2D5BE-214D-DD6B-E3C1-D4D428933E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F0EE-EA57-4529-A430-211F4BDB441B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EE397-DDD0-C945-0C85-C4523A67DF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B571F-E564-5E0E-0EDA-03DEF46DED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E0E50-3013-4762-B910-2EC0C5FBA9C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032EA-FB39-8E8B-BAE9-AEC928E28B6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F4D0-8834-E8DC-8ACD-3131692A87D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FB524-DF69-4613-E1A1-9837DAE9D0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349674-B291-4659-877C-BEB2BECD7DBA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8C111-96FD-0565-9E78-4EAB477A9E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4D3B9-C751-1758-023F-8B4F24F492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1F14E-FC2B-4E78-94E5-8EB667B0D62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9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E715-EE5A-257E-0693-D4794C15AA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037AE-EFA3-BF91-470B-51B07FD362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1364-96C3-67E9-6CDB-53A82DCB9B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46310C-BB14-488D-B0EA-1BBC3AA2ACE6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CED0-B304-1721-082A-0136A19F5B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AB6E1-9CDE-E156-62EE-D526F02D23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96CC72-4F68-4CAF-8E3B-0C60360C9BDE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35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13E3-0B2C-1458-4480-477F5F6580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966C-D2B5-167F-5BA6-C4C556BA9E1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4AF2-21ED-0E89-376C-5E88BA12E2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7E09FF-1D26-417C-9F8B-89AF9C503CD3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C2495-6E56-0B06-45F2-5BA740D964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27E5-B84F-1FE0-9BAA-B41EC82389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12C910-2E31-4FD2-956A-0AD37B0F2963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20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ACCB-111A-AA8F-EADE-F510480E95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8C3BB-D86B-66D6-31BC-9B3E258035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2215-25FD-C077-3E12-F4D6838BA2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4CDD4E-15B5-4B8F-8F76-8F76FA97B2F2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F1C64-53E3-511D-22E7-897F4E1AEF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2B67-74AD-1086-8844-4B22C6426F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81D3C2-D449-4B61-B36A-D12208883BB7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10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9AF6-FB21-226E-A01F-4B037560C9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78F98-E9D3-DE11-882D-7B05855A45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65AB3-7250-7A6D-4147-FB8C4F71581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71C90-2FCD-9EB6-B2B1-4B87BC6FB6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648833-E8E0-47CB-BB84-D00DB93CACCA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38CF3-8563-409D-4EA8-3CD563C88E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A90C-D1D6-6672-EAAB-0955CAFB04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364D7-47B8-471E-924F-7C7DCCC16DAD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426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3F5C-F049-AC01-A937-48BA373B42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C8F3-CACF-44C4-5A1B-402B051BD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A4FFD-9E93-E215-5148-25D30336A1F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1D919-B478-3C37-14C9-D245DBC9214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A4ACD-F925-71BB-EFCF-4C73F3D8A12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41838-F6D3-AE82-61D8-18ED708E47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FAE33-7FEC-4B1F-95E5-403B5B2C250D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3C037-55A9-3B04-5193-82E03F42B6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83438-4285-E820-D2A6-87948A863D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3BBC00-11E9-4C93-9DF2-1E16D792F092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926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DBBA-C3B3-C063-EBBE-CBD371A22D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9031C-190E-2ED8-2F74-86A6FFF470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E8A551-4345-4755-BF8A-AC5EADC64E99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2E152-FA50-3345-1178-38EA13B2B2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5AD32-9D31-1048-31A5-BB520C1DC4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C5EF8-C80D-4CA6-8288-CBD248D87208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563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53695-38DC-A21F-EE11-8C3BA52325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69DE59-CA4B-4D87-A016-A793C52C908E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538B7-415C-B521-A6FD-B3756174B6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10037-01E4-1395-2113-8939575602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44AF6-A76D-414A-A0E6-91F53064CE32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04728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B273-7FCA-056F-A2D0-64B3701905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3C499-E6D8-581B-3143-9530CF4A4C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8337C-A9EA-F4E4-E7FD-AA5A3D4A375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E99A8-6747-1E9D-E881-8CC31832D8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F491D7-DD21-4171-94A5-69A50C44C3E7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36EBF-B0FB-5095-3FE4-5BD97AAEFD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F84D9-38F2-AFD4-CB36-AC9DAFA4E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D8999-522C-4DF6-BCF2-A8F90105781E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15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2D2C-5634-A711-AD5C-DC173055C9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F908-9911-FF86-ED91-9884B3A2638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90E41-7BDB-5B71-D723-7920AD0249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BFAA4E-90EB-486A-A48D-2F1F1EF83939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E75D-1B5D-FB6B-8842-CF71885892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338E-E896-890A-2730-FE353D7CED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4AAB7E-FF2B-45F8-8285-6B3ABD79919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54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9E92-46E2-CA6E-91D9-1D7087A641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3000-23E9-6662-3B7B-7455CA44EA7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BE" sz="3200"/>
            </a:lvl1pPr>
          </a:lstStyle>
          <a:p>
            <a:pPr lvl="0"/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B2D-804B-669C-71DD-D8CE2AF2E48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6E9EF-A888-B287-E823-DFCBD2B767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7D3CCF-8301-4DED-AA10-CA42DB641D86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414BC-6038-AC24-3060-52E4C90E2A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091D-C87D-B67B-7A78-B7691D6B01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D9A35-E691-4C31-BED7-A8B039472269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0375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B6A6-F5FD-D1BF-BCAF-D8B39198ED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C9446-5606-346D-5D5E-9CF619BEA2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B88B3-5469-0933-A3F3-EB0DFEADB5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4517E1-BB0F-4F6F-8454-A3C50C1B0CCD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D9A84-A34D-5DD0-E9CB-3DCEE2E775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E506-F16E-6BB3-5B28-1527E29F2F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042092-8980-4336-B5EB-F05D6749722B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689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7B897-E968-D574-63FB-6C47D1C5F00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E3559-02E0-77AF-A4E5-CF8BF0767F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0DB4-FB8B-F2DB-0FA2-8B6CF02CAF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AAA73D-8475-4F78-8E85-B87821C939D5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40ED-AFED-A371-1240-BA4A5F6E19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7353-6515-AFA6-7792-8062058A82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B5DB61-51F5-4F76-8529-46CF950A7490}" type="slidenum">
              <a:t>‹N›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12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4C7D-F9DF-4BD4-27CB-83DB9C76F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E3EE-E709-B93C-A334-8A440D6B4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46A4-B3F8-18FA-A531-D71549977B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8F9F4-4317-4282-AA67-C1490A2C1006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FA5A-B714-73E9-44E5-439BFA0D20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41603-9921-05F2-7F88-07179DDBCC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273BF-F3EB-4230-A6EF-B05F1DC880B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B87F-C412-06B2-1748-AA1EEE0C48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17D95-9DF9-CE84-C9C1-B6B7B11C04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C4B3D-22B4-DCC9-B946-489EE013F59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20618-659A-DB6F-BF4F-8CBF7340F9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3EA389-FAB2-4667-8E26-0E21BCDEEF9D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68D2D-8133-9AFB-614B-CEE13F9DF3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F4AA-9C97-EDDE-7D30-5794E144E3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2E70EC-2523-4ED9-912B-96113340EF6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2F8E-E42F-E09D-8D3A-1685E3D4F3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C426-F640-C42C-5B5F-E8559F9F3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938F-7CC1-FDD4-94EA-C5B74204426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33A47-0606-E115-FE25-170F84C6DF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CED25-B822-36CB-AEC1-78D37FC1158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4CF638-BD07-5201-7C23-912225980F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04B87-AE2F-4E03-B1FB-35CC95431E34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1719D-CD9A-079C-AD67-7EFD738928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9D929-302D-8DBE-5540-7E851A4051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547CFA-0708-4B4F-94FA-F372E063E87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AE89-0EA8-7CF1-F1F7-5EFABDEA82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98FF8-608F-3F69-9AF7-035EB4D52C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66470-5F85-4945-B15A-CA475D8D7A39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B0906-DC02-B484-39DB-AA1E124EC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E767A-8443-17FA-23C9-CA2D0906D7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B38C6B-724B-4C8F-B64C-4AB49778203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E433F-9941-08C8-F9EF-7BCCF36189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9B461-4F36-4093-B3C8-246A9B25B40F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0D4C7-BFB5-F830-DF83-07B7C14FE4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580A-8835-7B6E-1452-D213117DFD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F690B1-651B-48AE-9A41-CC0B5EE2A4F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8286-FD8F-FE8E-BD20-FD2A7A01E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2040-7BA1-F7F8-276F-D430ACB41A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E10D8-1DDF-642F-0EFF-89C31A0DD1C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F38DE-0EFB-D715-AA35-AD2BB3D8E6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CA02D2-BB87-4C4A-9A78-70CD10B6E7BE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C69DF-D312-8676-F8B2-FADB267F28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9F370-1EBE-BE98-1816-61C84B3E6A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A70E77-837D-42CC-987F-67B3F9070CA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4B60-B39B-EA09-A517-64A6EF488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7D1C6-B946-32F0-BB88-4772603881D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79F72-5CEA-F5E2-F9E9-FB60B8E431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378A1-5628-3BB4-8D22-E24B1C320F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C5840-2F1A-4559-8FB8-45FFE4C28E0A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EB4AF-1DB4-2B6A-E358-E95C783EB4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961B1-9F86-443E-1043-C3FB4E44D1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0ABEF-9D6D-408D-A6D0-D9FE50C6207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2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40F86F-CFB0-397E-DD7B-7006DE6BF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F736B-FC1F-E69C-5130-77C820E17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C37D6-2270-1DBC-CC79-C77D917B3DB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7855C62-DFE3-441D-ADCB-BD000BF7D1E9}" type="datetime1">
              <a:rPr lang="en-US"/>
              <a:pPr lvl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00CBA-C91B-BBB4-AD9D-0475CEFC9DF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627C4-FBF9-EA3B-A407-CB30C8C98F1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CB49E8E-3546-4BBB-96FC-15265DEDA784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029C4-D7CE-8031-FBB0-ACA0918571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3B9C5-84B1-5CD1-9475-8E211314EA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17220-F411-AEF3-1AAB-179109012F8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B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356ECC3-1E6D-45AC-BAD4-054CE90FD96D}" type="datetime1">
              <a:rPr lang="fr-BE"/>
              <a:pPr lvl="0"/>
              <a:t>26-09-23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6B3F4-BB46-EC4A-1F36-C4BA3EA00D9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B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4BCC-E090-0582-65D7-416DE83031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B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A504466-06CB-4C32-AA59-92EBC6C06455}" type="slidenum">
              <a:t>‹N›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snimnews.com/en/news/2020/06/06/2280336/fao-covid-19-desert-locust-to-fuel-hunger-in-asia-pacific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0" Type="http://schemas.openxmlformats.org/officeDocument/2006/relationships/hyperlink" Target="https://www.scienceimage.csiro.au/image/607/effects-of-drought-on-the-soil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B1FC-94B9-089B-EF2F-6C8DED9C4EC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899" y="894511"/>
            <a:ext cx="7957300" cy="1647821"/>
          </a:xfrm>
        </p:spPr>
        <p:txBody>
          <a:bodyPr anchorCtr="0"/>
          <a:lstStyle/>
          <a:p>
            <a:pPr lvl="0" algn="l"/>
            <a:r>
              <a:rPr lang="en-US" sz="5500" b="1">
                <a:solidFill>
                  <a:srgbClr val="FFFFFF"/>
                </a:solidFill>
                <a:latin typeface="Century Gothic" pitchFamily="34"/>
                <a:cs typeface="Arial" pitchFamily="34"/>
              </a:rPr>
              <a:t>European Regional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1EC4D-1660-C5FC-67C5-A0CCD785AA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71550" y="2914659"/>
            <a:ext cx="5305421" cy="2476487"/>
          </a:xfrm>
          <a:solidFill>
            <a:srgbClr val="BFBFBF">
              <a:alpha val="80000"/>
            </a:srgbClr>
          </a:solidFill>
        </p:spPr>
        <p:txBody>
          <a:bodyPr anchorCtr="0"/>
          <a:lstStyle/>
          <a:p>
            <a:pPr lvl="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>
                <a:solidFill>
                  <a:srgbClr val="023133"/>
                </a:solidFill>
                <a:latin typeface="Arial" pitchFamily="34"/>
                <a:cs typeface="Times New Roman" pitchFamily="18"/>
              </a:rPr>
              <a:t>Second Edition of the European Regional Symposium, on space data for tourism &amp; agriculture, by NEREUS Regions</a:t>
            </a:r>
            <a:endParaRPr lang="en-US" sz="1800" b="1">
              <a:solidFill>
                <a:srgbClr val="023133"/>
              </a:solidFill>
              <a:latin typeface="Arial" pitchFamily="34"/>
              <a:cs typeface="Times New Roman" pitchFamily="18"/>
            </a:endParaRPr>
          </a:p>
          <a:p>
            <a:pPr lvl="0"/>
            <a:endParaRPr lang="en-US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Picture 7" descr="Tourism Generic Detailed Outline icon">
            <a:extLst>
              <a:ext uri="{FF2B5EF4-FFF2-40B4-BE49-F238E27FC236}">
                <a16:creationId xmlns:a16="http://schemas.microsoft.com/office/drawing/2014/main" id="{836D40E5-D149-878F-B37F-42617A20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79902" y="2607457"/>
            <a:ext cx="975363" cy="9753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204450A1-CF1D-89D1-41AE-0BD1EA6E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093" y="824221"/>
            <a:ext cx="975363" cy="9753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 descr="A blue line drawing of a planet earth&#10;&#10;Description automatically generated">
            <a:extLst>
              <a:ext uri="{FF2B5EF4-FFF2-40B4-BE49-F238E27FC236}">
                <a16:creationId xmlns:a16="http://schemas.microsoft.com/office/drawing/2014/main" id="{0E4CD543-F280-102D-6750-D718AB7D8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734" y="1740048"/>
            <a:ext cx="1425577" cy="867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56DEF50-2D1D-0384-1FFE-6B8538AB0733}"/>
              </a:ext>
            </a:extLst>
          </p:cNvPr>
          <p:cNvSpPr txBox="1"/>
          <p:nvPr/>
        </p:nvSpPr>
        <p:spPr>
          <a:xfrm>
            <a:off x="744074" y="255593"/>
            <a:ext cx="11394137" cy="534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</a:rPr>
              <a:t>September 28 – 29 | 2023					Matera, Basilicata Region | Italy  </a:t>
            </a:r>
            <a:endParaRPr lang="en-US" sz="6500" b="1" i="0" u="none" strike="noStrike" kern="0" cap="none" spc="0" baseline="0">
              <a:solidFill>
                <a:srgbClr val="FAF28D"/>
              </a:solidFill>
              <a:uFillTx/>
              <a:latin typeface="Century Gothic" pitchFamily="34"/>
            </a:endParaRPr>
          </a:p>
        </p:txBody>
      </p: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6F394F2A-4DBE-2AB3-51E4-65E70F0A7460}"/>
              </a:ext>
            </a:extLst>
          </p:cNvPr>
          <p:cNvCxnSpPr/>
          <p:nvPr/>
        </p:nvCxnSpPr>
        <p:spPr>
          <a:xfrm>
            <a:off x="844210" y="2560850"/>
            <a:ext cx="1550667" cy="0"/>
          </a:xfrm>
          <a:prstGeom prst="straightConnector1">
            <a:avLst/>
          </a:prstGeom>
          <a:noFill/>
          <a:ln w="57150" cap="flat">
            <a:solidFill>
              <a:srgbClr val="FFFFFF"/>
            </a:solidFill>
            <a:prstDash val="solid"/>
            <a:miter/>
          </a:ln>
        </p:spPr>
      </p:cxnSp>
      <p:pic>
        <p:nvPicPr>
          <p:cNvPr id="9" name="Picture 22">
            <a:extLst>
              <a:ext uri="{FF2B5EF4-FFF2-40B4-BE49-F238E27FC236}">
                <a16:creationId xmlns:a16="http://schemas.microsoft.com/office/drawing/2014/main" id="{40F5B7D9-2F3A-879F-4F6C-B1B0FF79F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518" y="4424360"/>
            <a:ext cx="1468755" cy="6762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3" descr="ENPAB - Regione Basilicata: rimandati al 15 dicembre i termini di ...">
            <a:extLst>
              <a:ext uri="{FF2B5EF4-FFF2-40B4-BE49-F238E27FC236}">
                <a16:creationId xmlns:a16="http://schemas.microsoft.com/office/drawing/2014/main" id="{E1DE9270-F169-2C87-3881-835924C011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7732" y="4424360"/>
            <a:ext cx="734062" cy="68389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89347966-E2E2-5F40-78B6-9937DFBA37A2}"/>
              </a:ext>
            </a:extLst>
          </p:cNvPr>
          <p:cNvCxnSpPr/>
          <p:nvPr/>
        </p:nvCxnSpPr>
        <p:spPr>
          <a:xfrm>
            <a:off x="761996" y="652954"/>
            <a:ext cx="11250714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43A210-F159-098D-A832-051E8417E7EF}"/>
              </a:ext>
            </a:extLst>
          </p:cNvPr>
          <p:cNvSpPr txBox="1"/>
          <p:nvPr/>
        </p:nvSpPr>
        <p:spPr>
          <a:xfrm>
            <a:off x="6185806" y="4084968"/>
            <a:ext cx="6122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Agrifood systems in the new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trend.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Earth </a:t>
            </a:r>
            <a:r>
              <a:rPr lang="it-IT" dirty="0" err="1">
                <a:solidFill>
                  <a:schemeClr val="bg1"/>
                </a:solidFill>
              </a:rPr>
              <a:t>Observation</a:t>
            </a:r>
            <a:r>
              <a:rPr lang="it-IT" dirty="0">
                <a:solidFill>
                  <a:schemeClr val="bg1"/>
                </a:solidFill>
              </a:rPr>
              <a:t> products, </a:t>
            </a:r>
            <a:r>
              <a:rPr lang="it-IT" dirty="0" err="1">
                <a:solidFill>
                  <a:schemeClr val="bg1"/>
                </a:solidFill>
              </a:rPr>
              <a:t>combined</a:t>
            </a:r>
            <a:r>
              <a:rPr lang="it-IT" dirty="0">
                <a:solidFill>
                  <a:schemeClr val="bg1"/>
                </a:solidFill>
              </a:rPr>
              <a:t> with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data and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scenarios</a:t>
            </a:r>
            <a:r>
              <a:rPr lang="it-IT" dirty="0">
                <a:solidFill>
                  <a:schemeClr val="bg1"/>
                </a:solidFill>
              </a:rPr>
              <a:t>, can support the </a:t>
            </a:r>
            <a:r>
              <a:rPr lang="it-IT" dirty="0" err="1">
                <a:solidFill>
                  <a:schemeClr val="bg1"/>
                </a:solidFill>
              </a:rPr>
              <a:t>adaptation</a:t>
            </a:r>
            <a:r>
              <a:rPr lang="it-IT" dirty="0">
                <a:solidFill>
                  <a:schemeClr val="bg1"/>
                </a:solidFill>
              </a:rPr>
              <a:t> of the agrifood </a:t>
            </a:r>
            <a:r>
              <a:rPr lang="it-IT" dirty="0" err="1">
                <a:solidFill>
                  <a:schemeClr val="bg1"/>
                </a:solidFill>
              </a:rPr>
              <a:t>sector</a:t>
            </a:r>
            <a:r>
              <a:rPr lang="it-IT" dirty="0">
                <a:solidFill>
                  <a:schemeClr val="bg1"/>
                </a:solidFill>
              </a:rPr>
              <a:t> to the future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conditions</a:t>
            </a:r>
            <a:r>
              <a:rPr lang="it-IT" dirty="0">
                <a:solidFill>
                  <a:schemeClr val="bg1"/>
                </a:solidFill>
              </a:rPr>
              <a:t> by </a:t>
            </a:r>
            <a:r>
              <a:rPr lang="it-IT" dirty="0" err="1">
                <a:solidFill>
                  <a:schemeClr val="bg1"/>
                </a:solidFill>
              </a:rPr>
              <a:t>anticipating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trends and by </a:t>
            </a:r>
            <a:r>
              <a:rPr lang="it-IT" dirty="0" err="1">
                <a:solidFill>
                  <a:schemeClr val="bg1"/>
                </a:solidFill>
              </a:rPr>
              <a:t>suggesting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proper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Agritech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solutions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improve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resilience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7A953D-1EB3-528B-7B52-D69B6D2E1355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BF904A99-DA8A-64E2-224A-A1EF46773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80405A4-19C3-0AA6-DF4C-464912107B97}"/>
              </a:ext>
            </a:extLst>
          </p:cNvPr>
          <p:cNvSpPr txBox="1"/>
          <p:nvPr/>
        </p:nvSpPr>
        <p:spPr>
          <a:xfrm>
            <a:off x="3563005" y="647779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>
                <a:solidFill>
                  <a:srgbClr val="002060"/>
                </a:solidFill>
                <a:uFillTx/>
                <a:latin typeface="Aptos" pitchFamily="34"/>
              </a:rPr>
              <a:t>Thank you</a:t>
            </a: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91E9A529-F102-A3A6-EEAA-C31EA217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5CA3330-CE31-BF31-6FAA-65FA3CE08F23}"/>
              </a:ext>
            </a:extLst>
          </p:cNvPr>
          <p:cNvSpPr txBox="1"/>
          <p:nvPr/>
        </p:nvSpPr>
        <p:spPr>
          <a:xfrm>
            <a:off x="3424198" y="2038686"/>
            <a:ext cx="8170877" cy="2862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Marco </a:t>
            </a:r>
            <a:r>
              <a:rPr lang="en-GB" sz="60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Folegani</a:t>
            </a:r>
            <a:r>
              <a:rPr lang="en-GB" sz="6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MEEO  folegani@meeo.it</a:t>
            </a:r>
            <a:endParaRPr lang="en-GB" sz="6000" b="0" i="0" u="none" strike="noStrike" kern="1200" cap="none" spc="0" baseline="0" dirty="0">
              <a:solidFill>
                <a:srgbClr val="000000"/>
              </a:solidFill>
              <a:uFillTx/>
              <a:latin typeface="Aptos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02BAF-E834-4AEA-E642-235A23BCE6C4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EC4C8574-AFE4-3D5B-B423-E0A197902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8CD814-85EF-848B-CB66-668C5267D9DE}"/>
              </a:ext>
            </a:extLst>
          </p:cNvPr>
          <p:cNvSpPr txBox="1"/>
          <p:nvPr/>
        </p:nvSpPr>
        <p:spPr>
          <a:xfrm>
            <a:off x="3567186" y="217201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The 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space-based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solution</a:t>
            </a:r>
            <a:endParaRPr lang="de-DE" sz="3600" b="0" i="0" u="none" strike="noStrike" kern="1200" cap="none" spc="0" baseline="0" dirty="0">
              <a:solidFill>
                <a:srgbClr val="002060"/>
              </a:solidFill>
              <a:uFillTx/>
              <a:latin typeface="Aptos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36507074-B409-24FF-0E96-65963594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15D3BF-88F7-4720-5A6D-2DCB8B33A618}"/>
              </a:ext>
            </a:extLst>
          </p:cNvPr>
          <p:cNvSpPr txBox="1">
            <a:spLocks/>
          </p:cNvSpPr>
          <p:nvPr/>
        </p:nvSpPr>
        <p:spPr bwMode="auto">
          <a:xfrm>
            <a:off x="972600" y="480000"/>
            <a:ext cx="10251200" cy="7136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en-AT" dirty="0"/>
              <a:t>TOPICS</a:t>
            </a:r>
            <a:endParaRPr lang="fr-FR" dirty="0"/>
          </a:p>
        </p:txBody>
      </p:sp>
      <p:grpSp>
        <p:nvGrpSpPr>
          <p:cNvPr id="167" name="Graphic 14">
            <a:extLst>
              <a:ext uri="{FF2B5EF4-FFF2-40B4-BE49-F238E27FC236}">
                <a16:creationId xmlns:a16="http://schemas.microsoft.com/office/drawing/2014/main" id="{1086EF6A-5196-ECB0-681D-4BD4BAA3F9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09502" y="2791013"/>
            <a:ext cx="2314298" cy="2295001"/>
            <a:chOff x="4458947" y="2429810"/>
            <a:chExt cx="1155487" cy="1145858"/>
          </a:xfrm>
        </p:grpSpPr>
        <p:sp>
          <p:nvSpPr>
            <p:cNvPr id="168" name="Isosceles Triangle 3">
              <a:extLst>
                <a:ext uri="{FF2B5EF4-FFF2-40B4-BE49-F238E27FC236}">
                  <a16:creationId xmlns:a16="http://schemas.microsoft.com/office/drawing/2014/main" id="{412871D4-66D9-11D5-10EE-F02FC88D5B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2343" y="3333016"/>
              <a:ext cx="508627" cy="242652"/>
            </a:xfrm>
            <a:prstGeom prst="triangle">
              <a:avLst>
                <a:gd name="adj" fmla="val 50612"/>
              </a:avLst>
            </a:prstGeom>
            <a:solidFill>
              <a:srgbClr val="303E48"/>
            </a:solidFill>
            <a:ln w="287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050"/>
            </a:p>
          </p:txBody>
        </p:sp>
        <p:sp>
          <p:nvSpPr>
            <p:cNvPr id="169" name="Freeform: Shape 4">
              <a:extLst>
                <a:ext uri="{FF2B5EF4-FFF2-40B4-BE49-F238E27FC236}">
                  <a16:creationId xmlns:a16="http://schemas.microsoft.com/office/drawing/2014/main" id="{72A6DF73-FB52-06E7-EA5E-39E3F048883B}"/>
                </a:ext>
              </a:extLst>
            </p:cNvPr>
            <p:cNvSpPr/>
            <p:nvPr/>
          </p:nvSpPr>
          <p:spPr bwMode="auto">
            <a:xfrm>
              <a:off x="4458947" y="2429810"/>
              <a:ext cx="1155487" cy="982164"/>
            </a:xfrm>
            <a:custGeom>
              <a:avLst/>
              <a:gdLst>
                <a:gd name="connsiteX0" fmla="*/ 14706 w 1155487"/>
                <a:gd name="connsiteY0" fmla="*/ 128232 h 982164"/>
                <a:gd name="connsiteX1" fmla="*/ 105325 w 1155487"/>
                <a:gd name="connsiteY1" fmla="*/ 30190 h 982164"/>
                <a:gd name="connsiteX2" fmla="*/ 577744 w 1155487"/>
                <a:gd name="connsiteY2" fmla="*/ 0 h 982164"/>
                <a:gd name="connsiteX3" fmla="*/ 1050162 w 1155487"/>
                <a:gd name="connsiteY3" fmla="*/ 30190 h 982164"/>
                <a:gd name="connsiteX4" fmla="*/ 1140781 w 1155487"/>
                <a:gd name="connsiteY4" fmla="*/ 128232 h 982164"/>
                <a:gd name="connsiteX5" fmla="*/ 1155488 w 1155487"/>
                <a:gd name="connsiteY5" fmla="*/ 491082 h 982164"/>
                <a:gd name="connsiteX6" fmla="*/ 1140781 w 1155487"/>
                <a:gd name="connsiteY6" fmla="*/ 853931 h 982164"/>
                <a:gd name="connsiteX7" fmla="*/ 1050162 w 1155487"/>
                <a:gd name="connsiteY7" fmla="*/ 951974 h 982164"/>
                <a:gd name="connsiteX8" fmla="*/ 577744 w 1155487"/>
                <a:gd name="connsiteY8" fmla="*/ 982164 h 982164"/>
                <a:gd name="connsiteX9" fmla="*/ 105325 w 1155487"/>
                <a:gd name="connsiteY9" fmla="*/ 951974 h 982164"/>
                <a:gd name="connsiteX10" fmla="*/ 14706 w 1155487"/>
                <a:gd name="connsiteY10" fmla="*/ 853931 h 982164"/>
                <a:gd name="connsiteX11" fmla="*/ 0 w 1155487"/>
                <a:gd name="connsiteY11" fmla="*/ 491082 h 982164"/>
                <a:gd name="connsiteX12" fmla="*/ 14706 w 1155487"/>
                <a:gd name="connsiteY12" fmla="*/ 128232 h 98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5487" h="982164" extrusionOk="0">
                  <a:moveTo>
                    <a:pt x="14706" y="128232"/>
                  </a:moveTo>
                  <a:cubicBezTo>
                    <a:pt x="20300" y="77596"/>
                    <a:pt x="55170" y="39124"/>
                    <a:pt x="105325" y="30190"/>
                  </a:cubicBezTo>
                  <a:cubicBezTo>
                    <a:pt x="182983" y="16356"/>
                    <a:pt x="327676" y="0"/>
                    <a:pt x="577744" y="0"/>
                  </a:cubicBezTo>
                  <a:cubicBezTo>
                    <a:pt x="827812" y="0"/>
                    <a:pt x="972505" y="16356"/>
                    <a:pt x="1050162" y="30190"/>
                  </a:cubicBezTo>
                  <a:cubicBezTo>
                    <a:pt x="1100316" y="39124"/>
                    <a:pt x="1135188" y="77596"/>
                    <a:pt x="1140781" y="128232"/>
                  </a:cubicBezTo>
                  <a:cubicBezTo>
                    <a:pt x="1147962" y="193217"/>
                    <a:pt x="1155488" y="305580"/>
                    <a:pt x="1155488" y="491082"/>
                  </a:cubicBezTo>
                  <a:cubicBezTo>
                    <a:pt x="1155488" y="676584"/>
                    <a:pt x="1147962" y="788947"/>
                    <a:pt x="1140781" y="853931"/>
                  </a:cubicBezTo>
                  <a:cubicBezTo>
                    <a:pt x="1135188" y="904568"/>
                    <a:pt x="1100316" y="943040"/>
                    <a:pt x="1050162" y="951974"/>
                  </a:cubicBezTo>
                  <a:cubicBezTo>
                    <a:pt x="972505" y="965808"/>
                    <a:pt x="827812" y="982164"/>
                    <a:pt x="577744" y="982164"/>
                  </a:cubicBezTo>
                  <a:cubicBezTo>
                    <a:pt x="327676" y="982164"/>
                    <a:pt x="182983" y="965808"/>
                    <a:pt x="105325" y="951974"/>
                  </a:cubicBezTo>
                  <a:cubicBezTo>
                    <a:pt x="55170" y="943040"/>
                    <a:pt x="20300" y="904568"/>
                    <a:pt x="14706" y="853931"/>
                  </a:cubicBezTo>
                  <a:cubicBezTo>
                    <a:pt x="7526" y="788947"/>
                    <a:pt x="0" y="676584"/>
                    <a:pt x="0" y="491082"/>
                  </a:cubicBezTo>
                  <a:cubicBezTo>
                    <a:pt x="0" y="305580"/>
                    <a:pt x="7526" y="193217"/>
                    <a:pt x="14706" y="128232"/>
                  </a:cubicBezTo>
                  <a:close/>
                </a:path>
              </a:pathLst>
            </a:custGeom>
            <a:solidFill>
              <a:srgbClr val="F2F2F2"/>
            </a:solidFill>
            <a:ln w="28773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050"/>
            </a:p>
          </p:txBody>
        </p:sp>
        <p:sp>
          <p:nvSpPr>
            <p:cNvPr id="170" name="Freeform: Shape 5">
              <a:extLst>
                <a:ext uri="{FF2B5EF4-FFF2-40B4-BE49-F238E27FC236}">
                  <a16:creationId xmlns:a16="http://schemas.microsoft.com/office/drawing/2014/main" id="{AB6D62FB-F4EE-62AF-A72E-DA9ACB591918}"/>
                </a:ext>
              </a:extLst>
            </p:cNvPr>
            <p:cNvSpPr/>
            <p:nvPr/>
          </p:nvSpPr>
          <p:spPr bwMode="auto">
            <a:xfrm>
              <a:off x="4471924" y="3267539"/>
              <a:ext cx="1129465" cy="144435"/>
            </a:xfrm>
            <a:custGeom>
              <a:avLst/>
              <a:gdLst>
                <a:gd name="connsiteX0" fmla="*/ 1129465 w 1129465"/>
                <a:gd name="connsiteY0" fmla="*/ 0 h 144435"/>
                <a:gd name="connsiteX1" fmla="*/ 1127770 w 1129465"/>
                <a:gd name="connsiteY1" fmla="*/ 16203 h 144435"/>
                <a:gd name="connsiteX2" fmla="*/ 1037151 w 1129465"/>
                <a:gd name="connsiteY2" fmla="*/ 114246 h 144435"/>
                <a:gd name="connsiteX3" fmla="*/ 564732 w 1129465"/>
                <a:gd name="connsiteY3" fmla="*/ 144436 h 144435"/>
                <a:gd name="connsiteX4" fmla="*/ 92314 w 1129465"/>
                <a:gd name="connsiteY4" fmla="*/ 114246 h 144435"/>
                <a:gd name="connsiteX5" fmla="*/ 1695 w 1129465"/>
                <a:gd name="connsiteY5" fmla="*/ 16203 h 144435"/>
                <a:gd name="connsiteX6" fmla="*/ 0 w 1129465"/>
                <a:gd name="connsiteY6" fmla="*/ 0 h 144435"/>
                <a:gd name="connsiteX7" fmla="*/ 1129465 w 1129465"/>
                <a:gd name="connsiteY7" fmla="*/ 0 h 14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465" h="144435" extrusionOk="0">
                  <a:moveTo>
                    <a:pt x="1129465" y="0"/>
                  </a:moveTo>
                  <a:cubicBezTo>
                    <a:pt x="1128902" y="5702"/>
                    <a:pt x="1128336" y="11098"/>
                    <a:pt x="1127770" y="16203"/>
                  </a:cubicBezTo>
                  <a:cubicBezTo>
                    <a:pt x="1122177" y="66839"/>
                    <a:pt x="1087307" y="105311"/>
                    <a:pt x="1037151" y="114246"/>
                  </a:cubicBezTo>
                  <a:cubicBezTo>
                    <a:pt x="959496" y="128080"/>
                    <a:pt x="814800" y="144436"/>
                    <a:pt x="564732" y="144436"/>
                  </a:cubicBezTo>
                  <a:cubicBezTo>
                    <a:pt x="314665" y="144436"/>
                    <a:pt x="169972" y="128080"/>
                    <a:pt x="92314" y="114246"/>
                  </a:cubicBezTo>
                  <a:cubicBezTo>
                    <a:pt x="42159" y="105311"/>
                    <a:pt x="7289" y="66839"/>
                    <a:pt x="1695" y="16203"/>
                  </a:cubicBezTo>
                  <a:cubicBezTo>
                    <a:pt x="1130" y="11098"/>
                    <a:pt x="564" y="5702"/>
                    <a:pt x="0" y="0"/>
                  </a:cubicBezTo>
                  <a:lnTo>
                    <a:pt x="112946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7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050"/>
            </a:p>
          </p:txBody>
        </p:sp>
      </p:grpSp>
      <p:sp>
        <p:nvSpPr>
          <p:cNvPr id="171" name="Arrow: Chevron 8">
            <a:extLst>
              <a:ext uri="{FF2B5EF4-FFF2-40B4-BE49-F238E27FC236}">
                <a16:creationId xmlns:a16="http://schemas.microsoft.com/office/drawing/2014/main" id="{2F37019C-383A-9796-B584-D3CCC3ACB2F5}"/>
              </a:ext>
            </a:extLst>
          </p:cNvPr>
          <p:cNvSpPr/>
          <p:nvPr/>
        </p:nvSpPr>
        <p:spPr bwMode="auto">
          <a:xfrm>
            <a:off x="6738397" y="2674772"/>
            <a:ext cx="2023682" cy="2295000"/>
          </a:xfrm>
          <a:prstGeom prst="chevron">
            <a:avLst>
              <a:gd name="adj" fmla="val 48669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EF489C">
                  <a:alpha val="25000"/>
                </a:srgbClr>
              </a:gs>
              <a:gs pos="100000">
                <a:srgbClr val="EF489C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050"/>
          </a:p>
        </p:txBody>
      </p:sp>
      <p:grpSp>
        <p:nvGrpSpPr>
          <p:cNvPr id="172" name="Group 9">
            <a:extLst>
              <a:ext uri="{FF2B5EF4-FFF2-40B4-BE49-F238E27FC236}">
                <a16:creationId xmlns:a16="http://schemas.microsoft.com/office/drawing/2014/main" id="{FC62CDAE-BC61-FC7D-6B51-4F1821FDF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4294" y="2423489"/>
            <a:ext cx="822870" cy="540000"/>
            <a:chOff x="252588" y="1370509"/>
            <a:chExt cx="822870" cy="540000"/>
          </a:xfrm>
        </p:grpSpPr>
        <p:sp>
          <p:nvSpPr>
            <p:cNvPr id="173" name="Rectangle: Rounded Corners 10">
              <a:extLst>
                <a:ext uri="{FF2B5EF4-FFF2-40B4-BE49-F238E27FC236}">
                  <a16:creationId xmlns:a16="http://schemas.microsoft.com/office/drawing/2014/main" id="{CF2D9F49-E4BD-FA66-D8F7-5F7193826563}"/>
                </a:ext>
              </a:extLst>
            </p:cNvPr>
            <p:cNvSpPr/>
            <p:nvPr/>
          </p:nvSpPr>
          <p:spPr bwMode="auto">
            <a:xfrm>
              <a:off x="252588" y="137050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rgbClr val="EF489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174" name="Rectangle: Rounded Corners 11">
              <a:extLst>
                <a:ext uri="{FF2B5EF4-FFF2-40B4-BE49-F238E27FC236}">
                  <a16:creationId xmlns:a16="http://schemas.microsoft.com/office/drawing/2014/main" id="{79B568D2-64D2-1AE0-D496-AD66BAA34ABE}"/>
                </a:ext>
              </a:extLst>
            </p:cNvPr>
            <p:cNvSpPr/>
            <p:nvPr/>
          </p:nvSpPr>
          <p:spPr bwMode="auto">
            <a:xfrm>
              <a:off x="355458" y="137050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175" name="Picture 6" descr="Status - Wekeo">
              <a:extLst>
                <a:ext uri="{FF2B5EF4-FFF2-40B4-BE49-F238E27FC236}">
                  <a16:creationId xmlns:a16="http://schemas.microsoft.com/office/drawing/2014/main" id="{2BFD02B0-EA5C-69DF-CFEE-218C80A5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346525" y="1370509"/>
              <a:ext cx="677498" cy="540000"/>
            </a:xfrm>
            <a:prstGeom prst="rect">
              <a:avLst/>
            </a:prstGeom>
            <a:noFill/>
          </p:spPr>
        </p:pic>
      </p:grpSp>
      <p:grpSp>
        <p:nvGrpSpPr>
          <p:cNvPr id="176" name="Group 13">
            <a:extLst>
              <a:ext uri="{FF2B5EF4-FFF2-40B4-BE49-F238E27FC236}">
                <a16:creationId xmlns:a16="http://schemas.microsoft.com/office/drawing/2014/main" id="{5EE3DE1E-8502-2B5F-D0E2-456753486B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4294" y="3552272"/>
            <a:ext cx="822870" cy="540000"/>
            <a:chOff x="252588" y="2709849"/>
            <a:chExt cx="822870" cy="540000"/>
          </a:xfrm>
        </p:grpSpPr>
        <p:sp>
          <p:nvSpPr>
            <p:cNvPr id="177" name="Rectangle: Rounded Corners 14">
              <a:extLst>
                <a:ext uri="{FF2B5EF4-FFF2-40B4-BE49-F238E27FC236}">
                  <a16:creationId xmlns:a16="http://schemas.microsoft.com/office/drawing/2014/main" id="{8B046E35-0EA0-F2C7-EA26-53E182BC7162}"/>
                </a:ext>
              </a:extLst>
            </p:cNvPr>
            <p:cNvSpPr/>
            <p:nvPr/>
          </p:nvSpPr>
          <p:spPr bwMode="auto">
            <a:xfrm>
              <a:off x="252588" y="270984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rgbClr val="EF489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178" name="Rectangle: Rounded Corners 15">
              <a:extLst>
                <a:ext uri="{FF2B5EF4-FFF2-40B4-BE49-F238E27FC236}">
                  <a16:creationId xmlns:a16="http://schemas.microsoft.com/office/drawing/2014/main" id="{67E897F8-6CF1-99D3-64E1-A7611389902D}"/>
                </a:ext>
              </a:extLst>
            </p:cNvPr>
            <p:cNvSpPr/>
            <p:nvPr/>
          </p:nvSpPr>
          <p:spPr bwMode="auto">
            <a:xfrm>
              <a:off x="355458" y="270984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179" name="Picture 16">
              <a:extLst>
                <a:ext uri="{FF2B5EF4-FFF2-40B4-BE49-F238E27FC236}">
                  <a16:creationId xmlns:a16="http://schemas.microsoft.com/office/drawing/2014/main" id="{ADE05128-52C6-D704-5924-EB7BB0B3B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295000" y="2921349"/>
              <a:ext cx="720000" cy="117000"/>
            </a:xfrm>
            <a:prstGeom prst="rect">
              <a:avLst/>
            </a:prstGeom>
          </p:spPr>
        </p:pic>
      </p:grpSp>
      <p:grpSp>
        <p:nvGrpSpPr>
          <p:cNvPr id="180" name="Group 17">
            <a:extLst>
              <a:ext uri="{FF2B5EF4-FFF2-40B4-BE49-F238E27FC236}">
                <a16:creationId xmlns:a16="http://schemas.microsoft.com/office/drawing/2014/main" id="{019601BB-FCB8-E6B4-6A70-75D8B1887B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4294" y="2987880"/>
            <a:ext cx="822870" cy="540000"/>
            <a:chOff x="252588" y="2040179"/>
            <a:chExt cx="822870" cy="540000"/>
          </a:xfrm>
        </p:grpSpPr>
        <p:sp>
          <p:nvSpPr>
            <p:cNvPr id="181" name="Rectangle: Rounded Corners 18">
              <a:extLst>
                <a:ext uri="{FF2B5EF4-FFF2-40B4-BE49-F238E27FC236}">
                  <a16:creationId xmlns:a16="http://schemas.microsoft.com/office/drawing/2014/main" id="{266C5A73-D9EC-3EBF-E9AD-7D336D344B5C}"/>
                </a:ext>
              </a:extLst>
            </p:cNvPr>
            <p:cNvSpPr/>
            <p:nvPr/>
          </p:nvSpPr>
          <p:spPr bwMode="auto">
            <a:xfrm>
              <a:off x="252588" y="204017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rgbClr val="EF489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182" name="Rectangle: Rounded Corners 19">
              <a:extLst>
                <a:ext uri="{FF2B5EF4-FFF2-40B4-BE49-F238E27FC236}">
                  <a16:creationId xmlns:a16="http://schemas.microsoft.com/office/drawing/2014/main" id="{899AEB39-5B60-4CB2-D8BE-5164E8DE7E0B}"/>
                </a:ext>
              </a:extLst>
            </p:cNvPr>
            <p:cNvSpPr/>
            <p:nvPr/>
          </p:nvSpPr>
          <p:spPr bwMode="auto">
            <a:xfrm>
              <a:off x="355458" y="204017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183" name="Picture 20">
              <a:extLst>
                <a:ext uri="{FF2B5EF4-FFF2-40B4-BE49-F238E27FC236}">
                  <a16:creationId xmlns:a16="http://schemas.microsoft.com/office/drawing/2014/main" id="{7006B531-34B4-8AA2-E9FB-E0B212B1E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325480" y="2130179"/>
              <a:ext cx="719588" cy="360000"/>
            </a:xfrm>
            <a:prstGeom prst="rect">
              <a:avLst/>
            </a:prstGeom>
          </p:spPr>
        </p:pic>
      </p:grpSp>
      <p:grpSp>
        <p:nvGrpSpPr>
          <p:cNvPr id="184" name="Group 21">
            <a:extLst>
              <a:ext uri="{FF2B5EF4-FFF2-40B4-BE49-F238E27FC236}">
                <a16:creationId xmlns:a16="http://schemas.microsoft.com/office/drawing/2014/main" id="{7DAEC86B-70DF-479F-164D-F7739AD9B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4294" y="4681055"/>
            <a:ext cx="822870" cy="540000"/>
            <a:chOff x="252588" y="4049190"/>
            <a:chExt cx="822870" cy="540000"/>
          </a:xfrm>
        </p:grpSpPr>
        <p:sp>
          <p:nvSpPr>
            <p:cNvPr id="185" name="Rectangle: Rounded Corners 22">
              <a:extLst>
                <a:ext uri="{FF2B5EF4-FFF2-40B4-BE49-F238E27FC236}">
                  <a16:creationId xmlns:a16="http://schemas.microsoft.com/office/drawing/2014/main" id="{C98C9FF7-8E12-C763-D81E-3077C23750A9}"/>
                </a:ext>
              </a:extLst>
            </p:cNvPr>
            <p:cNvSpPr/>
            <p:nvPr/>
          </p:nvSpPr>
          <p:spPr bwMode="auto">
            <a:xfrm>
              <a:off x="252588" y="4049190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rgbClr val="EF489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186" name="Rectangle: Rounded Corners 23">
              <a:extLst>
                <a:ext uri="{FF2B5EF4-FFF2-40B4-BE49-F238E27FC236}">
                  <a16:creationId xmlns:a16="http://schemas.microsoft.com/office/drawing/2014/main" id="{C0B6A456-B28E-66A0-7B63-704DD4BBDF83}"/>
                </a:ext>
              </a:extLst>
            </p:cNvPr>
            <p:cNvSpPr/>
            <p:nvPr/>
          </p:nvSpPr>
          <p:spPr bwMode="auto">
            <a:xfrm>
              <a:off x="355458" y="4049190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187" name="Picture 24">
              <a:extLst>
                <a:ext uri="{FF2B5EF4-FFF2-40B4-BE49-F238E27FC236}">
                  <a16:creationId xmlns:a16="http://schemas.microsoft.com/office/drawing/2014/main" id="{D63C76D5-AB19-3E0A-79AA-57D7611E9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415274" y="4199636"/>
              <a:ext cx="540000" cy="323189"/>
            </a:xfrm>
            <a:prstGeom prst="rect">
              <a:avLst/>
            </a:prstGeom>
          </p:spPr>
        </p:pic>
      </p:grpSp>
      <p:grpSp>
        <p:nvGrpSpPr>
          <p:cNvPr id="188" name="Group 25">
            <a:extLst>
              <a:ext uri="{FF2B5EF4-FFF2-40B4-BE49-F238E27FC236}">
                <a16:creationId xmlns:a16="http://schemas.microsoft.com/office/drawing/2014/main" id="{DE116406-6317-9A37-D2FD-2E325D0798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4294" y="4116663"/>
            <a:ext cx="822870" cy="540000"/>
            <a:chOff x="252588" y="3379519"/>
            <a:chExt cx="822870" cy="540000"/>
          </a:xfrm>
        </p:grpSpPr>
        <p:sp>
          <p:nvSpPr>
            <p:cNvPr id="189" name="Rectangle: Rounded Corners 26">
              <a:extLst>
                <a:ext uri="{FF2B5EF4-FFF2-40B4-BE49-F238E27FC236}">
                  <a16:creationId xmlns:a16="http://schemas.microsoft.com/office/drawing/2014/main" id="{987829EB-3BFE-CF58-8AFF-9EFE56AAAABA}"/>
                </a:ext>
              </a:extLst>
            </p:cNvPr>
            <p:cNvSpPr/>
            <p:nvPr/>
          </p:nvSpPr>
          <p:spPr bwMode="auto">
            <a:xfrm>
              <a:off x="252588" y="337951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rgbClr val="EF489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190" name="Rectangle: Rounded Corners 27">
              <a:extLst>
                <a:ext uri="{FF2B5EF4-FFF2-40B4-BE49-F238E27FC236}">
                  <a16:creationId xmlns:a16="http://schemas.microsoft.com/office/drawing/2014/main" id="{F86D34FA-D71E-90C8-7DE0-578AE6E5C495}"/>
                </a:ext>
              </a:extLst>
            </p:cNvPr>
            <p:cNvSpPr/>
            <p:nvPr/>
          </p:nvSpPr>
          <p:spPr bwMode="auto">
            <a:xfrm>
              <a:off x="355458" y="3379519"/>
              <a:ext cx="720000" cy="5400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191" name="Picture 2" descr="ESA-logo-and-wordmark – ESA Blog Navigator">
              <a:extLst>
                <a:ext uri="{FF2B5EF4-FFF2-40B4-BE49-F238E27FC236}">
                  <a16:creationId xmlns:a16="http://schemas.microsoft.com/office/drawing/2014/main" id="{A499E469-1F58-5843-11E2-B1FA8A982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230" y="3507263"/>
              <a:ext cx="720000" cy="309882"/>
            </a:xfrm>
            <a:prstGeom prst="rect">
              <a:avLst/>
            </a:prstGeom>
            <a:noFill/>
          </p:spPr>
        </p:pic>
      </p:grpSp>
      <p:cxnSp>
        <p:nvCxnSpPr>
          <p:cNvPr id="192" name="Straight Connector 29">
            <a:extLst>
              <a:ext uri="{FF2B5EF4-FFF2-40B4-BE49-F238E27FC236}">
                <a16:creationId xmlns:a16="http://schemas.microsoft.com/office/drawing/2014/main" id="{BF8A2E58-A8B2-4721-9182-640AA8CA591B}"/>
              </a:ext>
            </a:extLst>
          </p:cNvPr>
          <p:cNvCxnSpPr>
            <a:cxnSpLocks/>
            <a:stCxn id="182" idx="3"/>
            <a:endCxn id="206" idx="1"/>
          </p:cNvCxnSpPr>
          <p:nvPr/>
        </p:nvCxnSpPr>
        <p:spPr bwMode="auto">
          <a:xfrm>
            <a:off x="4317165" y="3257880"/>
            <a:ext cx="689264" cy="526733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30">
            <a:extLst>
              <a:ext uri="{FF2B5EF4-FFF2-40B4-BE49-F238E27FC236}">
                <a16:creationId xmlns:a16="http://schemas.microsoft.com/office/drawing/2014/main" id="{94A42636-DC60-1AF3-EBDC-F0A8E6EE929A}"/>
              </a:ext>
            </a:extLst>
          </p:cNvPr>
          <p:cNvCxnSpPr>
            <a:cxnSpLocks/>
            <a:stCxn id="174" idx="3"/>
            <a:endCxn id="206" idx="1"/>
          </p:cNvCxnSpPr>
          <p:nvPr/>
        </p:nvCxnSpPr>
        <p:spPr bwMode="auto">
          <a:xfrm>
            <a:off x="4317165" y="2693489"/>
            <a:ext cx="689264" cy="1091124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31">
            <a:extLst>
              <a:ext uri="{FF2B5EF4-FFF2-40B4-BE49-F238E27FC236}">
                <a16:creationId xmlns:a16="http://schemas.microsoft.com/office/drawing/2014/main" id="{B4E02823-530D-A425-D68D-0B8184403845}"/>
              </a:ext>
            </a:extLst>
          </p:cNvPr>
          <p:cNvCxnSpPr>
            <a:cxnSpLocks/>
            <a:stCxn id="178" idx="3"/>
            <a:endCxn id="206" idx="1"/>
          </p:cNvCxnSpPr>
          <p:nvPr/>
        </p:nvCxnSpPr>
        <p:spPr bwMode="auto">
          <a:xfrm flipV="1">
            <a:off x="4317165" y="3784613"/>
            <a:ext cx="689264" cy="37658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32">
            <a:extLst>
              <a:ext uri="{FF2B5EF4-FFF2-40B4-BE49-F238E27FC236}">
                <a16:creationId xmlns:a16="http://schemas.microsoft.com/office/drawing/2014/main" id="{01E2F633-E4F9-700C-D900-1F6B5F896B3B}"/>
              </a:ext>
            </a:extLst>
          </p:cNvPr>
          <p:cNvCxnSpPr>
            <a:cxnSpLocks/>
            <a:stCxn id="191" idx="3"/>
            <a:endCxn id="206" idx="1"/>
          </p:cNvCxnSpPr>
          <p:nvPr/>
        </p:nvCxnSpPr>
        <p:spPr bwMode="auto">
          <a:xfrm flipV="1">
            <a:off x="4298937" y="3784613"/>
            <a:ext cx="707492" cy="614735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33">
            <a:extLst>
              <a:ext uri="{FF2B5EF4-FFF2-40B4-BE49-F238E27FC236}">
                <a16:creationId xmlns:a16="http://schemas.microsoft.com/office/drawing/2014/main" id="{91CE2AEB-27F5-DF4D-9882-EEEACB08DADA}"/>
              </a:ext>
            </a:extLst>
          </p:cNvPr>
          <p:cNvCxnSpPr>
            <a:cxnSpLocks/>
            <a:stCxn id="186" idx="3"/>
            <a:endCxn id="206" idx="1"/>
          </p:cNvCxnSpPr>
          <p:nvPr/>
        </p:nvCxnSpPr>
        <p:spPr bwMode="auto">
          <a:xfrm flipV="1">
            <a:off x="4317165" y="3784612"/>
            <a:ext cx="689264" cy="1166444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Picture 34">
            <a:extLst>
              <a:ext uri="{FF2B5EF4-FFF2-40B4-BE49-F238E27FC236}">
                <a16:creationId xmlns:a16="http://schemas.microsoft.com/office/drawing/2014/main" id="{F001D881-C7C0-3EB6-EAB1-B3969DC6C9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53644" y="3081965"/>
            <a:ext cx="405000" cy="405000"/>
          </a:xfrm>
          <a:prstGeom prst="rect">
            <a:avLst/>
          </a:prstGeom>
        </p:spPr>
      </p:pic>
      <p:pic>
        <p:nvPicPr>
          <p:cNvPr id="198" name="Picture 35">
            <a:extLst>
              <a:ext uri="{FF2B5EF4-FFF2-40B4-BE49-F238E27FC236}">
                <a16:creationId xmlns:a16="http://schemas.microsoft.com/office/drawing/2014/main" id="{DDD9829D-C6BD-CD74-9670-15CDE6B5017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28500" y="3629480"/>
            <a:ext cx="405000" cy="405000"/>
          </a:xfrm>
          <a:prstGeom prst="rect">
            <a:avLst/>
          </a:prstGeom>
        </p:spPr>
      </p:pic>
      <p:grpSp>
        <p:nvGrpSpPr>
          <p:cNvPr id="199" name="Group 36">
            <a:extLst>
              <a:ext uri="{FF2B5EF4-FFF2-40B4-BE49-F238E27FC236}">
                <a16:creationId xmlns:a16="http://schemas.microsoft.com/office/drawing/2014/main" id="{0CCF81F0-A9BC-32CE-5F5E-7458D2D5B3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2020" y="4460513"/>
            <a:ext cx="648000" cy="648000"/>
            <a:chOff x="5628731" y="3479636"/>
            <a:chExt cx="720001" cy="720000"/>
          </a:xfrm>
        </p:grpSpPr>
        <p:sp>
          <p:nvSpPr>
            <p:cNvPr id="200" name="Oval 37">
              <a:extLst>
                <a:ext uri="{FF2B5EF4-FFF2-40B4-BE49-F238E27FC236}">
                  <a16:creationId xmlns:a16="http://schemas.microsoft.com/office/drawing/2014/main" id="{642D4B55-497F-C702-A133-70EC061450CE}"/>
                </a:ext>
              </a:extLst>
            </p:cNvPr>
            <p:cNvSpPr/>
            <p:nvPr/>
          </p:nvSpPr>
          <p:spPr bwMode="auto">
            <a:xfrm>
              <a:off x="5628731" y="3479636"/>
              <a:ext cx="720001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201" name="Picture 12" descr="Open API Logo - OpenAPI Initiative">
              <a:extLst>
                <a:ext uri="{FF2B5EF4-FFF2-40B4-BE49-F238E27FC236}">
                  <a16:creationId xmlns:a16="http://schemas.microsoft.com/office/drawing/2014/main" id="{2E1CA9B1-58B4-ECFB-5E7E-94735ED2B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1162" y="3620676"/>
              <a:ext cx="361534" cy="360000"/>
            </a:xfrm>
            <a:prstGeom prst="rect">
              <a:avLst/>
            </a:prstGeom>
            <a:noFill/>
          </p:spPr>
        </p:pic>
      </p:grpSp>
      <p:grpSp>
        <p:nvGrpSpPr>
          <p:cNvPr id="202" name="Group 39">
            <a:extLst>
              <a:ext uri="{FF2B5EF4-FFF2-40B4-BE49-F238E27FC236}">
                <a16:creationId xmlns:a16="http://schemas.microsoft.com/office/drawing/2014/main" id="{6F8A58DD-6AD1-FBE8-0CD8-A7C52B5458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06216" y="4460513"/>
            <a:ext cx="648000" cy="648000"/>
            <a:chOff x="5066864" y="2851092"/>
            <a:chExt cx="720000" cy="720000"/>
          </a:xfrm>
        </p:grpSpPr>
        <p:sp>
          <p:nvSpPr>
            <p:cNvPr id="203" name="Oval 40">
              <a:extLst>
                <a:ext uri="{FF2B5EF4-FFF2-40B4-BE49-F238E27FC236}">
                  <a16:creationId xmlns:a16="http://schemas.microsoft.com/office/drawing/2014/main" id="{51FBD555-0301-04C5-02C8-C37DBACAA13D}"/>
                </a:ext>
              </a:extLst>
            </p:cNvPr>
            <p:cNvSpPr/>
            <p:nvPr/>
          </p:nvSpPr>
          <p:spPr bwMode="auto">
            <a:xfrm>
              <a:off x="5066864" y="2851092"/>
              <a:ext cx="720000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204" name="Picture 14">
              <a:extLst>
                <a:ext uri="{FF2B5EF4-FFF2-40B4-BE49-F238E27FC236}">
                  <a16:creationId xmlns:a16="http://schemas.microsoft.com/office/drawing/2014/main" id="{9D7C5962-2EEC-06D1-0E59-1D284FFBB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245484" y="3031533"/>
              <a:ext cx="360000" cy="360000"/>
            </a:xfrm>
            <a:prstGeom prst="rect">
              <a:avLst/>
            </a:prstGeom>
            <a:noFill/>
          </p:spPr>
        </p:pic>
      </p:grpSp>
      <p:grpSp>
        <p:nvGrpSpPr>
          <p:cNvPr id="205" name="Group 42">
            <a:extLst>
              <a:ext uri="{FF2B5EF4-FFF2-40B4-BE49-F238E27FC236}">
                <a16:creationId xmlns:a16="http://schemas.microsoft.com/office/drawing/2014/main" id="{E335B2CF-B6FA-F8C2-A807-F72559C53E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06429" y="3488383"/>
            <a:ext cx="1635739" cy="593351"/>
            <a:chOff x="1868990" y="2666005"/>
            <a:chExt cx="1658908" cy="601756"/>
          </a:xfrm>
        </p:grpSpPr>
        <p:sp>
          <p:nvSpPr>
            <p:cNvPr id="206" name="Rectangle: Rounded Corners 43">
              <a:extLst>
                <a:ext uri="{FF2B5EF4-FFF2-40B4-BE49-F238E27FC236}">
                  <a16:creationId xmlns:a16="http://schemas.microsoft.com/office/drawing/2014/main" id="{6FC2A188-1DF2-3F24-A775-4ED1A91104A4}"/>
                </a:ext>
              </a:extLst>
            </p:cNvPr>
            <p:cNvSpPr/>
            <p:nvPr/>
          </p:nvSpPr>
          <p:spPr bwMode="auto">
            <a:xfrm>
              <a:off x="1868990" y="2666005"/>
              <a:ext cx="1440000" cy="600858"/>
            </a:xfrm>
            <a:prstGeom prst="roundRect">
              <a:avLst>
                <a:gd name="adj" fmla="val 16667"/>
              </a:avLst>
            </a:prstGeom>
            <a:solidFill>
              <a:srgbClr val="EF489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207" name="Rectangle: Rounded Corners 44">
              <a:extLst>
                <a:ext uri="{FF2B5EF4-FFF2-40B4-BE49-F238E27FC236}">
                  <a16:creationId xmlns:a16="http://schemas.microsoft.com/office/drawing/2014/main" id="{F99E69B9-4285-E640-F48B-E389470E005A}"/>
                </a:ext>
              </a:extLst>
            </p:cNvPr>
            <p:cNvSpPr/>
            <p:nvPr/>
          </p:nvSpPr>
          <p:spPr bwMode="auto">
            <a:xfrm>
              <a:off x="2087898" y="2666904"/>
              <a:ext cx="1440000" cy="60085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208" name="Graphic 11">
              <a:extLst>
                <a:ext uri="{FF2B5EF4-FFF2-40B4-BE49-F238E27FC236}">
                  <a16:creationId xmlns:a16="http://schemas.microsoft.com/office/drawing/2014/main" id="{06B1E34E-2D71-822F-41C3-E60C48725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73112" y="2830132"/>
              <a:ext cx="1450056" cy="252000"/>
            </a:xfrm>
            <a:custGeom>
              <a:avLst/>
              <a:gdLst>
                <a:gd name="connsiteX0" fmla="*/ 0 w 2362200"/>
                <a:gd name="connsiteY0" fmla="*/ 0 h 2511552"/>
                <a:gd name="connsiteX1" fmla="*/ 2362200 w 2362200"/>
                <a:gd name="connsiteY1" fmla="*/ 0 h 2511552"/>
                <a:gd name="connsiteX2" fmla="*/ 2362200 w 2362200"/>
                <a:gd name="connsiteY2" fmla="*/ 2511552 h 2511552"/>
                <a:gd name="connsiteX3" fmla="*/ 0 w 2362200"/>
                <a:gd name="connsiteY3" fmla="*/ 2511552 h 251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00" h="2511552" extrusionOk="0">
                  <a:moveTo>
                    <a:pt x="0" y="0"/>
                  </a:moveTo>
                  <a:lnTo>
                    <a:pt x="2362200" y="0"/>
                  </a:lnTo>
                  <a:lnTo>
                    <a:pt x="2362200" y="2511552"/>
                  </a:lnTo>
                  <a:lnTo>
                    <a:pt x="0" y="2511552"/>
                  </a:lnTo>
                  <a:close/>
                </a:path>
              </a:pathLst>
            </a:custGeom>
          </p:spPr>
        </p:pic>
      </p:grpSp>
      <p:grpSp>
        <p:nvGrpSpPr>
          <p:cNvPr id="209" name="Group 46">
            <a:extLst>
              <a:ext uri="{FF2B5EF4-FFF2-40B4-BE49-F238E27FC236}">
                <a16:creationId xmlns:a16="http://schemas.microsoft.com/office/drawing/2014/main" id="{1ABE0C01-E039-4BCC-DA03-E8A7C3D911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2020" y="2467013"/>
            <a:ext cx="648000" cy="648000"/>
            <a:chOff x="5066865" y="1613420"/>
            <a:chExt cx="720000" cy="720000"/>
          </a:xfrm>
        </p:grpSpPr>
        <p:sp>
          <p:nvSpPr>
            <p:cNvPr id="210" name="Oval 47">
              <a:extLst>
                <a:ext uri="{FF2B5EF4-FFF2-40B4-BE49-F238E27FC236}">
                  <a16:creationId xmlns:a16="http://schemas.microsoft.com/office/drawing/2014/main" id="{FA78F306-4A36-A4BA-C7F8-F1715D5AFEE5}"/>
                </a:ext>
              </a:extLst>
            </p:cNvPr>
            <p:cNvSpPr/>
            <p:nvPr/>
          </p:nvSpPr>
          <p:spPr bwMode="auto">
            <a:xfrm>
              <a:off x="5066865" y="1613420"/>
              <a:ext cx="720000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211" name="Picture 16">
              <a:extLst>
                <a:ext uri="{FF2B5EF4-FFF2-40B4-BE49-F238E27FC236}">
                  <a16:creationId xmlns:a16="http://schemas.microsoft.com/office/drawing/2014/main" id="{91B30B4C-485D-F2DB-E7B5-6ED0E08B2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225003" y="1739420"/>
              <a:ext cx="403723" cy="468000"/>
            </a:xfrm>
            <a:prstGeom prst="rect">
              <a:avLst/>
            </a:prstGeom>
            <a:noFill/>
          </p:spPr>
        </p:pic>
      </p:grpSp>
      <p:grpSp>
        <p:nvGrpSpPr>
          <p:cNvPr id="212" name="Group 49">
            <a:extLst>
              <a:ext uri="{FF2B5EF4-FFF2-40B4-BE49-F238E27FC236}">
                <a16:creationId xmlns:a16="http://schemas.microsoft.com/office/drawing/2014/main" id="{E5DF3EA3-7D7A-15B4-5829-A07389D818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78033" y="2467013"/>
            <a:ext cx="648000" cy="648000"/>
            <a:chOff x="5755050" y="2370576"/>
            <a:chExt cx="720000" cy="720000"/>
          </a:xfrm>
        </p:grpSpPr>
        <p:sp>
          <p:nvSpPr>
            <p:cNvPr id="213" name="Oval 50">
              <a:extLst>
                <a:ext uri="{FF2B5EF4-FFF2-40B4-BE49-F238E27FC236}">
                  <a16:creationId xmlns:a16="http://schemas.microsoft.com/office/drawing/2014/main" id="{A61E9CB9-DCAD-04F3-8544-65C238AA68C2}"/>
                </a:ext>
              </a:extLst>
            </p:cNvPr>
            <p:cNvSpPr/>
            <p:nvPr/>
          </p:nvSpPr>
          <p:spPr bwMode="auto">
            <a:xfrm>
              <a:off x="5755050" y="2370576"/>
              <a:ext cx="720000" cy="72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pic>
          <p:nvPicPr>
            <p:cNvPr id="214" name="Graphic 11">
              <a:extLst>
                <a:ext uri="{FF2B5EF4-FFF2-40B4-BE49-F238E27FC236}">
                  <a16:creationId xmlns:a16="http://schemas.microsoft.com/office/drawing/2014/main" id="{006825AD-A2E6-ABB6-FEE7-A1112408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01011" y="2532576"/>
              <a:ext cx="428077" cy="396000"/>
            </a:xfrm>
            <a:custGeom>
              <a:avLst/>
              <a:gdLst>
                <a:gd name="connsiteX0" fmla="*/ 0 w 2362200"/>
                <a:gd name="connsiteY0" fmla="*/ 0 h 2511552"/>
                <a:gd name="connsiteX1" fmla="*/ 2362200 w 2362200"/>
                <a:gd name="connsiteY1" fmla="*/ 0 h 2511552"/>
                <a:gd name="connsiteX2" fmla="*/ 2362200 w 2362200"/>
                <a:gd name="connsiteY2" fmla="*/ 2511552 h 2511552"/>
                <a:gd name="connsiteX3" fmla="*/ 0 w 2362200"/>
                <a:gd name="connsiteY3" fmla="*/ 2511552 h 251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200" h="2511552" extrusionOk="0">
                  <a:moveTo>
                    <a:pt x="0" y="0"/>
                  </a:moveTo>
                  <a:lnTo>
                    <a:pt x="2362200" y="0"/>
                  </a:lnTo>
                  <a:lnTo>
                    <a:pt x="2362200" y="2511552"/>
                  </a:lnTo>
                  <a:lnTo>
                    <a:pt x="0" y="2511552"/>
                  </a:lnTo>
                  <a:close/>
                </a:path>
              </a:pathLst>
            </a:custGeom>
          </p:spPr>
        </p:pic>
      </p:grpSp>
      <p:cxnSp>
        <p:nvCxnSpPr>
          <p:cNvPr id="215" name="Straight Connector 52">
            <a:extLst>
              <a:ext uri="{FF2B5EF4-FFF2-40B4-BE49-F238E27FC236}">
                <a16:creationId xmlns:a16="http://schemas.microsoft.com/office/drawing/2014/main" id="{6E42D610-F47C-BF7D-41B2-5CFC8EB2BA33}"/>
              </a:ext>
            </a:extLst>
          </p:cNvPr>
          <p:cNvCxnSpPr>
            <a:cxnSpLocks/>
            <a:stCxn id="207" idx="0"/>
            <a:endCxn id="210" idx="4"/>
          </p:cNvCxnSpPr>
          <p:nvPr/>
        </p:nvCxnSpPr>
        <p:spPr bwMode="auto">
          <a:xfrm flipH="1" flipV="1">
            <a:off x="5486020" y="3115013"/>
            <a:ext cx="446206" cy="374254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53">
            <a:extLst>
              <a:ext uri="{FF2B5EF4-FFF2-40B4-BE49-F238E27FC236}">
                <a16:creationId xmlns:a16="http://schemas.microsoft.com/office/drawing/2014/main" id="{7B385D17-1E9B-8850-81FA-DDF12868405D}"/>
              </a:ext>
            </a:extLst>
          </p:cNvPr>
          <p:cNvCxnSpPr>
            <a:cxnSpLocks/>
            <a:stCxn id="207" idx="0"/>
            <a:endCxn id="213" idx="4"/>
          </p:cNvCxnSpPr>
          <p:nvPr/>
        </p:nvCxnSpPr>
        <p:spPr bwMode="auto">
          <a:xfrm flipV="1">
            <a:off x="5932225" y="3115013"/>
            <a:ext cx="469808" cy="374254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54">
            <a:extLst>
              <a:ext uri="{FF2B5EF4-FFF2-40B4-BE49-F238E27FC236}">
                <a16:creationId xmlns:a16="http://schemas.microsoft.com/office/drawing/2014/main" id="{DB583363-1670-2E82-2CFC-5C87B533EA22}"/>
              </a:ext>
            </a:extLst>
          </p:cNvPr>
          <p:cNvCxnSpPr>
            <a:cxnSpLocks/>
            <a:stCxn id="207" idx="2"/>
            <a:endCxn id="203" idx="0"/>
          </p:cNvCxnSpPr>
          <p:nvPr/>
        </p:nvCxnSpPr>
        <p:spPr bwMode="auto">
          <a:xfrm>
            <a:off x="5932225" y="4081732"/>
            <a:ext cx="497991" cy="378782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55">
            <a:extLst>
              <a:ext uri="{FF2B5EF4-FFF2-40B4-BE49-F238E27FC236}">
                <a16:creationId xmlns:a16="http://schemas.microsoft.com/office/drawing/2014/main" id="{80AB8CD5-A426-9133-F0D7-CD83D47ADACC}"/>
              </a:ext>
            </a:extLst>
          </p:cNvPr>
          <p:cNvCxnSpPr>
            <a:cxnSpLocks/>
            <a:stCxn id="207" idx="2"/>
            <a:endCxn id="200" idx="0"/>
          </p:cNvCxnSpPr>
          <p:nvPr/>
        </p:nvCxnSpPr>
        <p:spPr bwMode="auto">
          <a:xfrm flipH="1">
            <a:off x="5486020" y="4081732"/>
            <a:ext cx="446206" cy="378782"/>
          </a:xfrm>
          <a:prstGeom prst="line">
            <a:avLst/>
          </a:prstGeom>
          <a:ln w="50800" cap="rnd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9" name="Picture 56">
            <a:extLst>
              <a:ext uri="{FF2B5EF4-FFF2-40B4-BE49-F238E27FC236}">
                <a16:creationId xmlns:a16="http://schemas.microsoft.com/office/drawing/2014/main" id="{767B8F66-31F2-736D-460E-FA0BDB55C1D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54928" y="4262255"/>
            <a:ext cx="405000" cy="405000"/>
          </a:xfrm>
          <a:prstGeom prst="rect">
            <a:avLst/>
          </a:prstGeom>
        </p:spPr>
      </p:pic>
      <p:grpSp>
        <p:nvGrpSpPr>
          <p:cNvPr id="220" name="Group 57">
            <a:extLst>
              <a:ext uri="{FF2B5EF4-FFF2-40B4-BE49-F238E27FC236}">
                <a16:creationId xmlns:a16="http://schemas.microsoft.com/office/drawing/2014/main" id="{ED408102-8D6E-680E-F27F-F793DFA22B6D}"/>
              </a:ext>
            </a:extLst>
          </p:cNvPr>
          <p:cNvGrpSpPr/>
          <p:nvPr/>
        </p:nvGrpSpPr>
        <p:grpSpPr bwMode="auto">
          <a:xfrm>
            <a:off x="10145589" y="3529070"/>
            <a:ext cx="371735" cy="324000"/>
            <a:chOff x="7306768" y="2433925"/>
            <a:chExt cx="495646" cy="432000"/>
          </a:xfrm>
        </p:grpSpPr>
        <p:sp>
          <p:nvSpPr>
            <p:cNvPr id="221" name="Oval 58">
              <a:extLst>
                <a:ext uri="{FF2B5EF4-FFF2-40B4-BE49-F238E27FC236}">
                  <a16:creationId xmlns:a16="http://schemas.microsoft.com/office/drawing/2014/main" id="{035A4B0C-44F0-0EAA-2A83-5A25CEF4CA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6204" y="2433925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22" name="Group 59">
              <a:extLst>
                <a:ext uri="{FF2B5EF4-FFF2-40B4-BE49-F238E27FC236}">
                  <a16:creationId xmlns:a16="http://schemas.microsoft.com/office/drawing/2014/main" id="{40F2EF85-B2C3-9AFB-CDFC-1DB0D9AD91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6768" y="2466675"/>
              <a:ext cx="495646" cy="360000"/>
              <a:chOff x="4140655" y="446868"/>
              <a:chExt cx="884464" cy="642406"/>
            </a:xfrm>
          </p:grpSpPr>
          <p:sp>
            <p:nvSpPr>
              <p:cNvPr id="223" name="Freeform: Shape 60">
                <a:extLst>
                  <a:ext uri="{FF2B5EF4-FFF2-40B4-BE49-F238E27FC236}">
                    <a16:creationId xmlns:a16="http://schemas.microsoft.com/office/drawing/2014/main" id="{AC7E2CEE-67FF-7F75-0048-9911D680644A}"/>
                  </a:ext>
                </a:extLst>
              </p:cNvPr>
              <p:cNvSpPr/>
              <p:nvPr/>
            </p:nvSpPr>
            <p:spPr bwMode="auto">
              <a:xfrm>
                <a:off x="4140655" y="953203"/>
                <a:ext cx="884464" cy="136071"/>
              </a:xfrm>
              <a:custGeom>
                <a:avLst/>
                <a:gdLst>
                  <a:gd name="connsiteX0" fmla="*/ 884508 w 884464"/>
                  <a:gd name="connsiteY0" fmla="*/ 136148 h 136071"/>
                  <a:gd name="connsiteX1" fmla="*/ 850490 w 884464"/>
                  <a:gd name="connsiteY1" fmla="*/ 136148 h 136071"/>
                  <a:gd name="connsiteX2" fmla="*/ 714418 w 884464"/>
                  <a:gd name="connsiteY2" fmla="*/ 77 h 136071"/>
                  <a:gd name="connsiteX3" fmla="*/ 578347 w 884464"/>
                  <a:gd name="connsiteY3" fmla="*/ 136148 h 136071"/>
                  <a:gd name="connsiteX4" fmla="*/ 442275 w 884464"/>
                  <a:gd name="connsiteY4" fmla="*/ 77 h 136071"/>
                  <a:gd name="connsiteX5" fmla="*/ 306204 w 884464"/>
                  <a:gd name="connsiteY5" fmla="*/ 136148 h 136071"/>
                  <a:gd name="connsiteX6" fmla="*/ 170132 w 884464"/>
                  <a:gd name="connsiteY6" fmla="*/ 77 h 136071"/>
                  <a:gd name="connsiteX7" fmla="*/ 34061 w 884464"/>
                  <a:gd name="connsiteY7" fmla="*/ 136148 h 136071"/>
                  <a:gd name="connsiteX8" fmla="*/ 43 w 884464"/>
                  <a:gd name="connsiteY8" fmla="*/ 136148 h 13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4464" h="136071" extrusionOk="0">
                    <a:moveTo>
                      <a:pt x="884508" y="136148"/>
                    </a:moveTo>
                    <a:lnTo>
                      <a:pt x="850490" y="136148"/>
                    </a:lnTo>
                    <a:cubicBezTo>
                      <a:pt x="775338" y="136148"/>
                      <a:pt x="714418" y="75229"/>
                      <a:pt x="714418" y="77"/>
                    </a:cubicBezTo>
                    <a:cubicBezTo>
                      <a:pt x="714418" y="75229"/>
                      <a:pt x="653499" y="136148"/>
                      <a:pt x="578347" y="136148"/>
                    </a:cubicBezTo>
                    <a:cubicBezTo>
                      <a:pt x="503197" y="136148"/>
                      <a:pt x="442275" y="75229"/>
                      <a:pt x="442275" y="77"/>
                    </a:cubicBezTo>
                    <a:cubicBezTo>
                      <a:pt x="442275" y="75229"/>
                      <a:pt x="381354" y="136148"/>
                      <a:pt x="306204" y="136148"/>
                    </a:cubicBezTo>
                    <a:cubicBezTo>
                      <a:pt x="231054" y="136148"/>
                      <a:pt x="170132" y="75229"/>
                      <a:pt x="170132" y="77"/>
                    </a:cubicBezTo>
                    <a:cubicBezTo>
                      <a:pt x="170132" y="75229"/>
                      <a:pt x="109211" y="136148"/>
                      <a:pt x="34061" y="136148"/>
                    </a:cubicBezTo>
                    <a:lnTo>
                      <a:pt x="43" y="136148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24" name="Freeform: Shape 61">
                <a:extLst>
                  <a:ext uri="{FF2B5EF4-FFF2-40B4-BE49-F238E27FC236}">
                    <a16:creationId xmlns:a16="http://schemas.microsoft.com/office/drawing/2014/main" id="{57D41F82-5016-6C21-5846-53C8B22D7D18}"/>
                  </a:ext>
                </a:extLst>
              </p:cNvPr>
              <p:cNvSpPr/>
              <p:nvPr/>
            </p:nvSpPr>
            <p:spPr bwMode="auto">
              <a:xfrm>
                <a:off x="4140655" y="696154"/>
                <a:ext cx="884464" cy="136071"/>
              </a:xfrm>
              <a:custGeom>
                <a:avLst/>
                <a:gdLst>
                  <a:gd name="connsiteX0" fmla="*/ 884508 w 884464"/>
                  <a:gd name="connsiteY0" fmla="*/ 136148 h 136071"/>
                  <a:gd name="connsiteX1" fmla="*/ 850490 w 884464"/>
                  <a:gd name="connsiteY1" fmla="*/ 136148 h 136071"/>
                  <a:gd name="connsiteX2" fmla="*/ 714418 w 884464"/>
                  <a:gd name="connsiteY2" fmla="*/ 77 h 136071"/>
                  <a:gd name="connsiteX3" fmla="*/ 578347 w 884464"/>
                  <a:gd name="connsiteY3" fmla="*/ 136148 h 136071"/>
                  <a:gd name="connsiteX4" fmla="*/ 442275 w 884464"/>
                  <a:gd name="connsiteY4" fmla="*/ 77 h 136071"/>
                  <a:gd name="connsiteX5" fmla="*/ 306204 w 884464"/>
                  <a:gd name="connsiteY5" fmla="*/ 136148 h 136071"/>
                  <a:gd name="connsiteX6" fmla="*/ 170132 w 884464"/>
                  <a:gd name="connsiteY6" fmla="*/ 77 h 136071"/>
                  <a:gd name="connsiteX7" fmla="*/ 34061 w 884464"/>
                  <a:gd name="connsiteY7" fmla="*/ 136148 h 136071"/>
                  <a:gd name="connsiteX8" fmla="*/ 43 w 884464"/>
                  <a:gd name="connsiteY8" fmla="*/ 136148 h 13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4464" h="136071" extrusionOk="0">
                    <a:moveTo>
                      <a:pt x="884508" y="136148"/>
                    </a:moveTo>
                    <a:lnTo>
                      <a:pt x="850490" y="136148"/>
                    </a:lnTo>
                    <a:cubicBezTo>
                      <a:pt x="775338" y="136148"/>
                      <a:pt x="714418" y="75229"/>
                      <a:pt x="714418" y="77"/>
                    </a:cubicBezTo>
                    <a:cubicBezTo>
                      <a:pt x="714418" y="75229"/>
                      <a:pt x="653499" y="136148"/>
                      <a:pt x="578347" y="136148"/>
                    </a:cubicBezTo>
                    <a:cubicBezTo>
                      <a:pt x="503197" y="136148"/>
                      <a:pt x="442275" y="75229"/>
                      <a:pt x="442275" y="77"/>
                    </a:cubicBezTo>
                    <a:cubicBezTo>
                      <a:pt x="442275" y="75229"/>
                      <a:pt x="381354" y="136148"/>
                      <a:pt x="306204" y="136148"/>
                    </a:cubicBezTo>
                    <a:cubicBezTo>
                      <a:pt x="231054" y="136148"/>
                      <a:pt x="170132" y="75229"/>
                      <a:pt x="170132" y="77"/>
                    </a:cubicBezTo>
                    <a:cubicBezTo>
                      <a:pt x="170132" y="75229"/>
                      <a:pt x="109211" y="136148"/>
                      <a:pt x="34061" y="136148"/>
                    </a:cubicBezTo>
                    <a:lnTo>
                      <a:pt x="43" y="136148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25" name="Freeform: Shape 62">
                <a:extLst>
                  <a:ext uri="{FF2B5EF4-FFF2-40B4-BE49-F238E27FC236}">
                    <a16:creationId xmlns:a16="http://schemas.microsoft.com/office/drawing/2014/main" id="{B6DE4EB9-AF9F-5DF8-2FB0-0A4143C79620}"/>
                  </a:ext>
                </a:extLst>
              </p:cNvPr>
              <p:cNvSpPr/>
              <p:nvPr/>
            </p:nvSpPr>
            <p:spPr bwMode="auto">
              <a:xfrm>
                <a:off x="4140655" y="446868"/>
                <a:ext cx="884464" cy="136071"/>
              </a:xfrm>
              <a:custGeom>
                <a:avLst/>
                <a:gdLst>
                  <a:gd name="connsiteX0" fmla="*/ 884508 w 884464"/>
                  <a:gd name="connsiteY0" fmla="*/ 136148 h 136071"/>
                  <a:gd name="connsiteX1" fmla="*/ 850490 w 884464"/>
                  <a:gd name="connsiteY1" fmla="*/ 136148 h 136071"/>
                  <a:gd name="connsiteX2" fmla="*/ 714418 w 884464"/>
                  <a:gd name="connsiteY2" fmla="*/ 77 h 136071"/>
                  <a:gd name="connsiteX3" fmla="*/ 578347 w 884464"/>
                  <a:gd name="connsiteY3" fmla="*/ 136148 h 136071"/>
                  <a:gd name="connsiteX4" fmla="*/ 442275 w 884464"/>
                  <a:gd name="connsiteY4" fmla="*/ 77 h 136071"/>
                  <a:gd name="connsiteX5" fmla="*/ 306204 w 884464"/>
                  <a:gd name="connsiteY5" fmla="*/ 136148 h 136071"/>
                  <a:gd name="connsiteX6" fmla="*/ 170132 w 884464"/>
                  <a:gd name="connsiteY6" fmla="*/ 77 h 136071"/>
                  <a:gd name="connsiteX7" fmla="*/ 34061 w 884464"/>
                  <a:gd name="connsiteY7" fmla="*/ 136148 h 136071"/>
                  <a:gd name="connsiteX8" fmla="*/ 43 w 884464"/>
                  <a:gd name="connsiteY8" fmla="*/ 136148 h 13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4464" h="136071" extrusionOk="0">
                    <a:moveTo>
                      <a:pt x="884508" y="136148"/>
                    </a:moveTo>
                    <a:lnTo>
                      <a:pt x="850490" y="136148"/>
                    </a:lnTo>
                    <a:cubicBezTo>
                      <a:pt x="775338" y="136148"/>
                      <a:pt x="714418" y="75229"/>
                      <a:pt x="714418" y="77"/>
                    </a:cubicBezTo>
                    <a:cubicBezTo>
                      <a:pt x="714418" y="75229"/>
                      <a:pt x="653499" y="136148"/>
                      <a:pt x="578347" y="136148"/>
                    </a:cubicBezTo>
                    <a:cubicBezTo>
                      <a:pt x="503197" y="136148"/>
                      <a:pt x="442275" y="75229"/>
                      <a:pt x="442275" y="77"/>
                    </a:cubicBezTo>
                    <a:cubicBezTo>
                      <a:pt x="442275" y="75229"/>
                      <a:pt x="381354" y="136148"/>
                      <a:pt x="306204" y="136148"/>
                    </a:cubicBezTo>
                    <a:cubicBezTo>
                      <a:pt x="231054" y="136148"/>
                      <a:pt x="170132" y="75229"/>
                      <a:pt x="170132" y="77"/>
                    </a:cubicBezTo>
                    <a:cubicBezTo>
                      <a:pt x="170132" y="75229"/>
                      <a:pt x="109211" y="136148"/>
                      <a:pt x="34061" y="136148"/>
                    </a:cubicBezTo>
                    <a:lnTo>
                      <a:pt x="43" y="136148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26" name="Group 63">
            <a:extLst>
              <a:ext uri="{FF2B5EF4-FFF2-40B4-BE49-F238E27FC236}">
                <a16:creationId xmlns:a16="http://schemas.microsoft.com/office/drawing/2014/main" id="{B4F0E5BF-745B-B990-0D89-3B3226FCDDCB}"/>
              </a:ext>
            </a:extLst>
          </p:cNvPr>
          <p:cNvGrpSpPr/>
          <p:nvPr/>
        </p:nvGrpSpPr>
        <p:grpSpPr bwMode="auto">
          <a:xfrm>
            <a:off x="9099660" y="2946676"/>
            <a:ext cx="324000" cy="341522"/>
            <a:chOff x="5912195" y="1657399"/>
            <a:chExt cx="432000" cy="455363"/>
          </a:xfrm>
        </p:grpSpPr>
        <p:sp>
          <p:nvSpPr>
            <p:cNvPr id="227" name="Oval 64">
              <a:extLst>
                <a:ext uri="{FF2B5EF4-FFF2-40B4-BE49-F238E27FC236}">
                  <a16:creationId xmlns:a16="http://schemas.microsoft.com/office/drawing/2014/main" id="{3ACDB130-F5EF-8356-797A-43CD29A0C1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2195" y="1680762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28" name="Graphic 57">
              <a:extLst>
                <a:ext uri="{FF2B5EF4-FFF2-40B4-BE49-F238E27FC236}">
                  <a16:creationId xmlns:a16="http://schemas.microsoft.com/office/drawing/2014/main" id="{4717EB87-B460-7A49-C708-81B8C531AECA}"/>
                </a:ext>
              </a:extLst>
            </p:cNvPr>
            <p:cNvGrpSpPr/>
            <p:nvPr/>
          </p:nvGrpSpPr>
          <p:grpSpPr bwMode="auto">
            <a:xfrm>
              <a:off x="5920566" y="1657399"/>
              <a:ext cx="401143" cy="401143"/>
              <a:chOff x="6959146" y="640621"/>
              <a:chExt cx="401143" cy="401143"/>
            </a:xfrm>
            <a:noFill/>
          </p:grpSpPr>
          <p:sp>
            <p:nvSpPr>
              <p:cNvPr id="229" name="Freeform: Shape 66">
                <a:extLst>
                  <a:ext uri="{FF2B5EF4-FFF2-40B4-BE49-F238E27FC236}">
                    <a16:creationId xmlns:a16="http://schemas.microsoft.com/office/drawing/2014/main" id="{059F064E-E80C-77D5-9385-0208907B9C27}"/>
                  </a:ext>
                </a:extLst>
              </p:cNvPr>
              <p:cNvSpPr/>
              <p:nvPr/>
            </p:nvSpPr>
            <p:spPr bwMode="auto">
              <a:xfrm>
                <a:off x="6959146" y="640621"/>
                <a:ext cx="246857" cy="401143"/>
              </a:xfrm>
              <a:custGeom>
                <a:avLst/>
                <a:gdLst>
                  <a:gd name="connsiteX0" fmla="*/ 246885 w 246857"/>
                  <a:gd name="connsiteY0" fmla="*/ 401186 h 401143"/>
                  <a:gd name="connsiteX1" fmla="*/ 28 w 246857"/>
                  <a:gd name="connsiteY1" fmla="*/ 401186 h 401143"/>
                  <a:gd name="connsiteX2" fmla="*/ 28 w 246857"/>
                  <a:gd name="connsiteY2" fmla="*/ 108043 h 401143"/>
                  <a:gd name="connsiteX3" fmla="*/ 123456 w 246857"/>
                  <a:gd name="connsiteY3" fmla="*/ 43 h 401143"/>
                  <a:gd name="connsiteX4" fmla="*/ 246885 w 246857"/>
                  <a:gd name="connsiteY4" fmla="*/ 108043 h 401143"/>
                  <a:gd name="connsiteX5" fmla="*/ 246885 w 246857"/>
                  <a:gd name="connsiteY5" fmla="*/ 401186 h 40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857" h="401143" extrusionOk="0">
                    <a:moveTo>
                      <a:pt x="246885" y="401186"/>
                    </a:moveTo>
                    <a:lnTo>
                      <a:pt x="28" y="401186"/>
                    </a:lnTo>
                    <a:lnTo>
                      <a:pt x="28" y="108043"/>
                    </a:lnTo>
                    <a:lnTo>
                      <a:pt x="123456" y="43"/>
                    </a:lnTo>
                    <a:lnTo>
                      <a:pt x="246885" y="108043"/>
                    </a:lnTo>
                    <a:lnTo>
                      <a:pt x="246885" y="401186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30" name="Freeform: Shape 67">
                <a:extLst>
                  <a:ext uri="{FF2B5EF4-FFF2-40B4-BE49-F238E27FC236}">
                    <a16:creationId xmlns:a16="http://schemas.microsoft.com/office/drawing/2014/main" id="{AF0D842E-C84D-2088-3997-AD91680BE9B9}"/>
                  </a:ext>
                </a:extLst>
              </p:cNvPr>
              <p:cNvSpPr/>
              <p:nvPr/>
            </p:nvSpPr>
            <p:spPr bwMode="auto">
              <a:xfrm>
                <a:off x="7206003" y="825764"/>
                <a:ext cx="154285" cy="216000"/>
              </a:xfrm>
              <a:custGeom>
                <a:avLst/>
                <a:gdLst>
                  <a:gd name="connsiteX0" fmla="*/ 68 w 154285"/>
                  <a:gd name="connsiteY0" fmla="*/ 216062 h 216000"/>
                  <a:gd name="connsiteX1" fmla="*/ 154353 w 154285"/>
                  <a:gd name="connsiteY1" fmla="*/ 216062 h 216000"/>
                  <a:gd name="connsiteX2" fmla="*/ 154353 w 154285"/>
                  <a:gd name="connsiteY2" fmla="*/ 61 h 216000"/>
                  <a:gd name="connsiteX3" fmla="*/ 68 w 154285"/>
                  <a:gd name="connsiteY3" fmla="*/ 61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285" h="216000" extrusionOk="0">
                    <a:moveTo>
                      <a:pt x="68" y="216062"/>
                    </a:moveTo>
                    <a:lnTo>
                      <a:pt x="154353" y="216062"/>
                    </a:lnTo>
                    <a:lnTo>
                      <a:pt x="154353" y="61"/>
                    </a:lnTo>
                    <a:lnTo>
                      <a:pt x="68" y="61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31" name="Freeform: Shape 68">
                <a:extLst>
                  <a:ext uri="{FF2B5EF4-FFF2-40B4-BE49-F238E27FC236}">
                    <a16:creationId xmlns:a16="http://schemas.microsoft.com/office/drawing/2014/main" id="{22145CCF-9F5D-49A1-72D6-505AEFD3F43A}"/>
                  </a:ext>
                </a:extLst>
              </p:cNvPr>
              <p:cNvSpPr/>
              <p:nvPr/>
            </p:nvSpPr>
            <p:spPr bwMode="auto">
              <a:xfrm>
                <a:off x="7082575" y="980050"/>
                <a:ext cx="4320" cy="61714"/>
              </a:xfrm>
              <a:custGeom>
                <a:avLst/>
                <a:gdLst>
                  <a:gd name="connsiteX0" fmla="*/ 28 w 4320"/>
                  <a:gd name="connsiteY0" fmla="*/ 61791 h 61714"/>
                  <a:gd name="connsiteX1" fmla="*/ 28 w 4320"/>
                  <a:gd name="connsiteY1" fmla="*/ 77 h 6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0" h="61714" extrusionOk="0">
                    <a:moveTo>
                      <a:pt x="28" y="61791"/>
                    </a:moveTo>
                    <a:lnTo>
                      <a:pt x="28" y="77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32" name="Freeform: Shape 69">
                <a:extLst>
                  <a:ext uri="{FF2B5EF4-FFF2-40B4-BE49-F238E27FC236}">
                    <a16:creationId xmlns:a16="http://schemas.microsoft.com/office/drawing/2014/main" id="{64D53793-7F51-DF5E-E47E-6956B006B61D}"/>
                  </a:ext>
                </a:extLst>
              </p:cNvPr>
              <p:cNvSpPr/>
              <p:nvPr/>
            </p:nvSpPr>
            <p:spPr bwMode="auto">
              <a:xfrm>
                <a:off x="7036289" y="887478"/>
                <a:ext cx="92570" cy="4320"/>
              </a:xfrm>
              <a:custGeom>
                <a:avLst/>
                <a:gdLst>
                  <a:gd name="connsiteX0" fmla="*/ 28 w 92571"/>
                  <a:gd name="connsiteY0" fmla="*/ 52 h 4320"/>
                  <a:gd name="connsiteX1" fmla="*/ 92599 w 92571"/>
                  <a:gd name="connsiteY1" fmla="*/ 52 h 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571" h="4320" extrusionOk="0">
                    <a:moveTo>
                      <a:pt x="28" y="52"/>
                    </a:moveTo>
                    <a:lnTo>
                      <a:pt x="92599" y="52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33" name="Freeform: Shape 70">
                <a:extLst>
                  <a:ext uri="{FF2B5EF4-FFF2-40B4-BE49-F238E27FC236}">
                    <a16:creationId xmlns:a16="http://schemas.microsoft.com/office/drawing/2014/main" id="{50253667-F66F-1F96-0C40-C6AF352E55DF}"/>
                  </a:ext>
                </a:extLst>
              </p:cNvPr>
              <p:cNvSpPr/>
              <p:nvPr/>
            </p:nvSpPr>
            <p:spPr bwMode="auto">
              <a:xfrm>
                <a:off x="7036289" y="794906"/>
                <a:ext cx="92570" cy="4320"/>
              </a:xfrm>
              <a:custGeom>
                <a:avLst/>
                <a:gdLst>
                  <a:gd name="connsiteX0" fmla="*/ 28 w 92571"/>
                  <a:gd name="connsiteY0" fmla="*/ 34 h 4320"/>
                  <a:gd name="connsiteX1" fmla="*/ 92599 w 92571"/>
                  <a:gd name="connsiteY1" fmla="*/ 34 h 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571" h="4320" extrusionOk="0">
                    <a:moveTo>
                      <a:pt x="28" y="34"/>
                    </a:moveTo>
                    <a:lnTo>
                      <a:pt x="92599" y="34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34" name="Group 71">
            <a:extLst>
              <a:ext uri="{FF2B5EF4-FFF2-40B4-BE49-F238E27FC236}">
                <a16:creationId xmlns:a16="http://schemas.microsoft.com/office/drawing/2014/main" id="{026E0782-FE41-693E-CD69-DED81E2D00D4}"/>
              </a:ext>
            </a:extLst>
          </p:cNvPr>
          <p:cNvGrpSpPr/>
          <p:nvPr/>
        </p:nvGrpSpPr>
        <p:grpSpPr bwMode="auto">
          <a:xfrm>
            <a:off x="10706492" y="3529070"/>
            <a:ext cx="324000" cy="324000"/>
            <a:chOff x="8054638" y="2433925"/>
            <a:chExt cx="432000" cy="432000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20CD30EA-A0E4-9EB9-79CF-FDDC16AA19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54638" y="2433925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36" name="Graphic 59">
              <a:extLst>
                <a:ext uri="{FF2B5EF4-FFF2-40B4-BE49-F238E27FC236}">
                  <a16:creationId xmlns:a16="http://schemas.microsoft.com/office/drawing/2014/main" id="{B7D8ADB2-434B-FB27-50E1-65729D39F003}"/>
                </a:ext>
              </a:extLst>
            </p:cNvPr>
            <p:cNvGrpSpPr/>
            <p:nvPr/>
          </p:nvGrpSpPr>
          <p:grpSpPr bwMode="auto">
            <a:xfrm>
              <a:off x="8068150" y="2457068"/>
              <a:ext cx="401241" cy="385714"/>
              <a:chOff x="6321668" y="675550"/>
              <a:chExt cx="401241" cy="385714"/>
            </a:xfrm>
            <a:noFill/>
          </p:grpSpPr>
          <p:sp>
            <p:nvSpPr>
              <p:cNvPr id="237" name="Freeform: Shape 74">
                <a:extLst>
                  <a:ext uri="{FF2B5EF4-FFF2-40B4-BE49-F238E27FC236}">
                    <a16:creationId xmlns:a16="http://schemas.microsoft.com/office/drawing/2014/main" id="{EDAAD6D8-A2C6-FA49-5EB3-7C89E9FB955D}"/>
                  </a:ext>
                </a:extLst>
              </p:cNvPr>
              <p:cNvSpPr/>
              <p:nvPr/>
            </p:nvSpPr>
            <p:spPr bwMode="auto">
              <a:xfrm>
                <a:off x="6398852" y="829835"/>
                <a:ext cx="4320" cy="231428"/>
              </a:xfrm>
              <a:custGeom>
                <a:avLst/>
                <a:gdLst>
                  <a:gd name="connsiteX0" fmla="*/ 18 w 4320"/>
                  <a:gd name="connsiteY0" fmla="*/ 231487 h 231428"/>
                  <a:gd name="connsiteX1" fmla="*/ 18 w 4320"/>
                  <a:gd name="connsiteY1" fmla="*/ 58 h 23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0" h="231428" extrusionOk="0">
                    <a:moveTo>
                      <a:pt x="18" y="231487"/>
                    </a:moveTo>
                    <a:lnTo>
                      <a:pt x="18" y="58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38" name="Freeform: Shape 75">
                <a:extLst>
                  <a:ext uri="{FF2B5EF4-FFF2-40B4-BE49-F238E27FC236}">
                    <a16:creationId xmlns:a16="http://schemas.microsoft.com/office/drawing/2014/main" id="{C4AE0B00-C16F-7458-BE7E-685B47AF1D9E}"/>
                  </a:ext>
                </a:extLst>
              </p:cNvPr>
              <p:cNvSpPr/>
              <p:nvPr/>
            </p:nvSpPr>
            <p:spPr bwMode="auto">
              <a:xfrm>
                <a:off x="6475995" y="891550"/>
                <a:ext cx="4320" cy="169713"/>
              </a:xfrm>
              <a:custGeom>
                <a:avLst/>
                <a:gdLst>
                  <a:gd name="connsiteX0" fmla="*/ 34 w 4320"/>
                  <a:gd name="connsiteY0" fmla="*/ 169779 h 169714"/>
                  <a:gd name="connsiteX1" fmla="*/ 34 w 4320"/>
                  <a:gd name="connsiteY1" fmla="*/ 65 h 16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0" h="169714" extrusionOk="0">
                    <a:moveTo>
                      <a:pt x="34" y="169779"/>
                    </a:moveTo>
                    <a:lnTo>
                      <a:pt x="34" y="65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39" name="Freeform: Shape 76">
                <a:extLst>
                  <a:ext uri="{FF2B5EF4-FFF2-40B4-BE49-F238E27FC236}">
                    <a16:creationId xmlns:a16="http://schemas.microsoft.com/office/drawing/2014/main" id="{E47F816C-A77D-F227-C817-63C6134B4C28}"/>
                  </a:ext>
                </a:extLst>
              </p:cNvPr>
              <p:cNvSpPr/>
              <p:nvPr/>
            </p:nvSpPr>
            <p:spPr bwMode="auto">
              <a:xfrm>
                <a:off x="6568566" y="891550"/>
                <a:ext cx="4320" cy="169713"/>
              </a:xfrm>
              <a:custGeom>
                <a:avLst/>
                <a:gdLst>
                  <a:gd name="connsiteX0" fmla="*/ 52 w 4320"/>
                  <a:gd name="connsiteY0" fmla="*/ 169779 h 169714"/>
                  <a:gd name="connsiteX1" fmla="*/ 52 w 4320"/>
                  <a:gd name="connsiteY1" fmla="*/ 65 h 16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0" h="169714" extrusionOk="0">
                    <a:moveTo>
                      <a:pt x="52" y="169779"/>
                    </a:moveTo>
                    <a:lnTo>
                      <a:pt x="52" y="65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40" name="Freeform: Shape 77">
                <a:extLst>
                  <a:ext uri="{FF2B5EF4-FFF2-40B4-BE49-F238E27FC236}">
                    <a16:creationId xmlns:a16="http://schemas.microsoft.com/office/drawing/2014/main" id="{D3BD332F-B76E-A504-2687-D81475BC249C}"/>
                  </a:ext>
                </a:extLst>
              </p:cNvPr>
              <p:cNvSpPr/>
              <p:nvPr/>
            </p:nvSpPr>
            <p:spPr bwMode="auto">
              <a:xfrm>
                <a:off x="6645709" y="829835"/>
                <a:ext cx="4320" cy="231428"/>
              </a:xfrm>
              <a:custGeom>
                <a:avLst/>
                <a:gdLst>
                  <a:gd name="connsiteX0" fmla="*/ 68 w 4320"/>
                  <a:gd name="connsiteY0" fmla="*/ 231487 h 231428"/>
                  <a:gd name="connsiteX1" fmla="*/ 68 w 4320"/>
                  <a:gd name="connsiteY1" fmla="*/ 58 h 23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0" h="231428" extrusionOk="0">
                    <a:moveTo>
                      <a:pt x="68" y="231487"/>
                    </a:moveTo>
                    <a:lnTo>
                      <a:pt x="68" y="58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41" name="Freeform: Shape 78">
                <a:extLst>
                  <a:ext uri="{FF2B5EF4-FFF2-40B4-BE49-F238E27FC236}">
                    <a16:creationId xmlns:a16="http://schemas.microsoft.com/office/drawing/2014/main" id="{BA6F9862-7207-27AC-17A0-C6FEBB5BC201}"/>
                  </a:ext>
                </a:extLst>
              </p:cNvPr>
              <p:cNvSpPr/>
              <p:nvPr/>
            </p:nvSpPr>
            <p:spPr bwMode="auto">
              <a:xfrm>
                <a:off x="6321668" y="675550"/>
                <a:ext cx="401241" cy="154305"/>
              </a:xfrm>
              <a:custGeom>
                <a:avLst/>
                <a:gdLst>
                  <a:gd name="connsiteX0" fmla="*/ 324083 w 401242"/>
                  <a:gd name="connsiteY0" fmla="*/ 20 h 154305"/>
                  <a:gd name="connsiteX1" fmla="*/ 77226 w 401242"/>
                  <a:gd name="connsiteY1" fmla="*/ 20 h 154305"/>
                  <a:gd name="connsiteX2" fmla="*/ 43 w 401242"/>
                  <a:gd name="connsiteY2" fmla="*/ 77123 h 154305"/>
                  <a:gd name="connsiteX3" fmla="*/ 77146 w 401242"/>
                  <a:gd name="connsiteY3" fmla="*/ 154306 h 154305"/>
                  <a:gd name="connsiteX4" fmla="*/ 147889 w 401242"/>
                  <a:gd name="connsiteY4" fmla="*/ 108020 h 154305"/>
                  <a:gd name="connsiteX5" fmla="*/ 253420 w 401242"/>
                  <a:gd name="connsiteY5" fmla="*/ 108020 h 154305"/>
                  <a:gd name="connsiteX6" fmla="*/ 354980 w 401242"/>
                  <a:gd name="connsiteY6" fmla="*/ 147866 h 154305"/>
                  <a:gd name="connsiteX7" fmla="*/ 394826 w 401242"/>
                  <a:gd name="connsiteY7" fmla="*/ 46306 h 154305"/>
                  <a:gd name="connsiteX8" fmla="*/ 324083 w 401242"/>
                  <a:gd name="connsiteY8" fmla="*/ 20 h 1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242" h="154305" extrusionOk="0">
                    <a:moveTo>
                      <a:pt x="324083" y="20"/>
                    </a:moveTo>
                    <a:lnTo>
                      <a:pt x="77226" y="20"/>
                    </a:lnTo>
                    <a:cubicBezTo>
                      <a:pt x="34621" y="-2"/>
                      <a:pt x="65" y="34518"/>
                      <a:pt x="43" y="77123"/>
                    </a:cubicBezTo>
                    <a:cubicBezTo>
                      <a:pt x="21" y="119728"/>
                      <a:pt x="34541" y="154284"/>
                      <a:pt x="77146" y="154306"/>
                    </a:cubicBezTo>
                    <a:cubicBezTo>
                      <a:pt x="107834" y="154322"/>
                      <a:pt x="135613" y="136146"/>
                      <a:pt x="147889" y="108020"/>
                    </a:cubicBezTo>
                    <a:lnTo>
                      <a:pt x="253420" y="108020"/>
                    </a:lnTo>
                    <a:cubicBezTo>
                      <a:pt x="270462" y="147068"/>
                      <a:pt x="315930" y="164907"/>
                      <a:pt x="354980" y="147866"/>
                    </a:cubicBezTo>
                    <a:cubicBezTo>
                      <a:pt x="394027" y="130823"/>
                      <a:pt x="411868" y="85354"/>
                      <a:pt x="394826" y="46306"/>
                    </a:cubicBezTo>
                    <a:cubicBezTo>
                      <a:pt x="382551" y="18179"/>
                      <a:pt x="354770" y="4"/>
                      <a:pt x="324083" y="2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42" name="Group 79">
            <a:extLst>
              <a:ext uri="{FF2B5EF4-FFF2-40B4-BE49-F238E27FC236}">
                <a16:creationId xmlns:a16="http://schemas.microsoft.com/office/drawing/2014/main" id="{E9B15EC9-23E8-2BBE-9066-2CE0199969D9}"/>
              </a:ext>
            </a:extLst>
          </p:cNvPr>
          <p:cNvGrpSpPr/>
          <p:nvPr/>
        </p:nvGrpSpPr>
        <p:grpSpPr bwMode="auto">
          <a:xfrm>
            <a:off x="9628842" y="3526422"/>
            <a:ext cx="324000" cy="326648"/>
            <a:chOff x="6617771" y="2430394"/>
            <a:chExt cx="432000" cy="435531"/>
          </a:xfrm>
        </p:grpSpPr>
        <p:sp>
          <p:nvSpPr>
            <p:cNvPr id="243" name="Oval 80">
              <a:extLst>
                <a:ext uri="{FF2B5EF4-FFF2-40B4-BE49-F238E27FC236}">
                  <a16:creationId xmlns:a16="http://schemas.microsoft.com/office/drawing/2014/main" id="{5959CA52-B918-16B0-A165-3EE44B5C00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7771" y="2433925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44" name="Graphic 45">
              <a:extLst>
                <a:ext uri="{FF2B5EF4-FFF2-40B4-BE49-F238E27FC236}">
                  <a16:creationId xmlns:a16="http://schemas.microsoft.com/office/drawing/2014/main" id="{2586CB91-72EA-9C0D-2226-0157F80AB268}"/>
                </a:ext>
              </a:extLst>
            </p:cNvPr>
            <p:cNvGrpSpPr/>
            <p:nvPr/>
          </p:nvGrpSpPr>
          <p:grpSpPr bwMode="auto">
            <a:xfrm>
              <a:off x="6620658" y="2430394"/>
              <a:ext cx="399676" cy="399620"/>
              <a:chOff x="5787060" y="633106"/>
              <a:chExt cx="399676" cy="399620"/>
            </a:xfrm>
            <a:noFill/>
          </p:grpSpPr>
          <p:sp>
            <p:nvSpPr>
              <p:cNvPr id="245" name="Freeform: Shape 82">
                <a:extLst>
                  <a:ext uri="{FF2B5EF4-FFF2-40B4-BE49-F238E27FC236}">
                    <a16:creationId xmlns:a16="http://schemas.microsoft.com/office/drawing/2014/main" id="{4F605958-4CE6-6247-8498-B01981B0106F}"/>
                  </a:ext>
                </a:extLst>
              </p:cNvPr>
              <p:cNvSpPr/>
              <p:nvPr/>
            </p:nvSpPr>
            <p:spPr bwMode="auto">
              <a:xfrm>
                <a:off x="5787060" y="633106"/>
                <a:ext cx="399676" cy="399620"/>
              </a:xfrm>
              <a:custGeom>
                <a:avLst/>
                <a:gdLst>
                  <a:gd name="connsiteX0" fmla="*/ 65699 w 399676"/>
                  <a:gd name="connsiteY0" fmla="*/ 234031 h 399620"/>
                  <a:gd name="connsiteX1" fmla="*/ 7996 w 399676"/>
                  <a:gd name="connsiteY1" fmla="*/ 391711 h 399620"/>
                  <a:gd name="connsiteX2" fmla="*/ 254853 w 399676"/>
                  <a:gd name="connsiteY2" fmla="*/ 254705 h 399620"/>
                  <a:gd name="connsiteX3" fmla="*/ 391859 w 399676"/>
                  <a:gd name="connsiteY3" fmla="*/ 7848 h 399620"/>
                  <a:gd name="connsiteX4" fmla="*/ 253927 w 399676"/>
                  <a:gd name="connsiteY4" fmla="*/ 51356 h 39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676" h="399620" extrusionOk="0">
                    <a:moveTo>
                      <a:pt x="65699" y="234031"/>
                    </a:moveTo>
                    <a:cubicBezTo>
                      <a:pt x="10773" y="306853"/>
                      <a:pt x="-13913" y="369802"/>
                      <a:pt x="7996" y="391711"/>
                    </a:cubicBezTo>
                    <a:cubicBezTo>
                      <a:pt x="38853" y="422568"/>
                      <a:pt x="149939" y="360853"/>
                      <a:pt x="254853" y="254705"/>
                    </a:cubicBezTo>
                    <a:cubicBezTo>
                      <a:pt x="359767" y="148556"/>
                      <a:pt x="422716" y="38705"/>
                      <a:pt x="391859" y="7848"/>
                    </a:cubicBezTo>
                    <a:cubicBezTo>
                      <a:pt x="372110" y="-12210"/>
                      <a:pt x="318419" y="7848"/>
                      <a:pt x="253927" y="51356"/>
                    </a:cubicBez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46" name="Freeform: Shape 83">
                <a:extLst>
                  <a:ext uri="{FF2B5EF4-FFF2-40B4-BE49-F238E27FC236}">
                    <a16:creationId xmlns:a16="http://schemas.microsoft.com/office/drawing/2014/main" id="{56556E27-3992-2D68-B891-3699AC8743F0}"/>
                  </a:ext>
                </a:extLst>
              </p:cNvPr>
              <p:cNvSpPr/>
              <p:nvPr/>
            </p:nvSpPr>
            <p:spPr bwMode="auto">
              <a:xfrm>
                <a:off x="5942819" y="768042"/>
                <a:ext cx="214593" cy="218468"/>
              </a:xfrm>
              <a:custGeom>
                <a:avLst/>
                <a:gdLst>
                  <a:gd name="connsiteX0" fmla="*/ 200627 w 214593"/>
                  <a:gd name="connsiteY0" fmla="*/ 52 h 218468"/>
                  <a:gd name="connsiteX1" fmla="*/ 124508 w 214593"/>
                  <a:gd name="connsiteY1" fmla="*/ 204536 h 218468"/>
                  <a:gd name="connsiteX2" fmla="*/ 60227 w 214593"/>
                  <a:gd name="connsiteY2" fmla="*/ 218521 h 218468"/>
                  <a:gd name="connsiteX3" fmla="*/ 55 w 214593"/>
                  <a:gd name="connsiteY3" fmla="*/ 206486 h 21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593" h="218468" extrusionOk="0">
                    <a:moveTo>
                      <a:pt x="200627" y="52"/>
                    </a:moveTo>
                    <a:cubicBezTo>
                      <a:pt x="236076" y="77539"/>
                      <a:pt x="201994" y="169091"/>
                      <a:pt x="124508" y="204536"/>
                    </a:cubicBezTo>
                    <a:cubicBezTo>
                      <a:pt x="104335" y="213766"/>
                      <a:pt x="82410" y="218536"/>
                      <a:pt x="60227" y="218521"/>
                    </a:cubicBezTo>
                    <a:cubicBezTo>
                      <a:pt x="39571" y="218530"/>
                      <a:pt x="19119" y="214438"/>
                      <a:pt x="55" y="206486"/>
                    </a:cubicBez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47" name="Freeform: Shape 84">
                <a:extLst>
                  <a:ext uri="{FF2B5EF4-FFF2-40B4-BE49-F238E27FC236}">
                    <a16:creationId xmlns:a16="http://schemas.microsoft.com/office/drawing/2014/main" id="{04DF65BB-1148-F75F-2216-51E4A5432249}"/>
                  </a:ext>
                </a:extLst>
              </p:cNvPr>
              <p:cNvSpPr/>
              <p:nvPr/>
            </p:nvSpPr>
            <p:spPr bwMode="auto">
              <a:xfrm>
                <a:off x="5848695" y="677939"/>
                <a:ext cx="246866" cy="246857"/>
              </a:xfrm>
              <a:custGeom>
                <a:avLst/>
                <a:gdLst>
                  <a:gd name="connsiteX0" fmla="*/ 30906 w 246866"/>
                  <a:gd name="connsiteY0" fmla="*/ 246894 h 246857"/>
                  <a:gd name="connsiteX1" fmla="*/ 61763 w 246866"/>
                  <a:gd name="connsiteY1" fmla="*/ 30894 h 246857"/>
                  <a:gd name="connsiteX2" fmla="*/ 246906 w 246866"/>
                  <a:gd name="connsiteY2" fmla="*/ 30894 h 24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866" h="246857" extrusionOk="0">
                    <a:moveTo>
                      <a:pt x="30906" y="246894"/>
                    </a:moveTo>
                    <a:cubicBezTo>
                      <a:pt x="-20220" y="178726"/>
                      <a:pt x="-6405" y="82020"/>
                      <a:pt x="61763" y="30894"/>
                    </a:cubicBezTo>
                    <a:cubicBezTo>
                      <a:pt x="116621" y="-10249"/>
                      <a:pt x="192049" y="-10249"/>
                      <a:pt x="246906" y="30894"/>
                    </a:cubicBez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48" name="Group 85">
            <a:extLst>
              <a:ext uri="{FF2B5EF4-FFF2-40B4-BE49-F238E27FC236}">
                <a16:creationId xmlns:a16="http://schemas.microsoft.com/office/drawing/2014/main" id="{27B6B191-E1AF-8929-7858-1A83602E98A5}"/>
              </a:ext>
            </a:extLst>
          </p:cNvPr>
          <p:cNvGrpSpPr/>
          <p:nvPr/>
        </p:nvGrpSpPr>
        <p:grpSpPr bwMode="auto">
          <a:xfrm>
            <a:off x="9106536" y="4093942"/>
            <a:ext cx="324000" cy="324000"/>
            <a:chOff x="5921363" y="3187088"/>
            <a:chExt cx="432000" cy="432000"/>
          </a:xfrm>
        </p:grpSpPr>
        <p:sp>
          <p:nvSpPr>
            <p:cNvPr id="249" name="Oval 86">
              <a:extLst>
                <a:ext uri="{FF2B5EF4-FFF2-40B4-BE49-F238E27FC236}">
                  <a16:creationId xmlns:a16="http://schemas.microsoft.com/office/drawing/2014/main" id="{D287A216-9766-9CC6-F47E-9306BCF74C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21363" y="3187088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50" name="Graphic 55">
              <a:extLst>
                <a:ext uri="{FF2B5EF4-FFF2-40B4-BE49-F238E27FC236}">
                  <a16:creationId xmlns:a16="http://schemas.microsoft.com/office/drawing/2014/main" id="{C2A8EC82-D501-76BE-B3BA-E4B0A712ECD8}"/>
                </a:ext>
              </a:extLst>
            </p:cNvPr>
            <p:cNvGrpSpPr/>
            <p:nvPr/>
          </p:nvGrpSpPr>
          <p:grpSpPr bwMode="auto">
            <a:xfrm>
              <a:off x="5973909" y="3208935"/>
              <a:ext cx="308571" cy="401143"/>
              <a:chOff x="5833276" y="84348"/>
              <a:chExt cx="308571" cy="401143"/>
            </a:xfrm>
            <a:noFill/>
          </p:grpSpPr>
          <p:sp>
            <p:nvSpPr>
              <p:cNvPr id="251" name="Freeform: Shape 88">
                <a:extLst>
                  <a:ext uri="{FF2B5EF4-FFF2-40B4-BE49-F238E27FC236}">
                    <a16:creationId xmlns:a16="http://schemas.microsoft.com/office/drawing/2014/main" id="{01AF0785-FA3A-059B-1361-24B06F06F0CB}"/>
                  </a:ext>
                </a:extLst>
              </p:cNvPr>
              <p:cNvSpPr/>
              <p:nvPr/>
            </p:nvSpPr>
            <p:spPr bwMode="auto">
              <a:xfrm>
                <a:off x="5833276" y="84348"/>
                <a:ext cx="308571" cy="308571"/>
              </a:xfrm>
              <a:custGeom>
                <a:avLst/>
                <a:gdLst>
                  <a:gd name="connsiteX0" fmla="*/ 308615 w 308571"/>
                  <a:gd name="connsiteY0" fmla="*/ 308605 h 308571"/>
                  <a:gd name="connsiteX1" fmla="*/ 43 w 308571"/>
                  <a:gd name="connsiteY1" fmla="*/ 308605 h 308571"/>
                  <a:gd name="connsiteX2" fmla="*/ 108043 w 308571"/>
                  <a:gd name="connsiteY2" fmla="*/ 154320 h 308571"/>
                  <a:gd name="connsiteX3" fmla="*/ 30900 w 308571"/>
                  <a:gd name="connsiteY3" fmla="*/ 154320 h 308571"/>
                  <a:gd name="connsiteX4" fmla="*/ 154329 w 308571"/>
                  <a:gd name="connsiteY4" fmla="*/ 34 h 308571"/>
                  <a:gd name="connsiteX5" fmla="*/ 277757 w 308571"/>
                  <a:gd name="connsiteY5" fmla="*/ 154320 h 308571"/>
                  <a:gd name="connsiteX6" fmla="*/ 200615 w 308571"/>
                  <a:gd name="connsiteY6" fmla="*/ 154320 h 308571"/>
                  <a:gd name="connsiteX7" fmla="*/ 308615 w 308571"/>
                  <a:gd name="connsiteY7" fmla="*/ 308605 h 30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571" h="308571" extrusionOk="0">
                    <a:moveTo>
                      <a:pt x="308615" y="308605"/>
                    </a:moveTo>
                    <a:lnTo>
                      <a:pt x="43" y="308605"/>
                    </a:lnTo>
                    <a:lnTo>
                      <a:pt x="108043" y="154320"/>
                    </a:lnTo>
                    <a:lnTo>
                      <a:pt x="30900" y="154320"/>
                    </a:lnTo>
                    <a:lnTo>
                      <a:pt x="154329" y="34"/>
                    </a:lnTo>
                    <a:lnTo>
                      <a:pt x="277757" y="154320"/>
                    </a:lnTo>
                    <a:lnTo>
                      <a:pt x="200615" y="154320"/>
                    </a:lnTo>
                    <a:lnTo>
                      <a:pt x="308615" y="308605"/>
                    </a:lnTo>
                    <a:close/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52" name="Freeform: Shape 89">
                <a:extLst>
                  <a:ext uri="{FF2B5EF4-FFF2-40B4-BE49-F238E27FC236}">
                    <a16:creationId xmlns:a16="http://schemas.microsoft.com/office/drawing/2014/main" id="{EA07191A-AEF4-2A22-8096-669CE1985ACF}"/>
                  </a:ext>
                </a:extLst>
              </p:cNvPr>
              <p:cNvSpPr/>
              <p:nvPr/>
            </p:nvSpPr>
            <p:spPr bwMode="auto">
              <a:xfrm>
                <a:off x="5987562" y="392920"/>
                <a:ext cx="4320" cy="92570"/>
              </a:xfrm>
              <a:custGeom>
                <a:avLst/>
                <a:gdLst>
                  <a:gd name="connsiteX0" fmla="*/ 43 w 4320"/>
                  <a:gd name="connsiteY0" fmla="*/ 74 h 92571"/>
                  <a:gd name="connsiteX1" fmla="*/ 43 w 4320"/>
                  <a:gd name="connsiteY1" fmla="*/ 92645 h 9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0" h="92571" extrusionOk="0">
                    <a:moveTo>
                      <a:pt x="43" y="74"/>
                    </a:moveTo>
                    <a:lnTo>
                      <a:pt x="43" y="92645"/>
                    </a:lnTo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53" name="Group 90">
            <a:extLst>
              <a:ext uri="{FF2B5EF4-FFF2-40B4-BE49-F238E27FC236}">
                <a16:creationId xmlns:a16="http://schemas.microsoft.com/office/drawing/2014/main" id="{7E3B00E0-2C92-C214-49A7-FAAC645C4F7E}"/>
              </a:ext>
            </a:extLst>
          </p:cNvPr>
          <p:cNvGrpSpPr/>
          <p:nvPr/>
        </p:nvGrpSpPr>
        <p:grpSpPr bwMode="auto">
          <a:xfrm>
            <a:off x="9645004" y="2964197"/>
            <a:ext cx="324000" cy="324000"/>
            <a:chOff x="6639320" y="1680762"/>
            <a:chExt cx="432000" cy="432000"/>
          </a:xfrm>
        </p:grpSpPr>
        <p:sp>
          <p:nvSpPr>
            <p:cNvPr id="254" name="Oval 91">
              <a:extLst>
                <a:ext uri="{FF2B5EF4-FFF2-40B4-BE49-F238E27FC236}">
                  <a16:creationId xmlns:a16="http://schemas.microsoft.com/office/drawing/2014/main" id="{157C2991-D1DD-6643-0C9E-D6DB35C20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9320" y="1680762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55" name="Graphic 53">
              <a:extLst>
                <a:ext uri="{FF2B5EF4-FFF2-40B4-BE49-F238E27FC236}">
                  <a16:creationId xmlns:a16="http://schemas.microsoft.com/office/drawing/2014/main" id="{C38D6183-4A18-D1DB-528A-AE7BE362B7C2}"/>
                </a:ext>
              </a:extLst>
            </p:cNvPr>
            <p:cNvGrpSpPr/>
            <p:nvPr/>
          </p:nvGrpSpPr>
          <p:grpSpPr bwMode="auto">
            <a:xfrm>
              <a:off x="6657228" y="1702145"/>
              <a:ext cx="401143" cy="401143"/>
              <a:chOff x="6321709" y="100658"/>
              <a:chExt cx="401143" cy="401143"/>
            </a:xfrm>
            <a:noFill/>
          </p:grpSpPr>
          <p:sp>
            <p:nvSpPr>
              <p:cNvPr id="256" name="Freeform: Shape 93">
                <a:extLst>
                  <a:ext uri="{FF2B5EF4-FFF2-40B4-BE49-F238E27FC236}">
                    <a16:creationId xmlns:a16="http://schemas.microsoft.com/office/drawing/2014/main" id="{491BA396-48B5-A62D-F567-6219FA822EB7}"/>
                  </a:ext>
                </a:extLst>
              </p:cNvPr>
              <p:cNvSpPr/>
              <p:nvPr/>
            </p:nvSpPr>
            <p:spPr bwMode="auto">
              <a:xfrm>
                <a:off x="6321709" y="100658"/>
                <a:ext cx="270000" cy="108000"/>
              </a:xfrm>
              <a:custGeom>
                <a:avLst/>
                <a:gdLst>
                  <a:gd name="connsiteX0" fmla="*/ 216030 w 270000"/>
                  <a:gd name="connsiteY0" fmla="*/ 14 h 108000"/>
                  <a:gd name="connsiteX1" fmla="*/ 270030 w 270000"/>
                  <a:gd name="connsiteY1" fmla="*/ 54014 h 108000"/>
                  <a:gd name="connsiteX2" fmla="*/ 216030 w 270000"/>
                  <a:gd name="connsiteY2" fmla="*/ 108014 h 108000"/>
                  <a:gd name="connsiteX3" fmla="*/ 30 w 270000"/>
                  <a:gd name="connsiteY3" fmla="*/ 108014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000" h="108000" extrusionOk="0">
                    <a:moveTo>
                      <a:pt x="216030" y="14"/>
                    </a:moveTo>
                    <a:cubicBezTo>
                      <a:pt x="245853" y="14"/>
                      <a:pt x="270030" y="24190"/>
                      <a:pt x="270030" y="54014"/>
                    </a:cubicBezTo>
                    <a:cubicBezTo>
                      <a:pt x="270030" y="83837"/>
                      <a:pt x="245853" y="108014"/>
                      <a:pt x="216030" y="108014"/>
                    </a:cubicBezTo>
                    <a:lnTo>
                      <a:pt x="30" y="108014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57" name="Freeform: Shape 94">
                <a:extLst>
                  <a:ext uri="{FF2B5EF4-FFF2-40B4-BE49-F238E27FC236}">
                    <a16:creationId xmlns:a16="http://schemas.microsoft.com/office/drawing/2014/main" id="{AC69E256-5053-B0B5-41BC-CFDD26FF50E9}"/>
                  </a:ext>
                </a:extLst>
              </p:cNvPr>
              <p:cNvSpPr/>
              <p:nvPr/>
            </p:nvSpPr>
            <p:spPr bwMode="auto">
              <a:xfrm>
                <a:off x="6367995" y="301230"/>
                <a:ext cx="354857" cy="108000"/>
              </a:xfrm>
              <a:custGeom>
                <a:avLst/>
                <a:gdLst>
                  <a:gd name="connsiteX0" fmla="*/ 300905 w 354857"/>
                  <a:gd name="connsiteY0" fmla="*/ 108054 h 108000"/>
                  <a:gd name="connsiteX1" fmla="*/ 354905 w 354857"/>
                  <a:gd name="connsiteY1" fmla="*/ 54054 h 108000"/>
                  <a:gd name="connsiteX2" fmla="*/ 300905 w 354857"/>
                  <a:gd name="connsiteY2" fmla="*/ 54 h 108000"/>
                  <a:gd name="connsiteX3" fmla="*/ 48 w 354857"/>
                  <a:gd name="connsiteY3" fmla="*/ 54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857" h="108000" extrusionOk="0">
                    <a:moveTo>
                      <a:pt x="300905" y="108054"/>
                    </a:moveTo>
                    <a:cubicBezTo>
                      <a:pt x="330728" y="108054"/>
                      <a:pt x="354905" y="83877"/>
                      <a:pt x="354905" y="54054"/>
                    </a:cubicBezTo>
                    <a:cubicBezTo>
                      <a:pt x="354905" y="24230"/>
                      <a:pt x="330728" y="54"/>
                      <a:pt x="300905" y="54"/>
                    </a:cubicBezTo>
                    <a:lnTo>
                      <a:pt x="48" y="54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58" name="Freeform: Shape 95">
                <a:extLst>
                  <a:ext uri="{FF2B5EF4-FFF2-40B4-BE49-F238E27FC236}">
                    <a16:creationId xmlns:a16="http://schemas.microsoft.com/office/drawing/2014/main" id="{D490DC7F-F56D-FBD1-AC96-3F3775CC785C}"/>
                  </a:ext>
                </a:extLst>
              </p:cNvPr>
              <p:cNvSpPr/>
              <p:nvPr/>
            </p:nvSpPr>
            <p:spPr bwMode="auto">
              <a:xfrm>
                <a:off x="6352566" y="393801"/>
                <a:ext cx="231428" cy="108000"/>
              </a:xfrm>
              <a:custGeom>
                <a:avLst/>
                <a:gdLst>
                  <a:gd name="connsiteX0" fmla="*/ 177461 w 231428"/>
                  <a:gd name="connsiteY0" fmla="*/ 108072 h 108000"/>
                  <a:gd name="connsiteX1" fmla="*/ 231461 w 231428"/>
                  <a:gd name="connsiteY1" fmla="*/ 54072 h 108000"/>
                  <a:gd name="connsiteX2" fmla="*/ 177461 w 231428"/>
                  <a:gd name="connsiteY2" fmla="*/ 72 h 108000"/>
                  <a:gd name="connsiteX3" fmla="*/ 32 w 231428"/>
                  <a:gd name="connsiteY3" fmla="*/ 72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428" h="108000" extrusionOk="0">
                    <a:moveTo>
                      <a:pt x="177461" y="108072"/>
                    </a:moveTo>
                    <a:cubicBezTo>
                      <a:pt x="207284" y="108072"/>
                      <a:pt x="231461" y="83896"/>
                      <a:pt x="231461" y="54072"/>
                    </a:cubicBezTo>
                    <a:cubicBezTo>
                      <a:pt x="231461" y="24249"/>
                      <a:pt x="207284" y="72"/>
                      <a:pt x="177461" y="72"/>
                    </a:cubicBezTo>
                    <a:lnTo>
                      <a:pt x="32" y="72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59" name="Group 96">
            <a:extLst>
              <a:ext uri="{FF2B5EF4-FFF2-40B4-BE49-F238E27FC236}">
                <a16:creationId xmlns:a16="http://schemas.microsoft.com/office/drawing/2014/main" id="{EA0B8388-9988-7AC4-635F-0637F4DDE4E7}"/>
              </a:ext>
            </a:extLst>
          </p:cNvPr>
          <p:cNvGrpSpPr/>
          <p:nvPr/>
        </p:nvGrpSpPr>
        <p:grpSpPr bwMode="auto">
          <a:xfrm>
            <a:off x="10173380" y="2964197"/>
            <a:ext cx="324000" cy="327737"/>
            <a:chOff x="7343822" y="1680762"/>
            <a:chExt cx="432000" cy="436982"/>
          </a:xfrm>
        </p:grpSpPr>
        <p:sp>
          <p:nvSpPr>
            <p:cNvPr id="260" name="Oval 97">
              <a:extLst>
                <a:ext uri="{FF2B5EF4-FFF2-40B4-BE49-F238E27FC236}">
                  <a16:creationId xmlns:a16="http://schemas.microsoft.com/office/drawing/2014/main" id="{F32B3E99-15C1-1BAB-0194-2E40794F8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43822" y="1680762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61" name="Graphic 51">
              <a:extLst>
                <a:ext uri="{FF2B5EF4-FFF2-40B4-BE49-F238E27FC236}">
                  <a16:creationId xmlns:a16="http://schemas.microsoft.com/office/drawing/2014/main" id="{C9CF9362-DBAB-9BE1-9469-8BA3A97800CE}"/>
                </a:ext>
              </a:extLst>
            </p:cNvPr>
            <p:cNvGrpSpPr/>
            <p:nvPr/>
          </p:nvGrpSpPr>
          <p:grpSpPr bwMode="auto">
            <a:xfrm>
              <a:off x="7351826" y="1716693"/>
              <a:ext cx="401143" cy="401051"/>
              <a:chOff x="6945493" y="98332"/>
              <a:chExt cx="401143" cy="401051"/>
            </a:xfrm>
            <a:noFill/>
          </p:grpSpPr>
          <p:sp>
            <p:nvSpPr>
              <p:cNvPr id="262" name="Freeform: Shape 99">
                <a:extLst>
                  <a:ext uri="{FF2B5EF4-FFF2-40B4-BE49-F238E27FC236}">
                    <a16:creationId xmlns:a16="http://schemas.microsoft.com/office/drawing/2014/main" id="{D82300B1-7A6C-E30F-2ABD-5A35E10A449C}"/>
                  </a:ext>
                </a:extLst>
              </p:cNvPr>
              <p:cNvSpPr/>
              <p:nvPr/>
            </p:nvSpPr>
            <p:spPr bwMode="auto">
              <a:xfrm>
                <a:off x="6945493" y="98332"/>
                <a:ext cx="401143" cy="401051"/>
              </a:xfrm>
              <a:custGeom>
                <a:avLst/>
                <a:gdLst>
                  <a:gd name="connsiteX0" fmla="*/ 211723 w 401143"/>
                  <a:gd name="connsiteY0" fmla="*/ 399026 h 401051"/>
                  <a:gd name="connsiteX1" fmla="*/ 211723 w 401143"/>
                  <a:gd name="connsiteY1" fmla="*/ 399026 h 401051"/>
                  <a:gd name="connsiteX2" fmla="*/ 189506 w 401143"/>
                  <a:gd name="connsiteY2" fmla="*/ 399026 h 401051"/>
                  <a:gd name="connsiteX3" fmla="*/ 189506 w 401143"/>
                  <a:gd name="connsiteY3" fmla="*/ 399026 h 401051"/>
                  <a:gd name="connsiteX4" fmla="*/ 43 w 401143"/>
                  <a:gd name="connsiteY4" fmla="*/ 121312 h 401051"/>
                  <a:gd name="connsiteX5" fmla="*/ 43 w 401143"/>
                  <a:gd name="connsiteY5" fmla="*/ 30900 h 401051"/>
                  <a:gd name="connsiteX6" fmla="*/ 30900 w 401143"/>
                  <a:gd name="connsiteY6" fmla="*/ 43 h 401051"/>
                  <a:gd name="connsiteX7" fmla="*/ 370329 w 401143"/>
                  <a:gd name="connsiteY7" fmla="*/ 43 h 401051"/>
                  <a:gd name="connsiteX8" fmla="*/ 401186 w 401143"/>
                  <a:gd name="connsiteY8" fmla="*/ 30900 h 401051"/>
                  <a:gd name="connsiteX9" fmla="*/ 401186 w 401143"/>
                  <a:gd name="connsiteY9" fmla="*/ 121003 h 401051"/>
                  <a:gd name="connsiteX10" fmla="*/ 211723 w 401143"/>
                  <a:gd name="connsiteY10" fmla="*/ 399026 h 4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1143" h="401051" extrusionOk="0">
                    <a:moveTo>
                      <a:pt x="211723" y="399026"/>
                    </a:moveTo>
                    <a:lnTo>
                      <a:pt x="211723" y="399026"/>
                    </a:lnTo>
                    <a:cubicBezTo>
                      <a:pt x="204574" y="401785"/>
                      <a:pt x="196655" y="401785"/>
                      <a:pt x="189506" y="399026"/>
                    </a:cubicBezTo>
                    <a:lnTo>
                      <a:pt x="189506" y="399026"/>
                    </a:lnTo>
                    <a:cubicBezTo>
                      <a:pt x="75250" y="354225"/>
                      <a:pt x="77" y="244037"/>
                      <a:pt x="43" y="121312"/>
                    </a:cubicBezTo>
                    <a:lnTo>
                      <a:pt x="43" y="30900"/>
                    </a:lnTo>
                    <a:cubicBezTo>
                      <a:pt x="43" y="13858"/>
                      <a:pt x="13858" y="43"/>
                      <a:pt x="30900" y="43"/>
                    </a:cubicBezTo>
                    <a:lnTo>
                      <a:pt x="370329" y="43"/>
                    </a:lnTo>
                    <a:cubicBezTo>
                      <a:pt x="387371" y="43"/>
                      <a:pt x="401186" y="13858"/>
                      <a:pt x="401186" y="30900"/>
                    </a:cubicBezTo>
                    <a:lnTo>
                      <a:pt x="401186" y="121003"/>
                    </a:lnTo>
                    <a:cubicBezTo>
                      <a:pt x="401279" y="243841"/>
                      <a:pt x="326083" y="354184"/>
                      <a:pt x="211723" y="399026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63" name="Freeform: Shape 100">
                <a:extLst>
                  <a:ext uri="{FF2B5EF4-FFF2-40B4-BE49-F238E27FC236}">
                    <a16:creationId xmlns:a16="http://schemas.microsoft.com/office/drawing/2014/main" id="{EF492472-89B2-712B-BD28-48FE92B61787}"/>
                  </a:ext>
                </a:extLst>
              </p:cNvPr>
              <p:cNvSpPr/>
              <p:nvPr/>
            </p:nvSpPr>
            <p:spPr bwMode="auto">
              <a:xfrm>
                <a:off x="7068922" y="252618"/>
                <a:ext cx="154285" cy="123428"/>
              </a:xfrm>
              <a:custGeom>
                <a:avLst/>
                <a:gdLst>
                  <a:gd name="connsiteX0" fmla="*/ 123472 w 154285"/>
                  <a:gd name="connsiteY0" fmla="*/ 46 h 123428"/>
                  <a:gd name="connsiteX1" fmla="*/ 154329 w 154285"/>
                  <a:gd name="connsiteY1" fmla="*/ 46 h 123428"/>
                  <a:gd name="connsiteX2" fmla="*/ 154329 w 154285"/>
                  <a:gd name="connsiteY2" fmla="*/ 123475 h 123428"/>
                  <a:gd name="connsiteX3" fmla="*/ 123472 w 154285"/>
                  <a:gd name="connsiteY3" fmla="*/ 123475 h 123428"/>
                  <a:gd name="connsiteX4" fmla="*/ 30900 w 154285"/>
                  <a:gd name="connsiteY4" fmla="*/ 123475 h 123428"/>
                  <a:gd name="connsiteX5" fmla="*/ 43 w 154285"/>
                  <a:gd name="connsiteY5" fmla="*/ 123475 h 123428"/>
                  <a:gd name="connsiteX6" fmla="*/ 43 w 154285"/>
                  <a:gd name="connsiteY6" fmla="*/ 46 h 123428"/>
                  <a:gd name="connsiteX7" fmla="*/ 30900 w 154285"/>
                  <a:gd name="connsiteY7" fmla="*/ 46 h 12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285" h="123428" extrusionOk="0">
                    <a:moveTo>
                      <a:pt x="123472" y="46"/>
                    </a:moveTo>
                    <a:cubicBezTo>
                      <a:pt x="140514" y="46"/>
                      <a:pt x="154329" y="46"/>
                      <a:pt x="154329" y="46"/>
                    </a:cubicBezTo>
                    <a:lnTo>
                      <a:pt x="154329" y="123475"/>
                    </a:lnTo>
                    <a:cubicBezTo>
                      <a:pt x="154329" y="123475"/>
                      <a:pt x="140514" y="123475"/>
                      <a:pt x="123472" y="123475"/>
                    </a:cubicBezTo>
                    <a:lnTo>
                      <a:pt x="30900" y="123475"/>
                    </a:lnTo>
                    <a:cubicBezTo>
                      <a:pt x="13858" y="123475"/>
                      <a:pt x="43" y="123475"/>
                      <a:pt x="43" y="123475"/>
                    </a:cubicBezTo>
                    <a:lnTo>
                      <a:pt x="43" y="46"/>
                    </a:lnTo>
                    <a:cubicBezTo>
                      <a:pt x="43" y="46"/>
                      <a:pt x="13858" y="46"/>
                      <a:pt x="30900" y="46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64" name="Freeform: Shape 101">
                <a:extLst>
                  <a:ext uri="{FF2B5EF4-FFF2-40B4-BE49-F238E27FC236}">
                    <a16:creationId xmlns:a16="http://schemas.microsoft.com/office/drawing/2014/main" id="{DE27FD18-5237-07EA-1B06-865F0ED7A174}"/>
                  </a:ext>
                </a:extLst>
              </p:cNvPr>
              <p:cNvSpPr/>
              <p:nvPr/>
            </p:nvSpPr>
            <p:spPr bwMode="auto">
              <a:xfrm>
                <a:off x="7099779" y="175475"/>
                <a:ext cx="92570" cy="77142"/>
              </a:xfrm>
              <a:custGeom>
                <a:avLst/>
                <a:gdLst>
                  <a:gd name="connsiteX0" fmla="*/ 92614 w 92571"/>
                  <a:gd name="connsiteY0" fmla="*/ 77169 h 77142"/>
                  <a:gd name="connsiteX1" fmla="*/ 92614 w 92571"/>
                  <a:gd name="connsiteY1" fmla="*/ 46312 h 77142"/>
                  <a:gd name="connsiteX2" fmla="*/ 46329 w 92571"/>
                  <a:gd name="connsiteY2" fmla="*/ 26 h 77142"/>
                  <a:gd name="connsiteX3" fmla="*/ 43 w 92571"/>
                  <a:gd name="connsiteY3" fmla="*/ 46312 h 77142"/>
                  <a:gd name="connsiteX4" fmla="*/ 43 w 92571"/>
                  <a:gd name="connsiteY4" fmla="*/ 77169 h 7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71" h="77142" extrusionOk="0">
                    <a:moveTo>
                      <a:pt x="92614" y="77169"/>
                    </a:moveTo>
                    <a:lnTo>
                      <a:pt x="92614" y="46312"/>
                    </a:lnTo>
                    <a:cubicBezTo>
                      <a:pt x="92614" y="20749"/>
                      <a:pt x="71892" y="26"/>
                      <a:pt x="46329" y="26"/>
                    </a:cubicBezTo>
                    <a:cubicBezTo>
                      <a:pt x="20766" y="26"/>
                      <a:pt x="43" y="20749"/>
                      <a:pt x="43" y="46312"/>
                    </a:cubicBezTo>
                    <a:lnTo>
                      <a:pt x="43" y="77169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65" name="Group 102">
            <a:extLst>
              <a:ext uri="{FF2B5EF4-FFF2-40B4-BE49-F238E27FC236}">
                <a16:creationId xmlns:a16="http://schemas.microsoft.com/office/drawing/2014/main" id="{DBA91B12-BD8B-8CA2-D817-E0197B274CE5}"/>
              </a:ext>
            </a:extLst>
          </p:cNvPr>
          <p:cNvGrpSpPr/>
          <p:nvPr/>
        </p:nvGrpSpPr>
        <p:grpSpPr bwMode="auto">
          <a:xfrm>
            <a:off x="10713621" y="2964197"/>
            <a:ext cx="324000" cy="324000"/>
            <a:chOff x="8064143" y="1680762"/>
            <a:chExt cx="432000" cy="432000"/>
          </a:xfrm>
        </p:grpSpPr>
        <p:sp>
          <p:nvSpPr>
            <p:cNvPr id="266" name="Oval 103">
              <a:extLst>
                <a:ext uri="{FF2B5EF4-FFF2-40B4-BE49-F238E27FC236}">
                  <a16:creationId xmlns:a16="http://schemas.microsoft.com/office/drawing/2014/main" id="{CDCC537A-F3C1-ED87-E21B-09CBD5E13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4143" y="1680762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67" name="Graphic 49">
              <a:extLst>
                <a:ext uri="{FF2B5EF4-FFF2-40B4-BE49-F238E27FC236}">
                  <a16:creationId xmlns:a16="http://schemas.microsoft.com/office/drawing/2014/main" id="{4FF1FB5A-B1CA-9371-3602-637448F7F478}"/>
                </a:ext>
              </a:extLst>
            </p:cNvPr>
            <p:cNvGrpSpPr/>
            <p:nvPr/>
          </p:nvGrpSpPr>
          <p:grpSpPr bwMode="auto">
            <a:xfrm>
              <a:off x="8070962" y="1732782"/>
              <a:ext cx="401132" cy="339465"/>
              <a:chOff x="7480212" y="121521"/>
              <a:chExt cx="401132" cy="339465"/>
            </a:xfrm>
            <a:noFill/>
          </p:grpSpPr>
          <p:sp>
            <p:nvSpPr>
              <p:cNvPr id="268" name="Freeform: Shape 105">
                <a:extLst>
                  <a:ext uri="{FF2B5EF4-FFF2-40B4-BE49-F238E27FC236}">
                    <a16:creationId xmlns:a16="http://schemas.microsoft.com/office/drawing/2014/main" id="{2EE630A0-305D-EA46-DEFB-4E3BD73C6FB1}"/>
                  </a:ext>
                </a:extLst>
              </p:cNvPr>
              <p:cNvSpPr/>
              <p:nvPr/>
            </p:nvSpPr>
            <p:spPr bwMode="auto">
              <a:xfrm>
                <a:off x="7482681" y="121521"/>
                <a:ext cx="398664" cy="339465"/>
              </a:xfrm>
              <a:custGeom>
                <a:avLst/>
                <a:gdLst>
                  <a:gd name="connsiteX0" fmla="*/ 43 w 398664"/>
                  <a:gd name="connsiteY0" fmla="*/ 86788 h 339465"/>
                  <a:gd name="connsiteX1" fmla="*/ 198146 w 398664"/>
                  <a:gd name="connsiteY1" fmla="*/ 54697 h 339465"/>
                  <a:gd name="connsiteX2" fmla="*/ 368478 w 398664"/>
                  <a:gd name="connsiteY2" fmla="*/ 182445 h 339465"/>
                  <a:gd name="connsiteX3" fmla="*/ 198146 w 398664"/>
                  <a:gd name="connsiteY3" fmla="*/ 339508 h 339465"/>
                  <a:gd name="connsiteX4" fmla="*/ 98478 w 398664"/>
                  <a:gd name="connsiteY4" fmla="*/ 246937 h 33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64" h="339465" extrusionOk="0">
                    <a:moveTo>
                      <a:pt x="43" y="86788"/>
                    </a:moveTo>
                    <a:cubicBezTo>
                      <a:pt x="15780" y="10880"/>
                      <a:pt x="109278" y="-46206"/>
                      <a:pt x="198146" y="54697"/>
                    </a:cubicBezTo>
                    <a:cubicBezTo>
                      <a:pt x="324969" y="-90640"/>
                      <a:pt x="460432" y="89565"/>
                      <a:pt x="368478" y="182445"/>
                    </a:cubicBezTo>
                    <a:lnTo>
                      <a:pt x="198146" y="339508"/>
                    </a:lnTo>
                    <a:lnTo>
                      <a:pt x="98478" y="246937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  <p:sp>
            <p:nvSpPr>
              <p:cNvPr id="269" name="Freeform: Shape 106">
                <a:extLst>
                  <a:ext uri="{FF2B5EF4-FFF2-40B4-BE49-F238E27FC236}">
                    <a16:creationId xmlns:a16="http://schemas.microsoft.com/office/drawing/2014/main" id="{8FF343FB-85E5-4226-359B-F0DE89DD53F3}"/>
                  </a:ext>
                </a:extLst>
              </p:cNvPr>
              <p:cNvSpPr/>
              <p:nvPr/>
            </p:nvSpPr>
            <p:spPr bwMode="auto">
              <a:xfrm>
                <a:off x="7480212" y="229557"/>
                <a:ext cx="277714" cy="108000"/>
              </a:xfrm>
              <a:custGeom>
                <a:avLst/>
                <a:gdLst>
                  <a:gd name="connsiteX0" fmla="*/ 31 w 277714"/>
                  <a:gd name="connsiteY0" fmla="*/ 61756 h 108000"/>
                  <a:gd name="connsiteX1" fmla="*/ 77174 w 277714"/>
                  <a:gd name="connsiteY1" fmla="*/ 61756 h 108000"/>
                  <a:gd name="connsiteX2" fmla="*/ 123459 w 277714"/>
                  <a:gd name="connsiteY2" fmla="*/ 41 h 108000"/>
                  <a:gd name="connsiteX3" fmla="*/ 185174 w 277714"/>
                  <a:gd name="connsiteY3" fmla="*/ 108042 h 108000"/>
                  <a:gd name="connsiteX4" fmla="*/ 231459 w 277714"/>
                  <a:gd name="connsiteY4" fmla="*/ 46327 h 108000"/>
                  <a:gd name="connsiteX5" fmla="*/ 277745 w 277714"/>
                  <a:gd name="connsiteY5" fmla="*/ 46327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14" h="108000" extrusionOk="0">
                    <a:moveTo>
                      <a:pt x="31" y="61756"/>
                    </a:moveTo>
                    <a:lnTo>
                      <a:pt x="77174" y="61756"/>
                    </a:lnTo>
                    <a:lnTo>
                      <a:pt x="123459" y="41"/>
                    </a:lnTo>
                    <a:lnTo>
                      <a:pt x="185174" y="108042"/>
                    </a:lnTo>
                    <a:lnTo>
                      <a:pt x="231459" y="46327"/>
                    </a:lnTo>
                    <a:lnTo>
                      <a:pt x="277745" y="46327"/>
                    </a:lnTo>
                  </a:path>
                </a:pathLst>
              </a:custGeom>
              <a:no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270" name="Group 107">
            <a:extLst>
              <a:ext uri="{FF2B5EF4-FFF2-40B4-BE49-F238E27FC236}">
                <a16:creationId xmlns:a16="http://schemas.microsoft.com/office/drawing/2014/main" id="{FBF5ABE2-9E71-D8D3-8232-21DA26320078}"/>
              </a:ext>
            </a:extLst>
          </p:cNvPr>
          <p:cNvGrpSpPr/>
          <p:nvPr/>
        </p:nvGrpSpPr>
        <p:grpSpPr bwMode="auto">
          <a:xfrm>
            <a:off x="10179383" y="4093942"/>
            <a:ext cx="324000" cy="324000"/>
            <a:chOff x="7351826" y="3187088"/>
            <a:chExt cx="432000" cy="432000"/>
          </a:xfrm>
        </p:grpSpPr>
        <p:sp>
          <p:nvSpPr>
            <p:cNvPr id="271" name="Oval 108">
              <a:extLst>
                <a:ext uri="{FF2B5EF4-FFF2-40B4-BE49-F238E27FC236}">
                  <a16:creationId xmlns:a16="http://schemas.microsoft.com/office/drawing/2014/main" id="{BBF9ADBB-1E13-F453-C190-E5ABF29BB0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51826" y="3187088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72" name="Graphic 47">
              <a:extLst>
                <a:ext uri="{FF2B5EF4-FFF2-40B4-BE49-F238E27FC236}">
                  <a16:creationId xmlns:a16="http://schemas.microsoft.com/office/drawing/2014/main" id="{61EAC1FE-F90E-D45B-AB93-A3DA2847BC41}"/>
                </a:ext>
              </a:extLst>
            </p:cNvPr>
            <p:cNvGrpSpPr/>
            <p:nvPr/>
          </p:nvGrpSpPr>
          <p:grpSpPr bwMode="auto">
            <a:xfrm>
              <a:off x="7379359" y="3207828"/>
              <a:ext cx="355474" cy="382628"/>
              <a:chOff x="8082581" y="81138"/>
              <a:chExt cx="355474" cy="382628"/>
            </a:xfrm>
          </p:grpSpPr>
          <p:grpSp>
            <p:nvGrpSpPr>
              <p:cNvPr id="273" name="Graphic 47">
                <a:extLst>
                  <a:ext uri="{FF2B5EF4-FFF2-40B4-BE49-F238E27FC236}">
                    <a16:creationId xmlns:a16="http://schemas.microsoft.com/office/drawing/2014/main" id="{421FF9C8-ACDF-71FD-690B-31447C1ACB38}"/>
                  </a:ext>
                </a:extLst>
              </p:cNvPr>
              <p:cNvGrpSpPr/>
              <p:nvPr/>
            </p:nvGrpSpPr>
            <p:grpSpPr bwMode="auto">
              <a:xfrm>
                <a:off x="8082581" y="86384"/>
                <a:ext cx="165394" cy="377383"/>
                <a:chOff x="8082581" y="86384"/>
                <a:chExt cx="165394" cy="377383"/>
              </a:xfrm>
            </p:grpSpPr>
            <p:sp>
              <p:nvSpPr>
                <p:cNvPr id="285" name="Freeform: Shape 122">
                  <a:extLst>
                    <a:ext uri="{FF2B5EF4-FFF2-40B4-BE49-F238E27FC236}">
                      <a16:creationId xmlns:a16="http://schemas.microsoft.com/office/drawing/2014/main" id="{5F2DFEFA-FF36-E0A9-05A6-77E5488B0B54}"/>
                    </a:ext>
                  </a:extLst>
                </p:cNvPr>
                <p:cNvSpPr/>
                <p:nvPr/>
              </p:nvSpPr>
              <p:spPr bwMode="auto">
                <a:xfrm>
                  <a:off x="8214959" y="391253"/>
                  <a:ext cx="25920" cy="72514"/>
                </a:xfrm>
                <a:custGeom>
                  <a:avLst/>
                  <a:gdLst>
                    <a:gd name="connsiteX0" fmla="*/ 37 w 25920"/>
                    <a:gd name="connsiteY0" fmla="*/ 74 h 72514"/>
                    <a:gd name="connsiteX1" fmla="*/ 25957 w 25920"/>
                    <a:gd name="connsiteY1" fmla="*/ 72588 h 72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20" h="72514" extrusionOk="0">
                      <a:moveTo>
                        <a:pt x="37" y="74"/>
                      </a:moveTo>
                      <a:lnTo>
                        <a:pt x="25957" y="72588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6" name="Freeform: Shape 123">
                  <a:extLst>
                    <a:ext uri="{FF2B5EF4-FFF2-40B4-BE49-F238E27FC236}">
                      <a16:creationId xmlns:a16="http://schemas.microsoft.com/office/drawing/2014/main" id="{607EDBC9-6010-2704-16AE-327CC809ACCF}"/>
                    </a:ext>
                  </a:extLst>
                </p:cNvPr>
                <p:cNvSpPr/>
                <p:nvPr/>
              </p:nvSpPr>
              <p:spPr bwMode="auto">
                <a:xfrm>
                  <a:off x="8105416" y="86384"/>
                  <a:ext cx="10491" cy="29005"/>
                </a:xfrm>
                <a:custGeom>
                  <a:avLst/>
                  <a:gdLst>
                    <a:gd name="connsiteX0" fmla="*/ 13 w 10491"/>
                    <a:gd name="connsiteY0" fmla="*/ 9 h 29005"/>
                    <a:gd name="connsiteX1" fmla="*/ 10505 w 10491"/>
                    <a:gd name="connsiteY1" fmla="*/ 29015 h 2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491" h="29005" extrusionOk="0">
                      <a:moveTo>
                        <a:pt x="13" y="9"/>
                      </a:moveTo>
                      <a:lnTo>
                        <a:pt x="10505" y="29015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7" name="Freeform: Shape 124">
                  <a:extLst>
                    <a:ext uri="{FF2B5EF4-FFF2-40B4-BE49-F238E27FC236}">
                      <a16:creationId xmlns:a16="http://schemas.microsoft.com/office/drawing/2014/main" id="{744BFE53-A2F0-123C-80E8-88487B3A0DE9}"/>
                    </a:ext>
                  </a:extLst>
                </p:cNvPr>
                <p:cNvSpPr/>
                <p:nvPr/>
              </p:nvSpPr>
              <p:spPr bwMode="auto">
                <a:xfrm>
                  <a:off x="8160959" y="377984"/>
                  <a:ext cx="54000" cy="13268"/>
                </a:xfrm>
                <a:custGeom>
                  <a:avLst/>
                  <a:gdLst>
                    <a:gd name="connsiteX0" fmla="*/ 54029 w 54000"/>
                    <a:gd name="connsiteY0" fmla="*/ 13334 h 13268"/>
                    <a:gd name="connsiteX1" fmla="*/ 29 w 54000"/>
                    <a:gd name="connsiteY1" fmla="*/ 65 h 1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" h="13268" extrusionOk="0">
                      <a:moveTo>
                        <a:pt x="54029" y="13334"/>
                      </a:moveTo>
                      <a:lnTo>
                        <a:pt x="29" y="65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8" name="Freeform: Shape 125">
                  <a:extLst>
                    <a:ext uri="{FF2B5EF4-FFF2-40B4-BE49-F238E27FC236}">
                      <a16:creationId xmlns:a16="http://schemas.microsoft.com/office/drawing/2014/main" id="{E367AB57-3A56-D932-F004-2CDA61827C47}"/>
                    </a:ext>
                  </a:extLst>
                </p:cNvPr>
                <p:cNvSpPr/>
                <p:nvPr/>
              </p:nvSpPr>
              <p:spPr bwMode="auto">
                <a:xfrm>
                  <a:off x="8214959" y="346509"/>
                  <a:ext cx="33017" cy="44742"/>
                </a:xfrm>
                <a:custGeom>
                  <a:avLst/>
                  <a:gdLst>
                    <a:gd name="connsiteX0" fmla="*/ 37 w 33017"/>
                    <a:gd name="connsiteY0" fmla="*/ 44805 h 44742"/>
                    <a:gd name="connsiteX1" fmla="*/ 33054 w 33017"/>
                    <a:gd name="connsiteY1" fmla="*/ 62 h 4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017" h="44742" extrusionOk="0">
                      <a:moveTo>
                        <a:pt x="37" y="44805"/>
                      </a:moveTo>
                      <a:lnTo>
                        <a:pt x="33054" y="62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9" name="Freeform: Shape 126">
                  <a:extLst>
                    <a:ext uri="{FF2B5EF4-FFF2-40B4-BE49-F238E27FC236}">
                      <a16:creationId xmlns:a16="http://schemas.microsoft.com/office/drawing/2014/main" id="{B00B8F45-3C5F-3538-0B38-A2D9243B89AB}"/>
                    </a:ext>
                  </a:extLst>
                </p:cNvPr>
                <p:cNvSpPr/>
                <p:nvPr/>
              </p:nvSpPr>
              <p:spPr bwMode="auto">
                <a:xfrm>
                  <a:off x="8134730" y="305161"/>
                  <a:ext cx="54000" cy="13577"/>
                </a:xfrm>
                <a:custGeom>
                  <a:avLst/>
                  <a:gdLst>
                    <a:gd name="connsiteX0" fmla="*/ 54023 w 54000"/>
                    <a:gd name="connsiteY0" fmla="*/ 13628 h 13577"/>
                    <a:gd name="connsiteX1" fmla="*/ 23 w 54000"/>
                    <a:gd name="connsiteY1" fmla="*/ 51 h 13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" h="13577" extrusionOk="0">
                      <a:moveTo>
                        <a:pt x="54023" y="13628"/>
                      </a:moveTo>
                      <a:lnTo>
                        <a:pt x="23" y="51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90" name="Freeform: Shape 127">
                  <a:extLst>
                    <a:ext uri="{FF2B5EF4-FFF2-40B4-BE49-F238E27FC236}">
                      <a16:creationId xmlns:a16="http://schemas.microsoft.com/office/drawing/2014/main" id="{9FFF4507-1771-9613-4E21-76DEB3A7B46B}"/>
                    </a:ext>
                  </a:extLst>
                </p:cNvPr>
                <p:cNvSpPr/>
                <p:nvPr/>
              </p:nvSpPr>
              <p:spPr bwMode="auto">
                <a:xfrm>
                  <a:off x="8188730" y="273995"/>
                  <a:ext cx="33325" cy="44742"/>
                </a:xfrm>
                <a:custGeom>
                  <a:avLst/>
                  <a:gdLst>
                    <a:gd name="connsiteX0" fmla="*/ 32 w 33325"/>
                    <a:gd name="connsiteY0" fmla="*/ 44791 h 44742"/>
                    <a:gd name="connsiteX1" fmla="*/ 33358 w 33325"/>
                    <a:gd name="connsiteY1" fmla="*/ 48 h 4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325" h="44742" extrusionOk="0">
                      <a:moveTo>
                        <a:pt x="32" y="44791"/>
                      </a:moveTo>
                      <a:lnTo>
                        <a:pt x="33358" y="48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91" name="Freeform: Shape 128">
                  <a:extLst>
                    <a:ext uri="{FF2B5EF4-FFF2-40B4-BE49-F238E27FC236}">
                      <a16:creationId xmlns:a16="http://schemas.microsoft.com/office/drawing/2014/main" id="{E131D1EE-6074-6AD7-70BB-E76C7D0463D2}"/>
                    </a:ext>
                  </a:extLst>
                </p:cNvPr>
                <p:cNvSpPr/>
                <p:nvPr/>
              </p:nvSpPr>
              <p:spPr bwMode="auto">
                <a:xfrm>
                  <a:off x="8108809" y="232647"/>
                  <a:ext cx="54000" cy="13268"/>
                </a:xfrm>
                <a:custGeom>
                  <a:avLst/>
                  <a:gdLst>
                    <a:gd name="connsiteX0" fmla="*/ 54018 w 54000"/>
                    <a:gd name="connsiteY0" fmla="*/ 13305 h 13268"/>
                    <a:gd name="connsiteX1" fmla="*/ 18 w 54000"/>
                    <a:gd name="connsiteY1" fmla="*/ 36 h 1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" h="13268" extrusionOk="0">
                      <a:moveTo>
                        <a:pt x="54018" y="13305"/>
                      </a:moveTo>
                      <a:lnTo>
                        <a:pt x="18" y="36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92" name="Freeform: Shape 129">
                  <a:extLst>
                    <a:ext uri="{FF2B5EF4-FFF2-40B4-BE49-F238E27FC236}">
                      <a16:creationId xmlns:a16="http://schemas.microsoft.com/office/drawing/2014/main" id="{D632382F-BE36-46F4-C7AB-F81FCE2BFB08}"/>
                    </a:ext>
                  </a:extLst>
                </p:cNvPr>
                <p:cNvSpPr/>
                <p:nvPr/>
              </p:nvSpPr>
              <p:spPr bwMode="auto">
                <a:xfrm>
                  <a:off x="8162809" y="201481"/>
                  <a:ext cx="33017" cy="44434"/>
                </a:xfrm>
                <a:custGeom>
                  <a:avLst/>
                  <a:gdLst>
                    <a:gd name="connsiteX0" fmla="*/ 27 w 33017"/>
                    <a:gd name="connsiteY0" fmla="*/ 44468 h 44434"/>
                    <a:gd name="connsiteX1" fmla="*/ 33044 w 33017"/>
                    <a:gd name="connsiteY1" fmla="*/ 33 h 44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017" h="44434" extrusionOk="0">
                      <a:moveTo>
                        <a:pt x="27" y="44468"/>
                      </a:moveTo>
                      <a:lnTo>
                        <a:pt x="33044" y="33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93" name="Freeform: Shape 130">
                  <a:extLst>
                    <a:ext uri="{FF2B5EF4-FFF2-40B4-BE49-F238E27FC236}">
                      <a16:creationId xmlns:a16="http://schemas.microsoft.com/office/drawing/2014/main" id="{24308B7C-E02F-CB02-E342-43083352AE52}"/>
                    </a:ext>
                  </a:extLst>
                </p:cNvPr>
                <p:cNvSpPr/>
                <p:nvPr/>
              </p:nvSpPr>
              <p:spPr bwMode="auto">
                <a:xfrm>
                  <a:off x="8082581" y="160133"/>
                  <a:ext cx="54000" cy="13268"/>
                </a:xfrm>
                <a:custGeom>
                  <a:avLst/>
                  <a:gdLst>
                    <a:gd name="connsiteX0" fmla="*/ 54013 w 54000"/>
                    <a:gd name="connsiteY0" fmla="*/ 13291 h 13268"/>
                    <a:gd name="connsiteX1" fmla="*/ 13 w 54000"/>
                    <a:gd name="connsiteY1" fmla="*/ 22 h 1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" h="13268" extrusionOk="0">
                      <a:moveTo>
                        <a:pt x="54013" y="13291"/>
                      </a:moveTo>
                      <a:lnTo>
                        <a:pt x="13" y="22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94" name="Freeform: Shape 131">
                  <a:extLst>
                    <a:ext uri="{FF2B5EF4-FFF2-40B4-BE49-F238E27FC236}">
                      <a16:creationId xmlns:a16="http://schemas.microsoft.com/office/drawing/2014/main" id="{4C271E07-ED10-D583-114C-B5A67A8A6E9A}"/>
                    </a:ext>
                  </a:extLst>
                </p:cNvPr>
                <p:cNvSpPr/>
                <p:nvPr/>
              </p:nvSpPr>
              <p:spPr bwMode="auto">
                <a:xfrm>
                  <a:off x="8136581" y="128658"/>
                  <a:ext cx="33325" cy="44742"/>
                </a:xfrm>
                <a:custGeom>
                  <a:avLst/>
                  <a:gdLst>
                    <a:gd name="connsiteX0" fmla="*/ 22 w 33325"/>
                    <a:gd name="connsiteY0" fmla="*/ 44762 h 44742"/>
                    <a:gd name="connsiteX1" fmla="*/ 33347 w 33325"/>
                    <a:gd name="connsiteY1" fmla="*/ 19 h 4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325" h="44742" extrusionOk="0">
                      <a:moveTo>
                        <a:pt x="22" y="44762"/>
                      </a:moveTo>
                      <a:lnTo>
                        <a:pt x="33347" y="19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</p:grpSp>
          <p:grpSp>
            <p:nvGrpSpPr>
              <p:cNvPr id="274" name="Graphic 47">
                <a:extLst>
                  <a:ext uri="{FF2B5EF4-FFF2-40B4-BE49-F238E27FC236}">
                    <a16:creationId xmlns:a16="http://schemas.microsoft.com/office/drawing/2014/main" id="{831CC63C-77D7-37BB-BC14-42E557F05A6B}"/>
                  </a:ext>
                </a:extLst>
              </p:cNvPr>
              <p:cNvGrpSpPr/>
              <p:nvPr/>
            </p:nvGrpSpPr>
            <p:grpSpPr bwMode="auto">
              <a:xfrm>
                <a:off x="8302901" y="81138"/>
                <a:ext cx="135154" cy="361028"/>
                <a:chOff x="8302901" y="81138"/>
                <a:chExt cx="135154" cy="361028"/>
              </a:xfrm>
            </p:grpSpPr>
            <p:sp>
              <p:nvSpPr>
                <p:cNvPr id="275" name="Freeform: Shape 112">
                  <a:extLst>
                    <a:ext uri="{FF2B5EF4-FFF2-40B4-BE49-F238E27FC236}">
                      <a16:creationId xmlns:a16="http://schemas.microsoft.com/office/drawing/2014/main" id="{903B6E58-6A90-3720-46F6-0C8CF7C611CA}"/>
                    </a:ext>
                  </a:extLst>
                </p:cNvPr>
                <p:cNvSpPr/>
                <p:nvPr/>
              </p:nvSpPr>
              <p:spPr bwMode="auto">
                <a:xfrm>
                  <a:off x="8320490" y="372738"/>
                  <a:ext cx="17280" cy="69428"/>
                </a:xfrm>
                <a:custGeom>
                  <a:avLst/>
                  <a:gdLst>
                    <a:gd name="connsiteX0" fmla="*/ 17337 w 17280"/>
                    <a:gd name="connsiteY0" fmla="*/ 70 h 69428"/>
                    <a:gd name="connsiteX1" fmla="*/ 57 w 17280"/>
                    <a:gd name="connsiteY1" fmla="*/ 69498 h 69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280" h="69428" extrusionOk="0">
                      <a:moveTo>
                        <a:pt x="17337" y="70"/>
                      </a:moveTo>
                      <a:lnTo>
                        <a:pt x="57" y="69498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76" name="Freeform: Shape 113">
                  <a:extLst>
                    <a:ext uri="{FF2B5EF4-FFF2-40B4-BE49-F238E27FC236}">
                      <a16:creationId xmlns:a16="http://schemas.microsoft.com/office/drawing/2014/main" id="{389EC7F4-24AE-C4B7-CCF8-691B04FBC8C3}"/>
                    </a:ext>
                  </a:extLst>
                </p:cNvPr>
                <p:cNvSpPr/>
                <p:nvPr/>
              </p:nvSpPr>
              <p:spPr bwMode="auto">
                <a:xfrm>
                  <a:off x="8403187" y="81138"/>
                  <a:ext cx="6788" cy="27771"/>
                </a:xfrm>
                <a:custGeom>
                  <a:avLst/>
                  <a:gdLst>
                    <a:gd name="connsiteX0" fmla="*/ 6861 w 6788"/>
                    <a:gd name="connsiteY0" fmla="*/ 8 h 27771"/>
                    <a:gd name="connsiteX1" fmla="*/ 72 w 6788"/>
                    <a:gd name="connsiteY1" fmla="*/ 27779 h 27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788" h="27771" extrusionOk="0">
                      <a:moveTo>
                        <a:pt x="6861" y="8"/>
                      </a:moveTo>
                      <a:lnTo>
                        <a:pt x="72" y="27779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77" name="Freeform: Shape 114">
                  <a:extLst>
                    <a:ext uri="{FF2B5EF4-FFF2-40B4-BE49-F238E27FC236}">
                      <a16:creationId xmlns:a16="http://schemas.microsoft.com/office/drawing/2014/main" id="{6AB1EE5A-D545-ACB2-A309-619691DEACE7}"/>
                    </a:ext>
                  </a:extLst>
                </p:cNvPr>
                <p:cNvSpPr/>
                <p:nvPr/>
              </p:nvSpPr>
              <p:spPr bwMode="auto">
                <a:xfrm>
                  <a:off x="8302901" y="334475"/>
                  <a:ext cx="34868" cy="38262"/>
                </a:xfrm>
                <a:custGeom>
                  <a:avLst/>
                  <a:gdLst>
                    <a:gd name="connsiteX0" fmla="*/ 34924 w 34868"/>
                    <a:gd name="connsiteY0" fmla="*/ 38322 h 38262"/>
                    <a:gd name="connsiteX1" fmla="*/ 55 w 34868"/>
                    <a:gd name="connsiteY1" fmla="*/ 59 h 3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868" h="38262" extrusionOk="0">
                      <a:moveTo>
                        <a:pt x="34924" y="38322"/>
                      </a:moveTo>
                      <a:lnTo>
                        <a:pt x="55" y="59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78" name="Freeform: Shape 115">
                  <a:extLst>
                    <a:ext uri="{FF2B5EF4-FFF2-40B4-BE49-F238E27FC236}">
                      <a16:creationId xmlns:a16="http://schemas.microsoft.com/office/drawing/2014/main" id="{B16F9C84-DA44-94AD-0A18-3EAF2828F94B}"/>
                    </a:ext>
                  </a:extLst>
                </p:cNvPr>
                <p:cNvSpPr/>
                <p:nvPr/>
              </p:nvSpPr>
              <p:spPr bwMode="auto">
                <a:xfrm>
                  <a:off x="8337770" y="355458"/>
                  <a:ext cx="48445" cy="17280"/>
                </a:xfrm>
                <a:custGeom>
                  <a:avLst/>
                  <a:gdLst>
                    <a:gd name="connsiteX0" fmla="*/ 63 w 48445"/>
                    <a:gd name="connsiteY0" fmla="*/ 17341 h 17280"/>
                    <a:gd name="connsiteX1" fmla="*/ 48509 w 48445"/>
                    <a:gd name="connsiteY1" fmla="*/ 61 h 1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445" h="17280" extrusionOk="0">
                      <a:moveTo>
                        <a:pt x="63" y="17341"/>
                      </a:moveTo>
                      <a:lnTo>
                        <a:pt x="48509" y="61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79" name="Freeform: Shape 116">
                  <a:extLst>
                    <a:ext uri="{FF2B5EF4-FFF2-40B4-BE49-F238E27FC236}">
                      <a16:creationId xmlns:a16="http://schemas.microsoft.com/office/drawing/2014/main" id="{B7537E75-AE3B-E4C1-CBD7-9BEBD8B65D20}"/>
                    </a:ext>
                  </a:extLst>
                </p:cNvPr>
                <p:cNvSpPr/>
                <p:nvPr/>
              </p:nvSpPr>
              <p:spPr bwMode="auto">
                <a:xfrm>
                  <a:off x="8320181" y="265047"/>
                  <a:ext cx="34560" cy="38262"/>
                </a:xfrm>
                <a:custGeom>
                  <a:avLst/>
                  <a:gdLst>
                    <a:gd name="connsiteX0" fmla="*/ 34618 w 34560"/>
                    <a:gd name="connsiteY0" fmla="*/ 38308 h 38262"/>
                    <a:gd name="connsiteX1" fmla="*/ 58 w 34560"/>
                    <a:gd name="connsiteY1" fmla="*/ 45 h 3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560" h="38262" extrusionOk="0">
                      <a:moveTo>
                        <a:pt x="34618" y="38308"/>
                      </a:moveTo>
                      <a:lnTo>
                        <a:pt x="58" y="45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0" name="Freeform: Shape 117">
                  <a:extLst>
                    <a:ext uri="{FF2B5EF4-FFF2-40B4-BE49-F238E27FC236}">
                      <a16:creationId xmlns:a16="http://schemas.microsoft.com/office/drawing/2014/main" id="{4A28C6AC-2BBF-C911-CACF-F0156E2C5578}"/>
                    </a:ext>
                  </a:extLst>
                </p:cNvPr>
                <p:cNvSpPr/>
                <p:nvPr/>
              </p:nvSpPr>
              <p:spPr bwMode="auto">
                <a:xfrm>
                  <a:off x="8354741" y="285721"/>
                  <a:ext cx="48754" cy="17588"/>
                </a:xfrm>
                <a:custGeom>
                  <a:avLst/>
                  <a:gdLst>
                    <a:gd name="connsiteX0" fmla="*/ 67 w 48754"/>
                    <a:gd name="connsiteY0" fmla="*/ 17636 h 17588"/>
                    <a:gd name="connsiteX1" fmla="*/ 48821 w 48754"/>
                    <a:gd name="connsiteY1" fmla="*/ 47 h 1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54" h="17588" extrusionOk="0">
                      <a:moveTo>
                        <a:pt x="67" y="17636"/>
                      </a:moveTo>
                      <a:lnTo>
                        <a:pt x="48821" y="47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1" name="Freeform: Shape 118">
                  <a:extLst>
                    <a:ext uri="{FF2B5EF4-FFF2-40B4-BE49-F238E27FC236}">
                      <a16:creationId xmlns:a16="http://schemas.microsoft.com/office/drawing/2014/main" id="{51A8843C-1855-0E54-F2D8-723278891A94}"/>
                    </a:ext>
                  </a:extLst>
                </p:cNvPr>
                <p:cNvSpPr/>
                <p:nvPr/>
              </p:nvSpPr>
              <p:spPr bwMode="auto">
                <a:xfrm>
                  <a:off x="8337461" y="195618"/>
                  <a:ext cx="34560" cy="38262"/>
                </a:xfrm>
                <a:custGeom>
                  <a:avLst/>
                  <a:gdLst>
                    <a:gd name="connsiteX0" fmla="*/ 34622 w 34560"/>
                    <a:gd name="connsiteY0" fmla="*/ 38294 h 38262"/>
                    <a:gd name="connsiteX1" fmla="*/ 62 w 34560"/>
                    <a:gd name="connsiteY1" fmla="*/ 32 h 3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560" h="38262" extrusionOk="0">
                      <a:moveTo>
                        <a:pt x="34622" y="38294"/>
                      </a:moveTo>
                      <a:lnTo>
                        <a:pt x="62" y="32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2" name="Freeform: Shape 119">
                  <a:extLst>
                    <a:ext uri="{FF2B5EF4-FFF2-40B4-BE49-F238E27FC236}">
                      <a16:creationId xmlns:a16="http://schemas.microsoft.com/office/drawing/2014/main" id="{E691EECE-57BF-975A-596E-C0CAA17A4003}"/>
                    </a:ext>
                  </a:extLst>
                </p:cNvPr>
                <p:cNvSpPr/>
                <p:nvPr/>
              </p:nvSpPr>
              <p:spPr bwMode="auto">
                <a:xfrm>
                  <a:off x="8372021" y="216292"/>
                  <a:ext cx="48754" cy="17588"/>
                </a:xfrm>
                <a:custGeom>
                  <a:avLst/>
                  <a:gdLst>
                    <a:gd name="connsiteX0" fmla="*/ 70 w 48754"/>
                    <a:gd name="connsiteY0" fmla="*/ 17622 h 17588"/>
                    <a:gd name="connsiteX1" fmla="*/ 48824 w 48754"/>
                    <a:gd name="connsiteY1" fmla="*/ 34 h 1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54" h="17588" extrusionOk="0">
                      <a:moveTo>
                        <a:pt x="70" y="17622"/>
                      </a:moveTo>
                      <a:lnTo>
                        <a:pt x="48824" y="34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3" name="Freeform: Shape 120">
                  <a:extLst>
                    <a:ext uri="{FF2B5EF4-FFF2-40B4-BE49-F238E27FC236}">
                      <a16:creationId xmlns:a16="http://schemas.microsoft.com/office/drawing/2014/main" id="{BC739B1B-B6EF-53F2-B10D-59545EE8729C}"/>
                    </a:ext>
                  </a:extLst>
                </p:cNvPr>
                <p:cNvSpPr/>
                <p:nvPr/>
              </p:nvSpPr>
              <p:spPr bwMode="auto">
                <a:xfrm>
                  <a:off x="8354741" y="126190"/>
                  <a:ext cx="34560" cy="38262"/>
                </a:xfrm>
                <a:custGeom>
                  <a:avLst/>
                  <a:gdLst>
                    <a:gd name="connsiteX0" fmla="*/ 34625 w 34560"/>
                    <a:gd name="connsiteY0" fmla="*/ 38281 h 38262"/>
                    <a:gd name="connsiteX1" fmla="*/ 65 w 34560"/>
                    <a:gd name="connsiteY1" fmla="*/ 18 h 38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560" h="38262" extrusionOk="0">
                      <a:moveTo>
                        <a:pt x="34625" y="38281"/>
                      </a:moveTo>
                      <a:lnTo>
                        <a:pt x="65" y="18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284" name="Freeform: Shape 121">
                  <a:extLst>
                    <a:ext uri="{FF2B5EF4-FFF2-40B4-BE49-F238E27FC236}">
                      <a16:creationId xmlns:a16="http://schemas.microsoft.com/office/drawing/2014/main" id="{3A702056-719B-18B0-B11F-384F4A5B0378}"/>
                    </a:ext>
                  </a:extLst>
                </p:cNvPr>
                <p:cNvSpPr/>
                <p:nvPr/>
              </p:nvSpPr>
              <p:spPr bwMode="auto">
                <a:xfrm>
                  <a:off x="8389301" y="146864"/>
                  <a:ext cx="48754" cy="17588"/>
                </a:xfrm>
                <a:custGeom>
                  <a:avLst/>
                  <a:gdLst>
                    <a:gd name="connsiteX0" fmla="*/ 74 w 48754"/>
                    <a:gd name="connsiteY0" fmla="*/ 17608 h 17588"/>
                    <a:gd name="connsiteX1" fmla="*/ 48828 w 48754"/>
                    <a:gd name="connsiteY1" fmla="*/ 20 h 1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754" h="17588" extrusionOk="0">
                      <a:moveTo>
                        <a:pt x="74" y="17608"/>
                      </a:moveTo>
                      <a:lnTo>
                        <a:pt x="48828" y="20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</p:grpSp>
        </p:grpSp>
      </p:grpSp>
      <p:grpSp>
        <p:nvGrpSpPr>
          <p:cNvPr id="295" name="Group 132">
            <a:extLst>
              <a:ext uri="{FF2B5EF4-FFF2-40B4-BE49-F238E27FC236}">
                <a16:creationId xmlns:a16="http://schemas.microsoft.com/office/drawing/2014/main" id="{6F317842-3348-F782-3CC7-09674887E7ED}"/>
              </a:ext>
            </a:extLst>
          </p:cNvPr>
          <p:cNvGrpSpPr/>
          <p:nvPr/>
        </p:nvGrpSpPr>
        <p:grpSpPr bwMode="auto">
          <a:xfrm>
            <a:off x="9589155" y="4093942"/>
            <a:ext cx="410030" cy="324000"/>
            <a:chOff x="6564854" y="3187088"/>
            <a:chExt cx="546707" cy="432000"/>
          </a:xfrm>
        </p:grpSpPr>
        <p:sp>
          <p:nvSpPr>
            <p:cNvPr id="296" name="Oval 133">
              <a:extLst>
                <a:ext uri="{FF2B5EF4-FFF2-40B4-BE49-F238E27FC236}">
                  <a16:creationId xmlns:a16="http://schemas.microsoft.com/office/drawing/2014/main" id="{9665BF35-8E5F-B08B-0755-93A0B29F4F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0628" y="3187088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grpSp>
          <p:nvGrpSpPr>
            <p:cNvPr id="297" name="Group 134">
              <a:extLst>
                <a:ext uri="{FF2B5EF4-FFF2-40B4-BE49-F238E27FC236}">
                  <a16:creationId xmlns:a16="http://schemas.microsoft.com/office/drawing/2014/main" id="{DDF09647-E761-AFCC-ED81-6D8BE78684B9}"/>
                </a:ext>
              </a:extLst>
            </p:cNvPr>
            <p:cNvGrpSpPr/>
            <p:nvPr/>
          </p:nvGrpSpPr>
          <p:grpSpPr bwMode="auto">
            <a:xfrm>
              <a:off x="6564854" y="3189314"/>
              <a:ext cx="546707" cy="401143"/>
              <a:chOff x="4046026" y="407452"/>
              <a:chExt cx="546707" cy="401143"/>
            </a:xfrm>
            <a:noFill/>
          </p:grpSpPr>
          <p:grpSp>
            <p:nvGrpSpPr>
              <p:cNvPr id="298" name="Graphic 1042">
                <a:extLst>
                  <a:ext uri="{FF2B5EF4-FFF2-40B4-BE49-F238E27FC236}">
                    <a16:creationId xmlns:a16="http://schemas.microsoft.com/office/drawing/2014/main" id="{BD9770D7-C556-D5D4-4927-E5D70860D5C0}"/>
                  </a:ext>
                </a:extLst>
              </p:cNvPr>
              <p:cNvGrpSpPr/>
              <p:nvPr/>
            </p:nvGrpSpPr>
            <p:grpSpPr bwMode="auto">
              <a:xfrm>
                <a:off x="4046026" y="407452"/>
                <a:ext cx="401143" cy="401143"/>
                <a:chOff x="4128713" y="356009"/>
                <a:chExt cx="401143" cy="401143"/>
              </a:xfrm>
              <a:grpFill/>
            </p:grpSpPr>
            <p:sp>
              <p:nvSpPr>
                <p:cNvPr id="300" name="Freeform: Shape 137">
                  <a:extLst>
                    <a:ext uri="{FF2B5EF4-FFF2-40B4-BE49-F238E27FC236}">
                      <a16:creationId xmlns:a16="http://schemas.microsoft.com/office/drawing/2014/main" id="{CCA63A19-3F1C-EFBC-61D4-8EA726E42B3A}"/>
                    </a:ext>
                  </a:extLst>
                </p:cNvPr>
                <p:cNvSpPr/>
                <p:nvPr/>
              </p:nvSpPr>
              <p:spPr bwMode="auto">
                <a:xfrm>
                  <a:off x="4128713" y="356009"/>
                  <a:ext cx="401143" cy="401143"/>
                </a:xfrm>
                <a:custGeom>
                  <a:avLst/>
                  <a:gdLst>
                    <a:gd name="connsiteX0" fmla="*/ 401186 w 401143"/>
                    <a:gd name="connsiteY0" fmla="*/ 200615 h 401143"/>
                    <a:gd name="connsiteX1" fmla="*/ 200615 w 401143"/>
                    <a:gd name="connsiteY1" fmla="*/ 401186 h 401143"/>
                    <a:gd name="connsiteX2" fmla="*/ 43 w 401143"/>
                    <a:gd name="connsiteY2" fmla="*/ 200615 h 401143"/>
                    <a:gd name="connsiteX3" fmla="*/ 200615 w 401143"/>
                    <a:gd name="connsiteY3" fmla="*/ 43 h 401143"/>
                    <a:gd name="connsiteX4" fmla="*/ 401186 w 401143"/>
                    <a:gd name="connsiteY4" fmla="*/ 200615 h 40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143" h="401143" extrusionOk="0">
                      <a:moveTo>
                        <a:pt x="401186" y="200615"/>
                      </a:moveTo>
                      <a:cubicBezTo>
                        <a:pt x="401186" y="311387"/>
                        <a:pt x="311387" y="401186"/>
                        <a:pt x="200615" y="401186"/>
                      </a:cubicBezTo>
                      <a:cubicBezTo>
                        <a:pt x="89842" y="401186"/>
                        <a:pt x="43" y="311387"/>
                        <a:pt x="43" y="200615"/>
                      </a:cubicBezTo>
                      <a:cubicBezTo>
                        <a:pt x="43" y="89842"/>
                        <a:pt x="89842" y="43"/>
                        <a:pt x="200615" y="43"/>
                      </a:cubicBezTo>
                      <a:cubicBezTo>
                        <a:pt x="311387" y="43"/>
                        <a:pt x="401186" y="89842"/>
                        <a:pt x="401186" y="200615"/>
                      </a:cubicBezTo>
                      <a:close/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301" name="Freeform: Shape 138">
                  <a:extLst>
                    <a:ext uri="{FF2B5EF4-FFF2-40B4-BE49-F238E27FC236}">
                      <a16:creationId xmlns:a16="http://schemas.microsoft.com/office/drawing/2014/main" id="{3E2EA1D6-2E42-9ABE-CB7F-C088E4D163CF}"/>
                    </a:ext>
                  </a:extLst>
                </p:cNvPr>
                <p:cNvSpPr/>
                <p:nvPr/>
              </p:nvSpPr>
              <p:spPr bwMode="auto">
                <a:xfrm>
                  <a:off x="4144142" y="358169"/>
                  <a:ext cx="216000" cy="275554"/>
                </a:xfrm>
                <a:custGeom>
                  <a:avLst/>
                  <a:gdLst>
                    <a:gd name="connsiteX0" fmla="*/ 28 w 216000"/>
                    <a:gd name="connsiteY0" fmla="*/ 275585 h 275554"/>
                    <a:gd name="connsiteX1" fmla="*/ 54028 w 216000"/>
                    <a:gd name="connsiteY1" fmla="*/ 275585 h 275554"/>
                    <a:gd name="connsiteX2" fmla="*/ 108028 w 216000"/>
                    <a:gd name="connsiteY2" fmla="*/ 221585 h 275554"/>
                    <a:gd name="connsiteX3" fmla="*/ 108028 w 216000"/>
                    <a:gd name="connsiteY3" fmla="*/ 175300 h 275554"/>
                    <a:gd name="connsiteX4" fmla="*/ 162028 w 216000"/>
                    <a:gd name="connsiteY4" fmla="*/ 121300 h 275554"/>
                    <a:gd name="connsiteX5" fmla="*/ 216028 w 216000"/>
                    <a:gd name="connsiteY5" fmla="*/ 67300 h 275554"/>
                    <a:gd name="connsiteX6" fmla="*/ 216028 w 216000"/>
                    <a:gd name="connsiteY6" fmla="*/ 31 h 275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000" h="275554" extrusionOk="0">
                      <a:moveTo>
                        <a:pt x="28" y="275585"/>
                      </a:moveTo>
                      <a:lnTo>
                        <a:pt x="54028" y="275585"/>
                      </a:lnTo>
                      <a:cubicBezTo>
                        <a:pt x="83851" y="275585"/>
                        <a:pt x="108028" y="251409"/>
                        <a:pt x="108028" y="221585"/>
                      </a:cubicBezTo>
                      <a:lnTo>
                        <a:pt x="108028" y="175300"/>
                      </a:lnTo>
                      <a:cubicBezTo>
                        <a:pt x="108028" y="145476"/>
                        <a:pt x="132204" y="121300"/>
                        <a:pt x="162028" y="121300"/>
                      </a:cubicBezTo>
                      <a:cubicBezTo>
                        <a:pt x="191851" y="121300"/>
                        <a:pt x="216028" y="97123"/>
                        <a:pt x="216028" y="67300"/>
                      </a:cubicBezTo>
                      <a:lnTo>
                        <a:pt x="216028" y="31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  <p:sp>
              <p:nvSpPr>
                <p:cNvPr id="302" name="Freeform: Shape 139">
                  <a:extLst>
                    <a:ext uri="{FF2B5EF4-FFF2-40B4-BE49-F238E27FC236}">
                      <a16:creationId xmlns:a16="http://schemas.microsoft.com/office/drawing/2014/main" id="{0DE51E75-8842-99E2-07BB-1AF5E3893EFA}"/>
                    </a:ext>
                  </a:extLst>
                </p:cNvPr>
                <p:cNvSpPr/>
                <p:nvPr/>
              </p:nvSpPr>
              <p:spPr bwMode="auto">
                <a:xfrm>
                  <a:off x="4360142" y="541152"/>
                  <a:ext cx="169713" cy="173417"/>
                </a:xfrm>
                <a:custGeom>
                  <a:avLst/>
                  <a:gdLst>
                    <a:gd name="connsiteX0" fmla="*/ 169780 w 169714"/>
                    <a:gd name="connsiteY0" fmla="*/ 12400 h 173417"/>
                    <a:gd name="connsiteX1" fmla="*/ 119792 w 169714"/>
                    <a:gd name="connsiteY1" fmla="*/ 57 h 173417"/>
                    <a:gd name="connsiteX2" fmla="*/ 54066 w 169714"/>
                    <a:gd name="connsiteY2" fmla="*/ 57 h 173417"/>
                    <a:gd name="connsiteX3" fmla="*/ 66 w 169714"/>
                    <a:gd name="connsiteY3" fmla="*/ 54057 h 173417"/>
                    <a:gd name="connsiteX4" fmla="*/ 54066 w 169714"/>
                    <a:gd name="connsiteY4" fmla="*/ 108057 h 173417"/>
                    <a:gd name="connsiteX5" fmla="*/ 92638 w 169714"/>
                    <a:gd name="connsiteY5" fmla="*/ 146629 h 173417"/>
                    <a:gd name="connsiteX6" fmla="*/ 92638 w 169714"/>
                    <a:gd name="connsiteY6" fmla="*/ 173474 h 17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9714" h="173417" extrusionOk="0">
                      <a:moveTo>
                        <a:pt x="169780" y="12400"/>
                      </a:moveTo>
                      <a:cubicBezTo>
                        <a:pt x="154330" y="4384"/>
                        <a:pt x="137198" y="153"/>
                        <a:pt x="119792" y="57"/>
                      </a:cubicBezTo>
                      <a:lnTo>
                        <a:pt x="54066" y="57"/>
                      </a:lnTo>
                      <a:cubicBezTo>
                        <a:pt x="24243" y="57"/>
                        <a:pt x="66" y="24234"/>
                        <a:pt x="66" y="54057"/>
                      </a:cubicBezTo>
                      <a:cubicBezTo>
                        <a:pt x="66" y="83881"/>
                        <a:pt x="24243" y="108057"/>
                        <a:pt x="54066" y="108057"/>
                      </a:cubicBezTo>
                      <a:cubicBezTo>
                        <a:pt x="75370" y="108057"/>
                        <a:pt x="92638" y="125325"/>
                        <a:pt x="92638" y="146629"/>
                      </a:cubicBezTo>
                      <a:lnTo>
                        <a:pt x="92638" y="173474"/>
                      </a:lnTo>
                    </a:path>
                  </a:pathLst>
                </a:custGeom>
                <a:grpFill/>
                <a:ln w="28575" cap="rnd">
                  <a:solidFill>
                    <a:srgbClr val="303E4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>
                    <a:defRPr/>
                  </a:pPr>
                  <a:endParaRPr lang="en-GB" sz="1050"/>
                </a:p>
              </p:txBody>
            </p:sp>
          </p:grpSp>
          <p:sp>
            <p:nvSpPr>
              <p:cNvPr id="299" name="Graphic 1045">
                <a:extLst>
                  <a:ext uri="{FF2B5EF4-FFF2-40B4-BE49-F238E27FC236}">
                    <a16:creationId xmlns:a16="http://schemas.microsoft.com/office/drawing/2014/main" id="{F74FE917-7445-064F-A440-D24E2C05B2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4266" y="442807"/>
                <a:ext cx="138467" cy="360000"/>
              </a:xfrm>
              <a:custGeom>
                <a:avLst/>
                <a:gdLst>
                  <a:gd name="connsiteX0" fmla="*/ 185193 w 231442"/>
                  <a:gd name="connsiteY0" fmla="*/ 393472 h 601721"/>
                  <a:gd name="connsiteX1" fmla="*/ 185193 w 231442"/>
                  <a:gd name="connsiteY1" fmla="*/ 69472 h 601721"/>
                  <a:gd name="connsiteX2" fmla="*/ 115764 w 231442"/>
                  <a:gd name="connsiteY2" fmla="*/ 43 h 601721"/>
                  <a:gd name="connsiteX3" fmla="*/ 115764 w 231442"/>
                  <a:gd name="connsiteY3" fmla="*/ 43 h 601721"/>
                  <a:gd name="connsiteX4" fmla="*/ 46336 w 231442"/>
                  <a:gd name="connsiteY4" fmla="*/ 69472 h 601721"/>
                  <a:gd name="connsiteX5" fmla="*/ 46336 w 231442"/>
                  <a:gd name="connsiteY5" fmla="*/ 393472 h 601721"/>
                  <a:gd name="connsiteX6" fmla="*/ 23193 w 231442"/>
                  <a:gd name="connsiteY6" fmla="*/ 555472 h 601721"/>
                  <a:gd name="connsiteX7" fmla="*/ 185193 w 231442"/>
                  <a:gd name="connsiteY7" fmla="*/ 578615 h 601721"/>
                  <a:gd name="connsiteX8" fmla="*/ 208336 w 231442"/>
                  <a:gd name="connsiteY8" fmla="*/ 416615 h 601721"/>
                  <a:gd name="connsiteX9" fmla="*/ 185193 w 231442"/>
                  <a:gd name="connsiteY9" fmla="*/ 393472 h 60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442" h="601721" extrusionOk="0">
                    <a:moveTo>
                      <a:pt x="185193" y="393472"/>
                    </a:moveTo>
                    <a:lnTo>
                      <a:pt x="185193" y="69472"/>
                    </a:lnTo>
                    <a:cubicBezTo>
                      <a:pt x="185193" y="31127"/>
                      <a:pt x="154109" y="43"/>
                      <a:pt x="115764" y="43"/>
                    </a:cubicBezTo>
                    <a:lnTo>
                      <a:pt x="115764" y="43"/>
                    </a:lnTo>
                    <a:cubicBezTo>
                      <a:pt x="77420" y="43"/>
                      <a:pt x="46336" y="31127"/>
                      <a:pt x="46336" y="69472"/>
                    </a:cubicBezTo>
                    <a:lnTo>
                      <a:pt x="46336" y="393472"/>
                    </a:lnTo>
                    <a:cubicBezTo>
                      <a:pt x="-4790" y="431816"/>
                      <a:pt x="-15152" y="504345"/>
                      <a:pt x="23193" y="555472"/>
                    </a:cubicBezTo>
                    <a:cubicBezTo>
                      <a:pt x="61537" y="606599"/>
                      <a:pt x="134067" y="616958"/>
                      <a:pt x="185193" y="578615"/>
                    </a:cubicBezTo>
                    <a:cubicBezTo>
                      <a:pt x="236319" y="540272"/>
                      <a:pt x="246680" y="467742"/>
                      <a:pt x="208336" y="416615"/>
                    </a:cubicBezTo>
                    <a:cubicBezTo>
                      <a:pt x="201757" y="407843"/>
                      <a:pt x="193964" y="400051"/>
                      <a:pt x="185193" y="393472"/>
                    </a:cubicBezTo>
                    <a:close/>
                  </a:path>
                </a:pathLst>
              </a:custGeom>
              <a:grpFill/>
              <a:ln w="28575" cap="rnd">
                <a:solidFill>
                  <a:srgbClr val="303E4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050"/>
              </a:p>
            </p:txBody>
          </p:sp>
        </p:grpSp>
      </p:grpSp>
      <p:grpSp>
        <p:nvGrpSpPr>
          <p:cNvPr id="303" name="Group 140">
            <a:extLst>
              <a:ext uri="{FF2B5EF4-FFF2-40B4-BE49-F238E27FC236}">
                <a16:creationId xmlns:a16="http://schemas.microsoft.com/office/drawing/2014/main" id="{41565FD8-CFE8-E0BE-EA02-6133DBD295B6}"/>
              </a:ext>
            </a:extLst>
          </p:cNvPr>
          <p:cNvGrpSpPr/>
          <p:nvPr/>
        </p:nvGrpSpPr>
        <p:grpSpPr bwMode="auto">
          <a:xfrm>
            <a:off x="10636101" y="4087185"/>
            <a:ext cx="463064" cy="330757"/>
            <a:chOff x="7960784" y="3178078"/>
            <a:chExt cx="617418" cy="441009"/>
          </a:xfrm>
        </p:grpSpPr>
        <p:sp>
          <p:nvSpPr>
            <p:cNvPr id="304" name="Oval 141">
              <a:extLst>
                <a:ext uri="{FF2B5EF4-FFF2-40B4-BE49-F238E27FC236}">
                  <a16:creationId xmlns:a16="http://schemas.microsoft.com/office/drawing/2014/main" id="{EB73DED5-BD5D-DD8A-44D2-17D11DFFD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54895" y="3187088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305" name="Freeform: Shape 142">
              <a:extLst>
                <a:ext uri="{FF2B5EF4-FFF2-40B4-BE49-F238E27FC236}">
                  <a16:creationId xmlns:a16="http://schemas.microsoft.com/office/drawing/2014/main" id="{6539AB5C-8CFB-5958-6126-D8A57CA6FC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0784" y="3178078"/>
              <a:ext cx="617418" cy="432000"/>
            </a:xfrm>
            <a:custGeom>
              <a:avLst/>
              <a:gdLst>
                <a:gd name="connsiteX0" fmla="*/ 2619127 w 2699647"/>
                <a:gd name="connsiteY0" fmla="*/ 551417 h 1888912"/>
                <a:gd name="connsiteX1" fmla="*/ 1404469 w 2699647"/>
                <a:gd name="connsiteY1" fmla="*/ 11562 h 1888912"/>
                <a:gd name="connsiteX2" fmla="*/ 1295171 w 2699647"/>
                <a:gd name="connsiteY2" fmla="*/ 11562 h 1888912"/>
                <a:gd name="connsiteX3" fmla="*/ 80513 w 2699647"/>
                <a:gd name="connsiteY3" fmla="*/ 551417 h 1888912"/>
                <a:gd name="connsiteX4" fmla="*/ 9900 w 2699647"/>
                <a:gd name="connsiteY4" fmla="*/ 624225 h 1888912"/>
                <a:gd name="connsiteX5" fmla="*/ 9900 w 2699647"/>
                <a:gd name="connsiteY5" fmla="*/ 725644 h 1888912"/>
                <a:gd name="connsiteX6" fmla="*/ 80513 w 2699647"/>
                <a:gd name="connsiteY6" fmla="*/ 798425 h 1888912"/>
                <a:gd name="connsiteX7" fmla="*/ 350441 w 2699647"/>
                <a:gd name="connsiteY7" fmla="*/ 915848 h 1888912"/>
                <a:gd name="connsiteX8" fmla="*/ 269459 w 2699647"/>
                <a:gd name="connsiteY8" fmla="*/ 944171 h 1888912"/>
                <a:gd name="connsiteX9" fmla="*/ 269459 w 2699647"/>
                <a:gd name="connsiteY9" fmla="*/ 1821426 h 1888912"/>
                <a:gd name="connsiteX10" fmla="*/ 336946 w 2699647"/>
                <a:gd name="connsiteY10" fmla="*/ 1888913 h 1888912"/>
                <a:gd name="connsiteX11" fmla="*/ 404433 w 2699647"/>
                <a:gd name="connsiteY11" fmla="*/ 1821426 h 1888912"/>
                <a:gd name="connsiteX12" fmla="*/ 404433 w 2699647"/>
                <a:gd name="connsiteY12" fmla="*/ 1027820 h 1888912"/>
                <a:gd name="connsiteX13" fmla="*/ 1349129 w 2699647"/>
                <a:gd name="connsiteY13" fmla="*/ 674216 h 1888912"/>
                <a:gd name="connsiteX14" fmla="*/ 1184471 w 2699647"/>
                <a:gd name="connsiteY14" fmla="*/ 601333 h 1888912"/>
                <a:gd name="connsiteX15" fmla="*/ 525858 w 2699647"/>
                <a:gd name="connsiteY15" fmla="*/ 848334 h 1888912"/>
                <a:gd name="connsiteX16" fmla="*/ 134471 w 2699647"/>
                <a:gd name="connsiteY16" fmla="*/ 674216 h 1888912"/>
                <a:gd name="connsiteX17" fmla="*/ 1349129 w 2699647"/>
                <a:gd name="connsiteY17" fmla="*/ 134362 h 1888912"/>
                <a:gd name="connsiteX18" fmla="*/ 2563787 w 2699647"/>
                <a:gd name="connsiteY18" fmla="*/ 674216 h 1888912"/>
                <a:gd name="connsiteX19" fmla="*/ 1349129 w 2699647"/>
                <a:gd name="connsiteY19" fmla="*/ 1214071 h 1888912"/>
                <a:gd name="connsiteX20" fmla="*/ 855148 w 2699647"/>
                <a:gd name="connsiteY20" fmla="*/ 995441 h 1888912"/>
                <a:gd name="connsiteX21" fmla="*/ 674300 w 2699647"/>
                <a:gd name="connsiteY21" fmla="*/ 1062928 h 1888912"/>
                <a:gd name="connsiteX22" fmla="*/ 1293796 w 2699647"/>
                <a:gd name="connsiteY22" fmla="*/ 1332855 h 1888912"/>
                <a:gd name="connsiteX23" fmla="*/ 1293769 w 2699647"/>
                <a:gd name="connsiteY23" fmla="*/ 1332855 h 1888912"/>
                <a:gd name="connsiteX24" fmla="*/ 1403095 w 2699647"/>
                <a:gd name="connsiteY24" fmla="*/ 1332855 h 1888912"/>
                <a:gd name="connsiteX25" fmla="*/ 2022598 w 2699647"/>
                <a:gd name="connsiteY25" fmla="*/ 1062928 h 1888912"/>
                <a:gd name="connsiteX26" fmla="*/ 2022571 w 2699647"/>
                <a:gd name="connsiteY26" fmla="*/ 1483991 h 1888912"/>
                <a:gd name="connsiteX27" fmla="*/ 1347768 w 2699647"/>
                <a:gd name="connsiteY27" fmla="*/ 1753946 h 1888912"/>
                <a:gd name="connsiteX28" fmla="*/ 672938 w 2699647"/>
                <a:gd name="connsiteY28" fmla="*/ 1483991 h 1888912"/>
                <a:gd name="connsiteX29" fmla="*/ 672938 w 2699647"/>
                <a:gd name="connsiteY29" fmla="*/ 1062928 h 1888912"/>
                <a:gd name="connsiteX30" fmla="*/ 537964 w 2699647"/>
                <a:gd name="connsiteY30" fmla="*/ 1112864 h 1888912"/>
                <a:gd name="connsiteX31" fmla="*/ 537964 w 2699647"/>
                <a:gd name="connsiteY31" fmla="*/ 1540692 h 1888912"/>
                <a:gd name="connsiteX32" fmla="*/ 578442 w 2699647"/>
                <a:gd name="connsiteY32" fmla="*/ 1579829 h 1888912"/>
                <a:gd name="connsiteX33" fmla="*/ 578462 w 2699647"/>
                <a:gd name="connsiteY33" fmla="*/ 1579829 h 1888912"/>
                <a:gd name="connsiteX34" fmla="*/ 1349088 w 2699647"/>
                <a:gd name="connsiteY34" fmla="*/ 1888899 h 1888912"/>
                <a:gd name="connsiteX35" fmla="*/ 2118415 w 2699647"/>
                <a:gd name="connsiteY35" fmla="*/ 1583891 h 1888912"/>
                <a:gd name="connsiteX36" fmla="*/ 2158892 w 2699647"/>
                <a:gd name="connsiteY36" fmla="*/ 1544755 h 1888912"/>
                <a:gd name="connsiteX37" fmla="*/ 2158892 w 2699647"/>
                <a:gd name="connsiteY37" fmla="*/ 1004900 h 1888912"/>
                <a:gd name="connsiteX38" fmla="*/ 2619127 w 2699647"/>
                <a:gd name="connsiteY38" fmla="*/ 801099 h 1888912"/>
                <a:gd name="connsiteX39" fmla="*/ 2689767 w 2699647"/>
                <a:gd name="connsiteY39" fmla="*/ 728318 h 1888912"/>
                <a:gd name="connsiteX40" fmla="*/ 2689767 w 2699647"/>
                <a:gd name="connsiteY40" fmla="*/ 626900 h 1888912"/>
                <a:gd name="connsiteX41" fmla="*/ 2619127 w 2699647"/>
                <a:gd name="connsiteY41" fmla="*/ 554091 h 188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99647" h="1888912" extrusionOk="0">
                  <a:moveTo>
                    <a:pt x="2619127" y="551417"/>
                  </a:moveTo>
                  <a:lnTo>
                    <a:pt x="1404469" y="11562"/>
                  </a:lnTo>
                  <a:cubicBezTo>
                    <a:pt x="1369683" y="-3854"/>
                    <a:pt x="1329978" y="-3854"/>
                    <a:pt x="1295171" y="11562"/>
                  </a:cubicBezTo>
                  <a:lnTo>
                    <a:pt x="80513" y="551417"/>
                  </a:lnTo>
                  <a:cubicBezTo>
                    <a:pt x="48401" y="565575"/>
                    <a:pt x="23074" y="591682"/>
                    <a:pt x="9900" y="624225"/>
                  </a:cubicBezTo>
                  <a:cubicBezTo>
                    <a:pt x="-3300" y="656741"/>
                    <a:pt x="-3300" y="693101"/>
                    <a:pt x="9900" y="725644"/>
                  </a:cubicBezTo>
                  <a:cubicBezTo>
                    <a:pt x="23074" y="758160"/>
                    <a:pt x="48401" y="784260"/>
                    <a:pt x="80513" y="798425"/>
                  </a:cubicBezTo>
                  <a:lnTo>
                    <a:pt x="350441" y="915848"/>
                  </a:lnTo>
                  <a:lnTo>
                    <a:pt x="269459" y="944171"/>
                  </a:lnTo>
                  <a:lnTo>
                    <a:pt x="269459" y="1821426"/>
                  </a:lnTo>
                  <a:cubicBezTo>
                    <a:pt x="269459" y="1858695"/>
                    <a:pt x="299677" y="1888913"/>
                    <a:pt x="336946" y="1888913"/>
                  </a:cubicBezTo>
                  <a:cubicBezTo>
                    <a:pt x="374216" y="1888913"/>
                    <a:pt x="404433" y="1858695"/>
                    <a:pt x="404433" y="1821426"/>
                  </a:cubicBezTo>
                  <a:lnTo>
                    <a:pt x="404433" y="1027820"/>
                  </a:lnTo>
                  <a:lnTo>
                    <a:pt x="1349129" y="674216"/>
                  </a:lnTo>
                  <a:lnTo>
                    <a:pt x="1184471" y="601333"/>
                  </a:lnTo>
                  <a:lnTo>
                    <a:pt x="525858" y="848334"/>
                  </a:lnTo>
                  <a:lnTo>
                    <a:pt x="134471" y="674216"/>
                  </a:lnTo>
                  <a:lnTo>
                    <a:pt x="1349129" y="134362"/>
                  </a:lnTo>
                  <a:lnTo>
                    <a:pt x="2563787" y="674216"/>
                  </a:lnTo>
                  <a:lnTo>
                    <a:pt x="1349129" y="1214071"/>
                  </a:lnTo>
                  <a:lnTo>
                    <a:pt x="855148" y="995441"/>
                  </a:lnTo>
                  <a:lnTo>
                    <a:pt x="674300" y="1062928"/>
                  </a:lnTo>
                  <a:lnTo>
                    <a:pt x="1293796" y="1332855"/>
                  </a:lnTo>
                  <a:lnTo>
                    <a:pt x="1293769" y="1332855"/>
                  </a:lnTo>
                  <a:cubicBezTo>
                    <a:pt x="1328583" y="1348272"/>
                    <a:pt x="1368294" y="1348272"/>
                    <a:pt x="1403095" y="1332855"/>
                  </a:cubicBezTo>
                  <a:lnTo>
                    <a:pt x="2022598" y="1062928"/>
                  </a:lnTo>
                  <a:lnTo>
                    <a:pt x="2022571" y="1483991"/>
                  </a:lnTo>
                  <a:cubicBezTo>
                    <a:pt x="1836887" y="1651351"/>
                    <a:pt x="1597628" y="1747052"/>
                    <a:pt x="1347768" y="1753946"/>
                  </a:cubicBezTo>
                  <a:cubicBezTo>
                    <a:pt x="1097881" y="1747052"/>
                    <a:pt x="858649" y="1651351"/>
                    <a:pt x="672938" y="1483991"/>
                  </a:cubicBezTo>
                  <a:lnTo>
                    <a:pt x="672938" y="1062928"/>
                  </a:lnTo>
                  <a:lnTo>
                    <a:pt x="537964" y="1112864"/>
                  </a:lnTo>
                  <a:lnTo>
                    <a:pt x="537964" y="1540692"/>
                  </a:lnTo>
                  <a:lnTo>
                    <a:pt x="578442" y="1579829"/>
                  </a:lnTo>
                  <a:lnTo>
                    <a:pt x="578462" y="1579829"/>
                  </a:lnTo>
                  <a:cubicBezTo>
                    <a:pt x="789664" y="1772434"/>
                    <a:pt x="1063368" y="1882189"/>
                    <a:pt x="1349088" y="1888899"/>
                  </a:cubicBezTo>
                  <a:cubicBezTo>
                    <a:pt x="1633845" y="1882997"/>
                    <a:pt x="1906946" y="1774711"/>
                    <a:pt x="2118415" y="1583891"/>
                  </a:cubicBezTo>
                  <a:lnTo>
                    <a:pt x="2158892" y="1544755"/>
                  </a:lnTo>
                  <a:lnTo>
                    <a:pt x="2158892" y="1004900"/>
                  </a:lnTo>
                  <a:lnTo>
                    <a:pt x="2619127" y="801099"/>
                  </a:lnTo>
                  <a:cubicBezTo>
                    <a:pt x="2651246" y="786934"/>
                    <a:pt x="2676574" y="760834"/>
                    <a:pt x="2689767" y="728318"/>
                  </a:cubicBezTo>
                  <a:cubicBezTo>
                    <a:pt x="2702941" y="695775"/>
                    <a:pt x="2702941" y="659415"/>
                    <a:pt x="2689767" y="626900"/>
                  </a:cubicBezTo>
                  <a:cubicBezTo>
                    <a:pt x="2676574" y="594356"/>
                    <a:pt x="2651246" y="568249"/>
                    <a:pt x="2619127" y="554091"/>
                  </a:cubicBezTo>
                  <a:close/>
                </a:path>
              </a:pathLst>
            </a:custGeom>
            <a:solidFill>
              <a:srgbClr val="303E48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050"/>
            </a:p>
          </p:txBody>
        </p:sp>
      </p:grpSp>
      <p:grpSp>
        <p:nvGrpSpPr>
          <p:cNvPr id="306" name="Group 143">
            <a:extLst>
              <a:ext uri="{FF2B5EF4-FFF2-40B4-BE49-F238E27FC236}">
                <a16:creationId xmlns:a16="http://schemas.microsoft.com/office/drawing/2014/main" id="{F117C711-B321-C92D-66A4-4DE0B8B8A30A}"/>
              </a:ext>
            </a:extLst>
          </p:cNvPr>
          <p:cNvGrpSpPr/>
          <p:nvPr/>
        </p:nvGrpSpPr>
        <p:grpSpPr bwMode="auto">
          <a:xfrm>
            <a:off x="9008334" y="3529070"/>
            <a:ext cx="457700" cy="324000"/>
            <a:chOff x="5790428" y="2433925"/>
            <a:chExt cx="610266" cy="432000"/>
          </a:xfrm>
        </p:grpSpPr>
        <p:sp>
          <p:nvSpPr>
            <p:cNvPr id="307" name="Oval 144">
              <a:extLst>
                <a:ext uri="{FF2B5EF4-FFF2-40B4-BE49-F238E27FC236}">
                  <a16:creationId xmlns:a16="http://schemas.microsoft.com/office/drawing/2014/main" id="{6CD1CD59-A481-54B7-D8F5-D8DE528154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5430" y="2433925"/>
              <a:ext cx="432000" cy="432000"/>
            </a:xfrm>
            <a:prstGeom prst="ellipse">
              <a:avLst/>
            </a:prstGeom>
            <a:solidFill>
              <a:srgbClr val="EF489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050"/>
            </a:p>
          </p:txBody>
        </p:sp>
        <p:sp>
          <p:nvSpPr>
            <p:cNvPr id="308" name="Freeform: Shape 145">
              <a:extLst>
                <a:ext uri="{FF2B5EF4-FFF2-40B4-BE49-F238E27FC236}">
                  <a16:creationId xmlns:a16="http://schemas.microsoft.com/office/drawing/2014/main" id="{527AE697-D2D4-9DE2-CE4A-096D99BE60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90428" y="2433925"/>
              <a:ext cx="610266" cy="432000"/>
            </a:xfrm>
            <a:custGeom>
              <a:avLst/>
              <a:gdLst>
                <a:gd name="connsiteX0" fmla="*/ 2769467 w 2882808"/>
                <a:gd name="connsiteY0" fmla="*/ 615442 h 2040705"/>
                <a:gd name="connsiteX1" fmla="*/ 1970309 w 2882808"/>
                <a:gd name="connsiteY1" fmla="*/ 615442 h 2040705"/>
                <a:gd name="connsiteX2" fmla="*/ 1858979 w 2882808"/>
                <a:gd name="connsiteY2" fmla="*/ 101605 h 2040705"/>
                <a:gd name="connsiteX3" fmla="*/ 1813262 w 2882808"/>
                <a:gd name="connsiteY3" fmla="*/ 29363 h 2040705"/>
                <a:gd name="connsiteX4" fmla="*/ 1732977 w 2882808"/>
                <a:gd name="connsiteY4" fmla="*/ 0 h 2040705"/>
                <a:gd name="connsiteX5" fmla="*/ 1149914 w 2882808"/>
                <a:gd name="connsiteY5" fmla="*/ 0 h 2040705"/>
                <a:gd name="connsiteX6" fmla="*/ 1069629 w 2882808"/>
                <a:gd name="connsiteY6" fmla="*/ 29336 h 2040705"/>
                <a:gd name="connsiteX7" fmla="*/ 1023892 w 2882808"/>
                <a:gd name="connsiteY7" fmla="*/ 101577 h 2040705"/>
                <a:gd name="connsiteX8" fmla="*/ 912588 w 2882808"/>
                <a:gd name="connsiteY8" fmla="*/ 615442 h 2040705"/>
                <a:gd name="connsiteX9" fmla="*/ 113362 w 2882808"/>
                <a:gd name="connsiteY9" fmla="*/ 615442 h 2040705"/>
                <a:gd name="connsiteX10" fmla="*/ 0 w 2882808"/>
                <a:gd name="connsiteY10" fmla="*/ 728804 h 2040705"/>
                <a:gd name="connsiteX11" fmla="*/ 0 w 2882808"/>
                <a:gd name="connsiteY11" fmla="*/ 890769 h 2040705"/>
                <a:gd name="connsiteX12" fmla="*/ 113362 w 2882808"/>
                <a:gd name="connsiteY12" fmla="*/ 1004131 h 2040705"/>
                <a:gd name="connsiteX13" fmla="*/ 210535 w 2882808"/>
                <a:gd name="connsiteY13" fmla="*/ 1004131 h 2040705"/>
                <a:gd name="connsiteX14" fmla="*/ 225199 w 2882808"/>
                <a:gd name="connsiteY14" fmla="*/ 1010383 h 2040705"/>
                <a:gd name="connsiteX15" fmla="*/ 232736 w 2882808"/>
                <a:gd name="connsiteY15" fmla="*/ 1024466 h 2040705"/>
                <a:gd name="connsiteX16" fmla="*/ 253441 w 2882808"/>
                <a:gd name="connsiteY16" fmla="*/ 1251751 h 2040705"/>
                <a:gd name="connsiteX17" fmla="*/ 292236 w 2882808"/>
                <a:gd name="connsiteY17" fmla="*/ 1328781 h 2040705"/>
                <a:gd name="connsiteX18" fmla="*/ 372466 w 2882808"/>
                <a:gd name="connsiteY18" fmla="*/ 1360470 h 2040705"/>
                <a:gd name="connsiteX19" fmla="*/ 502018 w 2882808"/>
                <a:gd name="connsiteY19" fmla="*/ 1360470 h 2040705"/>
                <a:gd name="connsiteX20" fmla="*/ 582248 w 2882808"/>
                <a:gd name="connsiteY20" fmla="*/ 1328781 h 2040705"/>
                <a:gd name="connsiteX21" fmla="*/ 621016 w 2882808"/>
                <a:gd name="connsiteY21" fmla="*/ 1251751 h 2040705"/>
                <a:gd name="connsiteX22" fmla="*/ 641727 w 2882808"/>
                <a:gd name="connsiteY22" fmla="*/ 1024466 h 2040705"/>
                <a:gd name="connsiteX23" fmla="*/ 649258 w 2882808"/>
                <a:gd name="connsiteY23" fmla="*/ 1010383 h 2040705"/>
                <a:gd name="connsiteX24" fmla="*/ 663956 w 2882808"/>
                <a:gd name="connsiteY24" fmla="*/ 1004131 h 2040705"/>
                <a:gd name="connsiteX25" fmla="*/ 828240 w 2882808"/>
                <a:gd name="connsiteY25" fmla="*/ 1004131 h 2040705"/>
                <a:gd name="connsiteX26" fmla="*/ 630161 w 2882808"/>
                <a:gd name="connsiteY26" fmla="*/ 1918471 h 2040705"/>
                <a:gd name="connsiteX27" fmla="*/ 630291 w 2882808"/>
                <a:gd name="connsiteY27" fmla="*/ 1918047 h 2040705"/>
                <a:gd name="connsiteX28" fmla="*/ 627644 w 2882808"/>
                <a:gd name="connsiteY28" fmla="*/ 1941822 h 2040705"/>
                <a:gd name="connsiteX29" fmla="*/ 656980 w 2882808"/>
                <a:gd name="connsiteY29" fmla="*/ 2012545 h 2040705"/>
                <a:gd name="connsiteX30" fmla="*/ 728715 w 2882808"/>
                <a:gd name="connsiteY30" fmla="*/ 2040704 h 2040705"/>
                <a:gd name="connsiteX31" fmla="*/ 2153984 w 2882808"/>
                <a:gd name="connsiteY31" fmla="*/ 2040704 h 2040705"/>
                <a:gd name="connsiteX32" fmla="*/ 2225720 w 2882808"/>
                <a:gd name="connsiteY32" fmla="*/ 2012545 h 2040705"/>
                <a:gd name="connsiteX33" fmla="*/ 2255035 w 2882808"/>
                <a:gd name="connsiteY33" fmla="*/ 1941822 h 2040705"/>
                <a:gd name="connsiteX34" fmla="*/ 2252545 w 2882808"/>
                <a:gd name="connsiteY34" fmla="*/ 1918526 h 2040705"/>
                <a:gd name="connsiteX35" fmla="*/ 2054541 w 2882808"/>
                <a:gd name="connsiteY35" fmla="*/ 1004118 h 2040705"/>
                <a:gd name="connsiteX36" fmla="*/ 2218853 w 2882808"/>
                <a:gd name="connsiteY36" fmla="*/ 1004118 h 2040705"/>
                <a:gd name="connsiteX37" fmla="*/ 2233524 w 2882808"/>
                <a:gd name="connsiteY37" fmla="*/ 1010369 h 2040705"/>
                <a:gd name="connsiteX38" fmla="*/ 2241055 w 2882808"/>
                <a:gd name="connsiteY38" fmla="*/ 1024452 h 2040705"/>
                <a:gd name="connsiteX39" fmla="*/ 2261765 w 2882808"/>
                <a:gd name="connsiteY39" fmla="*/ 1251738 h 2040705"/>
                <a:gd name="connsiteX40" fmla="*/ 2300561 w 2882808"/>
                <a:gd name="connsiteY40" fmla="*/ 1328767 h 2040705"/>
                <a:gd name="connsiteX41" fmla="*/ 2380791 w 2882808"/>
                <a:gd name="connsiteY41" fmla="*/ 1360449 h 2040705"/>
                <a:gd name="connsiteX42" fmla="*/ 2510343 w 2882808"/>
                <a:gd name="connsiteY42" fmla="*/ 1360449 h 2040705"/>
                <a:gd name="connsiteX43" fmla="*/ 2590573 w 2882808"/>
                <a:gd name="connsiteY43" fmla="*/ 1328767 h 2040705"/>
                <a:gd name="connsiteX44" fmla="*/ 2629341 w 2882808"/>
                <a:gd name="connsiteY44" fmla="*/ 1251738 h 2040705"/>
                <a:gd name="connsiteX45" fmla="*/ 2650045 w 2882808"/>
                <a:gd name="connsiteY45" fmla="*/ 1024452 h 2040705"/>
                <a:gd name="connsiteX46" fmla="*/ 2657582 w 2882808"/>
                <a:gd name="connsiteY46" fmla="*/ 1010369 h 2040705"/>
                <a:gd name="connsiteX47" fmla="*/ 2672274 w 2882808"/>
                <a:gd name="connsiteY47" fmla="*/ 1004118 h 2040705"/>
                <a:gd name="connsiteX48" fmla="*/ 2769447 w 2882808"/>
                <a:gd name="connsiteY48" fmla="*/ 1004118 h 2040705"/>
                <a:gd name="connsiteX49" fmla="*/ 2882809 w 2882808"/>
                <a:gd name="connsiteY49" fmla="*/ 890756 h 2040705"/>
                <a:gd name="connsiteX50" fmla="*/ 2882809 w 2882808"/>
                <a:gd name="connsiteY50" fmla="*/ 728790 h 2040705"/>
                <a:gd name="connsiteX51" fmla="*/ 2769501 w 2882808"/>
                <a:gd name="connsiteY51" fmla="*/ 615428 h 2040705"/>
                <a:gd name="connsiteX52" fmla="*/ 1752189 w 2882808"/>
                <a:gd name="connsiteY52" fmla="*/ 104997 h 2040705"/>
                <a:gd name="connsiteX53" fmla="*/ 1763920 w 2882808"/>
                <a:gd name="connsiteY53" fmla="*/ 122206 h 2040705"/>
                <a:gd name="connsiteX54" fmla="*/ 1870791 w 2882808"/>
                <a:gd name="connsiteY54" fmla="*/ 615442 h 2040705"/>
                <a:gd name="connsiteX55" fmla="*/ 1489980 w 2882808"/>
                <a:gd name="connsiteY55" fmla="*/ 615442 h 2040705"/>
                <a:gd name="connsiteX56" fmla="*/ 1489980 w 2882808"/>
                <a:gd name="connsiteY56" fmla="*/ 97172 h 2040705"/>
                <a:gd name="connsiteX57" fmla="*/ 1732929 w 2882808"/>
                <a:gd name="connsiteY57" fmla="*/ 97172 h 2040705"/>
                <a:gd name="connsiteX58" fmla="*/ 1752189 w 2882808"/>
                <a:gd name="connsiteY58" fmla="*/ 104997 h 2040705"/>
                <a:gd name="connsiteX59" fmla="*/ 1118841 w 2882808"/>
                <a:gd name="connsiteY59" fmla="*/ 122179 h 2040705"/>
                <a:gd name="connsiteX60" fmla="*/ 1130572 w 2882808"/>
                <a:gd name="connsiteY60" fmla="*/ 104970 h 2040705"/>
                <a:gd name="connsiteX61" fmla="*/ 1149887 w 2882808"/>
                <a:gd name="connsiteY61" fmla="*/ 97145 h 2040705"/>
                <a:gd name="connsiteX62" fmla="*/ 1392835 w 2882808"/>
                <a:gd name="connsiteY62" fmla="*/ 97145 h 2040705"/>
                <a:gd name="connsiteX63" fmla="*/ 1392835 w 2882808"/>
                <a:gd name="connsiteY63" fmla="*/ 615414 h 2040705"/>
                <a:gd name="connsiteX64" fmla="*/ 1011970 w 2882808"/>
                <a:gd name="connsiteY64" fmla="*/ 615414 h 2040705"/>
                <a:gd name="connsiteX65" fmla="*/ 725049 w 2882808"/>
                <a:gd name="connsiteY65" fmla="*/ 1942923 h 2040705"/>
                <a:gd name="connsiteX66" fmla="*/ 724994 w 2882808"/>
                <a:gd name="connsiteY66" fmla="*/ 1942896 h 2040705"/>
                <a:gd name="connsiteX67" fmla="*/ 724864 w 2882808"/>
                <a:gd name="connsiteY67" fmla="*/ 1941801 h 2040705"/>
                <a:gd name="connsiteX68" fmla="*/ 725131 w 2882808"/>
                <a:gd name="connsiteY68" fmla="*/ 1939421 h 2040705"/>
                <a:gd name="connsiteX69" fmla="*/ 725637 w 2882808"/>
                <a:gd name="connsiteY69" fmla="*/ 1937178 h 2040705"/>
                <a:gd name="connsiteX70" fmla="*/ 927786 w 2882808"/>
                <a:gd name="connsiteY70" fmla="*/ 1004097 h 2040705"/>
                <a:gd name="connsiteX71" fmla="*/ 1392808 w 2882808"/>
                <a:gd name="connsiteY71" fmla="*/ 1004097 h 2040705"/>
                <a:gd name="connsiteX72" fmla="*/ 1392808 w 2882808"/>
                <a:gd name="connsiteY72" fmla="*/ 1943470 h 2040705"/>
                <a:gd name="connsiteX73" fmla="*/ 728763 w 2882808"/>
                <a:gd name="connsiteY73" fmla="*/ 1943470 h 2040705"/>
                <a:gd name="connsiteX74" fmla="*/ 2157568 w 2882808"/>
                <a:gd name="connsiteY74" fmla="*/ 1939045 h 2040705"/>
                <a:gd name="connsiteX75" fmla="*/ 2157917 w 2882808"/>
                <a:gd name="connsiteY75" fmla="*/ 1941829 h 2040705"/>
                <a:gd name="connsiteX76" fmla="*/ 2157781 w 2882808"/>
                <a:gd name="connsiteY76" fmla="*/ 1942896 h 2040705"/>
                <a:gd name="connsiteX77" fmla="*/ 2154012 w 2882808"/>
                <a:gd name="connsiteY77" fmla="*/ 1943484 h 2040705"/>
                <a:gd name="connsiteX78" fmla="*/ 1489994 w 2882808"/>
                <a:gd name="connsiteY78" fmla="*/ 1943484 h 2040705"/>
                <a:gd name="connsiteX79" fmla="*/ 1489994 w 2882808"/>
                <a:gd name="connsiteY79" fmla="*/ 1004111 h 2040705"/>
                <a:gd name="connsiteX80" fmla="*/ 1955016 w 2882808"/>
                <a:gd name="connsiteY80" fmla="*/ 1004111 h 2040705"/>
                <a:gd name="connsiteX81" fmla="*/ 2780869 w 2882808"/>
                <a:gd name="connsiteY81" fmla="*/ 902137 h 2040705"/>
                <a:gd name="connsiteX82" fmla="*/ 2769460 w 2882808"/>
                <a:gd name="connsiteY82" fmla="*/ 906918 h 2040705"/>
                <a:gd name="connsiteX83" fmla="*/ 2672288 w 2882808"/>
                <a:gd name="connsiteY83" fmla="*/ 906918 h 2040705"/>
                <a:gd name="connsiteX84" fmla="*/ 2592057 w 2882808"/>
                <a:gd name="connsiteY84" fmla="*/ 938607 h 2040705"/>
                <a:gd name="connsiteX85" fmla="*/ 2553262 w 2882808"/>
                <a:gd name="connsiteY85" fmla="*/ 1015636 h 2040705"/>
                <a:gd name="connsiteX86" fmla="*/ 2532558 w 2882808"/>
                <a:gd name="connsiteY86" fmla="*/ 1242901 h 2040705"/>
                <a:gd name="connsiteX87" fmla="*/ 2525021 w 2882808"/>
                <a:gd name="connsiteY87" fmla="*/ 1256984 h 2040705"/>
                <a:gd name="connsiteX88" fmla="*/ 2510329 w 2882808"/>
                <a:gd name="connsiteY88" fmla="*/ 1263235 h 2040705"/>
                <a:gd name="connsiteX89" fmla="*/ 2380777 w 2882808"/>
                <a:gd name="connsiteY89" fmla="*/ 1263235 h 2040705"/>
                <a:gd name="connsiteX90" fmla="*/ 2366078 w 2882808"/>
                <a:gd name="connsiteY90" fmla="*/ 1256984 h 2040705"/>
                <a:gd name="connsiteX91" fmla="*/ 2358548 w 2882808"/>
                <a:gd name="connsiteY91" fmla="*/ 1242901 h 2040705"/>
                <a:gd name="connsiteX92" fmla="*/ 2337844 w 2882808"/>
                <a:gd name="connsiteY92" fmla="*/ 1015616 h 2040705"/>
                <a:gd name="connsiteX93" fmla="*/ 2299076 w 2882808"/>
                <a:gd name="connsiteY93" fmla="*/ 938586 h 2040705"/>
                <a:gd name="connsiteX94" fmla="*/ 2218818 w 2882808"/>
                <a:gd name="connsiteY94" fmla="*/ 906925 h 2040705"/>
                <a:gd name="connsiteX95" fmla="*/ 663997 w 2882808"/>
                <a:gd name="connsiteY95" fmla="*/ 906925 h 2040705"/>
                <a:gd name="connsiteX96" fmla="*/ 583774 w 2882808"/>
                <a:gd name="connsiteY96" fmla="*/ 938614 h 2040705"/>
                <a:gd name="connsiteX97" fmla="*/ 544978 w 2882808"/>
                <a:gd name="connsiteY97" fmla="*/ 1015643 h 2040705"/>
                <a:gd name="connsiteX98" fmla="*/ 524268 w 2882808"/>
                <a:gd name="connsiteY98" fmla="*/ 1242908 h 2040705"/>
                <a:gd name="connsiteX99" fmla="*/ 516737 w 2882808"/>
                <a:gd name="connsiteY99" fmla="*/ 1256991 h 2040705"/>
                <a:gd name="connsiteX100" fmla="*/ 502038 w 2882808"/>
                <a:gd name="connsiteY100" fmla="*/ 1263242 h 2040705"/>
                <a:gd name="connsiteX101" fmla="*/ 372487 w 2882808"/>
                <a:gd name="connsiteY101" fmla="*/ 1263242 h 2040705"/>
                <a:gd name="connsiteX102" fmla="*/ 357795 w 2882808"/>
                <a:gd name="connsiteY102" fmla="*/ 1256991 h 2040705"/>
                <a:gd name="connsiteX103" fmla="*/ 350257 w 2882808"/>
                <a:gd name="connsiteY103" fmla="*/ 1242908 h 2040705"/>
                <a:gd name="connsiteX104" fmla="*/ 329553 w 2882808"/>
                <a:gd name="connsiteY104" fmla="*/ 1015622 h 2040705"/>
                <a:gd name="connsiteX105" fmla="*/ 290786 w 2882808"/>
                <a:gd name="connsiteY105" fmla="*/ 938593 h 2040705"/>
                <a:gd name="connsiteX106" fmla="*/ 210500 w 2882808"/>
                <a:gd name="connsiteY106" fmla="*/ 906932 h 2040705"/>
                <a:gd name="connsiteX107" fmla="*/ 113328 w 2882808"/>
                <a:gd name="connsiteY107" fmla="*/ 906932 h 2040705"/>
                <a:gd name="connsiteX108" fmla="*/ 101919 w 2882808"/>
                <a:gd name="connsiteY108" fmla="*/ 902151 h 2040705"/>
                <a:gd name="connsiteX109" fmla="*/ 97138 w 2882808"/>
                <a:gd name="connsiteY109" fmla="*/ 890742 h 2040705"/>
                <a:gd name="connsiteX110" fmla="*/ 97138 w 2882808"/>
                <a:gd name="connsiteY110" fmla="*/ 728776 h 2040705"/>
                <a:gd name="connsiteX111" fmla="*/ 101919 w 2882808"/>
                <a:gd name="connsiteY111" fmla="*/ 717368 h 2040705"/>
                <a:gd name="connsiteX112" fmla="*/ 113328 w 2882808"/>
                <a:gd name="connsiteY112" fmla="*/ 712587 h 2040705"/>
                <a:gd name="connsiteX113" fmla="*/ 2769481 w 2882808"/>
                <a:gd name="connsiteY113" fmla="*/ 712587 h 2040705"/>
                <a:gd name="connsiteX114" fmla="*/ 2780890 w 2882808"/>
                <a:gd name="connsiteY114" fmla="*/ 717368 h 2040705"/>
                <a:gd name="connsiteX115" fmla="*/ 2785698 w 2882808"/>
                <a:gd name="connsiteY115" fmla="*/ 728776 h 2040705"/>
                <a:gd name="connsiteX116" fmla="*/ 2785698 w 2882808"/>
                <a:gd name="connsiteY116" fmla="*/ 890742 h 2040705"/>
                <a:gd name="connsiteX117" fmla="*/ 2780890 w 2882808"/>
                <a:gd name="connsiteY117" fmla="*/ 902151 h 204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882808" h="2040705" extrusionOk="0">
                  <a:moveTo>
                    <a:pt x="2769467" y="615442"/>
                  </a:moveTo>
                  <a:lnTo>
                    <a:pt x="1970309" y="615442"/>
                  </a:lnTo>
                  <a:lnTo>
                    <a:pt x="1858979" y="101605"/>
                  </a:lnTo>
                  <a:cubicBezTo>
                    <a:pt x="1852276" y="71414"/>
                    <a:pt x="1835040" y="47023"/>
                    <a:pt x="1813262" y="29363"/>
                  </a:cubicBezTo>
                  <a:cubicBezTo>
                    <a:pt x="1791381" y="11812"/>
                    <a:pt x="1763838" y="137"/>
                    <a:pt x="1732977" y="0"/>
                  </a:cubicBezTo>
                  <a:lnTo>
                    <a:pt x="1149914" y="0"/>
                  </a:lnTo>
                  <a:cubicBezTo>
                    <a:pt x="1119005" y="137"/>
                    <a:pt x="1091510" y="11840"/>
                    <a:pt x="1069629" y="29336"/>
                  </a:cubicBezTo>
                  <a:cubicBezTo>
                    <a:pt x="1047858" y="47023"/>
                    <a:pt x="1030595" y="71414"/>
                    <a:pt x="1023892" y="101577"/>
                  </a:cubicBezTo>
                  <a:lnTo>
                    <a:pt x="912588" y="615442"/>
                  </a:lnTo>
                  <a:lnTo>
                    <a:pt x="113362" y="615442"/>
                  </a:lnTo>
                  <a:cubicBezTo>
                    <a:pt x="50655" y="615626"/>
                    <a:pt x="185" y="666097"/>
                    <a:pt x="0" y="728804"/>
                  </a:cubicBezTo>
                  <a:lnTo>
                    <a:pt x="0" y="890769"/>
                  </a:lnTo>
                  <a:cubicBezTo>
                    <a:pt x="185" y="953476"/>
                    <a:pt x="50655" y="1003947"/>
                    <a:pt x="113362" y="1004131"/>
                  </a:cubicBezTo>
                  <a:lnTo>
                    <a:pt x="210535" y="1004131"/>
                  </a:lnTo>
                  <a:cubicBezTo>
                    <a:pt x="214967" y="1004077"/>
                    <a:pt x="220610" y="1006136"/>
                    <a:pt x="225199" y="1010383"/>
                  </a:cubicBezTo>
                  <a:cubicBezTo>
                    <a:pt x="229823" y="1014603"/>
                    <a:pt x="232415" y="1020000"/>
                    <a:pt x="232736" y="1024466"/>
                  </a:cubicBezTo>
                  <a:lnTo>
                    <a:pt x="253441" y="1251751"/>
                  </a:lnTo>
                  <a:cubicBezTo>
                    <a:pt x="256327" y="1282770"/>
                    <a:pt x="271265" y="1309595"/>
                    <a:pt x="292236" y="1328781"/>
                  </a:cubicBezTo>
                  <a:cubicBezTo>
                    <a:pt x="313186" y="1347939"/>
                    <a:pt x="341290" y="1360387"/>
                    <a:pt x="372466" y="1360470"/>
                  </a:cubicBezTo>
                  <a:lnTo>
                    <a:pt x="502018" y="1360470"/>
                  </a:lnTo>
                  <a:cubicBezTo>
                    <a:pt x="533173" y="1360415"/>
                    <a:pt x="561223" y="1347960"/>
                    <a:pt x="582248" y="1328781"/>
                  </a:cubicBezTo>
                  <a:cubicBezTo>
                    <a:pt x="603246" y="1309595"/>
                    <a:pt x="618130" y="1282770"/>
                    <a:pt x="621016" y="1251751"/>
                  </a:cubicBezTo>
                  <a:lnTo>
                    <a:pt x="641727" y="1024466"/>
                  </a:lnTo>
                  <a:cubicBezTo>
                    <a:pt x="642069" y="1020027"/>
                    <a:pt x="644661" y="1014576"/>
                    <a:pt x="649258" y="1010383"/>
                  </a:cubicBezTo>
                  <a:cubicBezTo>
                    <a:pt x="653881" y="1006136"/>
                    <a:pt x="659490" y="1004077"/>
                    <a:pt x="663956" y="1004131"/>
                  </a:cubicBezTo>
                  <a:lnTo>
                    <a:pt x="828240" y="1004131"/>
                  </a:lnTo>
                  <a:lnTo>
                    <a:pt x="630161" y="1918471"/>
                  </a:lnTo>
                  <a:lnTo>
                    <a:pt x="630291" y="1918047"/>
                  </a:lnTo>
                  <a:cubicBezTo>
                    <a:pt x="628451" y="1926166"/>
                    <a:pt x="627644" y="1934236"/>
                    <a:pt x="627644" y="1941822"/>
                  </a:cubicBezTo>
                  <a:cubicBezTo>
                    <a:pt x="627486" y="1968299"/>
                    <a:pt x="638068" y="1994351"/>
                    <a:pt x="656980" y="2012545"/>
                  </a:cubicBezTo>
                  <a:cubicBezTo>
                    <a:pt x="675714" y="2030903"/>
                    <a:pt x="701978" y="2040814"/>
                    <a:pt x="728715" y="2040704"/>
                  </a:cubicBezTo>
                  <a:lnTo>
                    <a:pt x="2153984" y="2040704"/>
                  </a:lnTo>
                  <a:cubicBezTo>
                    <a:pt x="2180735" y="2040841"/>
                    <a:pt x="2206972" y="2030930"/>
                    <a:pt x="2225720" y="2012545"/>
                  </a:cubicBezTo>
                  <a:cubicBezTo>
                    <a:pt x="2244584" y="1994378"/>
                    <a:pt x="2255192" y="1968299"/>
                    <a:pt x="2255035" y="1941822"/>
                  </a:cubicBezTo>
                  <a:cubicBezTo>
                    <a:pt x="2255035" y="1934072"/>
                    <a:pt x="2254180" y="1926275"/>
                    <a:pt x="2252545" y="1918526"/>
                  </a:cubicBezTo>
                  <a:lnTo>
                    <a:pt x="2054541" y="1004118"/>
                  </a:lnTo>
                  <a:lnTo>
                    <a:pt x="2218853" y="1004118"/>
                  </a:lnTo>
                  <a:cubicBezTo>
                    <a:pt x="2223292" y="1004063"/>
                    <a:pt x="2228928" y="1006122"/>
                    <a:pt x="2233524" y="1010369"/>
                  </a:cubicBezTo>
                  <a:cubicBezTo>
                    <a:pt x="2238148" y="1014590"/>
                    <a:pt x="2240740" y="1019986"/>
                    <a:pt x="2241055" y="1024452"/>
                  </a:cubicBezTo>
                  <a:lnTo>
                    <a:pt x="2261765" y="1251738"/>
                  </a:lnTo>
                  <a:cubicBezTo>
                    <a:pt x="2264652" y="1282756"/>
                    <a:pt x="2279583" y="1309582"/>
                    <a:pt x="2300561" y="1328767"/>
                  </a:cubicBezTo>
                  <a:cubicBezTo>
                    <a:pt x="2321504" y="1347918"/>
                    <a:pt x="2349615" y="1360374"/>
                    <a:pt x="2380791" y="1360449"/>
                  </a:cubicBezTo>
                  <a:lnTo>
                    <a:pt x="2510343" y="1360449"/>
                  </a:lnTo>
                  <a:cubicBezTo>
                    <a:pt x="2541491" y="1360401"/>
                    <a:pt x="2569548" y="1347946"/>
                    <a:pt x="2590573" y="1328767"/>
                  </a:cubicBezTo>
                  <a:cubicBezTo>
                    <a:pt x="2611571" y="1309582"/>
                    <a:pt x="2626454" y="1282756"/>
                    <a:pt x="2629341" y="1251738"/>
                  </a:cubicBezTo>
                  <a:lnTo>
                    <a:pt x="2650045" y="1024452"/>
                  </a:lnTo>
                  <a:cubicBezTo>
                    <a:pt x="2650394" y="1020014"/>
                    <a:pt x="2652986" y="1014562"/>
                    <a:pt x="2657582" y="1010369"/>
                  </a:cubicBezTo>
                  <a:cubicBezTo>
                    <a:pt x="2662199" y="1006122"/>
                    <a:pt x="2667814" y="1004063"/>
                    <a:pt x="2672274" y="1004118"/>
                  </a:cubicBezTo>
                  <a:lnTo>
                    <a:pt x="2769447" y="1004118"/>
                  </a:lnTo>
                  <a:cubicBezTo>
                    <a:pt x="2832126" y="1003933"/>
                    <a:pt x="2882624" y="953463"/>
                    <a:pt x="2882809" y="890756"/>
                  </a:cubicBezTo>
                  <a:lnTo>
                    <a:pt x="2882809" y="728790"/>
                  </a:lnTo>
                  <a:cubicBezTo>
                    <a:pt x="2882672" y="666083"/>
                    <a:pt x="2832181" y="615613"/>
                    <a:pt x="2769501" y="615428"/>
                  </a:cubicBezTo>
                  <a:close/>
                  <a:moveTo>
                    <a:pt x="1752189" y="104997"/>
                  </a:moveTo>
                  <a:cubicBezTo>
                    <a:pt x="1758872" y="110284"/>
                    <a:pt x="1763119" y="117528"/>
                    <a:pt x="1763920" y="122206"/>
                  </a:cubicBezTo>
                  <a:lnTo>
                    <a:pt x="1870791" y="615442"/>
                  </a:lnTo>
                  <a:lnTo>
                    <a:pt x="1489980" y="615442"/>
                  </a:lnTo>
                  <a:lnTo>
                    <a:pt x="1489980" y="97172"/>
                  </a:lnTo>
                  <a:lnTo>
                    <a:pt x="1732929" y="97172"/>
                  </a:lnTo>
                  <a:cubicBezTo>
                    <a:pt x="1737655" y="97008"/>
                    <a:pt x="1745644" y="99601"/>
                    <a:pt x="1752189" y="104997"/>
                  </a:cubicBezTo>
                  <a:close/>
                  <a:moveTo>
                    <a:pt x="1118841" y="122179"/>
                  </a:moveTo>
                  <a:cubicBezTo>
                    <a:pt x="1119696" y="117500"/>
                    <a:pt x="1123889" y="110264"/>
                    <a:pt x="1130572" y="104970"/>
                  </a:cubicBezTo>
                  <a:cubicBezTo>
                    <a:pt x="1137145" y="99573"/>
                    <a:pt x="1145106" y="96981"/>
                    <a:pt x="1149887" y="97145"/>
                  </a:cubicBezTo>
                  <a:lnTo>
                    <a:pt x="1392835" y="97145"/>
                  </a:lnTo>
                  <a:lnTo>
                    <a:pt x="1392835" y="615414"/>
                  </a:lnTo>
                  <a:lnTo>
                    <a:pt x="1011970" y="615414"/>
                  </a:lnTo>
                  <a:close/>
                  <a:moveTo>
                    <a:pt x="725049" y="1942923"/>
                  </a:moveTo>
                  <a:lnTo>
                    <a:pt x="724994" y="1942896"/>
                  </a:lnTo>
                  <a:lnTo>
                    <a:pt x="724864" y="1941801"/>
                  </a:lnTo>
                  <a:lnTo>
                    <a:pt x="725131" y="1939421"/>
                  </a:lnTo>
                  <a:lnTo>
                    <a:pt x="725637" y="1937178"/>
                  </a:lnTo>
                  <a:lnTo>
                    <a:pt x="927786" y="1004097"/>
                  </a:lnTo>
                  <a:lnTo>
                    <a:pt x="1392808" y="1004097"/>
                  </a:lnTo>
                  <a:lnTo>
                    <a:pt x="1392808" y="1943470"/>
                  </a:lnTo>
                  <a:lnTo>
                    <a:pt x="728763" y="1943470"/>
                  </a:lnTo>
                  <a:close/>
                  <a:moveTo>
                    <a:pt x="2157568" y="1939045"/>
                  </a:moveTo>
                  <a:lnTo>
                    <a:pt x="2157917" y="1941829"/>
                  </a:lnTo>
                  <a:lnTo>
                    <a:pt x="2157781" y="1942896"/>
                  </a:lnTo>
                  <a:cubicBezTo>
                    <a:pt x="2157486" y="1943026"/>
                    <a:pt x="2156686" y="1943456"/>
                    <a:pt x="2154012" y="1943484"/>
                  </a:cubicBezTo>
                  <a:lnTo>
                    <a:pt x="1489994" y="1943484"/>
                  </a:lnTo>
                  <a:lnTo>
                    <a:pt x="1489994" y="1004111"/>
                  </a:lnTo>
                  <a:lnTo>
                    <a:pt x="1955016" y="1004111"/>
                  </a:lnTo>
                  <a:close/>
                  <a:moveTo>
                    <a:pt x="2780869" y="902137"/>
                  </a:moveTo>
                  <a:cubicBezTo>
                    <a:pt x="2777689" y="905208"/>
                    <a:pt x="2773872" y="906918"/>
                    <a:pt x="2769460" y="906918"/>
                  </a:cubicBezTo>
                  <a:lnTo>
                    <a:pt x="2672288" y="906918"/>
                  </a:lnTo>
                  <a:cubicBezTo>
                    <a:pt x="2641078" y="906973"/>
                    <a:pt x="2613055" y="919428"/>
                    <a:pt x="2592057" y="938607"/>
                  </a:cubicBezTo>
                  <a:cubicBezTo>
                    <a:pt x="2571059" y="957792"/>
                    <a:pt x="2556121" y="984618"/>
                    <a:pt x="2553262" y="1015636"/>
                  </a:cubicBezTo>
                  <a:lnTo>
                    <a:pt x="2532558" y="1242901"/>
                  </a:lnTo>
                  <a:cubicBezTo>
                    <a:pt x="2532209" y="1247367"/>
                    <a:pt x="2529617" y="1252791"/>
                    <a:pt x="2525021" y="1256984"/>
                  </a:cubicBezTo>
                  <a:cubicBezTo>
                    <a:pt x="2520424" y="1261231"/>
                    <a:pt x="2514789" y="1263318"/>
                    <a:pt x="2510329" y="1263235"/>
                  </a:cubicBezTo>
                  <a:lnTo>
                    <a:pt x="2380777" y="1263235"/>
                  </a:lnTo>
                  <a:cubicBezTo>
                    <a:pt x="2376311" y="1263290"/>
                    <a:pt x="2370675" y="1261231"/>
                    <a:pt x="2366078" y="1256984"/>
                  </a:cubicBezTo>
                  <a:cubicBezTo>
                    <a:pt x="2361462" y="1252764"/>
                    <a:pt x="2358869" y="1247367"/>
                    <a:pt x="2358548" y="1242901"/>
                  </a:cubicBezTo>
                  <a:lnTo>
                    <a:pt x="2337844" y="1015616"/>
                  </a:lnTo>
                  <a:cubicBezTo>
                    <a:pt x="2334958" y="984597"/>
                    <a:pt x="2320047" y="957772"/>
                    <a:pt x="2299076" y="938586"/>
                  </a:cubicBezTo>
                  <a:cubicBezTo>
                    <a:pt x="2278017" y="919435"/>
                    <a:pt x="2249967" y="907007"/>
                    <a:pt x="2218818" y="906925"/>
                  </a:cubicBezTo>
                  <a:lnTo>
                    <a:pt x="663997" y="906925"/>
                  </a:lnTo>
                  <a:cubicBezTo>
                    <a:pt x="632794" y="906980"/>
                    <a:pt x="604765" y="919435"/>
                    <a:pt x="583774" y="938614"/>
                  </a:cubicBezTo>
                  <a:cubicBezTo>
                    <a:pt x="562769" y="957799"/>
                    <a:pt x="547837" y="984625"/>
                    <a:pt x="544978" y="1015643"/>
                  </a:cubicBezTo>
                  <a:lnTo>
                    <a:pt x="524268" y="1242908"/>
                  </a:lnTo>
                  <a:cubicBezTo>
                    <a:pt x="523926" y="1247374"/>
                    <a:pt x="521333" y="1252798"/>
                    <a:pt x="516737" y="1256991"/>
                  </a:cubicBezTo>
                  <a:cubicBezTo>
                    <a:pt x="512113" y="1261238"/>
                    <a:pt x="506477" y="1263324"/>
                    <a:pt x="502038" y="1263242"/>
                  </a:cubicBezTo>
                  <a:lnTo>
                    <a:pt x="372487" y="1263242"/>
                  </a:lnTo>
                  <a:cubicBezTo>
                    <a:pt x="368027" y="1263297"/>
                    <a:pt x="362391" y="1261238"/>
                    <a:pt x="357795" y="1256991"/>
                  </a:cubicBezTo>
                  <a:cubicBezTo>
                    <a:pt x="353171" y="1252771"/>
                    <a:pt x="350579" y="1247374"/>
                    <a:pt x="350257" y="1242908"/>
                  </a:cubicBezTo>
                  <a:lnTo>
                    <a:pt x="329553" y="1015622"/>
                  </a:lnTo>
                  <a:cubicBezTo>
                    <a:pt x="326667" y="984604"/>
                    <a:pt x="311756" y="957779"/>
                    <a:pt x="290786" y="938593"/>
                  </a:cubicBezTo>
                  <a:cubicBezTo>
                    <a:pt x="269733" y="919435"/>
                    <a:pt x="241676" y="907014"/>
                    <a:pt x="210500" y="906932"/>
                  </a:cubicBezTo>
                  <a:lnTo>
                    <a:pt x="113328" y="906932"/>
                  </a:lnTo>
                  <a:cubicBezTo>
                    <a:pt x="108896" y="906932"/>
                    <a:pt x="105100" y="905222"/>
                    <a:pt x="101919" y="902151"/>
                  </a:cubicBezTo>
                  <a:cubicBezTo>
                    <a:pt x="98848" y="898970"/>
                    <a:pt x="97138" y="895154"/>
                    <a:pt x="97138" y="890742"/>
                  </a:cubicBezTo>
                  <a:lnTo>
                    <a:pt x="97138" y="728776"/>
                  </a:lnTo>
                  <a:cubicBezTo>
                    <a:pt x="97138" y="724372"/>
                    <a:pt x="98848" y="720548"/>
                    <a:pt x="101919" y="717368"/>
                  </a:cubicBezTo>
                  <a:cubicBezTo>
                    <a:pt x="105100" y="714297"/>
                    <a:pt x="108896" y="712587"/>
                    <a:pt x="113328" y="712587"/>
                  </a:cubicBezTo>
                  <a:lnTo>
                    <a:pt x="2769481" y="712587"/>
                  </a:lnTo>
                  <a:cubicBezTo>
                    <a:pt x="2773893" y="712587"/>
                    <a:pt x="2777709" y="714297"/>
                    <a:pt x="2780890" y="717368"/>
                  </a:cubicBezTo>
                  <a:cubicBezTo>
                    <a:pt x="2783961" y="720548"/>
                    <a:pt x="2785698" y="724365"/>
                    <a:pt x="2785698" y="728776"/>
                  </a:cubicBezTo>
                  <a:lnTo>
                    <a:pt x="2785698" y="890742"/>
                  </a:lnTo>
                  <a:cubicBezTo>
                    <a:pt x="2785698" y="895154"/>
                    <a:pt x="2783961" y="898970"/>
                    <a:pt x="2780890" y="902151"/>
                  </a:cubicBezTo>
                  <a:close/>
                </a:path>
              </a:pathLst>
            </a:custGeom>
            <a:solidFill>
              <a:srgbClr val="303E48"/>
            </a:solidFill>
            <a:ln w="6350" cap="flat">
              <a:solidFill>
                <a:srgbClr val="303E48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 sz="1050"/>
            </a:p>
          </p:txBody>
        </p:sp>
      </p:grpSp>
      <p:sp>
        <p:nvSpPr>
          <p:cNvPr id="309" name="CasellaDiTesto 308">
            <a:extLst>
              <a:ext uri="{FF2B5EF4-FFF2-40B4-BE49-F238E27FC236}">
                <a16:creationId xmlns:a16="http://schemas.microsoft.com/office/drawing/2014/main" id="{114F4542-6B88-F972-FFEB-C258B785D302}"/>
              </a:ext>
            </a:extLst>
          </p:cNvPr>
          <p:cNvSpPr txBox="1"/>
          <p:nvPr/>
        </p:nvSpPr>
        <p:spPr bwMode="auto">
          <a:xfrm>
            <a:off x="3916237" y="1882817"/>
            <a:ext cx="3319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Eras Bold ITC"/>
              </a:rPr>
              <a:t>GEO DATA BROKERING</a:t>
            </a:r>
            <a:endParaRPr sz="2000" dirty="0"/>
          </a:p>
        </p:txBody>
      </p:sp>
      <p:pic>
        <p:nvPicPr>
          <p:cNvPr id="310" name="Picture 7">
            <a:extLst>
              <a:ext uri="{FF2B5EF4-FFF2-40B4-BE49-F238E27FC236}">
                <a16:creationId xmlns:a16="http://schemas.microsoft.com/office/drawing/2014/main" id="{F340EF3A-96A6-740C-7C78-C105DEF9C3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1265" y="33115"/>
            <a:ext cx="1943798" cy="479798"/>
          </a:xfrm>
          <a:prstGeom prst="rect">
            <a:avLst/>
          </a:prstGeom>
        </p:spPr>
      </p:pic>
      <p:pic>
        <p:nvPicPr>
          <p:cNvPr id="311" name="Immagine 310">
            <a:extLst>
              <a:ext uri="{FF2B5EF4-FFF2-40B4-BE49-F238E27FC236}">
                <a16:creationId xmlns:a16="http://schemas.microsoft.com/office/drawing/2014/main" id="{12555D47-D1EC-E0DF-25DD-375BBD891BC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832371" y="159031"/>
            <a:ext cx="1087156" cy="479798"/>
          </a:xfrm>
          <a:prstGeom prst="rect">
            <a:avLst/>
          </a:prstGeom>
        </p:spPr>
      </p:pic>
      <p:sp>
        <p:nvSpPr>
          <p:cNvPr id="312" name="CasellaDiTesto 311">
            <a:extLst>
              <a:ext uri="{FF2B5EF4-FFF2-40B4-BE49-F238E27FC236}">
                <a16:creationId xmlns:a16="http://schemas.microsoft.com/office/drawing/2014/main" id="{4C9F1D40-6BDE-E3F7-4B95-53AAF10ED26A}"/>
              </a:ext>
            </a:extLst>
          </p:cNvPr>
          <p:cNvSpPr txBox="1"/>
          <p:nvPr/>
        </p:nvSpPr>
        <p:spPr bwMode="auto">
          <a:xfrm>
            <a:off x="3418614" y="5353569"/>
            <a:ext cx="141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latin typeface="Eras Bold ITC"/>
              </a:rPr>
              <a:t>Discovery</a:t>
            </a:r>
          </a:p>
        </p:txBody>
      </p:sp>
      <p:sp>
        <p:nvSpPr>
          <p:cNvPr id="313" name="CasellaDiTesto 312">
            <a:extLst>
              <a:ext uri="{FF2B5EF4-FFF2-40B4-BE49-F238E27FC236}">
                <a16:creationId xmlns:a16="http://schemas.microsoft.com/office/drawing/2014/main" id="{ADC3150E-99A7-F5FA-6A38-2BBFFC5F9117}"/>
              </a:ext>
            </a:extLst>
          </p:cNvPr>
          <p:cNvSpPr txBox="1"/>
          <p:nvPr/>
        </p:nvSpPr>
        <p:spPr bwMode="auto">
          <a:xfrm>
            <a:off x="5790570" y="6219960"/>
            <a:ext cx="11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dirty="0">
                <a:latin typeface="Eras Bold ITC"/>
              </a:rPr>
              <a:t>Access</a:t>
            </a:r>
          </a:p>
        </p:txBody>
      </p:sp>
      <p:sp>
        <p:nvSpPr>
          <p:cNvPr id="314" name="CasellaDiTesto 313">
            <a:extLst>
              <a:ext uri="{FF2B5EF4-FFF2-40B4-BE49-F238E27FC236}">
                <a16:creationId xmlns:a16="http://schemas.microsoft.com/office/drawing/2014/main" id="{4DF0F33D-4D9C-64F9-1214-D1639F9BDFE0}"/>
              </a:ext>
            </a:extLst>
          </p:cNvPr>
          <p:cNvSpPr txBox="1"/>
          <p:nvPr/>
        </p:nvSpPr>
        <p:spPr bwMode="auto">
          <a:xfrm>
            <a:off x="3438083" y="5686363"/>
            <a:ext cx="140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Catalogue</a:t>
            </a:r>
          </a:p>
        </p:txBody>
      </p:sp>
      <p:sp>
        <p:nvSpPr>
          <p:cNvPr id="315" name="CasellaDiTesto 314">
            <a:extLst>
              <a:ext uri="{FF2B5EF4-FFF2-40B4-BE49-F238E27FC236}">
                <a16:creationId xmlns:a16="http://schemas.microsoft.com/office/drawing/2014/main" id="{524330B6-FDC9-E9A8-1A46-DD699005577A}"/>
              </a:ext>
            </a:extLst>
          </p:cNvPr>
          <p:cNvSpPr txBox="1"/>
          <p:nvPr/>
        </p:nvSpPr>
        <p:spPr bwMode="auto">
          <a:xfrm>
            <a:off x="5814034" y="5425662"/>
            <a:ext cx="216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Standardization</a:t>
            </a:r>
          </a:p>
        </p:txBody>
      </p:sp>
      <p:sp>
        <p:nvSpPr>
          <p:cNvPr id="316" name="CasellaDiTesto 315">
            <a:extLst>
              <a:ext uri="{FF2B5EF4-FFF2-40B4-BE49-F238E27FC236}">
                <a16:creationId xmlns:a16="http://schemas.microsoft.com/office/drawing/2014/main" id="{5E146E58-DA3A-6B4A-6ECF-4E5703CAF778}"/>
              </a:ext>
            </a:extLst>
          </p:cNvPr>
          <p:cNvSpPr txBox="1"/>
          <p:nvPr/>
        </p:nvSpPr>
        <p:spPr bwMode="auto">
          <a:xfrm>
            <a:off x="3412509" y="6185144"/>
            <a:ext cx="213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Interoperability</a:t>
            </a:r>
          </a:p>
        </p:txBody>
      </p:sp>
      <p:sp>
        <p:nvSpPr>
          <p:cNvPr id="317" name="CasellaDiTesto 316">
            <a:extLst>
              <a:ext uri="{FF2B5EF4-FFF2-40B4-BE49-F238E27FC236}">
                <a16:creationId xmlns:a16="http://schemas.microsoft.com/office/drawing/2014/main" id="{9F213A15-4E68-8F59-5BE2-E5B6BDE721AA}"/>
              </a:ext>
            </a:extLst>
          </p:cNvPr>
          <p:cNvSpPr txBox="1"/>
          <p:nvPr/>
        </p:nvSpPr>
        <p:spPr bwMode="auto">
          <a:xfrm>
            <a:off x="5790570" y="5799144"/>
            <a:ext cx="170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Visualization</a:t>
            </a:r>
          </a:p>
        </p:txBody>
      </p:sp>
      <p:sp>
        <p:nvSpPr>
          <p:cNvPr id="318" name="CasellaDiTesto 317">
            <a:extLst>
              <a:ext uri="{FF2B5EF4-FFF2-40B4-BE49-F238E27FC236}">
                <a16:creationId xmlns:a16="http://schemas.microsoft.com/office/drawing/2014/main" id="{0B5211C7-3116-90FF-7813-0F22D35DABE9}"/>
              </a:ext>
            </a:extLst>
          </p:cNvPr>
          <p:cNvSpPr txBox="1"/>
          <p:nvPr/>
        </p:nvSpPr>
        <p:spPr bwMode="auto">
          <a:xfrm>
            <a:off x="8680185" y="5357711"/>
            <a:ext cx="15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Air Quality</a:t>
            </a:r>
          </a:p>
        </p:txBody>
      </p:sp>
      <p:sp>
        <p:nvSpPr>
          <p:cNvPr id="319" name="CasellaDiTesto 318">
            <a:extLst>
              <a:ext uri="{FF2B5EF4-FFF2-40B4-BE49-F238E27FC236}">
                <a16:creationId xmlns:a16="http://schemas.microsoft.com/office/drawing/2014/main" id="{A3787FC7-4F10-8E95-014B-CC20C0A0830F}"/>
              </a:ext>
            </a:extLst>
          </p:cNvPr>
          <p:cNvSpPr txBox="1"/>
          <p:nvPr/>
        </p:nvSpPr>
        <p:spPr bwMode="auto">
          <a:xfrm>
            <a:off x="8622030" y="5773809"/>
            <a:ext cx="157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Agriculture</a:t>
            </a:r>
          </a:p>
        </p:txBody>
      </p:sp>
      <p:sp>
        <p:nvSpPr>
          <p:cNvPr id="320" name="CasellaDiTesto 319">
            <a:extLst>
              <a:ext uri="{FF2B5EF4-FFF2-40B4-BE49-F238E27FC236}">
                <a16:creationId xmlns:a16="http://schemas.microsoft.com/office/drawing/2014/main" id="{585DA136-D395-7791-C3A4-FB1D50B41BE4}"/>
              </a:ext>
            </a:extLst>
          </p:cNvPr>
          <p:cNvSpPr txBox="1"/>
          <p:nvPr/>
        </p:nvSpPr>
        <p:spPr bwMode="auto">
          <a:xfrm>
            <a:off x="8613562" y="6309398"/>
            <a:ext cx="169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Climate Risk</a:t>
            </a:r>
          </a:p>
        </p:txBody>
      </p:sp>
      <p:sp>
        <p:nvSpPr>
          <p:cNvPr id="321" name="CasellaDiTesto 320">
            <a:extLst>
              <a:ext uri="{FF2B5EF4-FFF2-40B4-BE49-F238E27FC236}">
                <a16:creationId xmlns:a16="http://schemas.microsoft.com/office/drawing/2014/main" id="{5F10F357-1F6E-22A8-6D74-D51E96563F41}"/>
              </a:ext>
            </a:extLst>
          </p:cNvPr>
          <p:cNvSpPr txBox="1"/>
          <p:nvPr/>
        </p:nvSpPr>
        <p:spPr bwMode="auto">
          <a:xfrm>
            <a:off x="10229739" y="5357356"/>
            <a:ext cx="159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Super</a:t>
            </a:r>
          </a:p>
          <a:p>
            <a:pPr>
              <a:defRPr/>
            </a:pPr>
            <a:r>
              <a:rPr lang="en-GB" dirty="0">
                <a:latin typeface="Eras Bold ITC"/>
              </a:rPr>
              <a:t> Resolution</a:t>
            </a:r>
          </a:p>
        </p:txBody>
      </p:sp>
      <p:sp>
        <p:nvSpPr>
          <p:cNvPr id="322" name="CasellaDiTesto 321">
            <a:extLst>
              <a:ext uri="{FF2B5EF4-FFF2-40B4-BE49-F238E27FC236}">
                <a16:creationId xmlns:a16="http://schemas.microsoft.com/office/drawing/2014/main" id="{4B5B4DFF-3D37-7F17-30A2-64ECC8B4FDA4}"/>
              </a:ext>
            </a:extLst>
          </p:cNvPr>
          <p:cNvSpPr txBox="1"/>
          <p:nvPr/>
        </p:nvSpPr>
        <p:spPr bwMode="auto">
          <a:xfrm>
            <a:off x="10235417" y="5975604"/>
            <a:ext cx="151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Training</a:t>
            </a:r>
          </a:p>
        </p:txBody>
      </p:sp>
      <p:sp>
        <p:nvSpPr>
          <p:cNvPr id="323" name="CasellaDiTesto 322">
            <a:extLst>
              <a:ext uri="{FF2B5EF4-FFF2-40B4-BE49-F238E27FC236}">
                <a16:creationId xmlns:a16="http://schemas.microsoft.com/office/drawing/2014/main" id="{DEB2176D-2AA9-1F18-55B7-B4178E7B14CA}"/>
              </a:ext>
            </a:extLst>
          </p:cNvPr>
          <p:cNvSpPr txBox="1"/>
          <p:nvPr/>
        </p:nvSpPr>
        <p:spPr bwMode="auto">
          <a:xfrm>
            <a:off x="10239145" y="6297591"/>
            <a:ext cx="195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Eras Bold ITC"/>
              </a:rPr>
              <a:t>Dissemination</a:t>
            </a:r>
          </a:p>
        </p:txBody>
      </p:sp>
      <p:sp>
        <p:nvSpPr>
          <p:cNvPr id="324" name="CasellaDiTesto 323">
            <a:extLst>
              <a:ext uri="{FF2B5EF4-FFF2-40B4-BE49-F238E27FC236}">
                <a16:creationId xmlns:a16="http://schemas.microsoft.com/office/drawing/2014/main" id="{9A1A4008-BE80-BF1D-060D-D6427F1DBFB3}"/>
              </a:ext>
            </a:extLst>
          </p:cNvPr>
          <p:cNvSpPr txBox="1"/>
          <p:nvPr/>
        </p:nvSpPr>
        <p:spPr bwMode="auto">
          <a:xfrm>
            <a:off x="8604825" y="1788531"/>
            <a:ext cx="314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C00000"/>
                </a:solidFill>
                <a:latin typeface="Eras Bold ITC"/>
              </a:rPr>
              <a:t>THEMATIC DOMAINS</a:t>
            </a:r>
            <a:endParaRPr sz="2000" dirty="0"/>
          </a:p>
        </p:txBody>
      </p:sp>
      <p:sp>
        <p:nvSpPr>
          <p:cNvPr id="326" name="CasellaDiTesto 325">
            <a:extLst>
              <a:ext uri="{FF2B5EF4-FFF2-40B4-BE49-F238E27FC236}">
                <a16:creationId xmlns:a16="http://schemas.microsoft.com/office/drawing/2014/main" id="{5B26727C-D7BC-2FA3-69AA-5C8CF2F30399}"/>
              </a:ext>
            </a:extLst>
          </p:cNvPr>
          <p:cNvSpPr txBox="1"/>
          <p:nvPr/>
        </p:nvSpPr>
        <p:spPr>
          <a:xfrm>
            <a:off x="3023270" y="1146866"/>
            <a:ext cx="8835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Eras Bold ITC"/>
              </a:rPr>
              <a:t>We Create Data Spaces Connecting EO Data Providers With Geo Information Products Users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87D4F4-1743-4C58-B949-A98B2F0CEE86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F27B132-D3E9-9C4A-62BA-F1A1DFC52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F1FD9182-D037-1734-8C7A-94ABD6AC6CF5}"/>
              </a:ext>
            </a:extLst>
          </p:cNvPr>
          <p:cNvSpPr txBox="1"/>
          <p:nvPr/>
        </p:nvSpPr>
        <p:spPr>
          <a:xfrm>
            <a:off x="3516147" y="63890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The 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space-based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solution</a:t>
            </a:r>
            <a:endParaRPr lang="de-DE" sz="3600" b="0" i="0" u="none" strike="noStrike" kern="1200" cap="none" spc="0" baseline="0" dirty="0">
              <a:solidFill>
                <a:srgbClr val="002060"/>
              </a:solidFill>
              <a:uFillTx/>
              <a:latin typeface="Aptos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0FF71FC6-19C5-636A-3A0D-DDF57EAC2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val 15">
            <a:extLst>
              <a:ext uri="{FF2B5EF4-FFF2-40B4-BE49-F238E27FC236}">
                <a16:creationId xmlns:a16="http://schemas.microsoft.com/office/drawing/2014/main" id="{C5F33DB2-646F-D662-3AEA-20742E4AC92B}"/>
              </a:ext>
            </a:extLst>
          </p:cNvPr>
          <p:cNvSpPr/>
          <p:nvPr/>
        </p:nvSpPr>
        <p:spPr bwMode="auto">
          <a:xfrm>
            <a:off x="5665249" y="1909525"/>
            <a:ext cx="1701107" cy="1752564"/>
          </a:xfrm>
          <a:prstGeom prst="ellipse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134B12BA-A28D-60EC-C7A6-AA2D8ADEBA1E}"/>
              </a:ext>
            </a:extLst>
          </p:cNvPr>
          <p:cNvSpPr txBox="1"/>
          <p:nvPr/>
        </p:nvSpPr>
        <p:spPr bwMode="auto">
          <a:xfrm>
            <a:off x="5761673" y="3834941"/>
            <a:ext cx="1701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2800" b="1" dirty="0"/>
              <a:t>Farming </a:t>
            </a:r>
            <a:br>
              <a:rPr lang="en-AT" sz="2800" b="1" dirty="0"/>
            </a:br>
            <a:r>
              <a:rPr lang="en-AT" sz="2800" b="1" dirty="0"/>
              <a:t>advisory</a:t>
            </a:r>
            <a:endParaRPr lang="en-US" sz="2800" b="1" dirty="0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718A608B-DCA9-112E-DB9E-98891840E3BC}"/>
              </a:ext>
            </a:extLst>
          </p:cNvPr>
          <p:cNvSpPr/>
          <p:nvPr/>
        </p:nvSpPr>
        <p:spPr bwMode="auto">
          <a:xfrm>
            <a:off x="7556284" y="1908280"/>
            <a:ext cx="1786922" cy="1752564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8D4176AD-F090-3F78-A185-A4A9698223ED}"/>
              </a:ext>
            </a:extLst>
          </p:cNvPr>
          <p:cNvSpPr txBox="1"/>
          <p:nvPr/>
        </p:nvSpPr>
        <p:spPr bwMode="auto">
          <a:xfrm>
            <a:off x="7445577" y="3831735"/>
            <a:ext cx="2246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2800" b="1" dirty="0"/>
              <a:t>Pests risk </a:t>
            </a:r>
            <a:br>
              <a:rPr lang="en-AT" sz="2800" b="1" dirty="0"/>
            </a:br>
            <a:r>
              <a:rPr lang="en-AT" sz="2800" b="1" dirty="0"/>
              <a:t>assessment</a:t>
            </a:r>
            <a:endParaRPr lang="en-US" sz="2800" b="1" dirty="0"/>
          </a:p>
        </p:txBody>
      </p:sp>
      <p:sp>
        <p:nvSpPr>
          <p:cNvPr id="10" name="Oval 27">
            <a:extLst>
              <a:ext uri="{FF2B5EF4-FFF2-40B4-BE49-F238E27FC236}">
                <a16:creationId xmlns:a16="http://schemas.microsoft.com/office/drawing/2014/main" id="{227DFD85-BAC6-7CD6-0E5A-C57C45D30602}"/>
              </a:ext>
            </a:extLst>
          </p:cNvPr>
          <p:cNvSpPr/>
          <p:nvPr/>
        </p:nvSpPr>
        <p:spPr bwMode="auto">
          <a:xfrm>
            <a:off x="10248218" y="1921002"/>
            <a:ext cx="1681871" cy="1752564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2599A1FF-71EA-073A-670E-9584357AD119}"/>
              </a:ext>
            </a:extLst>
          </p:cNvPr>
          <p:cNvSpPr txBox="1"/>
          <p:nvPr/>
        </p:nvSpPr>
        <p:spPr bwMode="auto">
          <a:xfrm>
            <a:off x="10040046" y="3917027"/>
            <a:ext cx="1681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2800" b="1" dirty="0"/>
              <a:t>Drought </a:t>
            </a:r>
            <a:br>
              <a:rPr lang="en-AT" sz="2800" b="1" dirty="0"/>
            </a:br>
            <a:r>
              <a:rPr lang="en-AT" sz="2800" b="1" dirty="0"/>
              <a:t>warning</a:t>
            </a:r>
            <a:endParaRPr lang="en-US" sz="2800" b="1" dirty="0"/>
          </a:p>
        </p:txBody>
      </p:sp>
      <p:sp>
        <p:nvSpPr>
          <p:cNvPr id="12" name="Oval 31">
            <a:extLst>
              <a:ext uri="{FF2B5EF4-FFF2-40B4-BE49-F238E27FC236}">
                <a16:creationId xmlns:a16="http://schemas.microsoft.com/office/drawing/2014/main" id="{5EA17936-917A-1EEA-2CDA-C5B60DD166F8}"/>
              </a:ext>
            </a:extLst>
          </p:cNvPr>
          <p:cNvSpPr/>
          <p:nvPr/>
        </p:nvSpPr>
        <p:spPr bwMode="auto">
          <a:xfrm>
            <a:off x="3160731" y="1909525"/>
            <a:ext cx="1701107" cy="1694402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EB097D99-92B1-9D75-0AB2-BD28EAEA57A8}"/>
              </a:ext>
            </a:extLst>
          </p:cNvPr>
          <p:cNvSpPr txBox="1"/>
          <p:nvPr/>
        </p:nvSpPr>
        <p:spPr bwMode="auto">
          <a:xfrm>
            <a:off x="3023270" y="3836147"/>
            <a:ext cx="2262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T" sz="2800" b="1" dirty="0"/>
              <a:t>Abandoned </a:t>
            </a:r>
            <a:br>
              <a:rPr lang="en-AT" sz="2800" b="1" dirty="0"/>
            </a:br>
            <a:r>
              <a:rPr lang="en-AT" sz="2800" b="1" dirty="0"/>
              <a:t>fields</a:t>
            </a:r>
            <a:endParaRPr lang="en-US" sz="2800" b="1" dirty="0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2EBFD704-F4B9-DCCE-58AB-5E70D3462AD3}"/>
              </a:ext>
            </a:extLst>
          </p:cNvPr>
          <p:cNvSpPr txBox="1"/>
          <p:nvPr/>
        </p:nvSpPr>
        <p:spPr bwMode="auto">
          <a:xfrm>
            <a:off x="2992155" y="5470671"/>
            <a:ext cx="2673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Time series, change detection and data fusion of Sentinel1 and Sentinel 2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F71372E3-BA18-1640-A631-D7A434728FF6}"/>
              </a:ext>
            </a:extLst>
          </p:cNvPr>
          <p:cNvSpPr txBox="1"/>
          <p:nvPr/>
        </p:nvSpPr>
        <p:spPr bwMode="auto">
          <a:xfrm>
            <a:off x="6395754" y="5504242"/>
            <a:ext cx="2673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Time series, change detection, data fusion and climate data modelling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460E1BE3-2E8E-0EE6-FBDA-4E4C1BEDB767}"/>
              </a:ext>
            </a:extLst>
          </p:cNvPr>
          <p:cNvSpPr txBox="1"/>
          <p:nvPr/>
        </p:nvSpPr>
        <p:spPr bwMode="auto">
          <a:xfrm>
            <a:off x="9518906" y="5504242"/>
            <a:ext cx="2673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Combination of precipitation and vegetation indexes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CE97F2-EAA3-7D81-7665-3C04274247E5}"/>
              </a:ext>
            </a:extLst>
          </p:cNvPr>
          <p:cNvSpPr txBox="1"/>
          <p:nvPr/>
        </p:nvSpPr>
        <p:spPr>
          <a:xfrm>
            <a:off x="3581642" y="775433"/>
            <a:ext cx="8301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Agrifood systems in the new climate trend.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68FD1-D8EC-5771-2CA0-E04CA2DEA4A6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DCE00A0-7E05-2F09-70A0-A95A15A3D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EB5992E-ECAD-F4F2-3F88-ADBA38288112}"/>
              </a:ext>
            </a:extLst>
          </p:cNvPr>
          <p:cNvSpPr txBox="1"/>
          <p:nvPr/>
        </p:nvSpPr>
        <p:spPr>
          <a:xfrm>
            <a:off x="3410770" y="72944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Challenges at regional and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local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level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61D4517-2C8D-4DAB-078A-F98D41EF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2C51B1-45FE-0633-C2A7-1F72CC6F1A05}"/>
              </a:ext>
            </a:extLst>
          </p:cNvPr>
          <p:cNvSpPr txBox="1">
            <a:spLocks/>
          </p:cNvSpPr>
          <p:nvPr/>
        </p:nvSpPr>
        <p:spPr>
          <a:xfrm>
            <a:off x="4571998" y="1325086"/>
            <a:ext cx="7493629" cy="71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it-IT" sz="3200" dirty="0" err="1">
                <a:solidFill>
                  <a:prstClr val="black"/>
                </a:solidFill>
                <a:latin typeface="Gill Sans MT"/>
              </a:rPr>
              <a:t>Agriculture</a:t>
            </a:r>
            <a:r>
              <a:rPr lang="it-IT" sz="32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it-IT" sz="3200" dirty="0" err="1">
                <a:solidFill>
                  <a:prstClr val="black"/>
                </a:solidFill>
                <a:latin typeface="Gill Sans MT"/>
              </a:rPr>
              <a:t>advisory</a:t>
            </a:r>
            <a:r>
              <a:rPr lang="it-IT" sz="3200" dirty="0">
                <a:solidFill>
                  <a:prstClr val="black"/>
                </a:solidFill>
                <a:latin typeface="Gill Sans MT"/>
              </a:rPr>
              <a:t> services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692193-EED7-AB3D-9C06-4238FF00DDC8}"/>
              </a:ext>
            </a:extLst>
          </p:cNvPr>
          <p:cNvSpPr txBox="1">
            <a:spLocks/>
          </p:cNvSpPr>
          <p:nvPr/>
        </p:nvSpPr>
        <p:spPr bwMode="auto">
          <a:xfrm>
            <a:off x="2809100" y="2038686"/>
            <a:ext cx="4884997" cy="47463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Scope</a:t>
            </a:r>
            <a:r>
              <a:rPr lang="en-US" sz="2400" dirty="0"/>
              <a:t>:</a:t>
            </a:r>
            <a:r>
              <a:rPr lang="en-US" sz="2400" b="1" dirty="0"/>
              <a:t> </a:t>
            </a:r>
            <a:r>
              <a:rPr lang="en-US" sz="2400" dirty="0"/>
              <a:t>support farmers and FAO staff on crop management </a:t>
            </a:r>
            <a:r>
              <a:rPr lang="en-US" sz="2400" dirty="0" err="1"/>
              <a:t>activites</a:t>
            </a:r>
            <a:endParaRPr lang="en-US" sz="2400" dirty="0"/>
          </a:p>
          <a:p>
            <a:pPr marL="194729" indent="0">
              <a:buFont typeface="Arial" pitchFamily="34"/>
              <a:buNone/>
            </a:pPr>
            <a:endParaRPr lang="en-US" sz="2400" dirty="0"/>
          </a:p>
          <a:p>
            <a:r>
              <a:rPr lang="en-US" sz="2400" b="1" dirty="0"/>
              <a:t>Problem</a:t>
            </a:r>
            <a:r>
              <a:rPr lang="en-US" sz="2400" dirty="0"/>
              <a:t>: to provide on a point basis the following features:</a:t>
            </a:r>
          </a:p>
          <a:p>
            <a:pPr lvl="1"/>
            <a:r>
              <a:rPr lang="en-US" sz="2000" dirty="0"/>
              <a:t>The soil chemical parameters</a:t>
            </a:r>
          </a:p>
          <a:p>
            <a:pPr lvl="1"/>
            <a:r>
              <a:rPr lang="en-US" sz="2000" dirty="0"/>
              <a:t>The most productive maize variety</a:t>
            </a:r>
          </a:p>
          <a:p>
            <a:pPr lvl="1"/>
            <a:r>
              <a:rPr lang="en-US" sz="2000" dirty="0"/>
              <a:t>The optimal planting date</a:t>
            </a:r>
          </a:p>
          <a:p>
            <a:endParaRPr lang="en-US" sz="2400" dirty="0"/>
          </a:p>
          <a:p>
            <a:r>
              <a:rPr lang="en-US" sz="2400" b="1" dirty="0"/>
              <a:t>Solution</a:t>
            </a:r>
            <a:r>
              <a:rPr lang="en-US" sz="2400" dirty="0"/>
              <a:t>: use of ground, satellite and weather forecast data and provide a very simplified tool (web / mobile app)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7460DE8-E6BE-B799-CD89-CFA8CE6C3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403" y="2814940"/>
            <a:ext cx="4599895" cy="25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2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68FD1-D8EC-5771-2CA0-E04CA2DEA4A6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DCE00A0-7E05-2F09-70A0-A95A15A3D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EB5992E-ECAD-F4F2-3F88-ADBA38288112}"/>
              </a:ext>
            </a:extLst>
          </p:cNvPr>
          <p:cNvSpPr txBox="1"/>
          <p:nvPr/>
        </p:nvSpPr>
        <p:spPr>
          <a:xfrm>
            <a:off x="3712715" y="21697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Challenges at regional and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local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level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61D4517-2C8D-4DAB-078A-F98D41EF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C93D67-DECC-48E8-3D37-1FA0A48B4707}"/>
              </a:ext>
            </a:extLst>
          </p:cNvPr>
          <p:cNvSpPr txBox="1">
            <a:spLocks/>
          </p:cNvSpPr>
          <p:nvPr/>
        </p:nvSpPr>
        <p:spPr>
          <a:xfrm>
            <a:off x="5164772" y="714017"/>
            <a:ext cx="4443462" cy="71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defRPr/>
            </a:pPr>
            <a:r>
              <a:rPr lang="it-IT" sz="3200" dirty="0" err="1">
                <a:solidFill>
                  <a:prstClr val="black"/>
                </a:solidFill>
                <a:latin typeface="Gill Sans MT"/>
              </a:rPr>
              <a:t>Drought</a:t>
            </a:r>
            <a:r>
              <a:rPr lang="it-IT" sz="3200" dirty="0">
                <a:solidFill>
                  <a:prstClr val="black"/>
                </a:solidFill>
                <a:latin typeface="Gill Sans MT"/>
              </a:rPr>
              <a:t> risk </a:t>
            </a:r>
            <a:r>
              <a:rPr lang="it-IT" sz="3200" dirty="0" err="1">
                <a:solidFill>
                  <a:prstClr val="black"/>
                </a:solidFill>
                <a:latin typeface="Gill Sans MT"/>
              </a:rPr>
              <a:t>assessment</a:t>
            </a:r>
            <a:endParaRPr lang="it-IT" sz="3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1EACB8-36D3-F78F-BA91-DA1D3ECAE632}"/>
              </a:ext>
            </a:extLst>
          </p:cNvPr>
          <p:cNvSpPr txBox="1">
            <a:spLocks/>
          </p:cNvSpPr>
          <p:nvPr/>
        </p:nvSpPr>
        <p:spPr bwMode="auto">
          <a:xfrm>
            <a:off x="2809100" y="1473603"/>
            <a:ext cx="4869931" cy="50527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Scope</a:t>
            </a:r>
            <a:r>
              <a:rPr lang="en-US" sz="2400" dirty="0"/>
              <a:t>:</a:t>
            </a:r>
            <a:r>
              <a:rPr lang="en-US" sz="2400" b="1" dirty="0"/>
              <a:t> </a:t>
            </a:r>
            <a:r>
              <a:rPr lang="en-US" sz="2400" dirty="0"/>
              <a:t>identify meteorological and agricultural drought risks</a:t>
            </a:r>
          </a:p>
          <a:p>
            <a:pPr marL="194729" indent="0">
              <a:buFont typeface="Arial" pitchFamily="34"/>
              <a:buNone/>
            </a:pPr>
            <a:endParaRPr lang="en-US" sz="2400" dirty="0"/>
          </a:p>
          <a:p>
            <a:r>
              <a:rPr lang="en-US" sz="2400" b="1" dirty="0"/>
              <a:t>Problem</a:t>
            </a:r>
            <a:r>
              <a:rPr lang="en-US" sz="2400" dirty="0"/>
              <a:t>: to collect past and near real time information about</a:t>
            </a:r>
          </a:p>
          <a:p>
            <a:pPr lvl="1"/>
            <a:r>
              <a:rPr lang="en-US" sz="2200" dirty="0"/>
              <a:t>Vegetation tenure</a:t>
            </a:r>
          </a:p>
          <a:p>
            <a:pPr lvl="1"/>
            <a:r>
              <a:rPr lang="en-US" sz="2200" dirty="0"/>
              <a:t>Water availability (precipitation, soil moisture)</a:t>
            </a:r>
          </a:p>
          <a:p>
            <a:endParaRPr lang="en-US" sz="2400" dirty="0"/>
          </a:p>
          <a:p>
            <a:r>
              <a:rPr lang="en-US" sz="2400" b="1" dirty="0"/>
              <a:t>Solution</a:t>
            </a:r>
            <a:r>
              <a:rPr lang="en-US" sz="2400" dirty="0"/>
              <a:t>: use of satellite-retrieved products to compute monthly-based </a:t>
            </a:r>
            <a:r>
              <a:rPr lang="en-US" sz="2400" b="1" dirty="0"/>
              <a:t>Vegetation Condition Index</a:t>
            </a:r>
            <a:r>
              <a:rPr lang="en-US" sz="2400" dirty="0"/>
              <a:t> and </a:t>
            </a:r>
            <a:r>
              <a:rPr lang="en-US" sz="2400" b="1" dirty="0" err="1"/>
              <a:t>Standardised</a:t>
            </a:r>
            <a:r>
              <a:rPr lang="en-US" sz="2400" b="1" dirty="0"/>
              <a:t> Precipitation Index</a:t>
            </a:r>
            <a:r>
              <a:rPr lang="en-US" sz="2400" dirty="0"/>
              <a:t> to assess drought risk on a seasonal basis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BEA9EF7-9E94-E245-2D2E-84034F7FF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848" y="1813782"/>
            <a:ext cx="4706620" cy="3330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73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68FD1-D8EC-5771-2CA0-E04CA2DEA4A6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DCE00A0-7E05-2F09-70A0-A95A15A3D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EB5992E-ECAD-F4F2-3F88-ADBA38288112}"/>
              </a:ext>
            </a:extLst>
          </p:cNvPr>
          <p:cNvSpPr txBox="1"/>
          <p:nvPr/>
        </p:nvSpPr>
        <p:spPr>
          <a:xfrm>
            <a:off x="3498648" y="134663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Challenges at regional and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local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level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61D4517-2C8D-4DAB-078A-F98D41EF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ED146E4-3A88-103F-59DB-787D7E7E7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98648" y="1300615"/>
            <a:ext cx="7510446" cy="53080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24DE6A-19A9-CAAE-DB88-A3203BBD5831}"/>
              </a:ext>
            </a:extLst>
          </p:cNvPr>
          <p:cNvSpPr txBox="1">
            <a:spLocks/>
          </p:cNvSpPr>
          <p:nvPr/>
        </p:nvSpPr>
        <p:spPr>
          <a:xfrm>
            <a:off x="5164772" y="714022"/>
            <a:ext cx="4443462" cy="71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defRPr/>
            </a:pPr>
            <a:r>
              <a:rPr lang="en-US" sz="3200" dirty="0">
                <a:solidFill>
                  <a:prstClr val="black"/>
                </a:solidFill>
                <a:latin typeface="Gill Sans MT"/>
              </a:rPr>
              <a:t>Abandoned Fields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68FD1-D8EC-5771-2CA0-E04CA2DEA4A6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FDCE00A0-7E05-2F09-70A0-A95A15A3D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8EB5992E-ECAD-F4F2-3F88-ADBA38288112}"/>
              </a:ext>
            </a:extLst>
          </p:cNvPr>
          <p:cNvSpPr txBox="1"/>
          <p:nvPr/>
        </p:nvSpPr>
        <p:spPr>
          <a:xfrm>
            <a:off x="3582095" y="49800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Challenges at regional and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local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level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661D4517-2C8D-4DAB-078A-F98D41EF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24DE6A-19A9-CAAE-DB88-A3203BBD5831}"/>
              </a:ext>
            </a:extLst>
          </p:cNvPr>
          <p:cNvSpPr txBox="1">
            <a:spLocks/>
          </p:cNvSpPr>
          <p:nvPr/>
        </p:nvSpPr>
        <p:spPr>
          <a:xfrm>
            <a:off x="5164772" y="1395330"/>
            <a:ext cx="4443462" cy="713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defRPr/>
            </a:pPr>
            <a:r>
              <a:rPr lang="en-US" sz="3200" dirty="0">
                <a:solidFill>
                  <a:prstClr val="black"/>
                </a:solidFill>
                <a:latin typeface="Gill Sans MT"/>
              </a:rPr>
              <a:t>Pest Risk Assessment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62D91CDC-F4F6-66B7-1D9A-C215D29AA9FE}"/>
              </a:ext>
            </a:extLst>
          </p:cNvPr>
          <p:cNvSpPr/>
          <p:nvPr/>
        </p:nvSpPr>
        <p:spPr bwMode="auto">
          <a:xfrm>
            <a:off x="3012864" y="2601840"/>
            <a:ext cx="3943985" cy="693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>
                <a:solidFill>
                  <a:schemeClr val="tx1"/>
                </a:solidFill>
              </a:rPr>
              <a:t>Hoppers monitoring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CFB7EB76-74FA-24BE-8059-A7382595C883}"/>
              </a:ext>
            </a:extLst>
          </p:cNvPr>
          <p:cNvSpPr/>
          <p:nvPr/>
        </p:nvSpPr>
        <p:spPr bwMode="auto">
          <a:xfrm>
            <a:off x="3012864" y="4904349"/>
            <a:ext cx="3943985" cy="6934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>
                <a:solidFill>
                  <a:schemeClr val="tx1"/>
                </a:solidFill>
              </a:rPr>
              <a:t>Next breeding location</a:t>
            </a:r>
          </a:p>
        </p:txBody>
      </p:sp>
      <p:sp>
        <p:nvSpPr>
          <p:cNvPr id="28" name="Zone de texte 28">
            <a:extLst>
              <a:ext uri="{FF2B5EF4-FFF2-40B4-BE49-F238E27FC236}">
                <a16:creationId xmlns:a16="http://schemas.microsoft.com/office/drawing/2014/main" id="{285995AD-7183-B96F-AA3E-B74406BEB4D9}"/>
              </a:ext>
            </a:extLst>
          </p:cNvPr>
          <p:cNvSpPr txBox="1"/>
          <p:nvPr/>
        </p:nvSpPr>
        <p:spPr bwMode="auto">
          <a:xfrm>
            <a:off x="4029499" y="3520685"/>
            <a:ext cx="38639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fr-FR" sz="2000"/>
              <a:t>Suitable ecosystem identification</a:t>
            </a:r>
          </a:p>
        </p:txBody>
      </p:sp>
      <p:sp>
        <p:nvSpPr>
          <p:cNvPr id="29" name="Zone de texte 29">
            <a:extLst>
              <a:ext uri="{FF2B5EF4-FFF2-40B4-BE49-F238E27FC236}">
                <a16:creationId xmlns:a16="http://schemas.microsoft.com/office/drawing/2014/main" id="{3B189A5D-0E98-70C6-AD15-D3C53FA36461}"/>
              </a:ext>
            </a:extLst>
          </p:cNvPr>
          <p:cNvSpPr txBox="1"/>
          <p:nvPr/>
        </p:nvSpPr>
        <p:spPr bwMode="auto">
          <a:xfrm>
            <a:off x="4030134" y="4245855"/>
            <a:ext cx="38639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fr-FR" sz="2000"/>
              <a:t>Occurence estimation</a:t>
            </a:r>
          </a:p>
        </p:txBody>
      </p:sp>
      <p:cxnSp>
        <p:nvCxnSpPr>
          <p:cNvPr id="30" name="Connecteur en angle 30">
            <a:extLst>
              <a:ext uri="{FF2B5EF4-FFF2-40B4-BE49-F238E27FC236}">
                <a16:creationId xmlns:a16="http://schemas.microsoft.com/office/drawing/2014/main" id="{D081C203-B1F8-B0BD-DD1D-27B5CD32112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520229" y="3449565"/>
            <a:ext cx="509270" cy="270510"/>
          </a:xfrm>
          <a:prstGeom prst="bentConnector3">
            <a:avLst>
              <a:gd name="adj1" fmla="val 997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en angle 31">
            <a:extLst>
              <a:ext uri="{FF2B5EF4-FFF2-40B4-BE49-F238E27FC236}">
                <a16:creationId xmlns:a16="http://schemas.microsoft.com/office/drawing/2014/main" id="{4AC92AA2-77D7-D7E3-FB74-68D6F5CE10AA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3273214" y="3704835"/>
            <a:ext cx="1012190" cy="501015"/>
          </a:xfrm>
          <a:prstGeom prst="bentConnector2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2">
            <a:extLst>
              <a:ext uri="{FF2B5EF4-FFF2-40B4-BE49-F238E27FC236}">
                <a16:creationId xmlns:a16="http://schemas.microsoft.com/office/drawing/2014/main" id="{76DF5FC2-FCF6-F76D-CB4A-D3E791C85DFA}"/>
              </a:ext>
            </a:extLst>
          </p:cNvPr>
          <p:cNvSpPr/>
          <p:nvPr/>
        </p:nvSpPr>
        <p:spPr bwMode="auto">
          <a:xfrm>
            <a:off x="2932040" y="2399910"/>
            <a:ext cx="4596688" cy="341185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" name="Image 3">
            <a:extLst>
              <a:ext uri="{FF2B5EF4-FFF2-40B4-BE49-F238E27FC236}">
                <a16:creationId xmlns:a16="http://schemas.microsoft.com/office/drawing/2014/main" id="{019BB7D3-4B15-278E-13CE-8ACE5A84BC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51582" y="1913959"/>
            <a:ext cx="1556652" cy="779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 23">
            <a:extLst>
              <a:ext uri="{FF2B5EF4-FFF2-40B4-BE49-F238E27FC236}">
                <a16:creationId xmlns:a16="http://schemas.microsoft.com/office/drawing/2014/main" id="{D4C6B324-CC78-16B9-8313-93336AE2FA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145869" y="2724157"/>
            <a:ext cx="1843241" cy="924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 25">
            <a:extLst>
              <a:ext uri="{FF2B5EF4-FFF2-40B4-BE49-F238E27FC236}">
                <a16:creationId xmlns:a16="http://schemas.microsoft.com/office/drawing/2014/main" id="{607C718F-2078-D84A-BAEB-AC1D499B6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17049" y="3667037"/>
            <a:ext cx="1848439" cy="9240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 24">
            <a:extLst>
              <a:ext uri="{FF2B5EF4-FFF2-40B4-BE49-F238E27FC236}">
                <a16:creationId xmlns:a16="http://schemas.microsoft.com/office/drawing/2014/main" id="{7306C773-A7AD-5A57-8025-EB846B847C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086985" y="4644635"/>
            <a:ext cx="1961007" cy="980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Rectangle 38">
            <a:extLst>
              <a:ext uri="{FF2B5EF4-FFF2-40B4-BE49-F238E27FC236}">
                <a16:creationId xmlns:a16="http://schemas.microsoft.com/office/drawing/2014/main" id="{EFEF9774-E705-F04C-1A39-9ED0D6517723}"/>
              </a:ext>
            </a:extLst>
          </p:cNvPr>
          <p:cNvSpPr/>
          <p:nvPr/>
        </p:nvSpPr>
        <p:spPr bwMode="auto">
          <a:xfrm>
            <a:off x="9765707" y="1898915"/>
            <a:ext cx="1843241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 err="1">
                <a:solidFill>
                  <a:schemeClr val="tx1"/>
                </a:solidFill>
              </a:rPr>
              <a:t>Precipitation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F2BA4A44-0B43-6B09-F41B-E26A1275BC7F}"/>
              </a:ext>
            </a:extLst>
          </p:cNvPr>
          <p:cNvSpPr/>
          <p:nvPr/>
        </p:nvSpPr>
        <p:spPr bwMode="auto">
          <a:xfrm>
            <a:off x="7857230" y="2867587"/>
            <a:ext cx="1843241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 err="1">
                <a:solidFill>
                  <a:schemeClr val="tx1"/>
                </a:solidFill>
              </a:rPr>
              <a:t>Soil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Moisture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D92E86-BEE4-52CB-850D-40F9410627B1}"/>
              </a:ext>
            </a:extLst>
          </p:cNvPr>
          <p:cNvSpPr/>
          <p:nvPr/>
        </p:nvSpPr>
        <p:spPr bwMode="auto">
          <a:xfrm>
            <a:off x="9917346" y="3782829"/>
            <a:ext cx="1843241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 err="1">
                <a:solidFill>
                  <a:schemeClr val="tx1"/>
                </a:solidFill>
              </a:rPr>
              <a:t>Vegetation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65A50464-8F4E-D5EE-88A8-841FB199B74D}"/>
              </a:ext>
            </a:extLst>
          </p:cNvPr>
          <p:cNvSpPr/>
          <p:nvPr/>
        </p:nvSpPr>
        <p:spPr bwMode="auto">
          <a:xfrm>
            <a:off x="7916037" y="4816486"/>
            <a:ext cx="1843241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 err="1">
                <a:solidFill>
                  <a:schemeClr val="tx1"/>
                </a:solidFill>
              </a:rPr>
              <a:t>Temperature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2">
            <a:extLst>
              <a:ext uri="{FF2B5EF4-FFF2-40B4-BE49-F238E27FC236}">
                <a16:creationId xmlns:a16="http://schemas.microsoft.com/office/drawing/2014/main" id="{392D5233-C178-3DF9-85A2-E8CEBAE56427}"/>
              </a:ext>
            </a:extLst>
          </p:cNvPr>
          <p:cNvSpPr/>
          <p:nvPr/>
        </p:nvSpPr>
        <p:spPr bwMode="auto">
          <a:xfrm>
            <a:off x="7279787" y="5905481"/>
            <a:ext cx="1474524" cy="7148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AT" sz="1600" dirty="0" err="1">
                <a:solidFill>
                  <a:schemeClr val="accent1">
                    <a:lumMod val="50000"/>
                  </a:schemeClr>
                </a:solidFill>
              </a:rPr>
              <a:t>orecast</a:t>
            </a:r>
            <a:r>
              <a:rPr lang="en-AT" sz="1600" dirty="0">
                <a:solidFill>
                  <a:schemeClr val="accent1">
                    <a:lumMod val="50000"/>
                  </a:schemeClr>
                </a:solidFill>
              </a:rPr>
              <a:t> (max 10 days)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41BCEF04-3DB2-02C1-9A6D-9CBF138D353C}"/>
              </a:ext>
            </a:extLst>
          </p:cNvPr>
          <p:cNvSpPr/>
          <p:nvPr/>
        </p:nvSpPr>
        <p:spPr bwMode="auto">
          <a:xfrm>
            <a:off x="10525624" y="5905482"/>
            <a:ext cx="1613413" cy="74812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600" dirty="0"/>
              <a:t>Projections </a:t>
            </a:r>
            <a:br>
              <a:rPr lang="en-AT" sz="1600" dirty="0"/>
            </a:br>
            <a:r>
              <a:rPr lang="en-AT" sz="1600" dirty="0"/>
              <a:t>(yearly, scenarios)</a:t>
            </a:r>
            <a:endParaRPr lang="en-US" sz="1600" dirty="0"/>
          </a:p>
        </p:txBody>
      </p:sp>
      <p:sp>
        <p:nvSpPr>
          <p:cNvPr id="43" name="Rectangle: Rounded Corners 6">
            <a:extLst>
              <a:ext uri="{FF2B5EF4-FFF2-40B4-BE49-F238E27FC236}">
                <a16:creationId xmlns:a16="http://schemas.microsoft.com/office/drawing/2014/main" id="{75E7CFB8-C7BB-7158-68E7-BDED044EDC89}"/>
              </a:ext>
            </a:extLst>
          </p:cNvPr>
          <p:cNvSpPr/>
          <p:nvPr/>
        </p:nvSpPr>
        <p:spPr bwMode="auto">
          <a:xfrm>
            <a:off x="8941268" y="5905481"/>
            <a:ext cx="1474523" cy="71629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600" dirty="0"/>
              <a:t>Seasonal </a:t>
            </a:r>
            <a:br>
              <a:rPr lang="en-AT" sz="1600" dirty="0"/>
            </a:br>
            <a:r>
              <a:rPr lang="en-AT" sz="1600" dirty="0"/>
              <a:t>(~  6 months)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321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A4167-A174-275F-4C81-42D3D75D576A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143C78B-EE26-BF0A-DA66-D06642D08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F976716-B179-BD53-4036-EFD15D43CCB4}"/>
              </a:ext>
            </a:extLst>
          </p:cNvPr>
          <p:cNvSpPr txBox="1"/>
          <p:nvPr/>
        </p:nvSpPr>
        <p:spPr>
          <a:xfrm>
            <a:off x="3563003" y="185220"/>
            <a:ext cx="789326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What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is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the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 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added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 </a:t>
            </a:r>
            <a:r>
              <a:rPr lang="de-DE" sz="36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</a:rPr>
              <a:t>value</a:t>
            </a:r>
            <a:r>
              <a:rPr lang="de-DE" sz="36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</a:rPr>
              <a:t>?</a:t>
            </a: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E9F58C91-DCA7-3786-081B-F8D6E1B4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F86384FA-06EB-1332-BA8C-78031929821C}"/>
              </a:ext>
            </a:extLst>
          </p:cNvPr>
          <p:cNvSpPr txBox="1"/>
          <p:nvPr/>
        </p:nvSpPr>
        <p:spPr>
          <a:xfrm>
            <a:off x="3007333" y="1300614"/>
            <a:ext cx="9004607" cy="36317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000000"/>
                </a:solidFill>
                <a:latin typeface="Aptos"/>
              </a:rPr>
              <a:t>The Agrifood domain can take advantage of :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dirty="0">
              <a:solidFill>
                <a:srgbClr val="000000"/>
              </a:solidFill>
              <a:latin typeface="Aptos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000000"/>
                </a:solidFill>
                <a:latin typeface="Aptos"/>
              </a:rPr>
              <a:t>Integration of Earth Observation and Climate data into environmental services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dirty="0">
              <a:solidFill>
                <a:srgbClr val="000000"/>
              </a:solidFill>
              <a:latin typeface="Aptos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000000"/>
                </a:solidFill>
                <a:latin typeface="Aptos"/>
              </a:rPr>
              <a:t>Advanced climate data services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dirty="0">
              <a:solidFill>
                <a:srgbClr val="000000"/>
              </a:solidFill>
              <a:latin typeface="Aptos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dirty="0">
                <a:solidFill>
                  <a:srgbClr val="000000"/>
                </a:solidFill>
                <a:latin typeface="Aptos"/>
              </a:rPr>
              <a:t>Support in the digital transformation of the processes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4862F2-2939-6BC3-5B8D-E64A8470493F}"/>
              </a:ext>
            </a:extLst>
          </p:cNvPr>
          <p:cNvSpPr/>
          <p:nvPr/>
        </p:nvSpPr>
        <p:spPr>
          <a:xfrm>
            <a:off x="0" y="0"/>
            <a:ext cx="2809100" cy="6858000"/>
          </a:xfrm>
          <a:prstGeom prst="rect">
            <a:avLst/>
          </a:prstGeom>
          <a:solidFill>
            <a:srgbClr val="000D26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27B56E8B-9FB5-44DB-2694-25C51775F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" y="185220"/>
            <a:ext cx="1905509" cy="8800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468045A-B8E4-85EF-51D5-EC464C9B27B7}"/>
              </a:ext>
            </a:extLst>
          </p:cNvPr>
          <p:cNvSpPr txBox="1"/>
          <p:nvPr/>
        </p:nvSpPr>
        <p:spPr>
          <a:xfrm>
            <a:off x="3077549" y="185220"/>
            <a:ext cx="837496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24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What</a:t>
            </a:r>
            <a:r>
              <a:rPr lang="fr-BE" sz="24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 are the </a:t>
            </a:r>
            <a:r>
              <a:rPr lang="fr-BE" sz="24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benefits</a:t>
            </a:r>
            <a:r>
              <a:rPr lang="fr-BE" sz="24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 to </a:t>
            </a:r>
            <a:r>
              <a:rPr lang="fr-BE" sz="24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citizens</a:t>
            </a:r>
            <a:r>
              <a:rPr lang="fr-BE" sz="24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 and the </a:t>
            </a:r>
            <a:r>
              <a:rPr lang="fr-BE" sz="24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region</a:t>
            </a:r>
            <a:r>
              <a:rPr lang="fr-BE" sz="24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, </a:t>
            </a:r>
            <a:r>
              <a:rPr lang="fr-BE" sz="2400" b="0" i="0" u="none" strike="noStrike" kern="1200" cap="none" spc="0" baseline="0" dirty="0" err="1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now</a:t>
            </a:r>
            <a:r>
              <a:rPr lang="fr-BE" sz="2400" b="0" i="0" u="none" strike="noStrike" kern="1200" cap="none" spc="0" baseline="0" dirty="0">
                <a:solidFill>
                  <a:srgbClr val="002060"/>
                </a:solidFill>
                <a:uFillTx/>
                <a:latin typeface="Aptos"/>
                <a:ea typeface="Calibri"/>
                <a:cs typeface="Calibri"/>
              </a:rPr>
              <a:t> and in the future?</a:t>
            </a:r>
            <a:endParaRPr lang="en-US" sz="2400" b="0" i="0" u="none" strike="noStrike" kern="1200" cap="none" spc="0" baseline="0" dirty="0">
              <a:solidFill>
                <a:srgbClr val="002060"/>
              </a:solidFill>
              <a:uFillTx/>
              <a:latin typeface="Aptos"/>
            </a:endParaRPr>
          </a:p>
        </p:txBody>
      </p:sp>
      <p:pic>
        <p:nvPicPr>
          <p:cNvPr id="5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89B79DB1-7523-41F0-9F09-3C6CDA74A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4" y="1300615"/>
            <a:ext cx="1549222" cy="14761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BC58DD76-DB74-47B0-3CAC-BBCC6C417873}"/>
              </a:ext>
            </a:extLst>
          </p:cNvPr>
          <p:cNvSpPr txBox="1"/>
          <p:nvPr/>
        </p:nvSpPr>
        <p:spPr>
          <a:xfrm>
            <a:off x="3040151" y="1300615"/>
            <a:ext cx="8931455" cy="5232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0000"/>
                </a:solidFill>
                <a:uFillTx/>
                <a:latin typeface="Aptos"/>
                <a:cs typeface="Calibri"/>
              </a:rPr>
              <a:t>Benefits: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>
                <a:solidFill>
                  <a:srgbClr val="000000"/>
                </a:solidFill>
                <a:latin typeface="Aptos"/>
              </a:rPr>
              <a:t>Short-terms Benefits from agricultural advisory and  prediction services to facilitate and improve the production and to support the climate adaptation of this economic sector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dirty="0">
              <a:solidFill>
                <a:srgbClr val="000000"/>
              </a:solidFill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>
                <a:solidFill>
                  <a:srgbClr val="000000"/>
                </a:solidFill>
                <a:latin typeface="Aptos"/>
              </a:rPr>
              <a:t>Long terms Benefits from combination of climate scenarios and economical and environmental sustainability of crop productions to anticipate the long terms climate changes and their impact into the agricultural sector.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Aptos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FF0000"/>
                </a:solidFill>
                <a:latin typeface="Aptos"/>
                <a:cs typeface="Calibri"/>
              </a:rPr>
              <a:t>Risks:</a:t>
            </a:r>
            <a:endParaRPr lang="en-GB" sz="2000" b="0" i="0" u="none" strike="noStrike" kern="1200" cap="none" spc="0" baseline="0" dirty="0">
              <a:solidFill>
                <a:srgbClr val="FF0000"/>
              </a:solidFill>
              <a:uFillTx/>
              <a:latin typeface="Aptos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dirty="0">
                <a:solidFill>
                  <a:srgbClr val="000000"/>
                </a:solidFill>
                <a:latin typeface="Aptos"/>
                <a:cs typeface="Calibri"/>
              </a:rPr>
              <a:t>Late adoption of the technological innovations provided by Earth Observation technology</a:t>
            </a:r>
            <a:endParaRPr lang="en-GB" sz="2000" b="1" i="0" u="none" strike="noStrike" kern="1200" cap="none" spc="0" baseline="0" dirty="0">
              <a:solidFill>
                <a:srgbClr val="000000"/>
              </a:solidFill>
              <a:uFillTx/>
              <a:latin typeface="Aptos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Aptos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0000"/>
                </a:solidFill>
                <a:uFillTx/>
                <a:latin typeface="Aptos"/>
                <a:cs typeface="Calibri"/>
              </a:rPr>
              <a:t>Conclusions: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Aptos"/>
                <a:cs typeface="Calibri"/>
              </a:rPr>
              <a:t>The implementation of innovative solutions needs collaborative approaches. Providers of innovative services need the support and the collaboration of informed users.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Aptos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529</Words>
  <Application>Microsoft Office PowerPoint</Application>
  <PresentationFormat>Widescreen</PresentationFormat>
  <Paragraphs>99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Century Gothic</vt:lpstr>
      <vt:lpstr>Eras Bold ITC</vt:lpstr>
      <vt:lpstr>Gill Sans MT</vt:lpstr>
      <vt:lpstr>Office Theme</vt:lpstr>
      <vt:lpstr>Office Theme</vt:lpstr>
      <vt:lpstr>European Regional Symposium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sm784</cp:lastModifiedBy>
  <cp:revision>87</cp:revision>
  <dcterms:created xsi:type="dcterms:W3CDTF">2023-09-01T13:17:07Z</dcterms:created>
  <dcterms:modified xsi:type="dcterms:W3CDTF">2023-09-26T13:31:42Z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0x010100AA7A6DCDDC45FA46AC26AEAD66851C1D</vt:lpwstr>
  </property>
  <property fmtid="{D5CDD505-2E9C-101B-9397-08002B2CF9AE}" pid="3" name="MediaServiceImageTags">
    <vt:lpwstr/>
  </property>
</Properties>
</file>