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2"/>
  </p:notesMasterIdLst>
  <p:sldIdLst>
    <p:sldId id="256" r:id="rId6"/>
    <p:sldId id="260" r:id="rId7"/>
    <p:sldId id="268" r:id="rId8"/>
    <p:sldId id="266" r:id="rId9"/>
    <p:sldId id="267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D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731393-5B82-4BAA-A26D-F69978379519}" v="10" dt="2023-09-06T13:16:25.890"/>
    <p1510:client id="{8E4BC7FE-3646-AA95-980C-473EB7A0D7C0}" v="56" dt="2023-09-15T12:49:59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36" autoAdjust="0"/>
  </p:normalViewPr>
  <p:slideViewPr>
    <p:cSldViewPr snapToGrid="0">
      <p:cViewPr>
        <p:scale>
          <a:sx n="83" d="100"/>
          <a:sy n="83" d="100"/>
        </p:scale>
        <p:origin x="-581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AB713-B34C-4A5B-98DE-A6BCCEFB1B4E}" type="datetimeFigureOut">
              <a:rPr/>
              <a:pPr/>
              <a:t>18/09/2023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6E877-EBF1-4D6D-9BA0-E628C11615AE}" type="slidenum">
              <a:rPr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2965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7786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4524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75916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16846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1690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2B6F2-80CE-4C50-9A76-E2F2EE269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8E3126-871F-4723-BBEC-2685E357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33CCE7-715C-42E9-9938-AA01B0D5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1FE40C-B891-46B1-9508-B7C639DD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E5F2E1-E39C-4425-A713-5099D38A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914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1AB56-773D-44E1-A1C0-77F86165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B14677-D2AE-4670-9BC0-2E1E99DFC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F52053-7A40-4AA2-B864-DC1B7A1E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DC7D13-2796-4EA7-8738-05FD6C75C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EB1641-36B9-4DFC-BE4C-A988E80B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799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B28C8EF-8376-4099-AAA4-597B3570D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805CC3-F800-4403-97DE-02DC05EC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DA25E-6AC7-40B0-A824-3D9A47D8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41FB8E-3F0F-4CC8-97CF-7D997ACB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14B4FC-30D0-464B-8A3E-0E58411B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957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975902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010568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488589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4024003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5498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237675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567324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36195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2EBA2-A0DD-4B5E-8208-099538E6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83918C-51FF-48E6-866F-6EDFA2BE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695A21-962D-416C-9BA6-586D2BA9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CBCEF6-FA4F-40A3-8371-00FD1F53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F4B320-CE2B-451C-9EFD-6849D457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11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84773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2991122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75867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F3F117-03A3-4E0A-A69C-2C30B70C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426334-FF6F-4B1A-AF8E-D487BAFCD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E7FD38-3A74-4DAD-BC4A-93C8C816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A87B9C-D7B3-4DAD-B871-5A9CC035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1AC36D-E525-465C-BA09-64706B92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64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68206E-9ADC-4E51-9E6C-BCEE4C0E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3B58CD-1B1B-49D1-8A34-D7BAAD61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C64D74-27B7-4C87-A55A-D8C032C28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9814F3-C449-4460-861D-023615FB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C7C71B-86C9-4F5D-A2CC-B2E05B19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E70767-535A-47E8-8833-6AAAF01C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40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C594A0-CC2F-47A5-9E69-5C9E3F58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A078BC-0F83-4712-90E0-6DA79E978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CED6BF-FE9C-463B-B045-284F56B55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736B08-29CC-4B9A-8C8B-847C76603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FC7AF39-F408-4182-B5B0-34E70ACA0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24D9261-BDB3-4607-90B4-DAB6C431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642E2C9-0753-4A90-BFB5-447C100F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ED05B23-5C39-46F3-B952-E9AB7E35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957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5A31E0-9177-4CB3-B4CC-4DDF9CFFB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8711C2-64EC-47AF-851C-1E97E3FD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22BFA9D-FB7E-40A3-AD9B-769DA9DF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2BAFD0-D6F8-4375-9069-D92B3E28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503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C0C01A-2AB6-476C-A1F1-3F759BB3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004B33-B2C5-4F20-9CEF-1A3B762F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CCEC41-3F59-482F-95A2-A3EFFF269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912601-6383-4F3E-BA24-384D77C6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36EE8-5271-428F-BA41-B257D60A5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E84FCF-E03A-4073-9662-BC9F2ECA3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BD743A-78DA-4435-83BD-D3C802AD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CD119B-4A4F-42C0-B190-DED27EBE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DF2377-3098-4961-922E-E67F2DF0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415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56436-0881-4085-88F6-8F5CD0EE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0F0037-0FAC-4454-98F2-0677C2A63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91DCFE-6C30-4E07-8D5C-1320520A5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68D174-9439-405F-A17F-1834DD92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06ED5-13F4-4E11-BA28-EB15F7D0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64CFC2-4DFD-491F-8190-28867AA6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295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9CA5E2-8505-4080-B9CC-65519068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3836E5-3C62-48B3-ADEB-2A4C04490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0ABDC7-DF87-4A55-A480-D9DAEE584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5ED29-B42B-4B1C-9A94-79A04AE001A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F3C804-7A9E-47D8-ADA6-918E3A298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3261D0-05F5-42C7-8458-D756D3B9C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3BBA8-D39D-490D-BDC7-58F56040B2C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81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72D4-B1E9-4D79-8517-C146CB986AB3}" type="datetimeFigureOut">
              <a:rPr lang="fr-BE" smtClean="0"/>
              <a:pPr/>
              <a:t>25-09-23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6956F-A7C5-4EA2-A8A2-F3CB8F24DC8D}" type="slidenum">
              <a:rPr lang="fr-BE" smtClean="0"/>
              <a:pPr/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699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22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F16A2-E93A-40B0-B832-E319A0D4D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897" y="894509"/>
            <a:ext cx="7957297" cy="1647825"/>
          </a:xfrm>
        </p:spPr>
        <p:txBody>
          <a:bodyPr>
            <a:normAutofit/>
          </a:bodyPr>
          <a:lstStyle/>
          <a:p>
            <a:pPr algn="l"/>
            <a:r>
              <a:rPr lang="en-US" sz="55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European Regional Symposium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9B357E-2D2A-4420-8CE3-CE879F73C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1" y="2914657"/>
            <a:ext cx="5305424" cy="2476488"/>
          </a:xfrm>
          <a:solidFill>
            <a:schemeClr val="bg1">
              <a:lumMod val="75000"/>
              <a:alpha val="80000"/>
            </a:schemeClr>
          </a:solidFill>
        </p:spPr>
        <p:txBody>
          <a:bodyPr/>
          <a:lstStyle/>
          <a:p>
            <a:pPr algn="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dirty="0">
                <a:solidFill>
                  <a:srgbClr val="0231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Second Edition of the European Regional Symposium, on space data for tourism &amp; agriculture, by NEREUS Regions</a:t>
            </a:r>
            <a:endParaRPr lang="en-US" sz="1800" b="1" dirty="0">
              <a:solidFill>
                <a:srgbClr val="023133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ourism Generic Detailed Outline icon">
            <a:extLst>
              <a:ext uri="{FF2B5EF4-FFF2-40B4-BE49-F238E27FC236}">
                <a16:creationId xmlns:a16="http://schemas.microsoft.com/office/drawing/2014/main" xmlns="" id="{781805BF-368F-4598-9F46-406B92FADBC6}"/>
              </a:ext>
            </a:extLst>
          </p:cNvPr>
          <p:cNvPicPr/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9905" y="2607461"/>
            <a:ext cx="975360" cy="97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xmlns="" id="{DF37CF2C-12AF-43EE-9473-B0F97B341711}"/>
              </a:ext>
            </a:extLst>
          </p:cNvPr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5090" y="824224"/>
            <a:ext cx="975360" cy="975360"/>
          </a:xfrm>
          <a:prstGeom prst="rect">
            <a:avLst/>
          </a:prstGeom>
        </p:spPr>
      </p:pic>
      <p:pic>
        <p:nvPicPr>
          <p:cNvPr id="10" name="Picture 9" descr="A blue line drawing of a planet earth&#10;&#10;Description automatically generated">
            <a:extLst>
              <a:ext uri="{FF2B5EF4-FFF2-40B4-BE49-F238E27FC236}">
                <a16:creationId xmlns:a16="http://schemas.microsoft.com/office/drawing/2014/main" xmlns="" id="{35116369-656D-45EA-9DE8-C1842E3FAA4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8733" y="1740051"/>
            <a:ext cx="1425575" cy="867410"/>
          </a:xfrm>
          <a:prstGeom prst="rect">
            <a:avLst/>
          </a:prstGeom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xmlns="" id="{01F93D9F-864A-4F44-9DB5-EE0A9B4B903B}"/>
              </a:ext>
            </a:extLst>
          </p:cNvPr>
          <p:cNvSpPr txBox="1"/>
          <p:nvPr/>
        </p:nvSpPr>
        <p:spPr>
          <a:xfrm>
            <a:off x="744071" y="255589"/>
            <a:ext cx="11394136" cy="5349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September 28 – 29 | 2023					Matera, Basilicata Region | Italy  </a:t>
            </a:r>
            <a:endParaRPr lang="en-US" sz="6500" b="1" kern="0" dirty="0">
              <a:solidFill>
                <a:srgbClr val="FAF28D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9B88DA2-3701-463F-B3FF-BD5C966D4821}"/>
              </a:ext>
            </a:extLst>
          </p:cNvPr>
          <p:cNvCxnSpPr/>
          <p:nvPr/>
        </p:nvCxnSpPr>
        <p:spPr>
          <a:xfrm>
            <a:off x="844212" y="2560847"/>
            <a:ext cx="155067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24B5B66-7466-453B-8F6F-37E72CA86494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6520" y="4424362"/>
            <a:ext cx="1468755" cy="676275"/>
          </a:xfrm>
          <a:prstGeom prst="rect">
            <a:avLst/>
          </a:prstGeom>
        </p:spPr>
      </p:pic>
      <p:pic>
        <p:nvPicPr>
          <p:cNvPr id="24" name="Picture 23" descr="ENPAB - Regione Basilicata: rimandati al 15 dicembre i termini di ...">
            <a:extLst>
              <a:ext uri="{FF2B5EF4-FFF2-40B4-BE49-F238E27FC236}">
                <a16:creationId xmlns:a16="http://schemas.microsoft.com/office/drawing/2014/main" xmlns="" id="{237B2E0F-5DA8-4047-81CE-DDE5AC5915F9}"/>
              </a:ext>
            </a:extLst>
          </p:cNvPr>
          <p:cNvPicPr/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7730" y="4424362"/>
            <a:ext cx="734060" cy="6838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1A0F4E9-C15D-42C5-97AD-2034E517077C}"/>
              </a:ext>
            </a:extLst>
          </p:cNvPr>
          <p:cNvCxnSpPr>
            <a:cxnSpLocks/>
          </p:cNvCxnSpPr>
          <p:nvPr/>
        </p:nvCxnSpPr>
        <p:spPr>
          <a:xfrm>
            <a:off x="762001" y="652952"/>
            <a:ext cx="112507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330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" y="0"/>
            <a:ext cx="2387067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889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6376" y="141757"/>
            <a:ext cx="7893269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2060"/>
                </a:solidFill>
                <a:latin typeface="Aptos"/>
              </a:rPr>
              <a:t>The space-based solution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xmlns="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892" y="1531619"/>
            <a:ext cx="1549220" cy="1476143"/>
          </a:xfrm>
          <a:prstGeom prst="rect">
            <a:avLst/>
          </a:prstGeom>
        </p:spPr>
      </p:pic>
      <p:pic>
        <p:nvPicPr>
          <p:cNvPr id="8" name="Picture 5" descr="https://lh5.googleusercontent.com/OBu1r7hAa6b08xhTB8hUbSB8LwxHA1JGqPqMlMVjH5Gw-Ow34VrlTGzcoPMLSYTGCPpy6-XZusMO043r3JDS8cybusYTUogMjF0FTH4dTjC38S56MlSC6KMQ5wa6nO1BI9IR0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3175" y="675117"/>
            <a:ext cx="4031289" cy="2342506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6267450" y="789271"/>
            <a:ext cx="5753100" cy="1031508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ptos"/>
                <a:cs typeface="Times New Roman" pitchFamily="18" charset="0"/>
              </a:rPr>
              <a:t>Forest die-off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ptos"/>
                <a:cs typeface="Times New Roman" pitchFamily="18" charset="0"/>
              </a:rPr>
              <a:t>episodes and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ptos"/>
                <a:cs typeface="Times New Roman" pitchFamily="18" charset="0"/>
              </a:rPr>
              <a:t>tree mortality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ptos"/>
                <a:cs typeface="Times New Roman" pitchFamily="18" charset="0"/>
              </a:rPr>
              <a:t>phenomena have been broadly reported across all biomes </a:t>
            </a:r>
            <a:endParaRPr lang="it-IT" sz="2000" dirty="0">
              <a:solidFill>
                <a:schemeClr val="accent6">
                  <a:lumMod val="75000"/>
                </a:schemeClr>
              </a:solidFill>
              <a:latin typeface="Aptos"/>
              <a:cs typeface="Times New Roman" pitchFamily="18" charset="0"/>
            </a:endParaRPr>
          </a:p>
        </p:txBody>
      </p:sp>
      <p:cxnSp>
        <p:nvCxnSpPr>
          <p:cNvPr id="41" name="Connettore 1 40"/>
          <p:cNvCxnSpPr/>
          <p:nvPr/>
        </p:nvCxnSpPr>
        <p:spPr>
          <a:xfrm>
            <a:off x="7247823" y="596766"/>
            <a:ext cx="4706754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2" name="AutoShape 2" descr="blob:https://web.whatsapp.com/88748c1a-2b18-481d-8f15-5144bdf7e0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44" name="AutoShape 4" descr="blob:https://web.whatsapp.com/88748c1a-2b18-481d-8f15-5144bdf7e0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46" name="AutoShape 6" descr="blob:https://web.whatsapp.com/88748c1a-2b18-481d-8f15-5144bdf7e0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5" name="Immagine 14" descr="WhatsApp Image 2023-09-14 at 23.48.14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10600" y="2263774"/>
            <a:ext cx="3359944" cy="4479925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2951162" y="3162300"/>
            <a:ext cx="34515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Aptos"/>
                <a:cs typeface="Times New Roman" pitchFamily="18" charset="0"/>
              </a:rPr>
              <a:t>Here's what we're all about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3962" y="3200400"/>
            <a:ext cx="37659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18"/>
          <p:cNvSpPr/>
          <p:nvPr/>
        </p:nvSpPr>
        <p:spPr>
          <a:xfrm>
            <a:off x="2533650" y="3681710"/>
            <a:ext cx="5819775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ptos"/>
                <a:cs typeface="Times New Roman" pitchFamily="18" charset="0"/>
              </a:rPr>
              <a:t>Assessing and monitoring the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ptos"/>
                <a:cs typeface="Times New Roman" pitchFamily="18" charset="0"/>
              </a:rPr>
              <a:t>forest vulnerability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ptos"/>
                <a:cs typeface="Times New Roman" pitchFamily="18" charset="0"/>
              </a:rPr>
              <a:t>and its capacity to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ptos"/>
                <a:cs typeface="Times New Roman" pitchFamily="18" charset="0"/>
              </a:rPr>
              <a:t>recover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ptos"/>
                <a:cs typeface="Times New Roman" pitchFamily="18" charset="0"/>
              </a:rPr>
              <a:t> after experiencing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ptos"/>
                <a:cs typeface="Times New Roman" pitchFamily="18" charset="0"/>
              </a:rPr>
              <a:t>extreme climate events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ptos"/>
                <a:cs typeface="Times New Roman" pitchFamily="18" charset="0"/>
              </a:rPr>
              <a:t>, through combined approaches :</a:t>
            </a:r>
          </a:p>
          <a:p>
            <a:pPr algn="just"/>
            <a:endParaRPr lang="en-US" dirty="0" smtClean="0">
              <a:solidFill>
                <a:schemeClr val="accent5">
                  <a:lumMod val="75000"/>
                </a:schemeClr>
              </a:solidFill>
              <a:latin typeface="Aptos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ground-based</a:t>
            </a:r>
            <a:r>
              <a:rPr lang="en-US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 and </a:t>
            </a:r>
            <a:r>
              <a:rPr lang="en-US" b="1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satellite</a:t>
            </a:r>
            <a:r>
              <a:rPr lang="en-US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 data</a:t>
            </a:r>
          </a:p>
          <a:p>
            <a:pPr algn="just">
              <a:buFont typeface="Wingdings" pitchFamily="2" charset="2"/>
              <a:buChar char="§"/>
            </a:pPr>
            <a:endParaRPr lang="en-US" dirty="0" smtClean="0">
              <a:solidFill>
                <a:schemeClr val="accent6"/>
              </a:solidFill>
              <a:latin typeface="Aptos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phenotypic</a:t>
            </a:r>
            <a:r>
              <a:rPr lang="en-US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 and </a:t>
            </a:r>
            <a:r>
              <a:rPr lang="en-US" b="1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genomic</a:t>
            </a:r>
            <a:r>
              <a:rPr lang="en-US" dirty="0" smtClean="0">
                <a:solidFill>
                  <a:schemeClr val="accent6"/>
                </a:solidFill>
                <a:latin typeface="Aptos"/>
                <a:cs typeface="Times New Roman" pitchFamily="18" charset="0"/>
              </a:rPr>
              <a:t> information</a:t>
            </a:r>
          </a:p>
          <a:p>
            <a:pPr algn="just"/>
            <a:endParaRPr lang="en-US" dirty="0" smtClean="0">
              <a:solidFill>
                <a:schemeClr val="accent6"/>
              </a:solidFill>
              <a:latin typeface="Aptos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 l="6571" t="19143" r="6571" b="22571"/>
          <a:stretch>
            <a:fillRect/>
          </a:stretch>
        </p:blipFill>
        <p:spPr bwMode="auto">
          <a:xfrm>
            <a:off x="6732586" y="5668440"/>
            <a:ext cx="1545572" cy="10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tangolo 20"/>
          <p:cNvSpPr/>
          <p:nvPr/>
        </p:nvSpPr>
        <p:spPr>
          <a:xfrm>
            <a:off x="2676525" y="5810071"/>
            <a:ext cx="398145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Agritech National Project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 - Task 7.1.2 by University of Basilicata  "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Forest Resilience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to Climate Change: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deciduous oak forests under climatic stress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in marginal and protected areas"</a:t>
            </a:r>
            <a:endParaRPr lang="it-IT" sz="1200" dirty="0">
              <a:solidFill>
                <a:schemeClr val="accent6">
                  <a:lumMod val="75000"/>
                </a:schemeClr>
              </a:solidFill>
              <a:latin typeface="Aptos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476500" y="3686175"/>
            <a:ext cx="5991225" cy="30384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621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/>
        </p:nvSpPr>
        <p:spPr>
          <a:xfrm>
            <a:off x="-2" y="0"/>
            <a:ext cx="2387067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510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2355" y="118393"/>
            <a:ext cx="78932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 smtClean="0">
                <a:solidFill>
                  <a:srgbClr val="002060"/>
                </a:solidFill>
                <a:latin typeface="Aptos"/>
              </a:rPr>
              <a:t>Vegetation phenology</a:t>
            </a:r>
            <a:endParaRPr lang="en-US" sz="1600" b="1" dirty="0"/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xmlns="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54" y="1771812"/>
            <a:ext cx="1549220" cy="1476143"/>
          </a:xfrm>
          <a:prstGeom prst="rect">
            <a:avLst/>
          </a:prstGeom>
        </p:spPr>
      </p:pic>
      <p:cxnSp>
        <p:nvCxnSpPr>
          <p:cNvPr id="18" name="Connettore 1 17"/>
          <p:cNvCxnSpPr/>
          <p:nvPr/>
        </p:nvCxnSpPr>
        <p:spPr>
          <a:xfrm flipV="1">
            <a:off x="6949440" y="596766"/>
            <a:ext cx="5005137" cy="962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2383277" y="987136"/>
            <a:ext cx="9808723" cy="414906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Ovale 21"/>
          <p:cNvSpPr/>
          <p:nvPr/>
        </p:nvSpPr>
        <p:spPr>
          <a:xfrm>
            <a:off x="3025303" y="904672"/>
            <a:ext cx="4815191" cy="50194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4116912" y="2310232"/>
            <a:ext cx="2753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Aptos"/>
              </a:rPr>
              <a:t>Strongly sensitive to climate change</a:t>
            </a:r>
          </a:p>
          <a:p>
            <a:pPr algn="ctr"/>
            <a:endParaRPr lang="it-IT" sz="2000" dirty="0" smtClean="0">
              <a:latin typeface="Aptos"/>
            </a:endParaRPr>
          </a:p>
          <a:p>
            <a:pPr algn="ctr"/>
            <a:r>
              <a:rPr lang="it-IT" sz="2000" dirty="0" smtClean="0">
                <a:latin typeface="Aptos"/>
              </a:rPr>
              <a:t>Key factor influencing forest </a:t>
            </a:r>
            <a:r>
              <a:rPr lang="it-IT" sz="2000" b="1" dirty="0" smtClean="0">
                <a:latin typeface="Aptos"/>
              </a:rPr>
              <a:t>growth</a:t>
            </a:r>
            <a:r>
              <a:rPr lang="it-IT" sz="2000" dirty="0" smtClean="0">
                <a:latin typeface="Aptos"/>
              </a:rPr>
              <a:t> and </a:t>
            </a:r>
            <a:r>
              <a:rPr lang="it-IT" sz="2000" b="1" dirty="0" smtClean="0">
                <a:latin typeface="Aptos"/>
              </a:rPr>
              <a:t>productivity</a:t>
            </a:r>
          </a:p>
          <a:p>
            <a:pPr algn="ctr"/>
            <a:endParaRPr lang="it-IT" sz="2400" dirty="0" smtClean="0">
              <a:latin typeface="Apto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96680" y="4696028"/>
            <a:ext cx="1070629" cy="146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tangolo 24"/>
          <p:cNvSpPr/>
          <p:nvPr/>
        </p:nvSpPr>
        <p:spPr>
          <a:xfrm>
            <a:off x="2337088" y="5502446"/>
            <a:ext cx="8905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400" dirty="0" smtClean="0">
                <a:solidFill>
                  <a:srgbClr val="002060"/>
                </a:solidFill>
                <a:latin typeface="Aptos"/>
              </a:rPr>
              <a:t>Canopy cover dynamics in </a:t>
            </a:r>
            <a:r>
              <a:rPr lang="it-IT" sz="2400" b="1" dirty="0" smtClean="0">
                <a:solidFill>
                  <a:srgbClr val="002060"/>
                </a:solidFill>
                <a:latin typeface="Aptos"/>
              </a:rPr>
              <a:t>dieback affected oak forests </a:t>
            </a:r>
            <a:r>
              <a:rPr lang="it-IT" sz="2400" dirty="0" smtClean="0">
                <a:solidFill>
                  <a:srgbClr val="002060"/>
                </a:solidFill>
                <a:latin typeface="Aptos"/>
              </a:rPr>
              <a:t>captured by </a:t>
            </a:r>
            <a:r>
              <a:rPr lang="it-IT" sz="2400" b="1" dirty="0" smtClean="0">
                <a:solidFill>
                  <a:srgbClr val="002060"/>
                </a:solidFill>
                <a:latin typeface="Aptos"/>
              </a:rPr>
              <a:t>phenological</a:t>
            </a:r>
            <a:r>
              <a:rPr lang="it-IT" sz="2400" dirty="0" smtClean="0">
                <a:solidFill>
                  <a:srgbClr val="002060"/>
                </a:solidFill>
                <a:latin typeface="Aptos"/>
              </a:rPr>
              <a:t> behavior</a:t>
            </a:r>
            <a:endParaRPr lang="en-US" sz="2400" dirty="0" smtClean="0">
              <a:solidFill>
                <a:srgbClr val="002060"/>
              </a:solidFill>
              <a:latin typeface="Aptos"/>
            </a:endParaRPr>
          </a:p>
        </p:txBody>
      </p:sp>
      <p:sp>
        <p:nvSpPr>
          <p:cNvPr id="26" name="Ovale 25"/>
          <p:cNvSpPr>
            <a:spLocks noChangeAspect="1"/>
          </p:cNvSpPr>
          <p:nvPr/>
        </p:nvSpPr>
        <p:spPr>
          <a:xfrm>
            <a:off x="3557086" y="1407271"/>
            <a:ext cx="3771896" cy="384566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31" name="Picture 7" descr="Vettore gratuito alberi in quattro stagion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03" r="51114" b="50599"/>
          <a:stretch>
            <a:fillRect/>
          </a:stretch>
        </p:blipFill>
        <p:spPr bwMode="auto">
          <a:xfrm>
            <a:off x="2931223" y="2585368"/>
            <a:ext cx="1277936" cy="1178912"/>
          </a:xfrm>
          <a:prstGeom prst="rect">
            <a:avLst/>
          </a:prstGeom>
          <a:noFill/>
        </p:spPr>
      </p:pic>
      <p:pic>
        <p:nvPicPr>
          <p:cNvPr id="28" name="Picture 7" descr="Vettore gratuito alberi in quattro stagion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088" t="54599" r="3334" b="4762"/>
          <a:stretch>
            <a:fillRect/>
          </a:stretch>
        </p:blipFill>
        <p:spPr bwMode="auto">
          <a:xfrm>
            <a:off x="4912130" y="4396047"/>
            <a:ext cx="1168471" cy="1089659"/>
          </a:xfrm>
          <a:prstGeom prst="rect">
            <a:avLst/>
          </a:prstGeom>
          <a:noFill/>
        </p:spPr>
      </p:pic>
      <p:pic>
        <p:nvPicPr>
          <p:cNvPr id="29" name="Picture 7" descr="Vettore gratuito alberi in quattro stagion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21" t="4503" r="2695" b="51280"/>
          <a:stretch>
            <a:fillRect/>
          </a:stretch>
        </p:blipFill>
        <p:spPr bwMode="auto">
          <a:xfrm>
            <a:off x="4838699" y="792892"/>
            <a:ext cx="1213695" cy="1134968"/>
          </a:xfrm>
          <a:prstGeom prst="rect">
            <a:avLst/>
          </a:prstGeom>
          <a:noFill/>
        </p:spPr>
      </p:pic>
      <p:pic>
        <p:nvPicPr>
          <p:cNvPr id="30" name="Picture 7" descr="Vettore gratuito alberi in quattro stagion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1" t="52682" r="53174" b="4635"/>
          <a:stretch>
            <a:fillRect/>
          </a:stretch>
        </p:blipFill>
        <p:spPr bwMode="auto">
          <a:xfrm flipH="1">
            <a:off x="6739001" y="2598421"/>
            <a:ext cx="1185800" cy="1112520"/>
          </a:xfrm>
          <a:prstGeom prst="rect">
            <a:avLst/>
          </a:prstGeom>
          <a:noFill/>
        </p:spPr>
      </p:pic>
      <p:sp>
        <p:nvSpPr>
          <p:cNvPr id="33" name="CasellaDiTesto 32"/>
          <p:cNvSpPr txBox="1"/>
          <p:nvPr/>
        </p:nvSpPr>
        <p:spPr>
          <a:xfrm>
            <a:off x="8032172" y="2860782"/>
            <a:ext cx="40005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u="sng" dirty="0" smtClean="0">
                <a:solidFill>
                  <a:schemeClr val="bg1"/>
                </a:solidFill>
                <a:latin typeface="Aptos"/>
              </a:rPr>
              <a:t>Implications </a:t>
            </a:r>
          </a:p>
          <a:p>
            <a:pPr algn="ctr"/>
            <a:endParaRPr lang="it-IT" sz="2000" dirty="0" smtClean="0">
              <a:solidFill>
                <a:schemeClr val="bg1"/>
              </a:solidFill>
              <a:latin typeface="Aptos"/>
            </a:endParaRP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Aptos"/>
              </a:rPr>
              <a:t> Species </a:t>
            </a:r>
            <a:r>
              <a:rPr lang="it-IT" sz="2000" b="1" dirty="0" smtClean="0">
                <a:solidFill>
                  <a:schemeClr val="bg1"/>
                </a:solidFill>
                <a:latin typeface="Aptos"/>
              </a:rPr>
              <a:t>distribution</a:t>
            </a:r>
            <a:r>
              <a:rPr lang="it-IT" sz="2000" dirty="0" smtClean="0">
                <a:solidFill>
                  <a:schemeClr val="bg1"/>
                </a:solidFill>
                <a:latin typeface="Aptos"/>
              </a:rPr>
              <a:t> and </a:t>
            </a:r>
            <a:r>
              <a:rPr lang="it-IT" sz="2000" b="1" dirty="0" smtClean="0">
                <a:solidFill>
                  <a:schemeClr val="bg1"/>
                </a:solidFill>
                <a:latin typeface="Aptos"/>
              </a:rPr>
              <a:t>competition</a:t>
            </a:r>
          </a:p>
          <a:p>
            <a:pPr algn="ctr"/>
            <a:endParaRPr lang="it-IT" b="1" dirty="0" smtClean="0">
              <a:solidFill>
                <a:schemeClr val="bg1"/>
              </a:solidFill>
              <a:latin typeface="Aptos"/>
            </a:endParaRP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Aptos"/>
              </a:rPr>
              <a:t>Forest </a:t>
            </a:r>
            <a:r>
              <a:rPr lang="it-IT" sz="2000" b="1" dirty="0" smtClean="0">
                <a:solidFill>
                  <a:schemeClr val="bg1"/>
                </a:solidFill>
                <a:latin typeface="Aptos"/>
              </a:rPr>
              <a:t>ecosystem</a:t>
            </a:r>
            <a:r>
              <a:rPr lang="it-IT" sz="2000" dirty="0" smtClean="0">
                <a:solidFill>
                  <a:schemeClr val="bg1"/>
                </a:solidFill>
                <a:latin typeface="Aptos"/>
              </a:rPr>
              <a:t> performance</a:t>
            </a:r>
          </a:p>
          <a:p>
            <a:pPr algn="ctr"/>
            <a:endParaRPr lang="it-IT" sz="2400" dirty="0" smtClean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7886700" y="1093414"/>
            <a:ext cx="4031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Aptos"/>
              </a:rPr>
              <a:t>Impacts on </a:t>
            </a:r>
            <a:r>
              <a:rPr lang="it-IT" sz="2400" b="1" dirty="0" smtClean="0">
                <a:solidFill>
                  <a:schemeClr val="bg1"/>
                </a:solidFill>
                <a:latin typeface="Aptos"/>
              </a:rPr>
              <a:t>spring</a:t>
            </a:r>
            <a:r>
              <a:rPr lang="it-IT" sz="2400" dirty="0" smtClean="0">
                <a:solidFill>
                  <a:schemeClr val="bg1"/>
                </a:solidFill>
                <a:latin typeface="Aptos"/>
              </a:rPr>
              <a:t> and </a:t>
            </a:r>
            <a:r>
              <a:rPr lang="it-IT" sz="2400" b="1" dirty="0" smtClean="0">
                <a:solidFill>
                  <a:schemeClr val="bg1"/>
                </a:solidFill>
                <a:latin typeface="Aptos"/>
              </a:rPr>
              <a:t>autumn</a:t>
            </a:r>
            <a:r>
              <a:rPr lang="it-IT" sz="2400" dirty="0" smtClean="0">
                <a:solidFill>
                  <a:schemeClr val="bg1"/>
                </a:solidFill>
                <a:latin typeface="Aptos"/>
              </a:rPr>
              <a:t> phenology</a:t>
            </a:r>
          </a:p>
        </p:txBody>
      </p:sp>
      <p:sp>
        <p:nvSpPr>
          <p:cNvPr id="35" name="Freccia in giù 34"/>
          <p:cNvSpPr/>
          <p:nvPr/>
        </p:nvSpPr>
        <p:spPr>
          <a:xfrm>
            <a:off x="9621982" y="2036618"/>
            <a:ext cx="685800" cy="67540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792685" y="6414699"/>
            <a:ext cx="62068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rgbClr val="002060"/>
                </a:solidFill>
                <a:latin typeface="Aptos"/>
              </a:rPr>
              <a:t>Castellaneta M.</a:t>
            </a:r>
            <a:r>
              <a:rPr lang="it-IT" sz="1200" dirty="0" smtClean="0">
                <a:solidFill>
                  <a:srgbClr val="002060"/>
                </a:solidFill>
                <a:latin typeface="Aptos"/>
              </a:rPr>
              <a:t> *, Rita A., Borghetti M., Ciancia E., Masiello G., Saracino A., Ripullone F.</a:t>
            </a:r>
          </a:p>
        </p:txBody>
      </p:sp>
    </p:spTree>
    <p:extLst>
      <p:ext uri="{BB962C8B-B14F-4D97-AF65-F5344CB8AC3E}">
        <p14:creationId xmlns:p14="http://schemas.microsoft.com/office/powerpoint/2010/main" xmlns="" val="24684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/>
        </p:nvSpPr>
        <p:spPr>
          <a:xfrm>
            <a:off x="-2" y="0"/>
            <a:ext cx="2387067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010" y="165970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xmlns="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645" y="1769243"/>
            <a:ext cx="1549220" cy="1476143"/>
          </a:xfrm>
          <a:prstGeom prst="rect">
            <a:avLst/>
          </a:prstGeom>
        </p:spPr>
      </p:pic>
      <p:grpSp>
        <p:nvGrpSpPr>
          <p:cNvPr id="8" name="Gruppo 61"/>
          <p:cNvGrpSpPr/>
          <p:nvPr/>
        </p:nvGrpSpPr>
        <p:grpSpPr>
          <a:xfrm>
            <a:off x="2372313" y="4420998"/>
            <a:ext cx="4323597" cy="1987837"/>
            <a:chOff x="-2029788" y="3508481"/>
            <a:chExt cx="4342978" cy="1528552"/>
          </a:xfrm>
        </p:grpSpPr>
        <p:grpSp>
          <p:nvGrpSpPr>
            <p:cNvPr id="9" name="Gruppo 55"/>
            <p:cNvGrpSpPr/>
            <p:nvPr/>
          </p:nvGrpSpPr>
          <p:grpSpPr>
            <a:xfrm>
              <a:off x="-2029788" y="3508481"/>
              <a:ext cx="4342978" cy="1528552"/>
              <a:chOff x="-9080699" y="3834094"/>
              <a:chExt cx="6326551" cy="2580537"/>
            </a:xfrm>
          </p:grpSpPr>
          <p:pic>
            <p:nvPicPr>
              <p:cNvPr id="12" name="Immagine 11" descr="Dieback.pn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25742"/>
              <a:stretch>
                <a:fillRect/>
              </a:stretch>
            </p:blipFill>
            <p:spPr>
              <a:xfrm rot="5400000">
                <a:off x="-8445489" y="3198884"/>
                <a:ext cx="2013686" cy="3284105"/>
              </a:xfrm>
              <a:prstGeom prst="rect">
                <a:avLst/>
              </a:prstGeom>
            </p:spPr>
          </p:pic>
          <p:pic>
            <p:nvPicPr>
              <p:cNvPr id="14" name="Immagine 13" descr="No-dieback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21614"/>
              <a:stretch>
                <a:fillRect/>
              </a:stretch>
            </p:blipFill>
            <p:spPr>
              <a:xfrm rot="5400000">
                <a:off x="-5258505" y="3331053"/>
                <a:ext cx="1980945" cy="3027769"/>
              </a:xfrm>
              <a:prstGeom prst="rect">
                <a:avLst/>
              </a:prstGeom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-8141746" y="5895223"/>
                <a:ext cx="1819275" cy="519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 smtClean="0">
                    <a:solidFill>
                      <a:schemeClr val="accent4"/>
                    </a:solidFill>
                    <a:latin typeface="Aptos"/>
                  </a:rPr>
                  <a:t>Dieback</a:t>
                </a:r>
                <a:endParaRPr lang="it-IT" sz="2000" b="1" dirty="0">
                  <a:solidFill>
                    <a:schemeClr val="accent4"/>
                  </a:solidFill>
                  <a:latin typeface="Aptos"/>
                </a:endParaRPr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346288" y="4717056"/>
              <a:ext cx="1785281" cy="30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00B050"/>
                  </a:solidFill>
                  <a:latin typeface="Aptos"/>
                </a:rPr>
                <a:t>Non-Dieback</a:t>
              </a:r>
              <a:endParaRPr lang="it-IT" sz="2000" b="1" dirty="0">
                <a:solidFill>
                  <a:srgbClr val="00B050"/>
                </a:solidFill>
                <a:latin typeface="Aptos"/>
              </a:endParaRPr>
            </a:p>
          </p:txBody>
        </p:sp>
      </p:grpSp>
      <p:sp>
        <p:nvSpPr>
          <p:cNvPr id="17" name="Rettangolo 16"/>
          <p:cNvSpPr/>
          <p:nvPr/>
        </p:nvSpPr>
        <p:spPr>
          <a:xfrm>
            <a:off x="6953250" y="4837990"/>
            <a:ext cx="5057775" cy="15081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300" dirty="0" smtClean="0">
                <a:solidFill>
                  <a:schemeClr val="bg1"/>
                </a:solidFill>
                <a:latin typeface="Aptos"/>
              </a:rPr>
              <a:t>Trees, showing clear symptoms of decline, may keep their vital activities by changing their </a:t>
            </a:r>
            <a:r>
              <a:rPr lang="it-IT" sz="2300" b="1" dirty="0" smtClean="0">
                <a:solidFill>
                  <a:schemeClr val="bg1"/>
                </a:solidFill>
                <a:latin typeface="Aptos"/>
              </a:rPr>
              <a:t>phenological performance</a:t>
            </a:r>
          </a:p>
        </p:txBody>
      </p:sp>
      <p:cxnSp>
        <p:nvCxnSpPr>
          <p:cNvPr id="18" name="Connettore 1 17"/>
          <p:cNvCxnSpPr/>
          <p:nvPr/>
        </p:nvCxnSpPr>
        <p:spPr>
          <a:xfrm flipV="1">
            <a:off x="6377940" y="436418"/>
            <a:ext cx="5602778" cy="1411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3319" y="0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Vettore gratuito satellite isolato su bianc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454490">
            <a:off x="4809975" y="276867"/>
            <a:ext cx="1123385" cy="1352382"/>
          </a:xfrm>
          <a:prstGeom prst="rect">
            <a:avLst/>
          </a:prstGeom>
          <a:noFill/>
        </p:spPr>
      </p:pic>
      <p:sp>
        <p:nvSpPr>
          <p:cNvPr id="20" name="Rettangolo 19"/>
          <p:cNvSpPr/>
          <p:nvPr/>
        </p:nvSpPr>
        <p:spPr>
          <a:xfrm>
            <a:off x="6479958" y="1201654"/>
            <a:ext cx="5459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Set of 13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Vegetation Phenology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Productivity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parameters</a:t>
            </a:r>
            <a:endParaRPr lang="it-IT" dirty="0" smtClean="0">
              <a:solidFill>
                <a:schemeClr val="accent6">
                  <a:lumMod val="75000"/>
                </a:schemeClr>
              </a:solidFill>
              <a:latin typeface="Aptos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599415" y="521915"/>
            <a:ext cx="5121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Copernicus Land Monitoring Service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(CLMS) </a:t>
            </a:r>
          </a:p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HR-VPP product </a:t>
            </a:r>
            <a:endParaRPr lang="it-IT" dirty="0" smtClean="0">
              <a:solidFill>
                <a:schemeClr val="accent5">
                  <a:lumMod val="75000"/>
                </a:schemeClr>
              </a:solidFill>
              <a:latin typeface="Aptos"/>
            </a:endParaRPr>
          </a:p>
        </p:txBody>
      </p:sp>
      <p:pic>
        <p:nvPicPr>
          <p:cNvPr id="22" name="Immagine 2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4675" y="2136197"/>
            <a:ext cx="4829175" cy="235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uppo 26"/>
          <p:cNvGrpSpPr/>
          <p:nvPr/>
        </p:nvGrpSpPr>
        <p:grpSpPr>
          <a:xfrm>
            <a:off x="3522663" y="1600199"/>
            <a:ext cx="2135188" cy="2733676"/>
            <a:chOff x="2474913" y="2362199"/>
            <a:chExt cx="2277804" cy="2600325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74913" y="2362199"/>
              <a:ext cx="2277804" cy="260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uppo 25"/>
            <p:cNvGrpSpPr/>
            <p:nvPr/>
          </p:nvGrpSpPr>
          <p:grpSpPr>
            <a:xfrm>
              <a:off x="3989387" y="3734668"/>
              <a:ext cx="606532" cy="532531"/>
              <a:chOff x="4179887" y="3391768"/>
              <a:chExt cx="606532" cy="532531"/>
            </a:xfrm>
          </p:grpSpPr>
          <p:sp>
            <p:nvSpPr>
              <p:cNvPr id="24" name="Rettangolo 23"/>
              <p:cNvSpPr/>
              <p:nvPr/>
            </p:nvSpPr>
            <p:spPr>
              <a:xfrm>
                <a:off x="4179887" y="3433672"/>
                <a:ext cx="606532" cy="490627"/>
              </a:xfrm>
              <a:prstGeom prst="rect">
                <a:avLst/>
              </a:prstGeom>
              <a:solidFill>
                <a:srgbClr val="FF0000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46562" y="3391768"/>
                <a:ext cx="392113" cy="425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xmlns="" val="424567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tangolo arrotondato 38"/>
          <p:cNvSpPr/>
          <p:nvPr/>
        </p:nvSpPr>
        <p:spPr>
          <a:xfrm>
            <a:off x="7802461" y="3959604"/>
            <a:ext cx="1107346" cy="243281"/>
          </a:xfrm>
          <a:prstGeom prst="roundRect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/>
          </a:p>
        </p:txBody>
      </p:sp>
      <p:sp>
        <p:nvSpPr>
          <p:cNvPr id="14" name="Rectangle 1"/>
          <p:cNvSpPr/>
          <p:nvPr/>
        </p:nvSpPr>
        <p:spPr>
          <a:xfrm>
            <a:off x="-2" y="0"/>
            <a:ext cx="2387067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884" y="214097"/>
            <a:ext cx="1905512" cy="880086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xmlns="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770" y="1858878"/>
            <a:ext cx="1549220" cy="1476143"/>
          </a:xfrm>
          <a:prstGeom prst="rect">
            <a:avLst/>
          </a:prstGeom>
        </p:spPr>
      </p:pic>
      <p:grpSp>
        <p:nvGrpSpPr>
          <p:cNvPr id="20" name="Gruppo 26"/>
          <p:cNvGrpSpPr/>
          <p:nvPr/>
        </p:nvGrpSpPr>
        <p:grpSpPr>
          <a:xfrm>
            <a:off x="8985398" y="3081819"/>
            <a:ext cx="3206602" cy="1378968"/>
            <a:chOff x="9169612" y="2260919"/>
            <a:chExt cx="2667000" cy="1113979"/>
          </a:xfrm>
        </p:grpSpPr>
        <p:pic>
          <p:nvPicPr>
            <p:cNvPr id="22" name="Immagine 21" descr="WhatsApp Image 2021-09-28 at 17.16.20.jpe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16331" y="2260919"/>
              <a:ext cx="690662" cy="699158"/>
            </a:xfrm>
            <a:prstGeom prst="rect">
              <a:avLst/>
            </a:prstGeom>
          </p:spPr>
        </p:pic>
        <p:sp>
          <p:nvSpPr>
            <p:cNvPr id="23" name="CasellaDiTesto 22"/>
            <p:cNvSpPr txBox="1"/>
            <p:nvPr/>
          </p:nvSpPr>
          <p:spPr>
            <a:xfrm>
              <a:off x="9169612" y="2952222"/>
              <a:ext cx="2667000" cy="422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chemeClr val="accent6"/>
                  </a:solidFill>
                  <a:latin typeface="Aptos"/>
                </a:rPr>
                <a:t>SilvaCuore </a:t>
              </a:r>
              <a:r>
                <a:rPr lang="it-IT" sz="2800" dirty="0" smtClean="0">
                  <a:solidFill>
                    <a:schemeClr val="accent6"/>
                  </a:solidFill>
                  <a:latin typeface="Aptos"/>
                </a:rPr>
                <a:t>App</a:t>
              </a:r>
              <a:endParaRPr lang="it-IT" sz="2800" dirty="0">
                <a:solidFill>
                  <a:schemeClr val="accent6"/>
                </a:solidFill>
                <a:latin typeface="Aptos"/>
              </a:endParaRPr>
            </a:p>
          </p:txBody>
        </p:sp>
      </p:grpSp>
      <p:sp>
        <p:nvSpPr>
          <p:cNvPr id="21" name="Rettangolo 20"/>
          <p:cNvSpPr/>
          <p:nvPr/>
        </p:nvSpPr>
        <p:spPr>
          <a:xfrm>
            <a:off x="9258300" y="4736286"/>
            <a:ext cx="2800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new tool to detect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declining forest sites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in Italy</a:t>
            </a:r>
            <a:endParaRPr lang="it-IT" sz="2000" dirty="0">
              <a:solidFill>
                <a:schemeClr val="accent5">
                  <a:lumMod val="75000"/>
                </a:schemeClr>
              </a:solidFill>
              <a:latin typeface="Apto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9111284" y="5918605"/>
            <a:ext cx="30807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Citizen Science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project</a:t>
            </a:r>
            <a:endParaRPr lang="it-IT" sz="2000" dirty="0" smtClean="0">
              <a:solidFill>
                <a:schemeClr val="accent6">
                  <a:lumMod val="75000"/>
                </a:schemeClr>
              </a:solidFill>
              <a:latin typeface="Aptos"/>
            </a:endParaRPr>
          </a:p>
        </p:txBody>
      </p:sp>
      <p:cxnSp>
        <p:nvCxnSpPr>
          <p:cNvPr id="15" name="Connettore 1 14"/>
          <p:cNvCxnSpPr/>
          <p:nvPr/>
        </p:nvCxnSpPr>
        <p:spPr>
          <a:xfrm flipV="1">
            <a:off x="4572000" y="396742"/>
            <a:ext cx="7344477" cy="3188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4391025" y="440613"/>
            <a:ext cx="75966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Potential implications of phenological shifts on the </a:t>
            </a:r>
            <a:r>
              <a:rPr lang="it-IT" sz="2200" b="1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global carbon </a:t>
            </a:r>
            <a:r>
              <a:rPr lang="it-IT" sz="2200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and </a:t>
            </a:r>
            <a:r>
              <a:rPr lang="it-IT" sz="2200" b="1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water balance </a:t>
            </a:r>
            <a:r>
              <a:rPr lang="it-IT" sz="2200" dirty="0" smtClean="0">
                <a:solidFill>
                  <a:schemeClr val="accent5">
                    <a:lumMod val="75000"/>
                  </a:schemeClr>
                </a:solidFill>
                <a:latin typeface="Aptos"/>
              </a:rPr>
              <a:t>of terrestrial ecosystems under future climate change</a:t>
            </a:r>
          </a:p>
        </p:txBody>
      </p:sp>
      <p:grpSp>
        <p:nvGrpSpPr>
          <p:cNvPr id="50" name="Gruppo 49"/>
          <p:cNvGrpSpPr/>
          <p:nvPr/>
        </p:nvGrpSpPr>
        <p:grpSpPr>
          <a:xfrm>
            <a:off x="5989030" y="3180945"/>
            <a:ext cx="3107107" cy="3677055"/>
            <a:chOff x="6208105" y="3180945"/>
            <a:chExt cx="3107107" cy="3677055"/>
          </a:xfrm>
        </p:grpSpPr>
        <p:pic>
          <p:nvPicPr>
            <p:cNvPr id="32" name="Immagine 31" descr="1576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1EEEF"/>
                </a:clrFrom>
                <a:clrTo>
                  <a:srgbClr val="F1EEEF">
                    <a:alpha val="0"/>
                  </a:srgbClr>
                </a:clrTo>
              </a:clrChange>
            </a:blip>
            <a:srcRect l="35667" t="6000" r="37091" b="18261"/>
            <a:stretch>
              <a:fillRect/>
            </a:stretch>
          </p:blipFill>
          <p:spPr>
            <a:xfrm>
              <a:off x="7335109" y="3180945"/>
              <a:ext cx="1980103" cy="3677055"/>
            </a:xfrm>
            <a:prstGeom prst="rect">
              <a:avLst/>
            </a:prstGeom>
          </p:spPr>
        </p:pic>
        <p:pic>
          <p:nvPicPr>
            <p:cNvPr id="37" name="Picture 30"/>
            <p:cNvPicPr>
              <a:picLocks noChangeAspect="1" noChangeArrowheads="1"/>
            </p:cNvPicPr>
            <p:nvPr/>
          </p:nvPicPr>
          <p:blipFill>
            <a:blip r:embed="rId7" cstate="print"/>
            <a:srcRect r="58093" b="5882"/>
            <a:stretch>
              <a:fillRect/>
            </a:stretch>
          </p:blipFill>
          <p:spPr bwMode="auto">
            <a:xfrm>
              <a:off x="8405483" y="3573920"/>
              <a:ext cx="669483" cy="275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Immagine 37" descr="SanPaolo_site.jpg"/>
            <p:cNvPicPr>
              <a:picLocks noChangeAspect="1"/>
            </p:cNvPicPr>
            <p:nvPr/>
          </p:nvPicPr>
          <p:blipFill>
            <a:blip r:embed="rId8" cstate="print"/>
            <a:srcRect l="50352" r="15440" b="10503"/>
            <a:stretch>
              <a:fillRect/>
            </a:stretch>
          </p:blipFill>
          <p:spPr>
            <a:xfrm>
              <a:off x="7487587" y="4272197"/>
              <a:ext cx="1679154" cy="2503718"/>
            </a:xfrm>
            <a:prstGeom prst="rect">
              <a:avLst/>
            </a:prstGeom>
          </p:spPr>
        </p:pic>
        <p:sp>
          <p:nvSpPr>
            <p:cNvPr id="40" name="Rectangle 1"/>
            <p:cNvSpPr>
              <a:spLocks noChangeArrowheads="1"/>
            </p:cNvSpPr>
            <p:nvPr/>
          </p:nvSpPr>
          <p:spPr bwMode="auto">
            <a:xfrm>
              <a:off x="6208105" y="4739088"/>
              <a:ext cx="17569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ptos"/>
                  <a:ea typeface="Calibri" pitchFamily="34" charset="0"/>
                  <a:cs typeface="Times New Roman" pitchFamily="18" charset="0"/>
                </a:rPr>
                <a:t>Report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ptos"/>
                <a:cs typeface="Arial" pitchFamily="34" charset="0"/>
              </a:endParaRPr>
            </a:p>
          </p:txBody>
        </p:sp>
        <p:pic>
          <p:nvPicPr>
            <p:cNvPr id="45" name="Immagine 44" descr="WhatsApp Image 2021-09-28 at 17.16.20.jpe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29891" y="3524513"/>
              <a:ext cx="390302" cy="406786"/>
            </a:xfrm>
            <a:prstGeom prst="rect">
              <a:avLst/>
            </a:prstGeom>
          </p:spPr>
        </p:pic>
        <p:cxnSp>
          <p:nvCxnSpPr>
            <p:cNvPr id="47" name="Connettore 2 46"/>
            <p:cNvCxnSpPr/>
            <p:nvPr/>
          </p:nvCxnSpPr>
          <p:spPr>
            <a:xfrm flipV="1">
              <a:off x="8844684" y="4090770"/>
              <a:ext cx="202225" cy="122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asellaDiTesto 50"/>
          <p:cNvSpPr txBox="1"/>
          <p:nvPr/>
        </p:nvSpPr>
        <p:spPr>
          <a:xfrm>
            <a:off x="7509023" y="3908992"/>
            <a:ext cx="1425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  <a:latin typeface="Aptos"/>
              </a:rPr>
              <a:t>Report</a:t>
            </a:r>
            <a:endParaRPr lang="it-IT" sz="1600" dirty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2669506" y="4063483"/>
            <a:ext cx="42551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ptos"/>
              </a:rPr>
              <a:t>It is crucial to knowledge the </a:t>
            </a:r>
            <a:r>
              <a:rPr lang="en-US" sz="2800" b="1" dirty="0" smtClean="0">
                <a:solidFill>
                  <a:srgbClr val="FF0000"/>
                </a:solidFill>
                <a:latin typeface="Aptos"/>
              </a:rPr>
              <a:t>localization of vulnerable forest areas</a:t>
            </a:r>
            <a:endParaRPr lang="it-IT" sz="2800" b="1" dirty="0">
              <a:solidFill>
                <a:srgbClr val="FF0000"/>
              </a:solidFill>
              <a:latin typeface="Aptos"/>
            </a:endParaRPr>
          </a:p>
        </p:txBody>
      </p:sp>
      <p:sp>
        <p:nvSpPr>
          <p:cNvPr id="57" name="Rettangolo 56"/>
          <p:cNvSpPr/>
          <p:nvPr/>
        </p:nvSpPr>
        <p:spPr>
          <a:xfrm>
            <a:off x="3152775" y="1833860"/>
            <a:ext cx="8820150" cy="76944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Aptos"/>
              </a:rPr>
              <a:t>The structure and functions of many forests would likely be affected, thus modifying their capability to provide </a:t>
            </a:r>
            <a:r>
              <a:rPr lang="en-US" sz="2200" b="1" dirty="0" smtClean="0">
                <a:solidFill>
                  <a:schemeClr val="bg1"/>
                </a:solidFill>
                <a:latin typeface="Aptos"/>
              </a:rPr>
              <a:t>ecosystem services</a:t>
            </a:r>
            <a:endParaRPr lang="it-IT" sz="2200" b="1" dirty="0" smtClean="0">
              <a:solidFill>
                <a:schemeClr val="bg1"/>
              </a:solidFill>
              <a:latin typeface="Aptos"/>
            </a:endParaRPr>
          </a:p>
        </p:txBody>
      </p:sp>
      <p:grpSp>
        <p:nvGrpSpPr>
          <p:cNvPr id="59" name="Gruppo 58"/>
          <p:cNvGrpSpPr/>
          <p:nvPr/>
        </p:nvGrpSpPr>
        <p:grpSpPr>
          <a:xfrm>
            <a:off x="2541588" y="114300"/>
            <a:ext cx="1944688" cy="1638300"/>
            <a:chOff x="0" y="2438400"/>
            <a:chExt cx="2614929" cy="2209800"/>
          </a:xfrm>
        </p:grpSpPr>
        <p:pic>
          <p:nvPicPr>
            <p:cNvPr id="60" name="Picture 5" descr="Terra, Natura, Mani, Cambiamento Climatic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2438400"/>
              <a:ext cx="2614929" cy="2209800"/>
            </a:xfrm>
            <a:prstGeom prst="rect">
              <a:avLst/>
            </a:prstGeom>
            <a:noFill/>
          </p:spPr>
        </p:pic>
        <p:pic>
          <p:nvPicPr>
            <p:cNvPr id="61" name="Immagine 60" descr="disaster-5545292_1920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9412" y="281940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514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/>
          <p:nvPr/>
        </p:nvSpPr>
        <p:spPr>
          <a:xfrm>
            <a:off x="-2" y="0"/>
            <a:ext cx="2387067" cy="6858000"/>
          </a:xfrm>
          <a:prstGeom prst="rect">
            <a:avLst/>
          </a:prstGeom>
          <a:solidFill>
            <a:srgbClr val="000D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758" y="185221"/>
            <a:ext cx="1905512" cy="880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3482" y="295356"/>
            <a:ext cx="7893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8000" dirty="0">
                <a:solidFill>
                  <a:srgbClr val="002060"/>
                </a:solidFill>
                <a:latin typeface="Aptos" panose="020B0004020202020204" pitchFamily="34" charset="0"/>
              </a:rPr>
              <a:t>Thank you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xmlns="" id="{04C47842-E06F-AE02-B9D3-1A0B404F3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641" y="1907004"/>
            <a:ext cx="1549220" cy="147614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103561" y="1962150"/>
            <a:ext cx="861218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2060"/>
                </a:solidFill>
                <a:latin typeface="Aptos" panose="020B0004020202020204" pitchFamily="34" charset="0"/>
              </a:rPr>
              <a:t>Maria Castellaneta, post-doc </a:t>
            </a:r>
          </a:p>
          <a:p>
            <a:endParaRPr lang="it-IT" sz="2000" dirty="0" smtClean="0">
              <a:latin typeface="Aptos"/>
            </a:endParaRPr>
          </a:p>
          <a:p>
            <a:r>
              <a:rPr lang="it-IT" sz="2000" dirty="0" smtClean="0">
                <a:latin typeface="Aptos"/>
              </a:rPr>
              <a:t>      </a:t>
            </a:r>
            <a:r>
              <a:rPr lang="en-US" sz="2000" dirty="0" smtClean="0">
                <a:latin typeface="Aptos"/>
              </a:rPr>
              <a:t>School of Agricultural, Forestry, Food and Environmental Sciences</a:t>
            </a:r>
            <a:endParaRPr lang="it-IT" sz="2000" dirty="0" smtClean="0">
              <a:latin typeface="Aptos"/>
            </a:endParaRPr>
          </a:p>
          <a:p>
            <a:endParaRPr lang="it-IT" sz="2000" dirty="0" smtClean="0">
              <a:latin typeface="Aptos"/>
            </a:endParaRPr>
          </a:p>
          <a:p>
            <a:r>
              <a:rPr lang="it-IT" sz="2000" dirty="0" smtClean="0">
                <a:latin typeface="Aptos"/>
              </a:rPr>
              <a:t>      University of Basilicata</a:t>
            </a:r>
          </a:p>
          <a:p>
            <a:r>
              <a:rPr lang="it-IT" dirty="0" smtClean="0">
                <a:latin typeface="Aptos"/>
              </a:rPr>
              <a:t>  </a:t>
            </a:r>
            <a:endParaRPr lang="it-IT" sz="2400" dirty="0" smtClean="0">
              <a:latin typeface="Aptos"/>
            </a:endParaRPr>
          </a:p>
          <a:p>
            <a:r>
              <a:rPr lang="it-IT" sz="2000" dirty="0" smtClean="0">
                <a:solidFill>
                  <a:srgbClr val="002060"/>
                </a:solidFill>
                <a:latin typeface="Aptos" panose="020B0004020202020204" pitchFamily="34" charset="0"/>
              </a:rPr>
              <a:t>       maria.castellaneta@unibas.it</a:t>
            </a:r>
            <a:endParaRPr lang="it-IT" sz="20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2050" name="Picture 2" descr="Vettore gratuito posizione in più color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58" t="1271" r="54504" b="50947"/>
          <a:stretch>
            <a:fillRect/>
          </a:stretch>
        </p:blipFill>
        <p:spPr bwMode="auto">
          <a:xfrm>
            <a:off x="3292443" y="3326330"/>
            <a:ext cx="244663" cy="346509"/>
          </a:xfrm>
          <a:prstGeom prst="rect">
            <a:avLst/>
          </a:prstGeom>
          <a:noFill/>
        </p:spPr>
      </p:pic>
      <p:pic>
        <p:nvPicPr>
          <p:cNvPr id="9" name="Immagine 8" descr="book_768881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43674" y="2744602"/>
            <a:ext cx="317974" cy="317974"/>
          </a:xfrm>
          <a:prstGeom prst="rect">
            <a:avLst/>
          </a:prstGeom>
        </p:spPr>
      </p:pic>
      <p:pic>
        <p:nvPicPr>
          <p:cNvPr id="10" name="Immagine 9" descr="envelope_127867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259805" y="3933398"/>
            <a:ext cx="359795" cy="359795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 flipV="1">
            <a:off x="2749290" y="1651635"/>
            <a:ext cx="9204986" cy="149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Vettore gratuito green leaves vector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9212" t="49201" r="9318" b="7189"/>
          <a:stretch>
            <a:fillRect/>
          </a:stretch>
        </p:blipFill>
        <p:spPr bwMode="auto">
          <a:xfrm>
            <a:off x="8763000" y="4181476"/>
            <a:ext cx="3152775" cy="1687662"/>
          </a:xfrm>
          <a:prstGeom prst="rect">
            <a:avLst/>
          </a:prstGeom>
          <a:noFill/>
        </p:spPr>
      </p:pic>
      <p:sp>
        <p:nvSpPr>
          <p:cNvPr id="15" name="Rettangolo 14"/>
          <p:cNvSpPr/>
          <p:nvPr/>
        </p:nvSpPr>
        <p:spPr>
          <a:xfrm>
            <a:off x="3646487" y="601027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safeoaks.unibas.it</a:t>
            </a:r>
            <a:endParaRPr lang="it-IT" u="sng" dirty="0">
              <a:solidFill>
                <a:schemeClr val="accent6">
                  <a:lumMod val="75000"/>
                </a:schemeClr>
              </a:solidFill>
              <a:latin typeface="Aptos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627437" y="4772025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silvacuore.web.app/menu/home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3653693" y="5435084"/>
            <a:ext cx="2172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u="sng" dirty="0" smtClean="0">
                <a:solidFill>
                  <a:schemeClr val="accent6">
                    <a:lumMod val="75000"/>
                  </a:schemeClr>
                </a:solidFill>
                <a:latin typeface="Aptos"/>
              </a:rPr>
              <a:t>www.silvacuore.org</a:t>
            </a:r>
          </a:p>
        </p:txBody>
      </p:sp>
      <p:pic>
        <p:nvPicPr>
          <p:cNvPr id="23" name="Immagine 22" descr="plant_388754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94835" y="6046694"/>
            <a:ext cx="367248" cy="367248"/>
          </a:xfrm>
          <a:prstGeom prst="rect">
            <a:avLst/>
          </a:prstGeom>
        </p:spPr>
      </p:pic>
      <p:grpSp>
        <p:nvGrpSpPr>
          <p:cNvPr id="26" name="Gruppo 25"/>
          <p:cNvGrpSpPr/>
          <p:nvPr/>
        </p:nvGrpSpPr>
        <p:grpSpPr>
          <a:xfrm>
            <a:off x="3304832" y="5509981"/>
            <a:ext cx="317943" cy="317943"/>
            <a:chOff x="3332264" y="5546557"/>
            <a:chExt cx="317943" cy="317943"/>
          </a:xfrm>
        </p:grpSpPr>
        <p:pic>
          <p:nvPicPr>
            <p:cNvPr id="24" name="Immagine 23" descr="smart-farm_226389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32264" y="5546557"/>
              <a:ext cx="317943" cy="317943"/>
            </a:xfrm>
            <a:prstGeom prst="rect">
              <a:avLst/>
            </a:prstGeom>
          </p:spPr>
        </p:pic>
        <p:sp>
          <p:nvSpPr>
            <p:cNvPr id="25" name="Rettangolo 24"/>
            <p:cNvSpPr/>
            <p:nvPr/>
          </p:nvSpPr>
          <p:spPr>
            <a:xfrm>
              <a:off x="3384884" y="5596021"/>
              <a:ext cx="208547" cy="133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2" name="Immagine 21" descr="WhatsApp Image 2021-09-28 at 17.16.20.jpe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16752" y="5583838"/>
              <a:ext cx="144595" cy="150702"/>
            </a:xfrm>
            <a:prstGeom prst="rect">
              <a:avLst/>
            </a:prstGeom>
          </p:spPr>
        </p:pic>
      </p:grpSp>
      <p:grpSp>
        <p:nvGrpSpPr>
          <p:cNvPr id="29" name="Gruppo 28"/>
          <p:cNvGrpSpPr/>
          <p:nvPr/>
        </p:nvGrpSpPr>
        <p:grpSpPr>
          <a:xfrm>
            <a:off x="3270772" y="4787446"/>
            <a:ext cx="330200" cy="330200"/>
            <a:chOff x="3307348" y="4796590"/>
            <a:chExt cx="330200" cy="330200"/>
          </a:xfrm>
        </p:grpSpPr>
        <p:pic>
          <p:nvPicPr>
            <p:cNvPr id="27" name="Immagine 26" descr="smartphone_3415074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07348" y="4796590"/>
              <a:ext cx="330200" cy="330200"/>
            </a:xfrm>
            <a:prstGeom prst="rect">
              <a:avLst/>
            </a:prstGeom>
          </p:spPr>
        </p:pic>
        <p:pic>
          <p:nvPicPr>
            <p:cNvPr id="28" name="Immagine 27" descr="WhatsApp Image 2021-09-28 at 17.16.20.jpe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08731" y="4888680"/>
              <a:ext cx="144595" cy="150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45190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57df818-c70e-43a7-bdb7-3feefbbd5a4f" xsi:nil="true"/>
    <lcf76f155ced4ddcb4097134ff3c332f xmlns="c71f459f-d4d7-4daf-a11e-4ec67a1c437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6DCDDC45FA46AC26AEAD66851C1D" ma:contentTypeVersion="14" ma:contentTypeDescription="Create a new document." ma:contentTypeScope="" ma:versionID="16885a535f497d158765999c1b0e6eb2">
  <xsd:schema xmlns:xsd="http://www.w3.org/2001/XMLSchema" xmlns:xs="http://www.w3.org/2001/XMLSchema" xmlns:p="http://schemas.microsoft.com/office/2006/metadata/properties" xmlns:ns2="c71f459f-d4d7-4daf-a11e-4ec67a1c437c" xmlns:ns3="f57df818-c70e-43a7-bdb7-3feefbbd5a4f" targetNamespace="http://schemas.microsoft.com/office/2006/metadata/properties" ma:root="true" ma:fieldsID="6e875001f9f4cc83290551dcee32af51" ns2:_="" ns3:_="">
    <xsd:import namespace="c71f459f-d4d7-4daf-a11e-4ec67a1c437c"/>
    <xsd:import namespace="f57df818-c70e-43a7-bdb7-3feefbbd5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f459f-d4d7-4daf-a11e-4ec67a1c43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571d56-329a-47a3-a844-1a47ab2e4d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df818-c70e-43a7-bdb7-3feefbbd5a4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033883d-fd5d-4f01-bffd-91d18bfe7a87}" ma:internalName="TaxCatchAll" ma:showField="CatchAllData" ma:web="f57df818-c70e-43a7-bdb7-3feefbbd5a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66BBB4-3C21-4EFD-A4A3-E097EB173BF4}">
  <ds:schemaRefs>
    <ds:schemaRef ds:uri="http://schemas.microsoft.com/office/2006/metadata/properties"/>
    <ds:schemaRef ds:uri="http://schemas.microsoft.com/office/infopath/2007/PartnerControls"/>
    <ds:schemaRef ds:uri="f57df818-c70e-43a7-bdb7-3feefbbd5a4f"/>
    <ds:schemaRef ds:uri="c71f459f-d4d7-4daf-a11e-4ec67a1c437c"/>
  </ds:schemaRefs>
</ds:datastoreItem>
</file>

<file path=customXml/itemProps2.xml><?xml version="1.0" encoding="utf-8"?>
<ds:datastoreItem xmlns:ds="http://schemas.openxmlformats.org/officeDocument/2006/customXml" ds:itemID="{396FED6C-534F-4C59-BC1E-ABEBD1132B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CFC55-4D1C-47E4-A988-EBB6ACD279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f459f-d4d7-4daf-a11e-4ec67a1c437c"/>
    <ds:schemaRef ds:uri="f57df818-c70e-43a7-bdb7-3feefbbd5a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280</Words>
  <Application>Microsoft Office PowerPoint</Application>
  <PresentationFormat>Personalizzato</PresentationFormat>
  <Paragraphs>54</Paragraphs>
  <Slides>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Office Theme</vt:lpstr>
      <vt:lpstr>Office Theme</vt:lpstr>
      <vt:lpstr>European Regional Symposium</vt:lpstr>
      <vt:lpstr>Diapositiva 2</vt:lpstr>
      <vt:lpstr>Diapositiva 3</vt:lpstr>
      <vt:lpstr>Diapositiva 4</vt:lpstr>
      <vt:lpstr>Diapositiva 5</vt:lpstr>
      <vt:lpstr>Diapositiva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</dc:creator>
  <cp:lastModifiedBy>Castellaneta</cp:lastModifiedBy>
  <cp:revision>143</cp:revision>
  <dcterms:created xsi:type="dcterms:W3CDTF">2023-09-01T13:17:07Z</dcterms:created>
  <dcterms:modified xsi:type="dcterms:W3CDTF">2023-09-25T09:54:55Z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0x010100AA7A6DCDDC45FA46AC26AEAD66851C1D</vt:lpwstr>
  </property>
  <property fmtid="{D5CDD505-2E9C-101B-9397-08002B2CF9AE}" pid="3" name="MediaServiceImageTags">
    <vt:lpwstr/>
  </property>
</Properties>
</file>