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9"/>
  </p:notesMasterIdLst>
  <p:sldIdLst>
    <p:sldId id="256" r:id="rId6"/>
    <p:sldId id="269" r:id="rId7"/>
    <p:sldId id="268" r:id="rId8"/>
    <p:sldId id="260" r:id="rId9"/>
    <p:sldId id="266" r:id="rId10"/>
    <p:sldId id="262" r:id="rId11"/>
    <p:sldId id="270" r:id="rId12"/>
    <p:sldId id="265" r:id="rId13"/>
    <p:sldId id="314" r:id="rId14"/>
    <p:sldId id="315" r:id="rId15"/>
    <p:sldId id="317" r:id="rId16"/>
    <p:sldId id="316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110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ssellina\Desktop\Gis\Calcolo%20coefficienti%20retta%20QGIS\_%20Test%20%20Calcoli%20Coeff.%20b%20NDV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Desktop\Poster\Results\tau_mask005_reclass_sta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Poster\Results\tau_with_slope_sta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Poster\Results\tau_with_strhaler_st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NDVI Trend</a:t>
            </a:r>
          </a:p>
        </c:rich>
      </c:tx>
      <c:layout>
        <c:manualLayout>
          <c:xMode val="edge"/>
          <c:yMode val="edge"/>
          <c:x val="0.331776588816752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051845997400262"/>
          <c:y val="0.22382334148438901"/>
          <c:w val="0.6590526816578306"/>
          <c:h val="0.497038716713187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trendline>
            <c:spPr>
              <a:ln w="44450" cap="rnd" cmpd="sng" algn="ctr">
                <a:solidFill>
                  <a:schemeClr val="accent1">
                    <a:alpha val="25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Foglio1!$C$32:$C$52</c:f>
              <c:numCache>
                <c:formatCode>General</c:formatCode>
                <c:ptCount val="21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  <c:pt idx="6">
                  <c:v>2014</c:v>
                </c:pt>
                <c:pt idx="7">
                  <c:v>2013</c:v>
                </c:pt>
                <c:pt idx="8">
                  <c:v>2012</c:v>
                </c:pt>
                <c:pt idx="9">
                  <c:v>2011</c:v>
                </c:pt>
                <c:pt idx="10">
                  <c:v>2010</c:v>
                </c:pt>
                <c:pt idx="11">
                  <c:v>2009</c:v>
                </c:pt>
                <c:pt idx="12">
                  <c:v>2008</c:v>
                </c:pt>
                <c:pt idx="13">
                  <c:v>2007</c:v>
                </c:pt>
                <c:pt idx="14">
                  <c:v>2006</c:v>
                </c:pt>
                <c:pt idx="15">
                  <c:v>2005</c:v>
                </c:pt>
                <c:pt idx="16">
                  <c:v>2004</c:v>
                </c:pt>
                <c:pt idx="17">
                  <c:v>2003</c:v>
                </c:pt>
                <c:pt idx="18">
                  <c:v>2002</c:v>
                </c:pt>
                <c:pt idx="19">
                  <c:v>2001</c:v>
                </c:pt>
                <c:pt idx="20">
                  <c:v>2000</c:v>
                </c:pt>
              </c:numCache>
            </c:numRef>
          </c:xVal>
          <c:yVal>
            <c:numRef>
              <c:f>Foglio1!$D$32:$D$52</c:f>
              <c:numCache>
                <c:formatCode>0.0000</c:formatCode>
                <c:ptCount val="21"/>
                <c:pt idx="0">
                  <c:v>0.88192999999999999</c:v>
                </c:pt>
                <c:pt idx="1">
                  <c:v>0.86436999999999997</c:v>
                </c:pt>
                <c:pt idx="2">
                  <c:v>0.87287999999999999</c:v>
                </c:pt>
                <c:pt idx="3">
                  <c:v>0.86699000000000004</c:v>
                </c:pt>
                <c:pt idx="4">
                  <c:v>0.86336999999999997</c:v>
                </c:pt>
                <c:pt idx="5">
                  <c:v>0.88407000000000002</c:v>
                </c:pt>
                <c:pt idx="6">
                  <c:v>0.89434000000000002</c:v>
                </c:pt>
                <c:pt idx="7">
                  <c:v>0.90244000000000002</c:v>
                </c:pt>
                <c:pt idx="8">
                  <c:v>0.76993999999999996</c:v>
                </c:pt>
                <c:pt idx="9">
                  <c:v>0.74880000000000002</c:v>
                </c:pt>
                <c:pt idx="10">
                  <c:v>0.6946</c:v>
                </c:pt>
                <c:pt idx="11">
                  <c:v>0.60231999999999997</c:v>
                </c:pt>
                <c:pt idx="12">
                  <c:v>0.49857000000000001</c:v>
                </c:pt>
                <c:pt idx="13">
                  <c:v>0.37354999999999999</c:v>
                </c:pt>
                <c:pt idx="14">
                  <c:v>0.28555999999999998</c:v>
                </c:pt>
                <c:pt idx="15">
                  <c:v>0.14026</c:v>
                </c:pt>
                <c:pt idx="16">
                  <c:v>0.10564999999999999</c:v>
                </c:pt>
                <c:pt idx="17">
                  <c:v>7.1929999999999994E-2</c:v>
                </c:pt>
                <c:pt idx="18">
                  <c:v>0.16807</c:v>
                </c:pt>
                <c:pt idx="19">
                  <c:v>0.12206</c:v>
                </c:pt>
                <c:pt idx="20">
                  <c:v>0.11839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C51-424F-9C71-2E336AE06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4425616"/>
        <c:axId val="1565957360"/>
      </c:scatterChart>
      <c:valAx>
        <c:axId val="1444425616"/>
        <c:scaling>
          <c:orientation val="minMax"/>
          <c:max val="2020"/>
          <c:min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50" dirty="0" err="1"/>
                  <a:t>Year</a:t>
                </a:r>
                <a:endParaRPr lang="it-IT" sz="1050" dirty="0"/>
              </a:p>
            </c:rich>
          </c:tx>
          <c:layout>
            <c:manualLayout>
              <c:xMode val="edge"/>
              <c:yMode val="edge"/>
              <c:x val="0.51395659344511524"/>
              <c:y val="0.877370303747800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65957360"/>
        <c:crossesAt val="0"/>
        <c:crossBetween val="midCat"/>
      </c:valAx>
      <c:valAx>
        <c:axId val="15659573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dirty="0"/>
                  <a:t>NDVI</a:t>
                </a:r>
                <a:r>
                  <a:rPr lang="it-IT" sz="800" baseline="0" dirty="0"/>
                  <a:t> pixel </a:t>
                </a:r>
                <a:r>
                  <a:rPr lang="it-IT" sz="800" baseline="0" dirty="0" err="1"/>
                  <a:t>value</a:t>
                </a:r>
                <a:r>
                  <a:rPr lang="it-IT" sz="800" dirty="0"/>
                  <a:t> </a:t>
                </a:r>
              </a:p>
            </c:rich>
          </c:tx>
          <c:layout>
            <c:manualLayout>
              <c:xMode val="edge"/>
              <c:yMode val="edge"/>
              <c:x val="1.8309726104279309E-2"/>
              <c:y val="0.19041129262618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44425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760255504470259"/>
          <c:y val="3.9715929206941274E-2"/>
          <c:w val="0.62119377086756433"/>
          <c:h val="0.8282382204446419"/>
        </c:manualLayout>
      </c:layout>
      <c:barChart>
        <c:barDir val="col"/>
        <c:grouping val="clustered"/>
        <c:varyColors val="0"/>
        <c:ser>
          <c:idx val="1"/>
          <c:order val="0"/>
          <c:tx>
            <c:v>Growing trend</c:v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-1.4347788517325238E-2"/>
                  <c:y val="1.441725773159708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>
                        <a:solidFill>
                          <a:schemeClr val="tx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r>
                      <a:rPr lang="en-US" sz="800" dirty="0"/>
                      <a:t>16139,07 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30665389754977"/>
                      <c:h val="7.88623765309817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0B65-4A02-ACEF-175A3CDE52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  <c:pt idx="0">
                <c:v>Trends</c:v>
              </c:pt>
            </c:strLit>
          </c:cat>
          <c:val>
            <c:numRef>
              <c:f>tau_mask005_reclass_stat!$D$2</c:f>
              <c:numCache>
                <c:formatCode>General</c:formatCode>
                <c:ptCount val="1"/>
                <c:pt idx="0">
                  <c:v>16139.07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5-4A02-ACEF-175A3CDE5252}"/>
            </c:ext>
          </c:extLst>
        </c:ser>
        <c:ser>
          <c:idx val="0"/>
          <c:order val="1"/>
          <c:tx>
            <c:v>Downward trend</c:v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3.9199348220568097E-3"/>
                  <c:y val="4.805752577199025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65-4A02-ACEF-175A3CDE52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tau_mask005_reclass_stat!$D$3</c:f>
              <c:numCache>
                <c:formatCode>General</c:formatCode>
                <c:ptCount val="1"/>
                <c:pt idx="0">
                  <c:v>542.25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5-4A02-ACEF-175A3CDE5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245824"/>
        <c:axId val="117247360"/>
      </c:barChart>
      <c:catAx>
        <c:axId val="11724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>
                <a:solidFill>
                  <a:sysClr val="windowText" lastClr="000000"/>
                </a:solidFill>
                <a:latin typeface="Segoe UI Light" pitchFamily="34" charset="0"/>
                <a:cs typeface="Segoe UI Light" pitchFamily="34" charset="0"/>
              </a:defRPr>
            </a:pPr>
            <a:endParaRPr lang="en-US"/>
          </a:p>
        </c:txPr>
        <c:crossAx val="117247360"/>
        <c:crosses val="autoZero"/>
        <c:auto val="1"/>
        <c:lblAlgn val="ctr"/>
        <c:lblOffset val="100"/>
        <c:noMultiLvlLbl val="0"/>
      </c:catAx>
      <c:valAx>
        <c:axId val="1172473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900"/>
                </a:pPr>
                <a:r>
                  <a:rPr lang="it-IT" sz="1000" b="0" dirty="0">
                    <a:solidFill>
                      <a:sysClr val="windowText" lastClr="000000"/>
                    </a:solidFill>
                    <a:latin typeface="Segoe UI Light" pitchFamily="34" charset="0"/>
                    <a:cs typeface="Segoe UI Light" pitchFamily="34" charset="0"/>
                  </a:rPr>
                  <a:t>ha</a:t>
                </a:r>
                <a:endParaRPr lang="it-IT" sz="900" b="0" dirty="0"/>
              </a:p>
            </c:rich>
          </c:tx>
          <c:layout>
            <c:manualLayout>
              <c:xMode val="edge"/>
              <c:yMode val="edge"/>
              <c:x val="5.3564250436820199E-2"/>
              <c:y val="0.446498228591884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0">
                <a:solidFill>
                  <a:sysClr val="windowText" lastClr="000000"/>
                </a:solidFill>
                <a:latin typeface="Segoe UI Light" pitchFamily="34" charset="0"/>
                <a:cs typeface="Segoe UI Light" pitchFamily="34" charset="0"/>
              </a:defRPr>
            </a:pPr>
            <a:endParaRPr lang="en-US"/>
          </a:p>
        </c:txPr>
        <c:crossAx val="117245824"/>
        <c:crosses val="autoZero"/>
        <c:crossBetween val="between"/>
      </c:valAx>
      <c:spPr>
        <a:noFill/>
      </c:spPr>
    </c:plotArea>
    <c:legend>
      <c:legendPos val="r"/>
      <c:overlay val="0"/>
      <c:txPr>
        <a:bodyPr/>
        <a:lstStyle/>
        <a:p>
          <a:pPr>
            <a:defRPr b="1">
              <a:solidFill>
                <a:sysClr val="windowText" lastClr="000000"/>
              </a:solidFill>
              <a:latin typeface="Segoe UI Light" pitchFamily="34" charset="0"/>
              <a:cs typeface="Segoe UI Light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57482501944226"/>
          <c:y val="4.9549549549549543E-2"/>
          <c:w val="0.65931368736807039"/>
          <c:h val="0.84428959647758461"/>
        </c:manualLayout>
      </c:layout>
      <c:barChart>
        <c:barDir val="col"/>
        <c:grouping val="clustered"/>
        <c:varyColors val="0"/>
        <c:ser>
          <c:idx val="0"/>
          <c:order val="0"/>
          <c:tx>
            <c:v>5</c:v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Lit>
              <c:ptCount val="1"/>
              <c:pt idx="0">
                <c:v>Classes</c:v>
              </c:pt>
            </c:strLit>
          </c:cat>
          <c:val>
            <c:numRef>
              <c:f>tau_with_slope_stat!$C$25</c:f>
              <c:numCache>
                <c:formatCode>#,##0</c:formatCode>
                <c:ptCount val="1"/>
                <c:pt idx="0">
                  <c:v>226.89000000000001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FF-4CA4-9B11-607E6D73C5BD}"/>
            </c:ext>
          </c:extLst>
        </c:ser>
        <c:ser>
          <c:idx val="1"/>
          <c:order val="1"/>
          <c:tx>
            <c:v>15</c:v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Lit>
              <c:ptCount val="1"/>
              <c:pt idx="0">
                <c:v>Classes</c:v>
              </c:pt>
            </c:strLit>
          </c:cat>
          <c:val>
            <c:numRef>
              <c:f>tau_with_slope_stat!$C$26</c:f>
              <c:numCache>
                <c:formatCode>#,##0</c:formatCode>
                <c:ptCount val="1"/>
                <c:pt idx="0">
                  <c:v>11055.51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FF-4CA4-9B11-607E6D73C5BD}"/>
            </c:ext>
          </c:extLst>
        </c:ser>
        <c:ser>
          <c:idx val="2"/>
          <c:order val="2"/>
          <c:tx>
            <c:v>25</c:v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tau_with_slope_stat!$C$27</c:f>
              <c:numCache>
                <c:formatCode>#,##0</c:formatCode>
                <c:ptCount val="1"/>
                <c:pt idx="0">
                  <c:v>3813.3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FF-4CA4-9B11-607E6D73C5BD}"/>
            </c:ext>
          </c:extLst>
        </c:ser>
        <c:ser>
          <c:idx val="3"/>
          <c:order val="3"/>
          <c:tx>
            <c:v>40</c:v>
          </c:tx>
          <c:spPr>
            <a:solidFill>
              <a:schemeClr val="bg1">
                <a:lumMod val="50000"/>
              </a:schemeClr>
            </a:solidFill>
          </c:spPr>
          <c:invertIfNegative val="0"/>
          <c:val>
            <c:numRef>
              <c:f>tau_with_slope_stat!$C$28</c:f>
              <c:numCache>
                <c:formatCode>#,##0</c:formatCode>
                <c:ptCount val="1"/>
                <c:pt idx="0">
                  <c:v>817.29000000000008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FF-4CA4-9B11-607E6D73C5BD}"/>
            </c:ext>
          </c:extLst>
        </c:ser>
        <c:ser>
          <c:idx val="4"/>
          <c:order val="4"/>
          <c:tx>
            <c:v>&gt;40</c:v>
          </c:tx>
          <c:spPr>
            <a:solidFill>
              <a:schemeClr val="tx1"/>
            </a:solidFill>
          </c:spPr>
          <c:invertIfNegative val="0"/>
          <c:val>
            <c:numRef>
              <c:f>tau_with_slope_stat!$C$29</c:f>
              <c:numCache>
                <c:formatCode>#,##0</c:formatCode>
                <c:ptCount val="1"/>
                <c:pt idx="0">
                  <c:v>226.08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FF-4CA4-9B11-607E6D73C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732096"/>
        <c:axId val="117733632"/>
      </c:barChart>
      <c:catAx>
        <c:axId val="11773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0">
                <a:latin typeface="Segoe UI Light" pitchFamily="34" charset="0"/>
                <a:cs typeface="Segoe UI Light" pitchFamily="34" charset="0"/>
              </a:defRPr>
            </a:pPr>
            <a:endParaRPr lang="en-US"/>
          </a:p>
        </c:txPr>
        <c:crossAx val="117733632"/>
        <c:crosses val="autoZero"/>
        <c:auto val="1"/>
        <c:lblAlgn val="ctr"/>
        <c:lblOffset val="100"/>
        <c:noMultiLvlLbl val="0"/>
      </c:catAx>
      <c:valAx>
        <c:axId val="117733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800" b="0">
                    <a:latin typeface="Segoe UI Semilight" pitchFamily="34" charset="0"/>
                    <a:cs typeface="Segoe UI Semilight" pitchFamily="34" charset="0"/>
                  </a:defRPr>
                </a:pPr>
                <a:r>
                  <a:rPr lang="it-IT" sz="800" b="0" dirty="0">
                    <a:latin typeface="Segoe UI Semilight" pitchFamily="34" charset="0"/>
                    <a:cs typeface="Segoe UI Semilight" pitchFamily="34" charset="0"/>
                  </a:rPr>
                  <a:t>ha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 b="0">
                <a:latin typeface="Segoe UI Light" pitchFamily="34" charset="0"/>
                <a:cs typeface="Segoe UI Light" pitchFamily="34" charset="0"/>
              </a:defRPr>
            </a:pPr>
            <a:endParaRPr lang="en-US"/>
          </a:p>
        </c:txPr>
        <c:crossAx val="117732096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ayout>
        <c:manualLayout>
          <c:xMode val="edge"/>
          <c:yMode val="edge"/>
          <c:x val="0.75051874246495509"/>
          <c:y val="7.5563319433991777E-2"/>
          <c:w val="0.21853701467488079"/>
          <c:h val="0.52531521920834845"/>
        </c:manualLayout>
      </c:layout>
      <c:overlay val="0"/>
      <c:txPr>
        <a:bodyPr/>
        <a:lstStyle/>
        <a:p>
          <a:pPr>
            <a:defRPr sz="800" b="1">
              <a:latin typeface="Segoe UI Light" pitchFamily="34" charset="0"/>
              <a:cs typeface="Segoe UI Light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chemeClr val="bg1">
          <a:lumMod val="75000"/>
        </a:schemeClr>
      </a:solidFill>
    </a:ln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97788363198754"/>
          <c:y val="9.711896621483522E-2"/>
          <c:w val="0.45771073608831647"/>
          <c:h val="0.6508416745339749"/>
        </c:manualLayout>
      </c:layout>
      <c:barChart>
        <c:barDir val="col"/>
        <c:grouping val="clustered"/>
        <c:varyColors val="0"/>
        <c:ser>
          <c:idx val="0"/>
          <c:order val="0"/>
          <c:tx>
            <c:v>1</c:v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strLit>
              <c:ptCount val="1"/>
              <c:pt idx="0">
                <c:v>Strahler Stream Classes</c:v>
              </c:pt>
            </c:strLit>
          </c:cat>
          <c:val>
            <c:numRef>
              <c:f>tau_with_strhaler_stat!$E$48</c:f>
              <c:numCache>
                <c:formatCode>General</c:formatCode>
                <c:ptCount val="1"/>
                <c:pt idx="0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839-ACE7-34EAB7A525F4}"/>
            </c:ext>
          </c:extLst>
        </c:ser>
        <c:ser>
          <c:idx val="1"/>
          <c:order val="1"/>
          <c:tx>
            <c:v>2</c:v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Lit>
              <c:ptCount val="1"/>
              <c:pt idx="0">
                <c:v>Strahler Stream Classes</c:v>
              </c:pt>
            </c:strLit>
          </c:cat>
          <c:val>
            <c:numRef>
              <c:f>tau_with_strhaler_stat!$E$49</c:f>
              <c:numCache>
                <c:formatCode>General</c:formatCode>
                <c:ptCount val="1"/>
                <c:pt idx="0">
                  <c:v>10.98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76-4839-ACE7-34EAB7A525F4}"/>
            </c:ext>
          </c:extLst>
        </c:ser>
        <c:ser>
          <c:idx val="2"/>
          <c:order val="2"/>
          <c:tx>
            <c:v>3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Lit>
              <c:ptCount val="1"/>
              <c:pt idx="0">
                <c:v>Strahler Stream Classes</c:v>
              </c:pt>
            </c:strLit>
          </c:cat>
          <c:val>
            <c:numRef>
              <c:f>tau_with_strhaler_stat!$E$50</c:f>
              <c:numCache>
                <c:formatCode>General</c:formatCode>
                <c:ptCount val="1"/>
                <c:pt idx="0">
                  <c:v>4586.58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76-4839-ACE7-34EAB7A525F4}"/>
            </c:ext>
          </c:extLst>
        </c:ser>
        <c:ser>
          <c:idx val="3"/>
          <c:order val="3"/>
          <c:tx>
            <c:v>4</c:v>
          </c:tx>
          <c:spPr>
            <a:solidFill>
              <a:srgbClr val="004376"/>
            </a:solidFill>
          </c:spPr>
          <c:invertIfNegative val="0"/>
          <c:cat>
            <c:strLit>
              <c:ptCount val="1"/>
              <c:pt idx="0">
                <c:v>Strahler Stream Classes</c:v>
              </c:pt>
            </c:strLit>
          </c:cat>
          <c:val>
            <c:numRef>
              <c:f>tau_with_strhaler_stat!$E$51</c:f>
              <c:numCache>
                <c:formatCode>General</c:formatCode>
                <c:ptCount val="1"/>
                <c:pt idx="0">
                  <c:v>6774.3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76-4839-ACE7-34EAB7A525F4}"/>
            </c:ext>
          </c:extLst>
        </c:ser>
        <c:ser>
          <c:idx val="4"/>
          <c:order val="4"/>
          <c:tx>
            <c:v>5</c:v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Lit>
              <c:ptCount val="1"/>
              <c:pt idx="0">
                <c:v>Strahler Stream Classes</c:v>
              </c:pt>
            </c:strLit>
          </c:cat>
          <c:val>
            <c:numRef>
              <c:f>tau_with_strhaler_stat!$E$52</c:f>
              <c:numCache>
                <c:formatCode>General</c:formatCode>
                <c:ptCount val="1"/>
                <c:pt idx="0">
                  <c:v>3524.58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76-4839-ACE7-34EAB7A525F4}"/>
            </c:ext>
          </c:extLst>
        </c:ser>
        <c:ser>
          <c:idx val="5"/>
          <c:order val="5"/>
          <c:tx>
            <c:v>Water Bodies</c:v>
          </c:tx>
          <c:spPr>
            <a:solidFill>
              <a:schemeClr val="accent6"/>
            </a:solidFill>
          </c:spPr>
          <c:invertIfNegative val="0"/>
          <c:cat>
            <c:strLit>
              <c:ptCount val="1"/>
              <c:pt idx="0">
                <c:v>Strahler Stream Classes</c:v>
              </c:pt>
            </c:strLit>
          </c:cat>
          <c:val>
            <c:numRef>
              <c:f>tau_with_strhaler_stat!$E$53</c:f>
              <c:numCache>
                <c:formatCode>General</c:formatCode>
                <c:ptCount val="1"/>
                <c:pt idx="0">
                  <c:v>1241.28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76-4839-ACE7-34EAB7A52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859072"/>
        <c:axId val="117860608"/>
      </c:barChart>
      <c:catAx>
        <c:axId val="117859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ysClr val="windowText" lastClr="000000"/>
                </a:solidFill>
                <a:latin typeface="Segoe UI Semilight" pitchFamily="34" charset="0"/>
                <a:cs typeface="Segoe UI Semilight" pitchFamily="34" charset="0"/>
              </a:defRPr>
            </a:pPr>
            <a:endParaRPr lang="en-US"/>
          </a:p>
        </c:txPr>
        <c:crossAx val="117860608"/>
        <c:crosses val="autoZero"/>
        <c:auto val="1"/>
        <c:lblAlgn val="ctr"/>
        <c:lblOffset val="100"/>
        <c:noMultiLvlLbl val="0"/>
      </c:catAx>
      <c:valAx>
        <c:axId val="1178606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800" b="0">
                    <a:latin typeface="Segoe UI Semilight" pitchFamily="34" charset="0"/>
                    <a:cs typeface="Segoe UI Semilight" pitchFamily="34" charset="0"/>
                  </a:defRPr>
                </a:pPr>
                <a:r>
                  <a:rPr lang="en-US" sz="800" b="0">
                    <a:solidFill>
                      <a:sysClr val="windowText" lastClr="000000"/>
                    </a:solidFill>
                    <a:latin typeface="Segoe UI Semilight" pitchFamily="34" charset="0"/>
                    <a:cs typeface="Segoe UI Semilight" pitchFamily="34" charset="0"/>
                  </a:rPr>
                  <a:t>ha</a:t>
                </a:r>
              </a:p>
            </c:rich>
          </c:tx>
          <c:layout>
            <c:manualLayout>
              <c:xMode val="edge"/>
              <c:yMode val="edge"/>
              <c:x val="6.8969275163609338E-3"/>
              <c:y val="0.354550270361961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ysClr val="windowText" lastClr="000000"/>
                </a:solidFill>
                <a:latin typeface="Segoe UI Semilight" pitchFamily="34" charset="0"/>
                <a:cs typeface="Segoe UI Semilight" pitchFamily="34" charset="0"/>
              </a:defRPr>
            </a:pPr>
            <a:endParaRPr lang="en-US"/>
          </a:p>
        </c:txPr>
        <c:crossAx val="117859072"/>
        <c:crosses val="autoZero"/>
        <c:crossBetween val="between"/>
      </c:valAx>
      <c:spPr>
        <a:solidFill>
          <a:sysClr val="window" lastClr="FFFFFF"/>
        </a:solidFill>
      </c:spPr>
    </c:plotArea>
    <c:legend>
      <c:legendPos val="r"/>
      <c:legendEntry>
        <c:idx val="5"/>
        <c:txPr>
          <a:bodyPr/>
          <a:lstStyle/>
          <a:p>
            <a:pPr>
              <a:defRPr sz="600" b="1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67849624718469004"/>
          <c:y val="4.0874779796474241E-2"/>
          <c:w val="0.31558904017719913"/>
          <c:h val="0.84761846497808047"/>
        </c:manualLayout>
      </c:layout>
      <c:overlay val="0"/>
      <c:txPr>
        <a:bodyPr/>
        <a:lstStyle/>
        <a:p>
          <a:pPr>
            <a:defRPr sz="800" b="1"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chemeClr val="bg1">
          <a:lumMod val="75000"/>
        </a:schemeClr>
      </a:solidFill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B713-B34C-4A5B-98DE-A6BCCEFB1B4E}" type="datetimeFigureOut"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6E877-EBF1-4D6D-9BA0-E628C11615A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52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523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42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62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388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86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1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08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99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45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2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4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B6F2-80CE-4C50-9A76-E2F2EE269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E3126-871F-4723-BBEC-2685E357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3CCE7-715C-42E9-9938-AA01B0D5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FE40C-B891-46B1-9508-B7C639DD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F2E1-E39C-4425-A713-5099D38A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AB56-773D-44E1-A1C0-77F86165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14677-D2AE-4670-9BC0-2E1E99DFC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52053-7A40-4AA2-B864-DC1B7A1E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C7D13-2796-4EA7-8738-05FD6C75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B1641-36B9-4DFC-BE4C-A988E80B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9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8C8EF-8376-4099-AAA4-597B3570D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05CC3-F800-4403-97DE-02DC05EC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DA25E-6AC7-40B0-A824-3D9A47D8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FB8E-3F0F-4CC8-97CF-7D997ACB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4B4FC-30D0-464B-8A3E-0E58411B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590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056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58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00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9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767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324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195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EBA2-A0DD-4B5E-8208-099538E6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3918C-51FF-48E6-866F-6EDFA2BE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95A21-962D-416C-9BA6-586D2BA9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CEF6-FA4F-40A3-8371-00FD1F53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4B320-CE2B-451C-9EFD-6849D457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73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1122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867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F117-03A3-4E0A-A69C-2C30B70C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26334-FF6F-4B1A-AF8E-D487BAFCD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7FD38-3A74-4DAD-BC4A-93C8C816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7B9C-D7B3-4DAD-B871-5A9CC035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C36D-E525-465C-BA09-64706B92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206E-9ADC-4E51-9E6C-BCEE4C0E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B58CD-1B1B-49D1-8A34-D7BAAD61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4D74-27B7-4C87-A55A-D8C032C2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814F3-C449-4460-861D-023615FB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7C71B-86C9-4F5D-A2CC-B2E05B19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0767-535A-47E8-8833-6AAAF01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0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94A0-CC2F-47A5-9E69-5C9E3F58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078BC-0F83-4712-90E0-6DA79E97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ED6BF-FE9C-463B-B045-284F56B55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36B08-29CC-4B9A-8C8B-847C76603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7AF39-F408-4182-B5B0-34E70ACA0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D9261-BDB3-4607-90B4-DAB6C431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2E2C9-0753-4A90-BFB5-447C100F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05B23-5C39-46F3-B952-E9AB7E35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7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31E0-9177-4CB3-B4CC-4DDF9CFF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711C2-64EC-47AF-851C-1E97E3FD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BFA9D-FB7E-40A3-AD9B-769DA9DF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BAFD0-D6F8-4375-9069-D92B3E2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C0C01A-2AB6-476C-A1F1-3F759BB3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4B33-B2C5-4F20-9CEF-1A3B762F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EC41-3F59-482F-95A2-A3EFFF26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2601-6383-4F3E-BA24-384D77C6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6EE8-5271-428F-BA41-B257D60A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84FCF-E03A-4073-9662-BC9F2ECA3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D743A-78DA-4435-83BD-D3C802AD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D119B-4A4F-42C0-B190-DED27EBE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2377-3098-4961-922E-E67F2DF0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6436-0881-4085-88F6-8F5CD0EE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F0037-0FAC-4454-98F2-0677C2A63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DCFE-6C30-4E07-8D5C-1320520A5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8D174-9439-405F-A17F-1834DD92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06ED5-13F4-4E11-BA28-EB15F7D0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4CFC2-4DFD-491F-8190-28867AA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5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CA5E2-8505-4080-B9CC-65519068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836E5-3C62-48B3-ADEB-2A4C0449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BDC7-DF87-4A55-A480-D9DAEE584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ED29-B42B-4B1C-9A94-79A04AE001A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3C804-7A9E-47D8-ADA6-918E3A298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61D0-05F5-42C7-8458-D756D3B9C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BBA8-D39D-490D-BDC7-58F56040B2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72D4-B1E9-4D79-8517-C146CB986AB3}" type="datetimeFigureOut">
              <a:rPr lang="fr-BE" smtClean="0"/>
              <a:t>28-09-23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956F-A7C5-4EA2-A8A2-F3CB8F24DC8D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9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909/2afca4ec-76e2-4155-b4e6-7460f9f6ae01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3.xml"/><Relationship Id="rId5" Type="http://schemas.openxmlformats.org/officeDocument/2006/relationships/image" Target="../media/image28.png"/><Relationship Id="rId10" Type="http://schemas.openxmlformats.org/officeDocument/2006/relationships/chart" Target="../charts/chart4.xml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7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16A2-E93A-40B0-B832-E319A0D4D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897" y="894509"/>
            <a:ext cx="7957297" cy="1647825"/>
          </a:xfrm>
        </p:spPr>
        <p:txBody>
          <a:bodyPr>
            <a:normAutofit/>
          </a:bodyPr>
          <a:lstStyle/>
          <a:p>
            <a:pPr algn="l"/>
            <a:r>
              <a:rPr lang="en-US" sz="55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European Regional Symposium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357E-2D2A-4420-8CE3-CE879F73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1" y="2914657"/>
            <a:ext cx="5305424" cy="2476488"/>
          </a:xfrm>
          <a:solidFill>
            <a:schemeClr val="bg1">
              <a:lumMod val="75000"/>
              <a:alpha val="80000"/>
            </a:schemeClr>
          </a:solidFill>
        </p:spPr>
        <p:txBody>
          <a:bodyPr/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solidFill>
                  <a:srgbClr val="0231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Second Edition of the European Regional Symposium, on space data for tourism &amp; agriculture, by NEREUS Regions</a:t>
            </a:r>
            <a:endParaRPr lang="en-US" sz="1800" b="1" dirty="0">
              <a:solidFill>
                <a:srgbClr val="0231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ourism Generic Detailed Outline icon">
            <a:extLst>
              <a:ext uri="{FF2B5EF4-FFF2-40B4-BE49-F238E27FC236}">
                <a16:creationId xmlns:a16="http://schemas.microsoft.com/office/drawing/2014/main" id="{781805BF-368F-4598-9F46-406B92FADBC6}"/>
              </a:ext>
            </a:extLst>
          </p:cNvPr>
          <p:cNvPicPr/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05" y="2607461"/>
            <a:ext cx="975360" cy="97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F37CF2C-12AF-43EE-9473-B0F97B341711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90" y="824224"/>
            <a:ext cx="975360" cy="975360"/>
          </a:xfrm>
          <a:prstGeom prst="rect">
            <a:avLst/>
          </a:prstGeom>
        </p:spPr>
      </p:pic>
      <p:pic>
        <p:nvPicPr>
          <p:cNvPr id="10" name="Picture 9" descr="A blue line drawing of a planet earth&#10;&#10;Description automatically generated">
            <a:extLst>
              <a:ext uri="{FF2B5EF4-FFF2-40B4-BE49-F238E27FC236}">
                <a16:creationId xmlns:a16="http://schemas.microsoft.com/office/drawing/2014/main" id="{35116369-656D-45EA-9DE8-C1842E3FAA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33" y="1740051"/>
            <a:ext cx="1425575" cy="867410"/>
          </a:xfrm>
          <a:prstGeom prst="rect">
            <a:avLst/>
          </a:prstGeom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01F93D9F-864A-4F44-9DB5-EE0A9B4B903B}"/>
              </a:ext>
            </a:extLst>
          </p:cNvPr>
          <p:cNvSpPr txBox="1"/>
          <p:nvPr/>
        </p:nvSpPr>
        <p:spPr>
          <a:xfrm>
            <a:off x="744071" y="255589"/>
            <a:ext cx="11394136" cy="5349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September 28 – 29 | 2023					Matera, Basilicata Region | Italy  </a:t>
            </a:r>
            <a:endParaRPr lang="en-US" sz="6500" b="1" kern="0" dirty="0">
              <a:solidFill>
                <a:srgbClr val="FAF28D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B88DA2-3701-463F-B3FF-BD5C966D4821}"/>
              </a:ext>
            </a:extLst>
          </p:cNvPr>
          <p:cNvCxnSpPr/>
          <p:nvPr/>
        </p:nvCxnSpPr>
        <p:spPr>
          <a:xfrm>
            <a:off x="844212" y="2560847"/>
            <a:ext cx="15506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24B5B66-7466-453B-8F6F-37E72CA8649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20" y="4424362"/>
            <a:ext cx="1468755" cy="676275"/>
          </a:xfrm>
          <a:prstGeom prst="rect">
            <a:avLst/>
          </a:prstGeom>
        </p:spPr>
      </p:pic>
      <p:pic>
        <p:nvPicPr>
          <p:cNvPr id="24" name="Picture 23" descr="ENPAB - Regione Basilicata: rimandati al 15 dicembre i termini di ...">
            <a:extLst>
              <a:ext uri="{FF2B5EF4-FFF2-40B4-BE49-F238E27FC236}">
                <a16:creationId xmlns:a16="http://schemas.microsoft.com/office/drawing/2014/main" id="{237B2E0F-5DA8-4047-81CE-DDE5AC5915F9}"/>
              </a:ext>
            </a:extLst>
          </p:cNvPr>
          <p:cNvPicPr/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30" y="4424362"/>
            <a:ext cx="734060" cy="683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A0F4E9-C15D-42C5-97AD-2034E517077C}"/>
              </a:ext>
            </a:extLst>
          </p:cNvPr>
          <p:cNvCxnSpPr>
            <a:cxnSpLocks/>
          </p:cNvCxnSpPr>
          <p:nvPr/>
        </p:nvCxnSpPr>
        <p:spPr>
          <a:xfrm>
            <a:off x="762001" y="652952"/>
            <a:ext cx="112507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7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B0DA471-405D-C48A-2BF4-687209D91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61" y="185221"/>
            <a:ext cx="5940000" cy="26052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E277E92-5383-5191-1952-2123E61317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6"/>
          <a:stretch/>
        </p:blipFill>
        <p:spPr>
          <a:xfrm>
            <a:off x="5804360" y="2977154"/>
            <a:ext cx="5954407" cy="32146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CF0995-94AE-6FA7-5287-1ACD13C1761F}"/>
              </a:ext>
            </a:extLst>
          </p:cNvPr>
          <p:cNvSpPr txBox="1"/>
          <p:nvPr/>
        </p:nvSpPr>
        <p:spPr>
          <a:xfrm>
            <a:off x="2939828" y="1118520"/>
            <a:ext cx="150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Study a</a:t>
            </a:r>
            <a:r>
              <a:rPr lang="it-IT" sz="1800" b="1" dirty="0"/>
              <a:t>rea 2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3EB01D-B7F6-2374-4358-02F021278192}"/>
              </a:ext>
            </a:extLst>
          </p:cNvPr>
          <p:cNvSpPr txBox="1"/>
          <p:nvPr/>
        </p:nvSpPr>
        <p:spPr>
          <a:xfrm>
            <a:off x="2956268" y="102044"/>
            <a:ext cx="2717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Results</a:t>
            </a:r>
          </a:p>
          <a:p>
            <a:r>
              <a:rPr lang="it-IT" sz="2800" b="1" dirty="0"/>
              <a:t>Sinni </a:t>
            </a:r>
            <a:r>
              <a:rPr lang="it-IT" sz="2800" b="1" dirty="0" err="1"/>
              <a:t>river</a:t>
            </a:r>
            <a:r>
              <a:rPr lang="it-IT" sz="2800" b="1" dirty="0"/>
              <a:t> </a:t>
            </a:r>
            <a:r>
              <a:rPr lang="it-IT" sz="2800" b="1" dirty="0" err="1"/>
              <a:t>basin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6436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CFFF5A-AA52-95A5-8CFB-88BD8B7964C3}"/>
              </a:ext>
            </a:extLst>
          </p:cNvPr>
          <p:cNvSpPr txBox="1"/>
          <p:nvPr/>
        </p:nvSpPr>
        <p:spPr>
          <a:xfrm>
            <a:off x="3004165" y="118416"/>
            <a:ext cx="2717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Results</a:t>
            </a:r>
          </a:p>
          <a:p>
            <a:r>
              <a:rPr lang="it-IT" sz="2800" b="1" dirty="0"/>
              <a:t>Sinni </a:t>
            </a:r>
            <a:r>
              <a:rPr lang="it-IT" sz="2800" b="1" dirty="0" err="1"/>
              <a:t>river</a:t>
            </a:r>
            <a:r>
              <a:rPr lang="it-IT" sz="2800" b="1" dirty="0"/>
              <a:t> </a:t>
            </a:r>
            <a:r>
              <a:rPr lang="it-IT" sz="2800" b="1" dirty="0" err="1"/>
              <a:t>basin</a:t>
            </a:r>
            <a:endParaRPr lang="it-IT" sz="2800" b="1" dirty="0"/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38A20FA5-29F7-5A87-7E93-C96B363F2CD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5512525" y="102044"/>
            <a:ext cx="6492241" cy="39953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248AF0D-775A-F1E3-A9A7-4D64E5CEDEFB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4464343" y="465909"/>
            <a:ext cx="6469268" cy="1757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272F6C-46DD-6685-1F1B-733B86CEC3CC}"/>
              </a:ext>
            </a:extLst>
          </p:cNvPr>
          <p:cNvSpPr txBox="1"/>
          <p:nvPr/>
        </p:nvSpPr>
        <p:spPr>
          <a:xfrm>
            <a:off x="2956268" y="2038684"/>
            <a:ext cx="150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Study a</a:t>
            </a:r>
            <a:r>
              <a:rPr lang="it-IT" sz="1800" b="1" dirty="0"/>
              <a:t>rea 3</a:t>
            </a:r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6CFDFA1-D044-2684-C358-406AB19EB8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07" t="25702" r="21965" b="8233"/>
          <a:stretch/>
        </p:blipFill>
        <p:spPr>
          <a:xfrm>
            <a:off x="260317" y="2352066"/>
            <a:ext cx="6070145" cy="4383993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9B20E2-D8D3-BB51-2787-41584607EB18}"/>
              </a:ext>
            </a:extLst>
          </p:cNvPr>
          <p:cNvGrpSpPr/>
          <p:nvPr/>
        </p:nvGrpSpPr>
        <p:grpSpPr>
          <a:xfrm>
            <a:off x="894020" y="2873095"/>
            <a:ext cx="4671555" cy="3176894"/>
            <a:chOff x="894020" y="2873095"/>
            <a:chExt cx="4671555" cy="3176894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05EF3EC0-1AFF-43C9-B8A6-722143229728}"/>
                </a:ext>
              </a:extLst>
            </p:cNvPr>
            <p:cNvSpPr/>
            <p:nvPr/>
          </p:nvSpPr>
          <p:spPr>
            <a:xfrm>
              <a:off x="3699873" y="2873095"/>
              <a:ext cx="1775826" cy="1090187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2D29EFDD-72D1-06FD-5751-7A9BA93B0DD2}"/>
                </a:ext>
              </a:extLst>
            </p:cNvPr>
            <p:cNvSpPr/>
            <p:nvPr/>
          </p:nvSpPr>
          <p:spPr>
            <a:xfrm>
              <a:off x="894020" y="4959802"/>
              <a:ext cx="1775826" cy="1090187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851D95F6-54E0-1446-26EE-1DB6D97C9AAB}"/>
                </a:ext>
              </a:extLst>
            </p:cNvPr>
            <p:cNvSpPr/>
            <p:nvPr/>
          </p:nvSpPr>
          <p:spPr>
            <a:xfrm>
              <a:off x="3789749" y="4959802"/>
              <a:ext cx="1775826" cy="1090187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7A3B4E77-754B-6148-461D-7F6B99FB872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2" r="55771" b="31456"/>
          <a:stretch/>
        </p:blipFill>
        <p:spPr bwMode="auto">
          <a:xfrm>
            <a:off x="6744931" y="3764431"/>
            <a:ext cx="5281200" cy="2818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magine 16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79D07C3C-EC21-E4F3-69BB-31D5EC8B0D1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44931" y="349155"/>
            <a:ext cx="5280119" cy="31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149343-974C-1655-073F-7CC2CE9C7D34}"/>
              </a:ext>
            </a:extLst>
          </p:cNvPr>
          <p:cNvSpPr txBox="1"/>
          <p:nvPr/>
        </p:nvSpPr>
        <p:spPr>
          <a:xfrm>
            <a:off x="2995457" y="250931"/>
            <a:ext cx="2643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 err="1"/>
              <a:t>Conclusions</a:t>
            </a:r>
            <a:endParaRPr lang="it-IT" sz="28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9DFFFA-B737-5380-EEE3-D1DC8F0205E7}"/>
              </a:ext>
            </a:extLst>
          </p:cNvPr>
          <p:cNvSpPr txBox="1"/>
          <p:nvPr/>
        </p:nvSpPr>
        <p:spPr>
          <a:xfrm>
            <a:off x="3068682" y="1543986"/>
            <a:ext cx="8740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Segoe UI Semilight" pitchFamily="34" charset="0"/>
                <a:cs typeface="Segoe UI Semilight" pitchFamily="34" charset="0"/>
              </a:rPr>
              <a:t>Significative i</a:t>
            </a:r>
            <a:r>
              <a:rPr lang="en-US" sz="1800" dirty="0">
                <a:latin typeface="Segoe UI Semilight" pitchFamily="34" charset="0"/>
                <a:cs typeface="Segoe UI Semilight" pitchFamily="34" charset="0"/>
              </a:rPr>
              <a:t>ncreasing trends in riparian vegetation expansion are widely distributed in Potential riparian zones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4C17EE-A884-F857-073E-11DB639A35A2}"/>
              </a:ext>
            </a:extLst>
          </p:cNvPr>
          <p:cNvSpPr txBox="1"/>
          <p:nvPr/>
        </p:nvSpPr>
        <p:spPr>
          <a:xfrm>
            <a:off x="3110049" y="2375377"/>
            <a:ext cx="8740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Segoe UI Semilight" pitchFamily="34" charset="0"/>
                <a:cs typeface="Segoe UI Semilight" pitchFamily="34" charset="0"/>
              </a:rPr>
              <a:t>Most of these processes are related to low slope soils and flat areas, characterized by </a:t>
            </a:r>
            <a:r>
              <a:rPr lang="en-US" sz="1800" dirty="0">
                <a:latin typeface="Segoe UI Semilight" pitchFamily="34" charset="0"/>
                <a:cs typeface="Segoe UI Semilight" pitchFamily="34" charset="0"/>
              </a:rPr>
              <a:t>high Strahler stream classes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7B54E4-A2CD-DD22-A459-1E637FE02DF3}"/>
              </a:ext>
            </a:extLst>
          </p:cNvPr>
          <p:cNvSpPr txBox="1"/>
          <p:nvPr/>
        </p:nvSpPr>
        <p:spPr>
          <a:xfrm>
            <a:off x="3110048" y="3206768"/>
            <a:ext cx="87401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Segoe UI Semilight" pitchFamily="34" charset="0"/>
                <a:cs typeface="Segoe UI Semilight" pitchFamily="34" charset="0"/>
              </a:rPr>
              <a:t>M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ain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drivers could be identified in land abandonment, reduced anthropogenic pressure and reduced surface water availability </a:t>
            </a:r>
            <a:r>
              <a:rPr lang="en-US" sz="1800" dirty="0">
                <a:latin typeface="Segoe UI Semilight" pitchFamily="34" charset="0"/>
                <a:cs typeface="Segoe UI Semilight" pitchFamily="34" charset="0"/>
              </a:rPr>
              <a:t>due to increasing water demand for irrigation purposes and changing precipitation regime </a:t>
            </a:r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94E10C-36D1-FA0E-A9ED-4B489434E181}"/>
              </a:ext>
            </a:extLst>
          </p:cNvPr>
          <p:cNvSpPr txBox="1"/>
          <p:nvPr/>
        </p:nvSpPr>
        <p:spPr>
          <a:xfrm>
            <a:off x="3110048" y="4384887"/>
            <a:ext cx="8740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Segoe UI Semilight" pitchFamily="34" charset="0"/>
                <a:cs typeface="Segoe UI Semilight" pitchFamily="34" charset="0"/>
              </a:rPr>
              <a:t>More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investigation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are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needed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in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order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to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analyze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the impact of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climate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change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on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riparian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ecosystems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and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vegetation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expansion</a:t>
            </a:r>
            <a:r>
              <a:rPr lang="it-IT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it-IT" dirty="0" err="1">
                <a:latin typeface="Segoe UI Semilight" pitchFamily="34" charset="0"/>
                <a:cs typeface="Segoe UI Semilight" pitchFamily="34" charset="0"/>
              </a:rPr>
              <a:t>dynamic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149343-974C-1655-073F-7CC2CE9C7D34}"/>
              </a:ext>
            </a:extLst>
          </p:cNvPr>
          <p:cNvSpPr txBox="1"/>
          <p:nvPr/>
        </p:nvSpPr>
        <p:spPr>
          <a:xfrm>
            <a:off x="5721536" y="728322"/>
            <a:ext cx="3126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Thank </a:t>
            </a:r>
            <a:r>
              <a:rPr lang="it-IT" sz="2800" b="1" dirty="0" err="1"/>
              <a:t>you</a:t>
            </a:r>
            <a:r>
              <a:rPr lang="it-IT" sz="2800" b="1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2D75A1-9F13-3A43-6308-128F8D3D5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01" y="1637858"/>
            <a:ext cx="9382899" cy="411530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D430E16-CB7F-3F4D-0AD3-226173B8092E}"/>
              </a:ext>
            </a:extLst>
          </p:cNvPr>
          <p:cNvSpPr/>
          <p:nvPr/>
        </p:nvSpPr>
        <p:spPr>
          <a:xfrm>
            <a:off x="276583" y="5445936"/>
            <a:ext cx="2106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/>
                </a:solidFill>
              </a:rPr>
              <a:t>angelo.nole@unibas.it</a:t>
            </a:r>
          </a:p>
        </p:txBody>
      </p:sp>
    </p:spTree>
    <p:extLst>
      <p:ext uri="{BB962C8B-B14F-4D97-AF65-F5344CB8AC3E}">
        <p14:creationId xmlns:p14="http://schemas.microsoft.com/office/powerpoint/2010/main" val="42291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6870" y="280580"/>
            <a:ext cx="8958385" cy="14549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800" dirty="0">
                <a:solidFill>
                  <a:srgbClr val="002060"/>
                </a:solidFill>
              </a:rPr>
              <a:t>Temporal and spatial patterns assessment of riparian vegetation cover in the Mediterranean region </a:t>
            </a:r>
          </a:p>
          <a:p>
            <a:pPr algn="ctr">
              <a:lnSpc>
                <a:spcPct val="107000"/>
              </a:lnSpc>
            </a:pPr>
            <a:r>
              <a:rPr lang="en-GB" sz="2800" dirty="0">
                <a:solidFill>
                  <a:srgbClr val="002060"/>
                </a:solidFill>
              </a:rPr>
              <a:t>using Landsat spectral metrics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DFEF69-D3B1-803E-F7B7-A659B639D663}"/>
              </a:ext>
            </a:extLst>
          </p:cNvPr>
          <p:cNvSpPr txBox="1"/>
          <p:nvPr/>
        </p:nvSpPr>
        <p:spPr>
          <a:xfrm>
            <a:off x="5011117" y="1976751"/>
            <a:ext cx="4978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Nolè A</a:t>
            </a:r>
            <a:r>
              <a:rPr lang="en-US" dirty="0">
                <a:solidFill>
                  <a:srgbClr val="002060"/>
                </a:solidFill>
              </a:rPr>
              <a:t>., Castronuovo R., </a:t>
            </a:r>
            <a:r>
              <a:rPr lang="en-US" dirty="0" err="1">
                <a:solidFill>
                  <a:srgbClr val="002060"/>
                </a:solidFill>
              </a:rPr>
              <a:t>Borghetti</a:t>
            </a:r>
            <a:r>
              <a:rPr lang="en-US" dirty="0">
                <a:solidFill>
                  <a:srgbClr val="002060"/>
                </a:solidFill>
              </a:rPr>
              <a:t> M.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2C29D47-35A2-C80D-9C90-8473F91A87ED}"/>
              </a:ext>
            </a:extLst>
          </p:cNvPr>
          <p:cNvSpPr/>
          <p:nvPr/>
        </p:nvSpPr>
        <p:spPr>
          <a:xfrm>
            <a:off x="10361442" y="3740174"/>
            <a:ext cx="1669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2060"/>
                </a:solidFill>
              </a:rPr>
              <a:t>Prof. Angelo Nolè</a:t>
            </a:r>
          </a:p>
        </p:txBody>
      </p:sp>
      <p:sp>
        <p:nvSpPr>
          <p:cNvPr id="9" name="Rettangolo 7">
            <a:extLst>
              <a:ext uri="{FF2B5EF4-FFF2-40B4-BE49-F238E27FC236}">
                <a16:creationId xmlns:a16="http://schemas.microsoft.com/office/drawing/2014/main" id="{C5E8A56D-EFCC-2881-D391-4852E3B99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915" y="3334142"/>
            <a:ext cx="47489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University of Basilicata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it-IT" altLang="en-US" sz="1600" b="1" i="1" dirty="0">
                <a:solidFill>
                  <a:srgbClr val="002060"/>
                </a:solidFill>
              </a:rPr>
              <a:t>SAFE - </a:t>
            </a:r>
            <a:r>
              <a:rPr lang="en-US" sz="1600" b="1" dirty="0">
                <a:solidFill>
                  <a:srgbClr val="002060"/>
                </a:solidFill>
              </a:rPr>
              <a:t>School of Agricultural, Forest, Food and Environmental Sciences</a:t>
            </a:r>
            <a:endParaRPr lang="it-IT" altLang="en-US" sz="1600" b="1" i="1" dirty="0">
              <a:solidFill>
                <a:srgbClr val="002060"/>
              </a:solidFill>
            </a:endParaRPr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6B269B0B-4BF1-A6B9-5C73-5822BC0D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70" y="3783740"/>
            <a:ext cx="625660" cy="69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A00C79C-045C-C5A0-3BAE-BC65CBAD2B7F}"/>
              </a:ext>
            </a:extLst>
          </p:cNvPr>
          <p:cNvSpPr/>
          <p:nvPr/>
        </p:nvSpPr>
        <p:spPr>
          <a:xfrm>
            <a:off x="9964560" y="4056919"/>
            <a:ext cx="2106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2060"/>
                </a:solidFill>
              </a:rPr>
              <a:t>angelo.nole@unibas.it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5FCE7E6-8CAD-574E-F14A-2619C2F7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r="82838" b="18420"/>
          <a:stretch>
            <a:fillRect/>
          </a:stretch>
        </p:blipFill>
        <p:spPr bwMode="auto">
          <a:xfrm>
            <a:off x="2850880" y="3140260"/>
            <a:ext cx="697639" cy="649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3B77C8D-4CB3-5F79-93E9-3DB98850FD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93" b="24807"/>
          <a:stretch/>
        </p:blipFill>
        <p:spPr>
          <a:xfrm>
            <a:off x="2809101" y="4477974"/>
            <a:ext cx="9382899" cy="2391401"/>
          </a:xfrm>
          <a:prstGeom prst="rect">
            <a:avLst/>
          </a:prstGeom>
        </p:spPr>
      </p:pic>
      <p:cxnSp>
        <p:nvCxnSpPr>
          <p:cNvPr id="18" name="Connettore 1 26">
            <a:extLst>
              <a:ext uri="{FF2B5EF4-FFF2-40B4-BE49-F238E27FC236}">
                <a16:creationId xmlns:a16="http://schemas.microsoft.com/office/drawing/2014/main" id="{2EED1FF1-B385-866E-17FF-250731C510E7}"/>
              </a:ext>
            </a:extLst>
          </p:cNvPr>
          <p:cNvCxnSpPr>
            <a:cxnSpLocks/>
          </p:cNvCxnSpPr>
          <p:nvPr/>
        </p:nvCxnSpPr>
        <p:spPr>
          <a:xfrm>
            <a:off x="3199699" y="1881444"/>
            <a:ext cx="884206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21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4" name="Segnaposto immagine 30">
            <a:extLst>
              <a:ext uri="{FF2B5EF4-FFF2-40B4-BE49-F238E27FC236}">
                <a16:creationId xmlns:a16="http://schemas.microsoft.com/office/drawing/2014/main" id="{6555AE5B-CCAC-2CA1-019F-6D4797929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8" r="836" b="5021"/>
          <a:stretch/>
        </p:blipFill>
        <p:spPr>
          <a:xfrm>
            <a:off x="2809101" y="1591001"/>
            <a:ext cx="9382899" cy="526699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B2992DF-ED0C-8475-8060-5A0A3E0E1801}"/>
              </a:ext>
            </a:extLst>
          </p:cNvPr>
          <p:cNvSpPr/>
          <p:nvPr/>
        </p:nvSpPr>
        <p:spPr>
          <a:xfrm>
            <a:off x="3182055" y="505337"/>
            <a:ext cx="6090178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 err="1"/>
              <a:t>Priority</a:t>
            </a:r>
            <a:r>
              <a:rPr lang="it-IT" sz="1200" dirty="0"/>
              <a:t> habitat </a:t>
            </a:r>
          </a:p>
          <a:p>
            <a:pPr>
              <a:lnSpc>
                <a:spcPct val="150000"/>
              </a:lnSpc>
            </a:pPr>
            <a:r>
              <a:rPr lang="it-IT" sz="1200" dirty="0"/>
              <a:t>Key </a:t>
            </a:r>
            <a:r>
              <a:rPr lang="it-IT" sz="1200" dirty="0" err="1"/>
              <a:t>role</a:t>
            </a:r>
            <a:r>
              <a:rPr lang="it-IT" sz="1200" dirty="0"/>
              <a:t> in </a:t>
            </a:r>
            <a:r>
              <a:rPr lang="it-IT" sz="1200" dirty="0" err="1"/>
              <a:t>biodiversity</a:t>
            </a:r>
            <a:r>
              <a:rPr lang="it-IT" sz="1200" dirty="0"/>
              <a:t> </a:t>
            </a:r>
            <a:r>
              <a:rPr lang="it-IT" sz="1200" dirty="0" err="1"/>
              <a:t>conservation</a:t>
            </a:r>
            <a:r>
              <a:rPr lang="it-IT" sz="1200" dirty="0"/>
              <a:t> (</a:t>
            </a:r>
            <a:r>
              <a:rPr lang="en-US" sz="1200" dirty="0"/>
              <a:t>EU Biodiversity Strategy for 2030)</a:t>
            </a:r>
            <a:r>
              <a:rPr lang="it-IT" sz="1200" dirty="0"/>
              <a:t>  </a:t>
            </a:r>
          </a:p>
          <a:p>
            <a:pPr>
              <a:lnSpc>
                <a:spcPct val="150000"/>
              </a:lnSpc>
            </a:pPr>
            <a:r>
              <a:rPr lang="it-IT" sz="1200" dirty="0" err="1"/>
              <a:t>Mitigation</a:t>
            </a:r>
            <a:r>
              <a:rPr lang="it-IT" sz="1200" dirty="0"/>
              <a:t> of </a:t>
            </a:r>
            <a:r>
              <a:rPr lang="it-IT" sz="1200" dirty="0" err="1"/>
              <a:t>hydrogeological</a:t>
            </a:r>
            <a:r>
              <a:rPr lang="it-IT" sz="1200" dirty="0"/>
              <a:t> risk and </a:t>
            </a:r>
            <a:r>
              <a:rPr lang="it-IT" sz="1200" dirty="0" err="1"/>
              <a:t>climate</a:t>
            </a:r>
            <a:r>
              <a:rPr lang="it-IT" sz="1200" dirty="0"/>
              <a:t> </a:t>
            </a:r>
            <a:r>
              <a:rPr lang="it-IT" sz="1200" dirty="0" err="1"/>
              <a:t>chenge</a:t>
            </a:r>
            <a:r>
              <a:rPr lang="it-IT" sz="1200" dirty="0"/>
              <a:t> impacts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6C5B5B-B120-05BE-B64A-C0091404290F}"/>
              </a:ext>
            </a:extLst>
          </p:cNvPr>
          <p:cNvSpPr txBox="1"/>
          <p:nvPr/>
        </p:nvSpPr>
        <p:spPr>
          <a:xfrm>
            <a:off x="2886891" y="111198"/>
            <a:ext cx="465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cs typeface="Segoe UI Semilight" pitchFamily="34" charset="0"/>
              </a:rPr>
              <a:t>Riparian areas </a:t>
            </a:r>
            <a:r>
              <a:rPr lang="it-IT" sz="1800" b="1" dirty="0"/>
              <a:t>≈ 7% of </a:t>
            </a:r>
            <a:r>
              <a:rPr lang="it-IT" sz="1800" b="1" dirty="0" err="1"/>
              <a:t>regional</a:t>
            </a:r>
            <a:r>
              <a:rPr lang="it-IT" sz="1800" b="1" dirty="0"/>
              <a:t> </a:t>
            </a:r>
            <a:r>
              <a:rPr lang="it-IT" sz="1800" b="1" dirty="0" err="1"/>
              <a:t>forest</a:t>
            </a:r>
            <a:r>
              <a:rPr lang="it-IT" sz="1800" b="1" dirty="0"/>
              <a:t> cover</a:t>
            </a:r>
            <a:endParaRPr lang="en-US" dirty="0"/>
          </a:p>
        </p:txBody>
      </p:sp>
      <p:pic>
        <p:nvPicPr>
          <p:cNvPr id="14" name="Immagine 13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2088F422-7BAC-0316-9EE2-219C14F9B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90" y="43543"/>
            <a:ext cx="4342121" cy="374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7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8" name="Immagine 7" descr="Immagine che contiene disegno, mappa&#10;&#10;Descrizione generata automaticamente">
            <a:extLst>
              <a:ext uri="{FF2B5EF4-FFF2-40B4-BE49-F238E27FC236}">
                <a16:creationId xmlns:a16="http://schemas.microsoft.com/office/drawing/2014/main" id="{94A5CBC0-8B4E-44F3-0334-136C969EB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t="8026" b="5506"/>
          <a:stretch/>
        </p:blipFill>
        <p:spPr>
          <a:xfrm>
            <a:off x="122707" y="4081245"/>
            <a:ext cx="2563683" cy="27539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D4489F-9325-82A6-17DB-105E662707A9}"/>
              </a:ext>
            </a:extLst>
          </p:cNvPr>
          <p:cNvSpPr txBox="1"/>
          <p:nvPr/>
        </p:nvSpPr>
        <p:spPr>
          <a:xfrm>
            <a:off x="295772" y="3157915"/>
            <a:ext cx="2217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Riparian Zones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Land Cover/Land Use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2018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BDF1B75-8393-B77C-7124-FA6AA7482725}"/>
              </a:ext>
            </a:extLst>
          </p:cNvPr>
          <p:cNvGrpSpPr/>
          <p:nvPr/>
        </p:nvGrpSpPr>
        <p:grpSpPr>
          <a:xfrm>
            <a:off x="2962529" y="1113872"/>
            <a:ext cx="4664172" cy="5208276"/>
            <a:chOff x="6562941" y="1065307"/>
            <a:chExt cx="5352288" cy="5765292"/>
          </a:xfrm>
        </p:grpSpPr>
        <p:pic>
          <p:nvPicPr>
            <p:cNvPr id="16" name="Immagine 15" descr="Immagine che contiene mappa, testo, atlante&#10;&#10;Descrizione generata automaticamente">
              <a:extLst>
                <a:ext uri="{FF2B5EF4-FFF2-40B4-BE49-F238E27FC236}">
                  <a16:creationId xmlns:a16="http://schemas.microsoft.com/office/drawing/2014/main" id="{F2198F52-5630-74BC-6CC7-E859555D7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941" y="1065307"/>
              <a:ext cx="5352288" cy="5765292"/>
            </a:xfrm>
            <a:prstGeom prst="rect">
              <a:avLst/>
            </a:prstGeom>
          </p:spPr>
        </p:pic>
        <p:pic>
          <p:nvPicPr>
            <p:cNvPr id="18" name="Immagine 17" descr="Immagine che contiene mappa, testo, atlante&#10;&#10;Descrizione generata automaticamente">
              <a:extLst>
                <a:ext uri="{FF2B5EF4-FFF2-40B4-BE49-F238E27FC236}">
                  <a16:creationId xmlns:a16="http://schemas.microsoft.com/office/drawing/2014/main" id="{BD094F70-FC5C-DCD7-5115-8CEDF5AC1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5"/>
            <a:stretch/>
          </p:blipFill>
          <p:spPr>
            <a:xfrm>
              <a:off x="10553121" y="1065307"/>
              <a:ext cx="1362108" cy="1674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E576906-21DC-A4EA-ABB1-5738E7130D3C}"/>
              </a:ext>
            </a:extLst>
          </p:cNvPr>
          <p:cNvSpPr txBox="1"/>
          <p:nvPr/>
        </p:nvSpPr>
        <p:spPr>
          <a:xfrm>
            <a:off x="2881249" y="-31728"/>
            <a:ext cx="5933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Methods - Study area </a:t>
            </a:r>
          </a:p>
          <a:p>
            <a:r>
              <a:rPr lang="it-IT" sz="2000" b="1" dirty="0" err="1"/>
              <a:t>Actual</a:t>
            </a:r>
            <a:r>
              <a:rPr lang="it-IT" sz="2000" b="1" dirty="0"/>
              <a:t> and </a:t>
            </a:r>
            <a:r>
              <a:rPr lang="it-IT" sz="2000" b="1" dirty="0" err="1"/>
              <a:t>Potential</a:t>
            </a:r>
            <a:r>
              <a:rPr lang="it-IT" sz="2000" b="1" dirty="0"/>
              <a:t> </a:t>
            </a:r>
            <a:r>
              <a:rPr lang="it-IT" sz="2000" b="1" dirty="0" err="1"/>
              <a:t>Riparian</a:t>
            </a:r>
            <a:r>
              <a:rPr lang="it-IT" sz="2000" b="1" dirty="0"/>
              <a:t> Zones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3609963-C96C-01D5-90DE-9BE403368194}"/>
              </a:ext>
            </a:extLst>
          </p:cNvPr>
          <p:cNvSpPr txBox="1"/>
          <p:nvPr/>
        </p:nvSpPr>
        <p:spPr>
          <a:xfrm>
            <a:off x="2881249" y="6524053"/>
            <a:ext cx="4567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effectLst/>
                <a:latin typeface="La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https://doi.org/10.2909/2afca4ec-76e2-4155-b4e6-7460f9f6ae01</a:t>
            </a:r>
            <a:endParaRPr lang="en-GB" sz="1200" dirty="0"/>
          </a:p>
        </p:txBody>
      </p:sp>
      <p:pic>
        <p:nvPicPr>
          <p:cNvPr id="26" name="Immagine 25" descr="Immagine che contiene testo, schermata, documento&#10;&#10;Descrizione generata automaticamente">
            <a:extLst>
              <a:ext uri="{FF2B5EF4-FFF2-40B4-BE49-F238E27FC236}">
                <a16:creationId xmlns:a16="http://schemas.microsoft.com/office/drawing/2014/main" id="{EEF4DCDC-7EA9-FC77-06D0-A6B1F5602C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18" y="139899"/>
            <a:ext cx="2959360" cy="6578202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5BD43755-3BE9-06B2-F3B3-D18BC7C5431B}"/>
              </a:ext>
            </a:extLst>
          </p:cNvPr>
          <p:cNvGrpSpPr/>
          <p:nvPr/>
        </p:nvGrpSpPr>
        <p:grpSpPr>
          <a:xfrm>
            <a:off x="8460083" y="139899"/>
            <a:ext cx="3052917" cy="6618934"/>
            <a:chOff x="6664107" y="185221"/>
            <a:chExt cx="3052917" cy="6618934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C3A4F306-9E51-1E71-B217-C34D2FAFDD3C}"/>
                </a:ext>
              </a:extLst>
            </p:cNvPr>
            <p:cNvSpPr/>
            <p:nvPr/>
          </p:nvSpPr>
          <p:spPr>
            <a:xfrm>
              <a:off x="6671262" y="185221"/>
              <a:ext cx="3045762" cy="4525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75C75BF8-A021-6479-FA9C-3A760C1086AF}"/>
                </a:ext>
              </a:extLst>
            </p:cNvPr>
            <p:cNvSpPr/>
            <p:nvPr/>
          </p:nvSpPr>
          <p:spPr>
            <a:xfrm>
              <a:off x="6671262" y="844591"/>
              <a:ext cx="3045762" cy="1002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6AEF80ED-39DF-3DF1-B261-7359A62E8EFA}"/>
                </a:ext>
              </a:extLst>
            </p:cNvPr>
            <p:cNvSpPr/>
            <p:nvPr/>
          </p:nvSpPr>
          <p:spPr>
            <a:xfrm>
              <a:off x="6664107" y="1140239"/>
              <a:ext cx="3045762" cy="2069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48C96520-9990-5410-2612-3E2BABA70A36}"/>
                </a:ext>
              </a:extLst>
            </p:cNvPr>
            <p:cNvSpPr/>
            <p:nvPr/>
          </p:nvSpPr>
          <p:spPr>
            <a:xfrm>
              <a:off x="6671262" y="1460986"/>
              <a:ext cx="3045762" cy="5205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1136F07-7ABB-148D-6BCB-A3E4EBC4F9ED}"/>
                </a:ext>
              </a:extLst>
            </p:cNvPr>
            <p:cNvSpPr/>
            <p:nvPr/>
          </p:nvSpPr>
          <p:spPr>
            <a:xfrm>
              <a:off x="6664107" y="2188339"/>
              <a:ext cx="3045762" cy="1138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8EC2E786-D69C-F7A0-62F1-994EDF34F763}"/>
                </a:ext>
              </a:extLst>
            </p:cNvPr>
            <p:cNvSpPr/>
            <p:nvPr/>
          </p:nvSpPr>
          <p:spPr>
            <a:xfrm>
              <a:off x="6664107" y="2395191"/>
              <a:ext cx="3045762" cy="1138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EF22DF1D-925F-FDB5-284A-D1AB32B0D882}"/>
                </a:ext>
              </a:extLst>
            </p:cNvPr>
            <p:cNvSpPr/>
            <p:nvPr/>
          </p:nvSpPr>
          <p:spPr>
            <a:xfrm>
              <a:off x="6671262" y="3288667"/>
              <a:ext cx="3045762" cy="2592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A25DC78-E16C-379D-CD87-0B7F11E45041}"/>
                </a:ext>
              </a:extLst>
            </p:cNvPr>
            <p:cNvSpPr/>
            <p:nvPr/>
          </p:nvSpPr>
          <p:spPr>
            <a:xfrm>
              <a:off x="6671262" y="4213558"/>
              <a:ext cx="3045762" cy="2592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2EE26472-510F-17D0-970C-136F43916A1D}"/>
                </a:ext>
              </a:extLst>
            </p:cNvPr>
            <p:cNvSpPr/>
            <p:nvPr/>
          </p:nvSpPr>
          <p:spPr>
            <a:xfrm>
              <a:off x="6671262" y="5561145"/>
              <a:ext cx="3045762" cy="3397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2991DBF-BA97-AA9F-F144-88D0C907D2F3}"/>
                </a:ext>
              </a:extLst>
            </p:cNvPr>
            <p:cNvSpPr/>
            <p:nvPr/>
          </p:nvSpPr>
          <p:spPr>
            <a:xfrm>
              <a:off x="6671262" y="4790115"/>
              <a:ext cx="3045762" cy="1138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DCB5C061-9A0E-E191-0790-F79720E7BB7C}"/>
                </a:ext>
              </a:extLst>
            </p:cNvPr>
            <p:cNvSpPr/>
            <p:nvPr/>
          </p:nvSpPr>
          <p:spPr>
            <a:xfrm>
              <a:off x="6664107" y="6690260"/>
              <a:ext cx="3045762" cy="1138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ttangolo 40">
            <a:extLst>
              <a:ext uri="{FF2B5EF4-FFF2-40B4-BE49-F238E27FC236}">
                <a16:creationId xmlns:a16="http://schemas.microsoft.com/office/drawing/2014/main" id="{C842EDBC-BE97-EE42-0FAF-C9FC69730699}"/>
              </a:ext>
            </a:extLst>
          </p:cNvPr>
          <p:cNvSpPr/>
          <p:nvPr/>
        </p:nvSpPr>
        <p:spPr>
          <a:xfrm>
            <a:off x="6715760" y="4216400"/>
            <a:ext cx="477520" cy="860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Immagine 39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80E4ECD0-FA58-4C85-19A6-DA2F128AF78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 t="2201" r="1872" b="3659"/>
          <a:stretch/>
        </p:blipFill>
        <p:spPr>
          <a:xfrm>
            <a:off x="4151825" y="1024464"/>
            <a:ext cx="3489196" cy="5320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BDAB52-A3EC-D2E3-2D1E-CD0BE864C2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971"/>
          <a:stretch/>
        </p:blipFill>
        <p:spPr>
          <a:xfrm>
            <a:off x="108388" y="4141007"/>
            <a:ext cx="1111670" cy="3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EC3686E-5830-F5FA-DD94-95D72E697D22}"/>
              </a:ext>
            </a:extLst>
          </p:cNvPr>
          <p:cNvSpPr txBox="1"/>
          <p:nvPr/>
        </p:nvSpPr>
        <p:spPr>
          <a:xfrm>
            <a:off x="2866621" y="8439"/>
            <a:ext cx="5933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Methods – Work Flow</a:t>
            </a:r>
          </a:p>
          <a:p>
            <a:r>
              <a:rPr lang="it-IT" sz="2000" b="1" dirty="0" err="1"/>
              <a:t>Vegetation</a:t>
            </a:r>
            <a:r>
              <a:rPr lang="it-IT" sz="2000" b="1" dirty="0"/>
              <a:t> trend </a:t>
            </a:r>
            <a:r>
              <a:rPr lang="it-IT" sz="2000" b="1" dirty="0" err="1"/>
              <a:t>analysis</a:t>
            </a:r>
            <a:r>
              <a:rPr lang="it-IT" sz="2000" b="1" dirty="0"/>
              <a:t> on </a:t>
            </a:r>
            <a:r>
              <a:rPr lang="it-IT" sz="2000" b="1" dirty="0" err="1"/>
              <a:t>natural</a:t>
            </a:r>
            <a:r>
              <a:rPr lang="it-IT" sz="2000" b="1" dirty="0"/>
              <a:t> </a:t>
            </a:r>
            <a:r>
              <a:rPr lang="it-IT" sz="2000" b="1" dirty="0" err="1"/>
              <a:t>areas</a:t>
            </a:r>
            <a:endParaRPr lang="it-IT" sz="2000" b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7E1DBBD-F1AC-BCB8-D16D-623517755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103" y="881821"/>
            <a:ext cx="5506603" cy="4194357"/>
          </a:xfrm>
          <a:prstGeom prst="rect">
            <a:avLst/>
          </a:prstGeom>
        </p:spPr>
      </p:pic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AF357DC2-C6D3-3BAA-0300-8F89914F8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598967"/>
              </p:ext>
            </p:extLst>
          </p:nvPr>
        </p:nvGraphicFramePr>
        <p:xfrm>
          <a:off x="9524320" y="141146"/>
          <a:ext cx="2000075" cy="3113555"/>
        </p:xfrm>
        <a:graphic>
          <a:graphicData uri="http://schemas.openxmlformats.org/drawingml/2006/table">
            <a:tbl>
              <a:tblPr bandRow="1"/>
              <a:tblGrid>
                <a:gridCol w="843911">
                  <a:extLst>
                    <a:ext uri="{9D8B030D-6E8A-4147-A177-3AD203B41FA5}">
                      <a16:colId xmlns:a16="http://schemas.microsoft.com/office/drawing/2014/main" val="125863427"/>
                    </a:ext>
                  </a:extLst>
                </a:gridCol>
                <a:gridCol w="572358">
                  <a:extLst>
                    <a:ext uri="{9D8B030D-6E8A-4147-A177-3AD203B41FA5}">
                      <a16:colId xmlns:a16="http://schemas.microsoft.com/office/drawing/2014/main" val="4140765847"/>
                    </a:ext>
                  </a:extLst>
                </a:gridCol>
                <a:gridCol w="583806">
                  <a:extLst>
                    <a:ext uri="{9D8B030D-6E8A-4147-A177-3AD203B41FA5}">
                      <a16:colId xmlns:a16="http://schemas.microsoft.com/office/drawing/2014/main" val="921560183"/>
                    </a:ext>
                  </a:extLst>
                </a:gridCol>
              </a:tblGrid>
              <a:tr h="1667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Sensors</a:t>
                      </a:r>
                      <a:endParaRPr lang="en-US" sz="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Years</a:t>
                      </a:r>
                      <a:endParaRPr lang="en-US" sz="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N° Images</a:t>
                      </a:r>
                      <a:endParaRPr lang="en-US" sz="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248524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2000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22198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2001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680082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2002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402674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2003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221115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2004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465095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2005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950292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2006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266091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2007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698329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2008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588493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2009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312843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2010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051392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2011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124388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(ETM+)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2012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162310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2013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087763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2014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33460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2015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68540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2016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213936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020921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2018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93818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2019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993425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2020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087389"/>
                  </a:ext>
                </a:extLst>
              </a:tr>
              <a:tr h="133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Landsat (OLI)/ (TIRS)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</a:t>
                      </a:r>
                      <a:endParaRPr lang="en-US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744" marR="42744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259019"/>
                  </a:ext>
                </a:extLst>
              </a:tr>
            </a:tbl>
          </a:graphicData>
        </a:graphic>
      </p:graphicFrame>
      <p:graphicFrame>
        <p:nvGraphicFramePr>
          <p:cNvPr id="22" name="Grafico 21">
            <a:extLst>
              <a:ext uri="{FF2B5EF4-FFF2-40B4-BE49-F238E27FC236}">
                <a16:creationId xmlns:a16="http://schemas.microsoft.com/office/drawing/2014/main" id="{4057BE4B-E2BC-AFE4-A7B8-7AB0F2AD7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178950"/>
              </p:ext>
            </p:extLst>
          </p:nvPr>
        </p:nvGraphicFramePr>
        <p:xfrm>
          <a:off x="9818429" y="3363249"/>
          <a:ext cx="2339467" cy="128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7" name="Gruppo 26">
            <a:extLst>
              <a:ext uri="{FF2B5EF4-FFF2-40B4-BE49-F238E27FC236}">
                <a16:creationId xmlns:a16="http://schemas.microsoft.com/office/drawing/2014/main" id="{8E588537-0CD8-D5A2-4E6C-E5DD8EC60700}"/>
              </a:ext>
            </a:extLst>
          </p:cNvPr>
          <p:cNvGrpSpPr/>
          <p:nvPr/>
        </p:nvGrpSpPr>
        <p:grpSpPr>
          <a:xfrm>
            <a:off x="2959344" y="4994043"/>
            <a:ext cx="2334967" cy="1752854"/>
            <a:chOff x="2915103" y="4925941"/>
            <a:chExt cx="2401382" cy="1826752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5233883-CB8C-E00A-FF98-5D341931F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81" t="23320" r="28750" b="11926"/>
            <a:stretch/>
          </p:blipFill>
          <p:spPr>
            <a:xfrm>
              <a:off x="2915103" y="4925941"/>
              <a:ext cx="1799275" cy="1440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F1A5E9FE-76BE-D4A7-C7F9-37067DBD0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219" t="24710" r="34375" b="13315"/>
            <a:stretch/>
          </p:blipFill>
          <p:spPr>
            <a:xfrm>
              <a:off x="3651271" y="5351400"/>
              <a:ext cx="1665214" cy="14012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8" name="Immagine 27" descr="1st Workshop on Google Earth Engine (GEE) | Sharif UNESCO">
            <a:extLst>
              <a:ext uri="{FF2B5EF4-FFF2-40B4-BE49-F238E27FC236}">
                <a16:creationId xmlns:a16="http://schemas.microsoft.com/office/drawing/2014/main" id="{E609A0E7-BA76-43A1-A7C8-56F3652AD63D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1"/>
          <a:stretch/>
        </p:blipFill>
        <p:spPr bwMode="auto">
          <a:xfrm>
            <a:off x="3807369" y="1527465"/>
            <a:ext cx="638918" cy="395039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D9B1465-C211-BE51-C4C5-940694378E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8224" y="4243870"/>
            <a:ext cx="304043" cy="232491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3E359A14-C266-ED07-9D64-C157ECF24100}"/>
              </a:ext>
            </a:extLst>
          </p:cNvPr>
          <p:cNvGrpSpPr/>
          <p:nvPr/>
        </p:nvGrpSpPr>
        <p:grpSpPr>
          <a:xfrm>
            <a:off x="8415075" y="3389087"/>
            <a:ext cx="1275693" cy="854783"/>
            <a:chOff x="3231394" y="3540044"/>
            <a:chExt cx="2416371" cy="837840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D3BE077E-E75E-35CE-4281-0C14E5AF13A8}"/>
                </a:ext>
              </a:extLst>
            </p:cNvPr>
            <p:cNvSpPr/>
            <p:nvPr/>
          </p:nvSpPr>
          <p:spPr>
            <a:xfrm>
              <a:off x="3231394" y="3540044"/>
              <a:ext cx="1922885" cy="392179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it-IT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Theil</a:t>
              </a:r>
              <a:r>
                <a:rPr lang="it-IT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Sen test</a:t>
              </a:r>
            </a:p>
            <a:p>
              <a:r>
                <a:rPr lang="it-IT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 &gt;0.01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9D4A00E6-C722-8FC2-5A7B-B9AB2F313CFF}"/>
                </a:ext>
              </a:extLst>
            </p:cNvPr>
            <p:cNvSpPr/>
            <p:nvPr/>
          </p:nvSpPr>
          <p:spPr>
            <a:xfrm>
              <a:off x="3231394" y="3985705"/>
              <a:ext cx="2416371" cy="392179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it-IT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Mann Kendall test</a:t>
              </a:r>
            </a:p>
            <a:p>
              <a:r>
                <a:rPr lang="it-IT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p&lt;0.05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2246A81-DEFA-4956-D993-042FB604BF71}"/>
              </a:ext>
            </a:extLst>
          </p:cNvPr>
          <p:cNvGrpSpPr/>
          <p:nvPr/>
        </p:nvGrpSpPr>
        <p:grpSpPr>
          <a:xfrm>
            <a:off x="7786039" y="5184726"/>
            <a:ext cx="4357477" cy="1493388"/>
            <a:chOff x="7786039" y="5184726"/>
            <a:chExt cx="4357477" cy="1493388"/>
          </a:xfrm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C7A8BF6D-3E56-9E88-A7C8-CBAA105A69F1}"/>
                </a:ext>
              </a:extLst>
            </p:cNvPr>
            <p:cNvSpPr/>
            <p:nvPr/>
          </p:nvSpPr>
          <p:spPr>
            <a:xfrm>
              <a:off x="7786039" y="5715230"/>
              <a:ext cx="1691711" cy="43088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Validation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4CA26839-22BF-84D8-1211-3AD8886B1032}"/>
                </a:ext>
              </a:extLst>
            </p:cNvPr>
            <p:cNvSpPr/>
            <p:nvPr/>
          </p:nvSpPr>
          <p:spPr>
            <a:xfrm>
              <a:off x="9190945" y="5184726"/>
              <a:ext cx="1468346" cy="42216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Visual analysis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2D0D471A-0B52-A58E-D6F1-03AC0BC3E2E8}"/>
                </a:ext>
              </a:extLst>
            </p:cNvPr>
            <p:cNvSpPr/>
            <p:nvPr/>
          </p:nvSpPr>
          <p:spPr>
            <a:xfrm>
              <a:off x="10524357" y="5199396"/>
              <a:ext cx="16191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Orthophoto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it-IT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2000 - 2013 - 2019</a:t>
              </a: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A95DBAD-1BC7-E25B-5063-F09AD196905F}"/>
                </a:ext>
              </a:extLst>
            </p:cNvPr>
            <p:cNvSpPr/>
            <p:nvPr/>
          </p:nvSpPr>
          <p:spPr>
            <a:xfrm>
              <a:off x="9190945" y="6254665"/>
              <a:ext cx="1468346" cy="423449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Ground truth</a:t>
              </a: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C75FC54E-5C6D-614E-0D8B-F2E09D074746}"/>
                </a:ext>
              </a:extLst>
            </p:cNvPr>
            <p:cNvSpPr/>
            <p:nvPr/>
          </p:nvSpPr>
          <p:spPr>
            <a:xfrm>
              <a:off x="10659291" y="6212405"/>
              <a:ext cx="12163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Sinni River Basin</a:t>
              </a:r>
              <a:endPara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DB9395C0-8777-2421-0C8F-4D23BB1C40FB}"/>
              </a:ext>
            </a:extLst>
          </p:cNvPr>
          <p:cNvGrpSpPr/>
          <p:nvPr/>
        </p:nvGrpSpPr>
        <p:grpSpPr>
          <a:xfrm>
            <a:off x="6380914" y="405626"/>
            <a:ext cx="3053436" cy="2812467"/>
            <a:chOff x="8610162" y="176175"/>
            <a:chExt cx="3053436" cy="2812467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BD76BF9-8ADB-8014-C8C2-3BB81D6573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0162" y="176175"/>
              <a:ext cx="2922055" cy="2812467"/>
              <a:chOff x="6993700" y="1791314"/>
              <a:chExt cx="4188477" cy="3946347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5C20B8FB-76F9-2F3A-DB7E-6425810BD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2187" t="30546" r="37500" b="22209"/>
              <a:stretch/>
            </p:blipFill>
            <p:spPr>
              <a:xfrm>
                <a:off x="6993700" y="2067346"/>
                <a:ext cx="4188477" cy="3670315"/>
              </a:xfrm>
              <a:prstGeom prst="rect">
                <a:avLst/>
              </a:prstGeom>
            </p:spPr>
          </p:pic>
          <p:pic>
            <p:nvPicPr>
              <p:cNvPr id="10" name="Immagine 9" descr="Immagine che contiene testo, bigliettodavisita, busta&#10;&#10;Descrizione generata automaticamente">
                <a:extLst>
                  <a:ext uri="{FF2B5EF4-FFF2-40B4-BE49-F238E27FC236}">
                    <a16:creationId xmlns:a16="http://schemas.microsoft.com/office/drawing/2014/main" id="{64D86F6F-2184-45E7-4680-2A57C70E0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24841" y="1791314"/>
                <a:ext cx="965934" cy="936206"/>
              </a:xfrm>
              <a:prstGeom prst="rect">
                <a:avLst/>
              </a:prstGeom>
            </p:spPr>
          </p:pic>
          <p:pic>
            <p:nvPicPr>
              <p:cNvPr id="12" name="Immagine 11" descr="Immagine che contiene testo, bigliettodavisita, busta&#10;&#10;Descrizione generata automaticamente">
                <a:extLst>
                  <a:ext uri="{FF2B5EF4-FFF2-40B4-BE49-F238E27FC236}">
                    <a16:creationId xmlns:a16="http://schemas.microsoft.com/office/drawing/2014/main" id="{7C86DDE2-9FE2-8E53-5ADE-6D5AA081C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07808" y="2275941"/>
                <a:ext cx="965934" cy="936206"/>
              </a:xfrm>
              <a:prstGeom prst="rect">
                <a:avLst/>
              </a:prstGeom>
            </p:spPr>
          </p:pic>
          <p:pic>
            <p:nvPicPr>
              <p:cNvPr id="14" name="Immagine 13" descr="Immagine che contiene testo, bigliettodavisita, busta&#10;&#10;Descrizione generata automaticamente">
                <a:extLst>
                  <a:ext uri="{FF2B5EF4-FFF2-40B4-BE49-F238E27FC236}">
                    <a16:creationId xmlns:a16="http://schemas.microsoft.com/office/drawing/2014/main" id="{648ECE2C-7742-20D6-EF08-F97431172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40444" y="2755629"/>
                <a:ext cx="965934" cy="936206"/>
              </a:xfrm>
              <a:prstGeom prst="rect">
                <a:avLst/>
              </a:prstGeom>
            </p:spPr>
          </p:pic>
          <p:pic>
            <p:nvPicPr>
              <p:cNvPr id="15" name="Immagine 14" descr="Immagine che contiene testo, bigliettodavisita, busta&#10;&#10;Descrizione generata automaticamente">
                <a:extLst>
                  <a:ext uri="{FF2B5EF4-FFF2-40B4-BE49-F238E27FC236}">
                    <a16:creationId xmlns:a16="http://schemas.microsoft.com/office/drawing/2014/main" id="{B6CC2E5B-F61E-9435-F153-A8F5249AB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9599" y="3252234"/>
                <a:ext cx="965934" cy="936206"/>
              </a:xfrm>
              <a:prstGeom prst="rect">
                <a:avLst/>
              </a:prstGeom>
            </p:spPr>
          </p:pic>
        </p:grpSp>
        <p:pic>
          <p:nvPicPr>
            <p:cNvPr id="8" name="Immagine 7" descr="Immagine che contiene testo, bigliettodavisita, busta&#10;&#10;Descrizione generata automaticamente">
              <a:extLst>
                <a:ext uri="{FF2B5EF4-FFF2-40B4-BE49-F238E27FC236}">
                  <a16:creationId xmlns:a16="http://schemas.microsoft.com/office/drawing/2014/main" id="{848A2BE0-AA66-780F-5EBB-D109947E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60511" y="1557020"/>
              <a:ext cx="703087" cy="681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6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24" name="image5.png">
            <a:extLst>
              <a:ext uri="{FF2B5EF4-FFF2-40B4-BE49-F238E27FC236}">
                <a16:creationId xmlns:a16="http://schemas.microsoft.com/office/drawing/2014/main" id="{14E36CF0-9C71-8764-7561-73D3269645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938"/>
          <a:stretch>
            <a:fillRect/>
          </a:stretch>
        </p:blipFill>
        <p:spPr bwMode="auto">
          <a:xfrm>
            <a:off x="3484820" y="1112944"/>
            <a:ext cx="4270375" cy="478472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420A14D-0330-472D-75AD-FA9AC0B66AB2}"/>
              </a:ext>
            </a:extLst>
          </p:cNvPr>
          <p:cNvSpPr txBox="1"/>
          <p:nvPr/>
        </p:nvSpPr>
        <p:spPr>
          <a:xfrm>
            <a:off x="2956268" y="102044"/>
            <a:ext cx="5933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Results – </a:t>
            </a:r>
            <a:r>
              <a:rPr lang="it-IT" sz="2800" b="1" dirty="0" err="1"/>
              <a:t>Vegetation</a:t>
            </a:r>
            <a:r>
              <a:rPr lang="it-IT" sz="2800" b="1" dirty="0"/>
              <a:t> trend </a:t>
            </a:r>
            <a:r>
              <a:rPr lang="it-IT" sz="2800" b="1" dirty="0" err="1"/>
              <a:t>analysis</a:t>
            </a:r>
            <a:endParaRPr lang="it-IT" sz="2800" b="1" dirty="0"/>
          </a:p>
        </p:txBody>
      </p:sp>
      <p:graphicFrame>
        <p:nvGraphicFramePr>
          <p:cNvPr id="26" name="Grafico 25">
            <a:extLst>
              <a:ext uri="{FF2B5EF4-FFF2-40B4-BE49-F238E27FC236}">
                <a16:creationId xmlns:a16="http://schemas.microsoft.com/office/drawing/2014/main" id="{7C84E1E1-3845-13F2-989C-612BE475A0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80380"/>
              </p:ext>
            </p:extLst>
          </p:nvPr>
        </p:nvGraphicFramePr>
        <p:xfrm>
          <a:off x="7755195" y="1163777"/>
          <a:ext cx="2621324" cy="2341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Tabella 26">
            <a:extLst>
              <a:ext uri="{FF2B5EF4-FFF2-40B4-BE49-F238E27FC236}">
                <a16:creationId xmlns:a16="http://schemas.microsoft.com/office/drawing/2014/main" id="{5DCD0FF3-D094-595C-ABE7-1940104E6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82898"/>
              </p:ext>
            </p:extLst>
          </p:nvPr>
        </p:nvGraphicFramePr>
        <p:xfrm>
          <a:off x="7755195" y="3556139"/>
          <a:ext cx="2607877" cy="575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594">
                  <a:extLst>
                    <a:ext uri="{9D8B030D-6E8A-4147-A177-3AD203B41FA5}">
                      <a16:colId xmlns:a16="http://schemas.microsoft.com/office/drawing/2014/main" val="2515046755"/>
                    </a:ext>
                  </a:extLst>
                </a:gridCol>
                <a:gridCol w="636494">
                  <a:extLst>
                    <a:ext uri="{9D8B030D-6E8A-4147-A177-3AD203B41FA5}">
                      <a16:colId xmlns:a16="http://schemas.microsoft.com/office/drawing/2014/main" val="380842161"/>
                    </a:ext>
                  </a:extLst>
                </a:gridCol>
                <a:gridCol w="815789">
                  <a:extLst>
                    <a:ext uri="{9D8B030D-6E8A-4147-A177-3AD203B41FA5}">
                      <a16:colId xmlns:a16="http://schemas.microsoft.com/office/drawing/2014/main" val="1787799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Mann kendall τ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ha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count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30951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16139,07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179323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2277950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-1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</a:rPr>
                        <a:t>542,25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 dirty="0">
                          <a:effectLst/>
                        </a:rPr>
                        <a:t>6025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3350335"/>
                  </a:ext>
                </a:extLst>
              </a:tr>
            </a:tbl>
          </a:graphicData>
        </a:graphic>
      </p:graphicFrame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74DF999-FAE8-EEF6-0C99-3D65651D34E1}"/>
              </a:ext>
            </a:extLst>
          </p:cNvPr>
          <p:cNvSpPr txBox="1"/>
          <p:nvPr/>
        </p:nvSpPr>
        <p:spPr>
          <a:xfrm>
            <a:off x="10329455" y="3674487"/>
            <a:ext cx="865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≈ 96%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0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6" name="table">
            <a:extLst>
              <a:ext uri="{FF2B5EF4-FFF2-40B4-BE49-F238E27FC236}">
                <a16:creationId xmlns:a16="http://schemas.microsoft.com/office/drawing/2014/main" id="{DB09FDF9-E0C1-C808-7306-4880DEFF5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367" y="5042637"/>
            <a:ext cx="1656901" cy="687307"/>
          </a:xfrm>
          <a:prstGeom prst="rect">
            <a:avLst/>
          </a:prstGeom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295723"/>
              </p:ext>
            </p:extLst>
          </p:nvPr>
        </p:nvGraphicFramePr>
        <p:xfrm>
          <a:off x="2977122" y="5068762"/>
          <a:ext cx="2052078" cy="148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FE58859-9344-6BC3-0E55-8864B971DA1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832" t="1177" r="28443"/>
          <a:stretch>
            <a:fillRect/>
          </a:stretch>
        </p:blipFill>
        <p:spPr>
          <a:xfrm>
            <a:off x="2956268" y="1182614"/>
            <a:ext cx="3906511" cy="38600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6AAEDE-884B-F9DC-1DEE-3439B51346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832" r="31667"/>
          <a:stretch>
            <a:fillRect/>
          </a:stretch>
        </p:blipFill>
        <p:spPr>
          <a:xfrm>
            <a:off x="7744957" y="1182614"/>
            <a:ext cx="3710021" cy="3886148"/>
          </a:xfrm>
          <a:prstGeom prst="rect">
            <a:avLst/>
          </a:prstGeom>
        </p:spPr>
      </p:pic>
      <p:pic>
        <p:nvPicPr>
          <p:cNvPr id="11" name="table">
            <a:extLst>
              <a:ext uri="{FF2B5EF4-FFF2-40B4-BE49-F238E27FC236}">
                <a16:creationId xmlns:a16="http://schemas.microsoft.com/office/drawing/2014/main" id="{2B659BB2-2B80-E5F3-3DF2-CF752BC8D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5056" y="5068762"/>
            <a:ext cx="1801237" cy="837188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347649"/>
              </p:ext>
            </p:extLst>
          </p:nvPr>
        </p:nvGraphicFramePr>
        <p:xfrm>
          <a:off x="7744957" y="5068763"/>
          <a:ext cx="2147188" cy="1438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A16FC6-F81C-19AF-A617-218AFADC128D}"/>
              </a:ext>
            </a:extLst>
          </p:cNvPr>
          <p:cNvSpPr txBox="1"/>
          <p:nvPr/>
        </p:nvSpPr>
        <p:spPr>
          <a:xfrm>
            <a:off x="2956268" y="102044"/>
            <a:ext cx="5933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Results – </a:t>
            </a:r>
            <a:r>
              <a:rPr lang="it-IT" sz="2800" b="1" dirty="0" err="1"/>
              <a:t>Vegetation</a:t>
            </a:r>
            <a:r>
              <a:rPr lang="it-IT" sz="2800" b="1" dirty="0"/>
              <a:t> trend </a:t>
            </a:r>
            <a:r>
              <a:rPr lang="it-IT" sz="2800" b="1" dirty="0" err="1"/>
              <a:t>analysis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64301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149343-974C-1655-073F-7CC2CE9C7D34}"/>
              </a:ext>
            </a:extLst>
          </p:cNvPr>
          <p:cNvSpPr txBox="1"/>
          <p:nvPr/>
        </p:nvSpPr>
        <p:spPr>
          <a:xfrm>
            <a:off x="2956268" y="102044"/>
            <a:ext cx="2717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Results</a:t>
            </a:r>
          </a:p>
          <a:p>
            <a:r>
              <a:rPr lang="it-IT" sz="2800" b="1" dirty="0"/>
              <a:t>Sinni </a:t>
            </a:r>
            <a:r>
              <a:rPr lang="it-IT" sz="2800" b="1" dirty="0" err="1"/>
              <a:t>river</a:t>
            </a:r>
            <a:r>
              <a:rPr lang="it-IT" sz="2800" b="1" dirty="0"/>
              <a:t> </a:t>
            </a:r>
            <a:r>
              <a:rPr lang="it-IT" sz="2800" b="1" dirty="0" err="1"/>
              <a:t>basin</a:t>
            </a:r>
            <a:endParaRPr lang="it-IT" sz="2800" b="1" dirty="0"/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023A0385-F17D-B3DD-84B8-37D7298AD11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5512525" y="102044"/>
            <a:ext cx="6492241" cy="39953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657156-DCBF-0DD6-EB3D-D9D79B89F0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73" t="19472" r="21395" b="13315"/>
          <a:stretch/>
        </p:blipFill>
        <p:spPr>
          <a:xfrm>
            <a:off x="2809101" y="2363059"/>
            <a:ext cx="6091782" cy="4348902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9E0318B5-6F73-7666-950E-B9FB294FB628}"/>
              </a:ext>
            </a:extLst>
          </p:cNvPr>
          <p:cNvGrpSpPr/>
          <p:nvPr/>
        </p:nvGrpSpPr>
        <p:grpSpPr>
          <a:xfrm>
            <a:off x="3943711" y="3287486"/>
            <a:ext cx="3909564" cy="2798933"/>
            <a:chOff x="3943711" y="2225040"/>
            <a:chExt cx="3909564" cy="2798933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58CCBDE7-0940-B2B1-0B89-57E39292B233}"/>
                </a:ext>
              </a:extLst>
            </p:cNvPr>
            <p:cNvSpPr/>
            <p:nvPr/>
          </p:nvSpPr>
          <p:spPr>
            <a:xfrm>
              <a:off x="6642620" y="2225040"/>
              <a:ext cx="1143000" cy="971045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57B524D8-71FE-E552-95F0-6DBF81F7E645}"/>
                </a:ext>
              </a:extLst>
            </p:cNvPr>
            <p:cNvSpPr/>
            <p:nvPr/>
          </p:nvSpPr>
          <p:spPr>
            <a:xfrm>
              <a:off x="3943711" y="4052928"/>
              <a:ext cx="1143000" cy="971045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AF8EDA15-B789-0EB2-D9B1-5D5B2781866C}"/>
                </a:ext>
              </a:extLst>
            </p:cNvPr>
            <p:cNvSpPr/>
            <p:nvPr/>
          </p:nvSpPr>
          <p:spPr>
            <a:xfrm>
              <a:off x="6710275" y="4052927"/>
              <a:ext cx="1143000" cy="971045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87201E0-44CF-53FE-6BAF-F43D6B2605E5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4464343" y="1624149"/>
            <a:ext cx="3908948" cy="599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EA75FFC-113F-6237-C48E-1F940C9E1E85}"/>
              </a:ext>
            </a:extLst>
          </p:cNvPr>
          <p:cNvSpPr txBox="1"/>
          <p:nvPr/>
        </p:nvSpPr>
        <p:spPr>
          <a:xfrm>
            <a:off x="2956268" y="2038684"/>
            <a:ext cx="150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Study a</a:t>
            </a:r>
            <a:r>
              <a:rPr lang="it-IT" sz="1800" b="1" dirty="0"/>
              <a:t>rea 1</a:t>
            </a:r>
            <a:endParaRPr lang="en-US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F51C547-1CFB-CE4E-6955-06B6333B8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28" y="3580211"/>
            <a:ext cx="5400000" cy="303683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822CDB6-4D86-57C9-7EC5-0795400B49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28" y="220214"/>
            <a:ext cx="5400000" cy="30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809103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9" y="185221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2" y="1300613"/>
            <a:ext cx="1549220" cy="1476143"/>
          </a:xfrm>
          <a:prstGeom prst="rect">
            <a:avLst/>
          </a:prstGeom>
        </p:spPr>
      </p:pic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4F5C8182-E52E-24F9-584A-673D219CDE8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5512525" y="102044"/>
            <a:ext cx="6492241" cy="39953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93006FF-2A16-7318-B971-E5FE0F3B3096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4464343" y="1300613"/>
            <a:ext cx="4427108" cy="9227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E84692-9460-CB2A-0CE4-58E1BB2BCD5A}"/>
              </a:ext>
            </a:extLst>
          </p:cNvPr>
          <p:cNvSpPr txBox="1"/>
          <p:nvPr/>
        </p:nvSpPr>
        <p:spPr>
          <a:xfrm>
            <a:off x="2956268" y="2038684"/>
            <a:ext cx="150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Study a</a:t>
            </a:r>
            <a:r>
              <a:rPr lang="it-IT" sz="1800" b="1" dirty="0"/>
              <a:t>rea 2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F89045-8228-310E-5BE5-C3B7D12C495D}"/>
              </a:ext>
            </a:extLst>
          </p:cNvPr>
          <p:cNvSpPr txBox="1"/>
          <p:nvPr/>
        </p:nvSpPr>
        <p:spPr>
          <a:xfrm>
            <a:off x="2956268" y="102044"/>
            <a:ext cx="2717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Results</a:t>
            </a:r>
          </a:p>
          <a:p>
            <a:r>
              <a:rPr lang="it-IT" sz="2800" b="1" dirty="0"/>
              <a:t>Sinni </a:t>
            </a:r>
            <a:r>
              <a:rPr lang="it-IT" sz="2800" b="1" dirty="0" err="1"/>
              <a:t>river</a:t>
            </a:r>
            <a:r>
              <a:rPr lang="it-IT" sz="2800" b="1" dirty="0"/>
              <a:t> </a:t>
            </a:r>
            <a:r>
              <a:rPr lang="it-IT" sz="2800" b="1" dirty="0" err="1"/>
              <a:t>basin</a:t>
            </a:r>
            <a:endParaRPr lang="it-IT" sz="2800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D6BE69F-B00B-2457-045A-E2BC6D189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23" t="22141" r="21654" b="10750"/>
          <a:stretch/>
        </p:blipFill>
        <p:spPr>
          <a:xfrm>
            <a:off x="123008" y="2476451"/>
            <a:ext cx="5940000" cy="4316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B290546-63EE-DBE8-5417-F0D10D62F8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1" t="24808" r="22346" b="7877"/>
          <a:stretch/>
        </p:blipFill>
        <p:spPr>
          <a:xfrm>
            <a:off x="6137031" y="2507335"/>
            <a:ext cx="5940000" cy="4348928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21B4BC74-8321-AA1B-BDCE-A9198E7B20C3}"/>
              </a:ext>
            </a:extLst>
          </p:cNvPr>
          <p:cNvGrpSpPr/>
          <p:nvPr/>
        </p:nvGrpSpPr>
        <p:grpSpPr>
          <a:xfrm>
            <a:off x="1030296" y="3165455"/>
            <a:ext cx="4536314" cy="3189229"/>
            <a:chOff x="1030296" y="3165455"/>
            <a:chExt cx="4536314" cy="3189229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844DCE89-1F8A-9C2E-EB12-21B8F67EA814}"/>
                </a:ext>
              </a:extLst>
            </p:cNvPr>
            <p:cNvSpPr/>
            <p:nvPr/>
          </p:nvSpPr>
          <p:spPr>
            <a:xfrm>
              <a:off x="3882189" y="3165455"/>
              <a:ext cx="1684421" cy="1042736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7886FB53-1EC0-65F7-24C3-3C639E554F9D}"/>
                </a:ext>
              </a:extLst>
            </p:cNvPr>
            <p:cNvSpPr/>
            <p:nvPr/>
          </p:nvSpPr>
          <p:spPr>
            <a:xfrm>
              <a:off x="1030296" y="5311948"/>
              <a:ext cx="1684421" cy="1042736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7594F4CD-753A-286C-66B1-F955575E6366}"/>
                </a:ext>
              </a:extLst>
            </p:cNvPr>
            <p:cNvSpPr/>
            <p:nvPr/>
          </p:nvSpPr>
          <p:spPr>
            <a:xfrm>
              <a:off x="3882189" y="5177570"/>
              <a:ext cx="1684421" cy="1042736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32A40BA-D2C9-CAEC-83DB-041DEE042474}"/>
              </a:ext>
            </a:extLst>
          </p:cNvPr>
          <p:cNvGrpSpPr/>
          <p:nvPr/>
        </p:nvGrpSpPr>
        <p:grpSpPr>
          <a:xfrm>
            <a:off x="6359766" y="3146552"/>
            <a:ext cx="3959727" cy="3014880"/>
            <a:chOff x="6359766" y="3146552"/>
            <a:chExt cx="3959727" cy="3014880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0C35F138-565F-E28B-CAFD-F9ABA7B6EDD5}"/>
                </a:ext>
              </a:extLst>
            </p:cNvPr>
            <p:cNvSpPr/>
            <p:nvPr/>
          </p:nvSpPr>
          <p:spPr>
            <a:xfrm>
              <a:off x="9256187" y="3146552"/>
              <a:ext cx="994611" cy="812987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74961A67-4E25-00FB-CB38-36E3319985D6}"/>
                </a:ext>
              </a:extLst>
            </p:cNvPr>
            <p:cNvSpPr/>
            <p:nvPr/>
          </p:nvSpPr>
          <p:spPr>
            <a:xfrm>
              <a:off x="9324882" y="5348444"/>
              <a:ext cx="994611" cy="812987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7EB5010-0680-5B30-D1AF-8A0D60BB2679}"/>
                </a:ext>
              </a:extLst>
            </p:cNvPr>
            <p:cNvSpPr/>
            <p:nvPr/>
          </p:nvSpPr>
          <p:spPr>
            <a:xfrm>
              <a:off x="6359766" y="5348445"/>
              <a:ext cx="994611" cy="812987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290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6DCDDC45FA46AC26AEAD66851C1D" ma:contentTypeVersion="14" ma:contentTypeDescription="Create a new document." ma:contentTypeScope="" ma:versionID="16885a535f497d158765999c1b0e6eb2">
  <xsd:schema xmlns:xsd="http://www.w3.org/2001/XMLSchema" xmlns:xs="http://www.w3.org/2001/XMLSchema" xmlns:p="http://schemas.microsoft.com/office/2006/metadata/properties" xmlns:ns2="c71f459f-d4d7-4daf-a11e-4ec67a1c437c" xmlns:ns3="f57df818-c70e-43a7-bdb7-3feefbbd5a4f" targetNamespace="http://schemas.microsoft.com/office/2006/metadata/properties" ma:root="true" ma:fieldsID="6e875001f9f4cc83290551dcee32af51" ns2:_="" ns3:_="">
    <xsd:import namespace="c71f459f-d4d7-4daf-a11e-4ec67a1c437c"/>
    <xsd:import namespace="f57df818-c70e-43a7-bdb7-3feefbbd5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f459f-d4d7-4daf-a11e-4ec67a1c4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71d56-329a-47a3-a844-1a47ab2e4d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df818-c70e-43a7-bdb7-3feefbbd5a4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33883d-fd5d-4f01-bffd-91d18bfe7a87}" ma:internalName="TaxCatchAll" ma:showField="CatchAllData" ma:web="f57df818-c70e-43a7-bdb7-3feefbbd5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7df818-c70e-43a7-bdb7-3feefbbd5a4f" xsi:nil="true"/>
    <lcf76f155ced4ddcb4097134ff3c332f xmlns="c71f459f-d4d7-4daf-a11e-4ec67a1c43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8CFC55-4D1C-47E4-A988-EBB6ACD279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f459f-d4d7-4daf-a11e-4ec67a1c437c"/>
    <ds:schemaRef ds:uri="f57df818-c70e-43a7-bdb7-3feefbbd5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6FED6C-534F-4C59-BC1E-ABEBD1132B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66BBB4-3C21-4EFD-A4A3-E097EB173BF4}">
  <ds:schemaRefs>
    <ds:schemaRef ds:uri="http://schemas.microsoft.com/office/2006/metadata/properties"/>
    <ds:schemaRef ds:uri="http://schemas.microsoft.com/office/infopath/2007/PartnerControls"/>
    <ds:schemaRef ds:uri="f57df818-c70e-43a7-bdb7-3feefbbd5a4f"/>
    <ds:schemaRef ds:uri="c71f459f-d4d7-4daf-a11e-4ec67a1c437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Microsoft Office PowerPoint</Application>
  <PresentationFormat>Widescreen</PresentationFormat>
  <Paragraphs>153</Paragraphs>
  <Slides>13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Lato</vt:lpstr>
      <vt:lpstr>Segoe UI Light</vt:lpstr>
      <vt:lpstr>Segoe UI Semilight</vt:lpstr>
      <vt:lpstr>Times New Roman</vt:lpstr>
      <vt:lpstr>Office Theme</vt:lpstr>
      <vt:lpstr>Office Theme</vt:lpstr>
      <vt:lpstr>European Regional Symposium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Angelo Nolè</cp:lastModifiedBy>
  <cp:revision>84</cp:revision>
  <dcterms:created xsi:type="dcterms:W3CDTF">2023-09-01T13:17:07Z</dcterms:created>
  <dcterms:modified xsi:type="dcterms:W3CDTF">2023-09-28T09:51:25Z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0x010100AA7A6DCDDC45FA46AC26AEAD66851C1D</vt:lpwstr>
  </property>
  <property fmtid="{D5CDD505-2E9C-101B-9397-08002B2CF9AE}" pid="3" name="MediaServiceImageTags">
    <vt:lpwstr/>
  </property>
</Properties>
</file>