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8" r:id="rId3"/>
    <p:sldId id="260" r:id="rId4"/>
    <p:sldId id="1102" r:id="rId5"/>
    <p:sldId id="266" r:id="rId6"/>
    <p:sldId id="1099" r:id="rId7"/>
    <p:sldId id="1100" r:id="rId8"/>
    <p:sldId id="1101" r:id="rId9"/>
    <p:sldId id="259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AAE"/>
    <a:srgbClr val="00324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82"/>
    <p:restoredTop sz="97872"/>
  </p:normalViewPr>
  <p:slideViewPr>
    <p:cSldViewPr snapToGrid="0">
      <p:cViewPr varScale="1">
        <p:scale>
          <a:sx n="124" d="100"/>
          <a:sy n="124" d="100"/>
        </p:scale>
        <p:origin x="504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5DF89-8A5E-C24B-87EA-481CEE53DB97}" type="datetimeFigureOut">
              <a:rPr lang="de-DE" smtClean="0"/>
              <a:t>26.09.23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47D46-F341-1547-93CF-BAB92051700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3349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C749F866-CFFC-44EB-A4F4-DF6CBFB321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44" y="-34787"/>
            <a:ext cx="12315687" cy="6927574"/>
          </a:xfrm>
          <a:prstGeom prst="rect">
            <a:avLst/>
          </a:prstGeom>
        </p:spPr>
      </p:pic>
      <p:sp>
        <p:nvSpPr>
          <p:cNvPr id="8" name="Segnaposto testo 11">
            <a:extLst>
              <a:ext uri="{FF2B5EF4-FFF2-40B4-BE49-F238E27FC236}">
                <a16:creationId xmlns:a16="http://schemas.microsoft.com/office/drawing/2014/main" id="{CD164588-42C1-B3BB-CD09-A48F2BA998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30426" y="4285325"/>
            <a:ext cx="7931149" cy="525463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>
                    <a:lumMod val="40000"/>
                    <a:lumOff val="60000"/>
                  </a:schemeClr>
                </a:solidFill>
                <a:latin typeface="NotesEsa" panose="02000506030000020004" pitchFamily="2" charset="77"/>
              </a:defRPr>
            </a:lvl1pPr>
          </a:lstStyle>
          <a:p>
            <a:r>
              <a:rPr lang="it-IT" dirty="0" err="1"/>
              <a:t>Subtitle</a:t>
            </a:r>
            <a:r>
              <a:rPr lang="it-IT" dirty="0"/>
              <a:t> </a:t>
            </a:r>
            <a:r>
              <a:rPr lang="it-IT" dirty="0" err="1"/>
              <a:t>goes</a:t>
            </a:r>
            <a:r>
              <a:rPr lang="it-IT" dirty="0"/>
              <a:t> </a:t>
            </a:r>
            <a:r>
              <a:rPr lang="it-IT" dirty="0" err="1"/>
              <a:t>here</a:t>
            </a:r>
            <a:endParaRPr lang="en-GB" dirty="0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96284F4F-013E-85F2-1FE4-F033F2D19F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385" y="6585917"/>
            <a:ext cx="1636920" cy="105918"/>
          </a:xfrm>
          <a:prstGeom prst="rect">
            <a:avLst/>
          </a:prstGeom>
        </p:spPr>
      </p:pic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FB80CA3C-2532-9472-5E8A-7B5CF08858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99606" y="2203326"/>
            <a:ext cx="5792788" cy="2009899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4000">
                <a:solidFill>
                  <a:schemeClr val="bg1"/>
                </a:solidFill>
                <a:latin typeface="NotesEsa" panose="02000506030000020004" pitchFamily="2" charset="77"/>
              </a:defRPr>
            </a:lvl1pPr>
          </a:lstStyle>
          <a:p>
            <a:r>
              <a:rPr lang="it-IT" dirty="0"/>
              <a:t>PRESENTATION</a:t>
            </a:r>
            <a:br>
              <a:rPr lang="it-IT" dirty="0"/>
            </a:br>
            <a:r>
              <a:rPr lang="it-IT" dirty="0"/>
              <a:t>TITLE GOES HERE</a:t>
            </a:r>
            <a:endParaRPr lang="en-GB" dirty="0"/>
          </a:p>
        </p:txBody>
      </p:sp>
      <p:sp>
        <p:nvSpPr>
          <p:cNvPr id="11" name="Segnaposto testo 11">
            <a:extLst>
              <a:ext uri="{FF2B5EF4-FFF2-40B4-BE49-F238E27FC236}">
                <a16:creationId xmlns:a16="http://schemas.microsoft.com/office/drawing/2014/main" id="{0BC7A44D-4260-DC33-F6A1-4ECCFE76E8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7720" y="5710764"/>
            <a:ext cx="2660235" cy="477694"/>
          </a:xfrm>
        </p:spPr>
        <p:txBody>
          <a:bodyPr/>
          <a:lstStyle>
            <a:lvl1pPr marL="0" indent="0" algn="ctr">
              <a:buNone/>
              <a:defRPr sz="1200" b="0" i="0">
                <a:solidFill>
                  <a:schemeClr val="tx2">
                    <a:lumMod val="60000"/>
                    <a:lumOff val="40000"/>
                  </a:schemeClr>
                </a:solidFill>
                <a:latin typeface="NotesEsa" panose="02000506030000020004" pitchFamily="2" charset="77"/>
              </a:defRPr>
            </a:lvl1pPr>
          </a:lstStyle>
          <a:p>
            <a:r>
              <a:rPr lang="it-IT" dirty="0" err="1"/>
              <a:t>Insert</a:t>
            </a:r>
            <a:r>
              <a:rPr lang="it-IT" dirty="0"/>
              <a:t> </a:t>
            </a:r>
            <a:r>
              <a:rPr lang="it-IT" dirty="0" err="1"/>
              <a:t>your</a:t>
            </a:r>
            <a:r>
              <a:rPr lang="it-IT" dirty="0"/>
              <a:t> Name and </a:t>
            </a:r>
            <a:r>
              <a:rPr lang="it-IT" dirty="0" err="1"/>
              <a:t>Surname</a:t>
            </a:r>
            <a:r>
              <a:rPr lang="it-IT" dirty="0"/>
              <a:t> </a:t>
            </a:r>
            <a:r>
              <a:rPr lang="it-IT" dirty="0" err="1"/>
              <a:t>here</a:t>
            </a:r>
            <a:endParaRPr lang="en-GB" dirty="0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06A59F59-0B48-7817-858B-855309F79A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76939" y="5710764"/>
            <a:ext cx="2660235" cy="477694"/>
          </a:xfrm>
        </p:spPr>
        <p:txBody>
          <a:bodyPr/>
          <a:lstStyle>
            <a:lvl1pPr marL="0" indent="0" algn="ctr">
              <a:buNone/>
              <a:defRPr sz="1200" b="0" i="0">
                <a:solidFill>
                  <a:schemeClr val="tx2">
                    <a:lumMod val="60000"/>
                    <a:lumOff val="40000"/>
                  </a:schemeClr>
                </a:solidFill>
                <a:latin typeface="NotesEsa" panose="02000506030000020004" pitchFamily="2" charset="77"/>
              </a:defRPr>
            </a:lvl1pPr>
          </a:lstStyle>
          <a:p>
            <a:r>
              <a:rPr lang="it-IT" dirty="0" err="1"/>
              <a:t>Insert</a:t>
            </a:r>
            <a:r>
              <a:rPr lang="it-IT" dirty="0"/>
              <a:t> </a:t>
            </a:r>
            <a:r>
              <a:rPr lang="it-IT" dirty="0" err="1"/>
              <a:t>your</a:t>
            </a:r>
            <a:r>
              <a:rPr lang="it-IT" dirty="0"/>
              <a:t> Position </a:t>
            </a:r>
            <a:r>
              <a:rPr lang="it-IT" dirty="0" err="1"/>
              <a:t>here</a:t>
            </a:r>
            <a:endParaRPr lang="en-GB" dirty="0"/>
          </a:p>
        </p:txBody>
      </p:sp>
      <p:sp>
        <p:nvSpPr>
          <p:cNvPr id="13" name="Segnaposto testo 11">
            <a:extLst>
              <a:ext uri="{FF2B5EF4-FFF2-40B4-BE49-F238E27FC236}">
                <a16:creationId xmlns:a16="http://schemas.microsoft.com/office/drawing/2014/main" id="{7547224F-7AF2-BB43-CF9B-F1BF0C766A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06158" y="5699024"/>
            <a:ext cx="2438122" cy="488875"/>
          </a:xfrm>
        </p:spPr>
        <p:txBody>
          <a:bodyPr/>
          <a:lstStyle>
            <a:lvl1pPr marL="0" indent="0" algn="ctr">
              <a:buNone/>
              <a:defRPr sz="1200" b="0" i="0">
                <a:solidFill>
                  <a:schemeClr val="tx2">
                    <a:lumMod val="60000"/>
                    <a:lumOff val="40000"/>
                  </a:schemeClr>
                </a:solidFill>
                <a:latin typeface="NotesEsa" panose="02000506030000020004" pitchFamily="2" charset="77"/>
              </a:defRPr>
            </a:lvl1pPr>
          </a:lstStyle>
          <a:p>
            <a:r>
              <a:rPr lang="it-IT" dirty="0" err="1"/>
              <a:t>Insert</a:t>
            </a:r>
            <a:r>
              <a:rPr lang="it-IT" dirty="0"/>
              <a:t> Date and time </a:t>
            </a:r>
            <a:r>
              <a:rPr lang="it-IT" dirty="0" err="1"/>
              <a:t>here</a:t>
            </a:r>
            <a:endParaRPr lang="en-GB" dirty="0"/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E5CCE1E5-D50E-F0F7-69A1-1440ABB1CE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81567" y="318361"/>
            <a:ext cx="2865303" cy="39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05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33" userDrawn="1">
          <p15:clr>
            <a:srgbClr val="FBAE40"/>
          </p15:clr>
        </p15:guide>
        <p15:guide id="2" pos="6494" userDrawn="1">
          <p15:clr>
            <a:srgbClr val="FBAE40"/>
          </p15:clr>
        </p15:guide>
        <p15:guide id="3" orient="horz" pos="422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page_dark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2CA7C8B9-B30B-9935-B174-E1457564FE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0" t="-322" r="77859" b="322"/>
          <a:stretch/>
        </p:blipFill>
        <p:spPr>
          <a:xfrm>
            <a:off x="-62087" y="-32243"/>
            <a:ext cx="694878" cy="6930000"/>
          </a:xfrm>
          <a:prstGeom prst="rect">
            <a:avLst/>
          </a:prstGeom>
        </p:spPr>
      </p:pic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60BF52A8-B665-DFE0-ECF6-10BB9BDEA9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4339" y="833861"/>
            <a:ext cx="7761038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slide title here</a:t>
            </a:r>
            <a:endParaRPr lang="it-IT" dirty="0"/>
          </a:p>
        </p:txBody>
      </p:sp>
      <p:sp>
        <p:nvSpPr>
          <p:cNvPr id="9" name="Segnaposto testo 2">
            <a:extLst>
              <a:ext uri="{FF2B5EF4-FFF2-40B4-BE49-F238E27FC236}">
                <a16:creationId xmlns:a16="http://schemas.microsoft.com/office/drawing/2014/main" id="{C1B054FC-F61C-4012-352C-C2C1D6A4D2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4339" y="1510746"/>
            <a:ext cx="10634870" cy="4770784"/>
          </a:xfrm>
        </p:spPr>
        <p:txBody>
          <a:bodyPr>
            <a:normAutofit/>
          </a:bodyPr>
          <a:lstStyle>
            <a:lvl1pPr>
              <a:defRPr sz="2000" b="0" i="0">
                <a:solidFill>
                  <a:schemeClr val="bg1"/>
                </a:solidFill>
                <a:latin typeface="NotesEsa" panose="02000506030000020004" pitchFamily="2" charset="77"/>
              </a:defRPr>
            </a:lvl1pPr>
          </a:lstStyle>
          <a:p>
            <a:pPr lvl="0"/>
            <a:r>
              <a:rPr lang="it-IT" dirty="0" err="1"/>
              <a:t>Insert</a:t>
            </a:r>
            <a:r>
              <a:rPr lang="it-IT" dirty="0"/>
              <a:t> </a:t>
            </a:r>
            <a:r>
              <a:rPr lang="it-IT" dirty="0" err="1"/>
              <a:t>content</a:t>
            </a:r>
            <a:r>
              <a:rPr lang="it-IT" dirty="0"/>
              <a:t> </a:t>
            </a:r>
            <a:r>
              <a:rPr lang="it-IT" dirty="0" err="1"/>
              <a:t>here</a:t>
            </a:r>
            <a:endParaRPr lang="en-GB" dirty="0"/>
          </a:p>
        </p:txBody>
      </p:sp>
      <p:pic>
        <p:nvPicPr>
          <p:cNvPr id="13" name="Picture 37">
            <a:extLst>
              <a:ext uri="{FF2B5EF4-FFF2-40B4-BE49-F238E27FC236}">
                <a16:creationId xmlns:a16="http://schemas.microsoft.com/office/drawing/2014/main" id="{4015DC0D-F937-BE10-EDF4-AABEF92CBB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9A04268F-835A-AD3E-40F8-53FDAA0D14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385" y="6585917"/>
            <a:ext cx="1636920" cy="105918"/>
          </a:xfrm>
          <a:prstGeom prst="rect">
            <a:avLst/>
          </a:prstGeom>
        </p:spPr>
      </p:pic>
      <p:pic>
        <p:nvPicPr>
          <p:cNvPr id="2" name="Grafik 1" descr="Ein Bild, das Text enthält.&#10;&#10;Automatisch generierte Beschreibung">
            <a:extLst>
              <a:ext uri="{FF2B5EF4-FFF2-40B4-BE49-F238E27FC236}">
                <a16:creationId xmlns:a16="http://schemas.microsoft.com/office/drawing/2014/main" id="{90804AFF-5159-276F-68BD-F3D0CA2B20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81567" y="318361"/>
            <a:ext cx="2865303" cy="396340"/>
          </a:xfrm>
          <a:prstGeom prst="rect">
            <a:avLst/>
          </a:prstGeom>
        </p:spPr>
      </p:pic>
      <p:pic>
        <p:nvPicPr>
          <p:cNvPr id="3" name="Grafik 2" descr="Ein Bild, das Schrift, Grafiken, Logo, Symbol enthält.&#10;&#10;Automatisch generierte Beschreibung">
            <a:extLst>
              <a:ext uri="{FF2B5EF4-FFF2-40B4-BE49-F238E27FC236}">
                <a16:creationId xmlns:a16="http://schemas.microsoft.com/office/drawing/2014/main" id="{B497E9A0-59AD-E393-EDB1-58B478754D0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001061" y="168068"/>
            <a:ext cx="1571625" cy="58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749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pag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2CA7C8B9-B30B-9935-B174-E1457564FE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0" t="-322" r="77859" b="322"/>
          <a:stretch/>
        </p:blipFill>
        <p:spPr>
          <a:xfrm>
            <a:off x="-62087" y="-32243"/>
            <a:ext cx="694878" cy="6930000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3DD6094A-20FC-3C2D-0B2A-14899C0799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sp>
        <p:nvSpPr>
          <p:cNvPr id="5" name="Title Placeholder 2">
            <a:extLst>
              <a:ext uri="{FF2B5EF4-FFF2-40B4-BE49-F238E27FC236}">
                <a16:creationId xmlns:a16="http://schemas.microsoft.com/office/drawing/2014/main" id="{ED61A72D-4627-510C-974C-90CF3758D0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4339" y="833861"/>
            <a:ext cx="7761038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lvl1pPr>
              <a:defRPr sz="3200" b="0">
                <a:solidFill>
                  <a:srgbClr val="003249"/>
                </a:solidFill>
              </a:defRPr>
            </a:lvl1pPr>
          </a:lstStyle>
          <a:p>
            <a:r>
              <a:rPr lang="en-US" dirty="0"/>
              <a:t>Insert slide title here</a:t>
            </a:r>
            <a:endParaRPr lang="it-IT" dirty="0"/>
          </a:p>
        </p:txBody>
      </p:sp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8192471D-01B0-7754-973E-579CE00068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4339" y="1510746"/>
            <a:ext cx="10634870" cy="4770784"/>
          </a:xfrm>
        </p:spPr>
        <p:txBody>
          <a:bodyPr>
            <a:normAutofit/>
          </a:bodyPr>
          <a:lstStyle>
            <a:lvl1pPr>
              <a:defRPr sz="2000" b="0" i="0">
                <a:solidFill>
                  <a:srgbClr val="003249"/>
                </a:solidFill>
                <a:latin typeface="NotesEsa" panose="02000506030000020004" pitchFamily="2" charset="77"/>
              </a:defRPr>
            </a:lvl1pPr>
          </a:lstStyle>
          <a:p>
            <a:pPr lvl="0"/>
            <a:r>
              <a:rPr lang="it-IT" dirty="0" err="1"/>
              <a:t>Insert</a:t>
            </a:r>
            <a:r>
              <a:rPr lang="it-IT" dirty="0"/>
              <a:t> </a:t>
            </a:r>
            <a:r>
              <a:rPr lang="it-IT" dirty="0" err="1"/>
              <a:t>content</a:t>
            </a:r>
            <a:r>
              <a:rPr lang="it-IT" dirty="0"/>
              <a:t> </a:t>
            </a:r>
            <a:r>
              <a:rPr lang="it-IT" dirty="0" err="1"/>
              <a:t>here</a:t>
            </a:r>
            <a:endParaRPr lang="en-GB" dirty="0"/>
          </a:p>
        </p:txBody>
      </p:sp>
      <p:pic>
        <p:nvPicPr>
          <p:cNvPr id="17" name="Picture 37">
            <a:extLst>
              <a:ext uri="{FF2B5EF4-FFF2-40B4-BE49-F238E27FC236}">
                <a16:creationId xmlns:a16="http://schemas.microsoft.com/office/drawing/2014/main" id="{40BF0F21-45AB-BD7B-13B2-0BA80326E1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420" y="6564017"/>
            <a:ext cx="1636920" cy="105918"/>
          </a:xfrm>
          <a:prstGeom prst="rect">
            <a:avLst/>
          </a:prstGeom>
        </p:spPr>
      </p:pic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217D793B-B149-691C-FD49-41C16CFFC7B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87436" y="311240"/>
            <a:ext cx="2953319" cy="39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58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94" userDrawn="1">
          <p15:clr>
            <a:srgbClr val="FBAE40"/>
          </p15:clr>
        </p15:guide>
        <p15:guide id="2" orient="horz" pos="4133" userDrawn="1">
          <p15:clr>
            <a:srgbClr val="FBAE40"/>
          </p15:clr>
        </p15:guide>
        <p15:guide id="3" orient="horz" pos="420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you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C749F866-CFFC-44EB-A4F4-DF6CBFB321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44" y="-34787"/>
            <a:ext cx="12315687" cy="6927574"/>
          </a:xfrm>
          <a:prstGeom prst="rect">
            <a:avLst/>
          </a:prstGeom>
        </p:spPr>
      </p:pic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FB80CA3C-2532-9472-5E8A-7B5CF08858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99606" y="2414726"/>
            <a:ext cx="5792788" cy="1798499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1"/>
                </a:solidFill>
                <a:latin typeface="NotesEsa" panose="02000506030000020004" pitchFamily="2" charset="77"/>
              </a:defRPr>
            </a:lvl1pPr>
          </a:lstStyle>
          <a:p>
            <a:r>
              <a:rPr lang="it-IT" dirty="0"/>
              <a:t>THANK YOU</a:t>
            </a:r>
          </a:p>
          <a:p>
            <a:r>
              <a:rPr lang="it-IT" dirty="0"/>
              <a:t>FOR YOUR ATTENTION</a:t>
            </a:r>
            <a:endParaRPr lang="en-GB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240E0B59-04D1-F990-1B03-7F9A15B669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385" y="6585917"/>
            <a:ext cx="1636920" cy="105918"/>
          </a:xfrm>
          <a:prstGeom prst="rect">
            <a:avLst/>
          </a:prstGeom>
        </p:spPr>
      </p:pic>
      <p:pic>
        <p:nvPicPr>
          <p:cNvPr id="2" name="Grafik 1" descr="Ein Bild, das Text enthält.&#10;&#10;Automatisch generierte Beschreibung">
            <a:extLst>
              <a:ext uri="{FF2B5EF4-FFF2-40B4-BE49-F238E27FC236}">
                <a16:creationId xmlns:a16="http://schemas.microsoft.com/office/drawing/2014/main" id="{8FB4A715-A943-ED34-A2D4-62AFC3352F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81567" y="318361"/>
            <a:ext cx="2865303" cy="39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80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49A38D6-25D8-4AFD-A7C8-F7742DF1E389}" type="datetimeFigureOut">
              <a:rPr lang="de-DE"/>
              <a:t>26.09.23</a:t>
            </a:fld>
            <a:endParaRPr lang="de-D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000DBFF-D7DC-4634-BF13-C0A76117CB5E}" type="slidenum">
              <a:rPr lang="de-DE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98243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2B9A2DA-1D6D-434A-4E87-1182EF3CD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CF3B24E-A0E0-3A4F-0AED-B439E2243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B19D9CA-50EA-2647-F625-3FA4FB699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0" t="-322" r="77859" b="322"/>
          <a:stretch/>
        </p:blipFill>
        <p:spPr>
          <a:xfrm>
            <a:off x="-62087" y="-32243"/>
            <a:ext cx="694878" cy="69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866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NotesEsa" panose="02000506030000020004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NotesEsa" panose="02000506030000020004" pitchFamily="2" charset="77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NotesEsa" panose="02000506030000020004" pitchFamily="2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NotesEsa" panose="02000506030000020004" pitchFamily="2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NotesEsa" panose="02000506030000020004" pitchFamily="2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NotesEsa" panose="0200050603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hyperlink" Target="http://www.solorrow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F3DC1AD-0B17-39FE-D7BB-30B9B690B6D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199606" y="1635508"/>
            <a:ext cx="5792788" cy="2009899"/>
          </a:xfrm>
        </p:spPr>
        <p:txBody>
          <a:bodyPr>
            <a:normAutofit/>
          </a:bodyPr>
          <a:lstStyle/>
          <a:p>
            <a:r>
              <a:rPr lang="it-IT" dirty="0" err="1"/>
              <a:t>Agriculture</a:t>
            </a:r>
            <a:r>
              <a:rPr lang="it-IT" dirty="0"/>
              <a:t> Start-Ups in the ESA BIC </a:t>
            </a:r>
            <a:r>
              <a:rPr lang="it-IT" dirty="0" err="1"/>
              <a:t>Hessen</a:t>
            </a:r>
            <a:r>
              <a:rPr lang="it-IT" dirty="0"/>
              <a:t> 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6C88BF8-E49A-9FB6-424F-31311C5F407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69488" y="5699024"/>
            <a:ext cx="3596364" cy="477694"/>
          </a:xfrm>
        </p:spPr>
        <p:txBody>
          <a:bodyPr>
            <a:normAutofit/>
          </a:bodyPr>
          <a:lstStyle/>
          <a:p>
            <a:r>
              <a:rPr lang="it-IT" sz="1600" dirty="0">
                <a:solidFill>
                  <a:schemeClr val="bg1"/>
                </a:solidFill>
              </a:rPr>
              <a:t>Dr. Andreas Kanstein, </a:t>
            </a:r>
            <a:r>
              <a:rPr lang="it-IT" sz="1600" dirty="0" err="1">
                <a:solidFill>
                  <a:schemeClr val="bg1"/>
                </a:solidFill>
              </a:rPr>
              <a:t>Managing</a:t>
            </a:r>
            <a:r>
              <a:rPr lang="it-IT" sz="1600" dirty="0">
                <a:solidFill>
                  <a:schemeClr val="bg1"/>
                </a:solidFill>
              </a:rPr>
              <a:t> Director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AD24A4F5-EBD7-E3FA-B81D-1FE2B81C9BE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/>
          </a:bodyPr>
          <a:lstStyle/>
          <a:p>
            <a:r>
              <a:rPr lang="it-IT" sz="1600" dirty="0" err="1">
                <a:solidFill>
                  <a:schemeClr val="bg1"/>
                </a:solidFill>
              </a:rPr>
              <a:t>September</a:t>
            </a:r>
            <a:r>
              <a:rPr lang="it-IT" sz="1600" dirty="0">
                <a:solidFill>
                  <a:schemeClr val="bg1"/>
                </a:solidFill>
              </a:rPr>
              <a:t> 2023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93253171-5E20-9E49-0B7E-1777DA01E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459" y="4503467"/>
            <a:ext cx="1752756" cy="952500"/>
          </a:xfrm>
          <a:prstGeom prst="rect">
            <a:avLst/>
          </a:prstGeom>
        </p:spPr>
      </p:pic>
      <p:pic>
        <p:nvPicPr>
          <p:cNvPr id="2" name="Picture Placeholder 5">
            <a:extLst>
              <a:ext uri="{FF2B5EF4-FFF2-40B4-BE49-F238E27FC236}">
                <a16:creationId xmlns:a16="http://schemas.microsoft.com/office/drawing/2014/main" id="{69639724-F9AA-D4C6-060B-3B6A81666D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64" r="4563"/>
          <a:stretch/>
        </p:blipFill>
        <p:spPr bwMode="auto">
          <a:xfrm>
            <a:off x="0" y="97237"/>
            <a:ext cx="1362713" cy="22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918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D4C0AD-D928-1CED-0C4E-FA80941CC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188" y="295541"/>
            <a:ext cx="7188456" cy="563779"/>
          </a:xfrm>
        </p:spPr>
        <p:txBody>
          <a:bodyPr/>
          <a:lstStyle/>
          <a:p>
            <a:r>
              <a:rPr lang="it-IT" sz="2800" dirty="0"/>
              <a:t>Centre for Satellite </a:t>
            </a:r>
            <a:r>
              <a:rPr lang="it-IT" sz="2800" dirty="0" err="1"/>
              <a:t>Navigation</a:t>
            </a:r>
            <a:r>
              <a:rPr lang="it-IT" sz="2800" dirty="0"/>
              <a:t> </a:t>
            </a:r>
            <a:r>
              <a:rPr lang="it-IT" sz="2800" dirty="0" err="1"/>
              <a:t>Hessen</a:t>
            </a:r>
            <a:endParaRPr lang="it-IT" sz="2800" dirty="0"/>
          </a:p>
        </p:txBody>
      </p:sp>
      <p:pic>
        <p:nvPicPr>
          <p:cNvPr id="19" name="Picture 15" descr="aussen3">
            <a:extLst>
              <a:ext uri="{FF2B5EF4-FFF2-40B4-BE49-F238E27FC236}">
                <a16:creationId xmlns:a16="http://schemas.microsoft.com/office/drawing/2014/main" id="{92A9E23E-01EC-4CDA-931F-5FF5F0FB65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8" b="4307"/>
          <a:stretch/>
        </p:blipFill>
        <p:spPr bwMode="auto">
          <a:xfrm>
            <a:off x="8651681" y="1490879"/>
            <a:ext cx="2862054" cy="169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untitled">
            <a:extLst>
              <a:ext uri="{FF2B5EF4-FFF2-40B4-BE49-F238E27FC236}">
                <a16:creationId xmlns:a16="http://schemas.microsoft.com/office/drawing/2014/main" id="{E75F592E-188D-D1F2-76F3-997CBD7E9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681" y="3308167"/>
            <a:ext cx="2862054" cy="1559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10">
            <a:extLst>
              <a:ext uri="{FF2B5EF4-FFF2-40B4-BE49-F238E27FC236}">
                <a16:creationId xmlns:a16="http://schemas.microsoft.com/office/drawing/2014/main" id="{E6B2D3BD-0B55-B6F0-91E4-493932DFB0A9}"/>
              </a:ext>
            </a:extLst>
          </p:cNvPr>
          <p:cNvSpPr/>
          <p:nvPr/>
        </p:nvSpPr>
        <p:spPr>
          <a:xfrm>
            <a:off x="0" y="5930900"/>
            <a:ext cx="12192000" cy="927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9" descr="Hda_logo">
            <a:extLst>
              <a:ext uri="{FF2B5EF4-FFF2-40B4-BE49-F238E27FC236}">
                <a16:creationId xmlns:a16="http://schemas.microsoft.com/office/drawing/2014/main" id="{E972DB89-2F90-A43F-28C2-5D35A2736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912" y="6057053"/>
            <a:ext cx="1824909" cy="703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0" descr="Logo Darmstadt">
            <a:extLst>
              <a:ext uri="{FF2B5EF4-FFF2-40B4-BE49-F238E27FC236}">
                <a16:creationId xmlns:a16="http://schemas.microsoft.com/office/drawing/2014/main" id="{116C9F86-6771-288E-2AA1-E6ADDE2F6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24" y="6124586"/>
            <a:ext cx="1362279" cy="53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2" descr="tud_logo">
            <a:extLst>
              <a:ext uri="{FF2B5EF4-FFF2-40B4-BE49-F238E27FC236}">
                <a16:creationId xmlns:a16="http://schemas.microsoft.com/office/drawing/2014/main" id="{0299DB86-254D-2DD9-7CC0-3B2755EEE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188" y="6124586"/>
            <a:ext cx="1493939" cy="68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 descr="Hessen_Logo">
            <a:extLst>
              <a:ext uri="{FF2B5EF4-FFF2-40B4-BE49-F238E27FC236}">
                <a16:creationId xmlns:a16="http://schemas.microsoft.com/office/drawing/2014/main" id="{C7CEAD03-1258-99F0-CB8D-879B933F9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83" y="6024139"/>
            <a:ext cx="592456" cy="769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">
            <a:extLst>
              <a:ext uri="{FF2B5EF4-FFF2-40B4-BE49-F238E27FC236}">
                <a16:creationId xmlns:a16="http://schemas.microsoft.com/office/drawing/2014/main" id="{C17C2045-71D5-6466-6A61-59BA1DE084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606" y="6107214"/>
            <a:ext cx="1738870" cy="570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6">
            <a:extLst>
              <a:ext uri="{FF2B5EF4-FFF2-40B4-BE49-F238E27FC236}">
                <a16:creationId xmlns:a16="http://schemas.microsoft.com/office/drawing/2014/main" id="{1EC321F8-AF60-DEC2-0E97-99B4C554C6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261" y="6278259"/>
            <a:ext cx="2236418" cy="380191"/>
          </a:xfrm>
          <a:prstGeom prst="rect">
            <a:avLst/>
          </a:prstGeom>
        </p:spPr>
      </p:pic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7A3D40F4-D891-1915-016B-F1B72772F3B6}"/>
              </a:ext>
            </a:extLst>
          </p:cNvPr>
          <p:cNvSpPr txBox="1">
            <a:spLocks/>
          </p:cNvSpPr>
          <p:nvPr/>
        </p:nvSpPr>
        <p:spPr>
          <a:xfrm>
            <a:off x="704573" y="1490879"/>
            <a:ext cx="7947108" cy="42423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NotesEsa" panose="02000506030000020004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NotesEsa" panose="02000506030000020004" pitchFamily="2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NotesEsa" panose="02000506030000020004" pitchFamily="2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otesEsa" panose="02000506030000020004" pitchFamily="2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NotesEsa" panose="0200050603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de-DE" sz="1800" dirty="0">
                <a:solidFill>
                  <a:schemeClr val="bg2"/>
                </a:solidFill>
              </a:rPr>
              <a:t>Joint initiative </a:t>
            </a:r>
            <a:r>
              <a:rPr lang="de-DE" sz="1800" dirty="0" err="1">
                <a:solidFill>
                  <a:schemeClr val="bg2"/>
                </a:solidFill>
              </a:rPr>
              <a:t>of</a:t>
            </a:r>
            <a:r>
              <a:rPr lang="de-DE" sz="1800" dirty="0">
                <a:solidFill>
                  <a:schemeClr val="bg2"/>
                </a:solidFill>
              </a:rPr>
              <a:t> </a:t>
            </a:r>
            <a:r>
              <a:rPr lang="de-DE" sz="1800" dirty="0" err="1">
                <a:solidFill>
                  <a:schemeClr val="bg2"/>
                </a:solidFill>
              </a:rPr>
              <a:t>the</a:t>
            </a:r>
            <a:r>
              <a:rPr lang="de-DE" sz="1800" dirty="0">
                <a:solidFill>
                  <a:schemeClr val="bg2"/>
                </a:solidFill>
              </a:rPr>
              <a:t> European Space Agency ESA and </a:t>
            </a:r>
            <a:r>
              <a:rPr lang="de-DE" sz="1800" dirty="0" err="1">
                <a:solidFill>
                  <a:schemeClr val="bg2"/>
                </a:solidFill>
              </a:rPr>
              <a:t>the</a:t>
            </a:r>
            <a:r>
              <a:rPr lang="de-DE" sz="1800" dirty="0">
                <a:solidFill>
                  <a:schemeClr val="bg2"/>
                </a:solidFill>
              </a:rPr>
              <a:t> State </a:t>
            </a:r>
            <a:r>
              <a:rPr lang="de-DE" sz="1800" dirty="0" err="1">
                <a:solidFill>
                  <a:schemeClr val="bg2"/>
                </a:solidFill>
              </a:rPr>
              <a:t>of</a:t>
            </a:r>
            <a:r>
              <a:rPr lang="de-DE" sz="1800" dirty="0">
                <a:solidFill>
                  <a:schemeClr val="bg2"/>
                </a:solidFill>
              </a:rPr>
              <a:t> Hesse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de-DE" sz="1800" dirty="0" err="1">
                <a:solidFill>
                  <a:schemeClr val="bg2"/>
                </a:solidFill>
              </a:rPr>
              <a:t>Established</a:t>
            </a:r>
            <a:r>
              <a:rPr lang="de-DE" sz="1800" dirty="0">
                <a:solidFill>
                  <a:schemeClr val="bg2"/>
                </a:solidFill>
              </a:rPr>
              <a:t> 2006 and </a:t>
            </a:r>
            <a:r>
              <a:rPr lang="de-DE" sz="1800" dirty="0" err="1">
                <a:solidFill>
                  <a:schemeClr val="bg2"/>
                </a:solidFill>
              </a:rPr>
              <a:t>located</a:t>
            </a:r>
            <a:r>
              <a:rPr lang="de-DE" sz="1800" dirty="0">
                <a:solidFill>
                  <a:schemeClr val="bg2"/>
                </a:solidFill>
              </a:rPr>
              <a:t> </a:t>
            </a:r>
            <a:r>
              <a:rPr lang="de-DE" sz="1800" dirty="0" err="1">
                <a:solidFill>
                  <a:schemeClr val="bg2"/>
                </a:solidFill>
              </a:rPr>
              <a:t>next</a:t>
            </a:r>
            <a:r>
              <a:rPr lang="de-DE" sz="1800" dirty="0">
                <a:solidFill>
                  <a:schemeClr val="bg2"/>
                </a:solidFill>
              </a:rPr>
              <a:t> </a:t>
            </a:r>
            <a:r>
              <a:rPr lang="de-DE" sz="1800" dirty="0" err="1">
                <a:solidFill>
                  <a:schemeClr val="bg2"/>
                </a:solidFill>
              </a:rPr>
              <a:t>to</a:t>
            </a:r>
            <a:r>
              <a:rPr lang="de-DE" sz="1800" dirty="0">
                <a:solidFill>
                  <a:schemeClr val="bg2"/>
                </a:solidFill>
              </a:rPr>
              <a:t> </a:t>
            </a:r>
            <a:r>
              <a:rPr lang="de-DE" sz="1800" dirty="0" err="1">
                <a:solidFill>
                  <a:schemeClr val="bg2"/>
                </a:solidFill>
              </a:rPr>
              <a:t>the</a:t>
            </a:r>
            <a:r>
              <a:rPr lang="de-DE" sz="1800" dirty="0">
                <a:solidFill>
                  <a:schemeClr val="bg2"/>
                </a:solidFill>
              </a:rPr>
              <a:t> European </a:t>
            </a:r>
            <a:r>
              <a:rPr lang="de-DE" sz="1800" dirty="0" err="1">
                <a:solidFill>
                  <a:schemeClr val="bg2"/>
                </a:solidFill>
              </a:rPr>
              <a:t>Satellite</a:t>
            </a:r>
            <a:r>
              <a:rPr lang="de-DE" sz="1800" dirty="0">
                <a:solidFill>
                  <a:schemeClr val="bg2"/>
                </a:solidFill>
              </a:rPr>
              <a:t> Control </a:t>
            </a:r>
            <a:r>
              <a:rPr lang="de-DE" sz="1800" dirty="0" err="1">
                <a:solidFill>
                  <a:schemeClr val="bg2"/>
                </a:solidFill>
              </a:rPr>
              <a:t>Centre</a:t>
            </a:r>
            <a:r>
              <a:rPr lang="de-DE" sz="1800" dirty="0">
                <a:solidFill>
                  <a:schemeClr val="bg2"/>
                </a:solidFill>
              </a:rPr>
              <a:t> ESA / ESOC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de-DE" sz="1800" dirty="0" err="1">
                <a:solidFill>
                  <a:schemeClr val="bg2"/>
                </a:solidFill>
              </a:rPr>
              <a:t>Funded</a:t>
            </a:r>
            <a:r>
              <a:rPr lang="de-DE" sz="1800" dirty="0">
                <a:solidFill>
                  <a:schemeClr val="bg2"/>
                </a:solidFill>
              </a:rPr>
              <a:t> </a:t>
            </a:r>
            <a:r>
              <a:rPr lang="de-DE" sz="1800" dirty="0" err="1">
                <a:solidFill>
                  <a:schemeClr val="bg2"/>
                </a:solidFill>
              </a:rPr>
              <a:t>by</a:t>
            </a:r>
            <a:r>
              <a:rPr lang="de-DE" sz="1800" dirty="0">
                <a:solidFill>
                  <a:schemeClr val="bg2"/>
                </a:solidFill>
              </a:rPr>
              <a:t> ESA / DLR, </a:t>
            </a:r>
            <a:r>
              <a:rPr lang="de-DE" sz="1800" dirty="0" err="1">
                <a:solidFill>
                  <a:schemeClr val="bg2"/>
                </a:solidFill>
              </a:rPr>
              <a:t>the</a:t>
            </a:r>
            <a:r>
              <a:rPr lang="de-DE" sz="1800" dirty="0">
                <a:solidFill>
                  <a:schemeClr val="bg2"/>
                </a:solidFill>
              </a:rPr>
              <a:t> Federal State </a:t>
            </a:r>
            <a:r>
              <a:rPr lang="de-DE" sz="1800" dirty="0" err="1">
                <a:solidFill>
                  <a:schemeClr val="bg2"/>
                </a:solidFill>
              </a:rPr>
              <a:t>of</a:t>
            </a:r>
            <a:r>
              <a:rPr lang="de-DE" sz="1800" dirty="0">
                <a:solidFill>
                  <a:schemeClr val="bg2"/>
                </a:solidFill>
              </a:rPr>
              <a:t> Hessen and City </a:t>
            </a:r>
            <a:r>
              <a:rPr lang="de-DE" sz="1800" dirty="0" err="1">
                <a:solidFill>
                  <a:schemeClr val="bg2"/>
                </a:solidFill>
              </a:rPr>
              <a:t>of</a:t>
            </a:r>
            <a:r>
              <a:rPr lang="de-DE" sz="1800" dirty="0">
                <a:solidFill>
                  <a:schemeClr val="bg2"/>
                </a:solidFill>
              </a:rPr>
              <a:t> Science Darmstadt, </a:t>
            </a:r>
            <a:r>
              <a:rPr lang="de-DE" sz="1800" dirty="0" err="1">
                <a:solidFill>
                  <a:schemeClr val="bg2"/>
                </a:solidFill>
              </a:rPr>
              <a:t>with</a:t>
            </a:r>
            <a:r>
              <a:rPr lang="de-DE" sz="1800" dirty="0">
                <a:solidFill>
                  <a:schemeClr val="bg2"/>
                </a:solidFill>
              </a:rPr>
              <a:t> </a:t>
            </a:r>
            <a:r>
              <a:rPr lang="de-DE" sz="1800" dirty="0" err="1">
                <a:solidFill>
                  <a:schemeClr val="bg2"/>
                </a:solidFill>
              </a:rPr>
              <a:t>further</a:t>
            </a:r>
            <a:r>
              <a:rPr lang="de-DE" sz="1800" dirty="0">
                <a:solidFill>
                  <a:schemeClr val="bg2"/>
                </a:solidFill>
              </a:rPr>
              <a:t> support </a:t>
            </a:r>
            <a:r>
              <a:rPr lang="de-DE" sz="1800" dirty="0" err="1">
                <a:solidFill>
                  <a:schemeClr val="bg2"/>
                </a:solidFill>
              </a:rPr>
              <a:t>from</a:t>
            </a:r>
            <a:r>
              <a:rPr lang="de-DE" sz="1800" dirty="0">
                <a:solidFill>
                  <a:schemeClr val="bg2"/>
                </a:solidFill>
              </a:rPr>
              <a:t> ESOC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de-DE" sz="1800" b="1" dirty="0" err="1">
                <a:solidFill>
                  <a:srgbClr val="00BAAE"/>
                </a:solidFill>
              </a:rPr>
              <a:t>Incubated</a:t>
            </a:r>
            <a:r>
              <a:rPr lang="de-DE" sz="1800" b="1" dirty="0">
                <a:solidFill>
                  <a:srgbClr val="00BAAE"/>
                </a:solidFill>
              </a:rPr>
              <a:t> </a:t>
            </a:r>
            <a:r>
              <a:rPr lang="de-DE" sz="1800" b="1" dirty="0" err="1">
                <a:solidFill>
                  <a:srgbClr val="00BAAE"/>
                </a:solidFill>
              </a:rPr>
              <a:t>more</a:t>
            </a:r>
            <a:r>
              <a:rPr lang="de-DE" sz="1800" b="1" dirty="0">
                <a:solidFill>
                  <a:srgbClr val="00BAAE"/>
                </a:solidFill>
              </a:rPr>
              <a:t> </a:t>
            </a:r>
            <a:r>
              <a:rPr lang="de-DE" sz="1800" b="1" dirty="0" err="1">
                <a:solidFill>
                  <a:srgbClr val="00BAAE"/>
                </a:solidFill>
              </a:rPr>
              <a:t>than</a:t>
            </a:r>
            <a:r>
              <a:rPr lang="de-DE" sz="1800" b="1" dirty="0">
                <a:solidFill>
                  <a:srgbClr val="00BAAE"/>
                </a:solidFill>
                <a:latin typeface="NotesEsa" panose="02000506030000020004"/>
              </a:rPr>
              <a:t> 110 </a:t>
            </a:r>
            <a:r>
              <a:rPr lang="de-DE" sz="1800" b="1" dirty="0" err="1">
                <a:solidFill>
                  <a:srgbClr val="00BAAE"/>
                </a:solidFill>
                <a:latin typeface="NotesEsa" panose="02000506030000020004"/>
              </a:rPr>
              <a:t>start-ups</a:t>
            </a:r>
            <a:r>
              <a:rPr lang="de-DE" sz="1800" b="1" dirty="0">
                <a:solidFill>
                  <a:srgbClr val="00BAAE"/>
                </a:solidFill>
                <a:latin typeface="NotesEsa" panose="02000506030000020004"/>
              </a:rPr>
              <a:t> (</a:t>
            </a:r>
            <a:r>
              <a:rPr lang="de-DE" sz="1800" b="1" dirty="0" err="1">
                <a:solidFill>
                  <a:srgbClr val="00BAAE"/>
                </a:solidFill>
                <a:latin typeface="NotesEsa" panose="02000506030000020004"/>
              </a:rPr>
              <a:t>to</a:t>
            </a:r>
            <a:r>
              <a:rPr lang="de-DE" sz="1800" b="1" dirty="0">
                <a:solidFill>
                  <a:srgbClr val="00BAAE"/>
                </a:solidFill>
                <a:latin typeface="NotesEsa" panose="02000506030000020004"/>
              </a:rPr>
              <a:t> 2021), +80 </a:t>
            </a:r>
            <a:r>
              <a:rPr lang="de-DE" sz="1800" b="1" dirty="0" err="1">
                <a:solidFill>
                  <a:srgbClr val="00BAAE"/>
                </a:solidFill>
                <a:latin typeface="NotesEsa" panose="02000506030000020004"/>
              </a:rPr>
              <a:t>start-ups</a:t>
            </a:r>
            <a:r>
              <a:rPr lang="de-DE" sz="1800" b="1" dirty="0">
                <a:solidFill>
                  <a:srgbClr val="00BAAE"/>
                </a:solidFill>
                <a:latin typeface="NotesEsa" panose="02000506030000020004"/>
              </a:rPr>
              <a:t> in 2022-2025!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1800" dirty="0">
                <a:solidFill>
                  <a:schemeClr val="bg1"/>
                </a:solidFill>
                <a:cs typeface="Arial" panose="020B0604020202020204" pitchFamily="34" charset="0"/>
              </a:rPr>
              <a:t>Goal is to support and accelerate the development of space-related companies and create high-tech job opportunities in the region</a:t>
            </a:r>
          </a:p>
        </p:txBody>
      </p:sp>
    </p:spTree>
    <p:extLst>
      <p:ext uri="{BB962C8B-B14F-4D97-AF65-F5344CB8AC3E}">
        <p14:creationId xmlns:p14="http://schemas.microsoft.com/office/powerpoint/2010/main" val="3331274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01EA08-BA67-890A-4BB1-EBC57088B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49" y="266591"/>
            <a:ext cx="7761038" cy="563779"/>
          </a:xfrm>
        </p:spPr>
        <p:txBody>
          <a:bodyPr/>
          <a:lstStyle/>
          <a:p>
            <a:r>
              <a:rPr lang="de-DE" dirty="0"/>
              <a:t>The ESA BIC Network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88BA1B-1F51-DDFC-E312-1F8851E87149}"/>
              </a:ext>
            </a:extLst>
          </p:cNvPr>
          <p:cNvSpPr txBox="1">
            <a:spLocks/>
          </p:cNvSpPr>
          <p:nvPr/>
        </p:nvSpPr>
        <p:spPr>
          <a:xfrm>
            <a:off x="924339" y="1562446"/>
            <a:ext cx="4612861" cy="5156406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de-DE" sz="1800" dirty="0" err="1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Since</a:t>
            </a:r>
            <a:r>
              <a:rPr lang="de-DE" sz="1800" dirty="0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 2007, cesah </a:t>
            </a:r>
            <a:r>
              <a:rPr lang="de-DE" sz="1800" dirty="0" err="1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implements</a:t>
            </a:r>
            <a:r>
              <a:rPr lang="de-DE" sz="1800" dirty="0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the</a:t>
            </a:r>
            <a:r>
              <a:rPr lang="de-DE" sz="1800" dirty="0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 ESA Business </a:t>
            </a:r>
            <a:r>
              <a:rPr lang="de-DE" sz="1800" dirty="0" err="1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Incubation</a:t>
            </a:r>
            <a:r>
              <a:rPr lang="de-DE" sz="1800" dirty="0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Centre</a:t>
            </a:r>
            <a:r>
              <a:rPr lang="de-DE" sz="1800" dirty="0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 (BIC) Darmstadt on behalf </a:t>
            </a:r>
            <a:r>
              <a:rPr lang="de-DE" sz="1800" dirty="0" err="1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of</a:t>
            </a:r>
            <a:r>
              <a:rPr lang="de-DE" sz="1800" dirty="0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 ESA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de-DE" sz="1800" dirty="0" err="1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Since</a:t>
            </a:r>
            <a:r>
              <a:rPr lang="de-DE" sz="1800" dirty="0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 2014, cesah </a:t>
            </a:r>
            <a:r>
              <a:rPr lang="de-DE" sz="1800" dirty="0" err="1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implements</a:t>
            </a:r>
            <a:r>
              <a:rPr lang="de-DE" sz="1800" dirty="0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the</a:t>
            </a:r>
            <a:br>
              <a:rPr lang="de-DE" sz="1800" dirty="0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</a:br>
            <a:r>
              <a:rPr lang="de-DE" sz="1800" dirty="0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ESA Technology Transfer Broker Germany, </a:t>
            </a:r>
            <a:r>
              <a:rPr lang="de-DE" sz="1800" dirty="0" err="1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together</a:t>
            </a:r>
            <a:r>
              <a:rPr lang="de-DE" sz="1800" dirty="0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with</a:t>
            </a:r>
            <a:r>
              <a:rPr lang="de-DE" sz="1800" dirty="0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EurA</a:t>
            </a:r>
            <a:r>
              <a:rPr lang="de-DE" sz="1800" dirty="0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 AG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de-DE" sz="1800" dirty="0" err="1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Since</a:t>
            </a:r>
            <a:r>
              <a:rPr lang="de-DE" sz="1800" dirty="0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 2018, ESA BIC Hessen &amp; Baden-Württemberg </a:t>
            </a:r>
            <a:r>
              <a:rPr lang="de-DE" sz="1800" dirty="0" err="1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with</a:t>
            </a:r>
            <a:r>
              <a:rPr lang="de-DE" sz="1800" dirty="0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 IHK Reutlingen &amp; Airbus Friedrichshafen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de-DE" sz="1800" dirty="0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Part </a:t>
            </a:r>
            <a:r>
              <a:rPr lang="de-DE" sz="1800" dirty="0" err="1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of</a:t>
            </a:r>
            <a:r>
              <a:rPr lang="de-DE" sz="1800" dirty="0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 a </a:t>
            </a:r>
            <a:r>
              <a:rPr lang="de-DE" sz="1800" dirty="0" err="1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growing</a:t>
            </a:r>
            <a:r>
              <a:rPr lang="de-DE" sz="1800" dirty="0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 network </a:t>
            </a:r>
            <a:r>
              <a:rPr lang="de-DE" sz="1800" dirty="0" err="1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of</a:t>
            </a:r>
            <a:r>
              <a:rPr lang="de-DE" sz="1800" dirty="0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more</a:t>
            </a:r>
            <a:r>
              <a:rPr lang="de-DE" sz="1800" dirty="0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than</a:t>
            </a:r>
            <a:r>
              <a:rPr lang="de-DE" sz="1800" dirty="0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 24 ESA BICs at </a:t>
            </a:r>
            <a:r>
              <a:rPr lang="de-DE" sz="1800" dirty="0" err="1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more</a:t>
            </a:r>
            <a:r>
              <a:rPr lang="de-DE" sz="1800" dirty="0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than</a:t>
            </a:r>
            <a:r>
              <a:rPr lang="de-DE" sz="1800" dirty="0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 80 </a:t>
            </a:r>
            <a:r>
              <a:rPr lang="de-DE" sz="1800" dirty="0" err="1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locations</a:t>
            </a:r>
            <a:r>
              <a:rPr lang="de-DE" sz="1800" dirty="0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with</a:t>
            </a:r>
            <a:r>
              <a:rPr lang="de-DE" sz="1800" dirty="0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more</a:t>
            </a:r>
            <a:r>
              <a:rPr lang="de-DE" sz="1800" dirty="0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than</a:t>
            </a:r>
            <a:r>
              <a:rPr lang="de-DE" sz="1800" dirty="0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 1200 Start-ups, </a:t>
            </a:r>
            <a:r>
              <a:rPr lang="de-DE" sz="1800" dirty="0" err="1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of</a:t>
            </a:r>
            <a:r>
              <a:rPr lang="de-DE" sz="1800" dirty="0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which</a:t>
            </a:r>
            <a:r>
              <a:rPr lang="de-DE" sz="1800" dirty="0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around</a:t>
            </a:r>
            <a:r>
              <a:rPr lang="de-DE" sz="1800" dirty="0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 13% </a:t>
            </a:r>
            <a:r>
              <a:rPr lang="de-DE" sz="1800" dirty="0" err="1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are</a:t>
            </a:r>
            <a:r>
              <a:rPr lang="de-DE" sz="1800" dirty="0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from</a:t>
            </a:r>
            <a:r>
              <a:rPr lang="de-DE" sz="1800" dirty="0">
                <a:solidFill>
                  <a:schemeClr val="bg1"/>
                </a:solidFill>
                <a:latin typeface="NotesEsa" panose="02000506030000020004" pitchFamily="2" charset="77"/>
                <a:cs typeface="Arial" panose="020B0604020202020204" pitchFamily="34" charset="0"/>
              </a:rPr>
              <a:t> Hessen</a:t>
            </a:r>
          </a:p>
        </p:txBody>
      </p:sp>
      <p:pic>
        <p:nvPicPr>
          <p:cNvPr id="11" name="Grafik 10" descr="Ein Bild, das Diagramm, Karte enthält.&#10;&#10;Automatisch generierte Beschreibung">
            <a:extLst>
              <a:ext uri="{FF2B5EF4-FFF2-40B4-BE49-F238E27FC236}">
                <a16:creationId xmlns:a16="http://schemas.microsoft.com/office/drawing/2014/main" id="{BDD4440E-7C98-FEE3-FA1B-C054D874D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62446"/>
            <a:ext cx="5602517" cy="469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02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66D47F-473D-0F8D-1809-5641AA1BB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065" y="294580"/>
            <a:ext cx="7761038" cy="563779"/>
          </a:xfrm>
        </p:spPr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Find </a:t>
            </a:r>
            <a:r>
              <a:rPr lang="de-DE" dirty="0" err="1"/>
              <a:t>Candidates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E4BE21-54C1-3EA9-8661-738B87A998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/>
              <a:t>Visibility</a:t>
            </a:r>
            <a:r>
              <a:rPr lang="de-DE" dirty="0"/>
              <a:t> – </a:t>
            </a:r>
            <a:r>
              <a:rPr lang="de-DE" dirty="0" err="1"/>
              <a:t>Fairs</a:t>
            </a:r>
            <a:r>
              <a:rPr lang="de-DE" dirty="0"/>
              <a:t>, Start-Up Events, </a:t>
            </a:r>
            <a:r>
              <a:rPr lang="de-DE" dirty="0" err="1"/>
              <a:t>Social</a:t>
            </a:r>
            <a:r>
              <a:rPr lang="de-DE" dirty="0"/>
              <a:t> Media – </a:t>
            </a:r>
            <a:r>
              <a:rPr lang="de-DE" dirty="0" err="1"/>
              <a:t>Success</a:t>
            </a:r>
            <a:r>
              <a:rPr lang="de-DE" dirty="0"/>
              <a:t> Stories</a:t>
            </a:r>
          </a:p>
          <a:p>
            <a:endParaRPr lang="de-DE" dirty="0"/>
          </a:p>
          <a:p>
            <a:r>
              <a:rPr lang="de-DE" dirty="0"/>
              <a:t>Hackathons – Act in Space, </a:t>
            </a:r>
            <a:r>
              <a:rPr lang="de-DE" dirty="0" err="1"/>
              <a:t>Climathon</a:t>
            </a:r>
            <a:r>
              <a:rPr lang="de-DE" dirty="0"/>
              <a:t>, Cassini Hackathons</a:t>
            </a:r>
          </a:p>
          <a:p>
            <a:endParaRPr lang="de-DE" dirty="0"/>
          </a:p>
          <a:p>
            <a:r>
              <a:rPr lang="de-DE" dirty="0" err="1"/>
              <a:t>Idea</a:t>
            </a:r>
            <a:r>
              <a:rPr lang="de-DE" dirty="0"/>
              <a:t> Competitions </a:t>
            </a:r>
          </a:p>
          <a:p>
            <a:r>
              <a:rPr lang="de-DE" dirty="0"/>
              <a:t>-&gt; Copernicus Masters was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useful</a:t>
            </a:r>
            <a:r>
              <a:rPr lang="de-DE" dirty="0"/>
              <a:t> </a:t>
            </a:r>
            <a:r>
              <a:rPr lang="de-DE" dirty="0" err="1"/>
              <a:t>since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started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 regional </a:t>
            </a:r>
            <a:r>
              <a:rPr lang="de-DE" dirty="0" err="1"/>
              <a:t>competition</a:t>
            </a:r>
            <a:endParaRPr lang="de-DE" dirty="0"/>
          </a:p>
          <a:p>
            <a:endParaRPr lang="de-DE" dirty="0"/>
          </a:p>
          <a:p>
            <a:r>
              <a:rPr lang="de-DE" dirty="0"/>
              <a:t>Entrepreneurship Seminars </a:t>
            </a:r>
          </a:p>
          <a:p>
            <a:endParaRPr lang="de-DE" dirty="0"/>
          </a:p>
          <a:p>
            <a:r>
              <a:rPr lang="de-DE" dirty="0"/>
              <a:t>Partners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Ecosystem</a:t>
            </a:r>
            <a:r>
              <a:rPr lang="de-DE" dirty="0"/>
              <a:t> – </a:t>
            </a:r>
            <a:r>
              <a:rPr lang="de-DE" dirty="0" err="1"/>
              <a:t>related</a:t>
            </a:r>
            <a:r>
              <a:rPr lang="de-DE" dirty="0"/>
              <a:t> </a:t>
            </a:r>
            <a:r>
              <a:rPr lang="de-DE" dirty="0" err="1"/>
              <a:t>programmes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Picture 2" descr="Foto-Vorschau">
            <a:extLst>
              <a:ext uri="{FF2B5EF4-FFF2-40B4-BE49-F238E27FC236}">
                <a16:creationId xmlns:a16="http://schemas.microsoft.com/office/drawing/2014/main" id="{9CCE8AD8-23E8-0285-A694-C850614560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83579" y="4538288"/>
            <a:ext cx="1991524" cy="135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 descr="Ein Bild, das Person, Kleidung, Menschliches Gesicht, Mann enthält.&#10;&#10;Automatisch generierte Beschreibung">
            <a:extLst>
              <a:ext uri="{FF2B5EF4-FFF2-40B4-BE49-F238E27FC236}">
                <a16:creationId xmlns:a16="http://schemas.microsoft.com/office/drawing/2014/main" id="{B88E62D1-36D0-96AD-2D77-69B6DF59B8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2033" y="2776034"/>
            <a:ext cx="2033489" cy="1305932"/>
          </a:xfrm>
          <a:prstGeom prst="rect">
            <a:avLst/>
          </a:prstGeom>
        </p:spPr>
      </p:pic>
      <p:pic>
        <p:nvPicPr>
          <p:cNvPr id="6" name="Picture 2" descr="Keine alternative Textbeschreibung für dieses Bild vorhanden">
            <a:extLst>
              <a:ext uri="{FF2B5EF4-FFF2-40B4-BE49-F238E27FC236}">
                <a16:creationId xmlns:a16="http://schemas.microsoft.com/office/drawing/2014/main" id="{1FF70667-87B3-3C9E-EDB7-E87272C1D9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99444" y="4538288"/>
            <a:ext cx="2784746" cy="183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 descr="Ein Bild, das Kleidung, Person, Schuhwerk, Gebäude enthält.&#10;&#10;Automatisch generierte Beschreibung">
            <a:extLst>
              <a:ext uri="{FF2B5EF4-FFF2-40B4-BE49-F238E27FC236}">
                <a16:creationId xmlns:a16="http://schemas.microsoft.com/office/drawing/2014/main" id="{D1BD3F94-F696-FFC7-BE8B-02EFC5E1F5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15311" y="1070784"/>
            <a:ext cx="2460211" cy="130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27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8F6AF0-1841-9E96-D4D4-7EBCCB169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648" y="260187"/>
            <a:ext cx="7761038" cy="563779"/>
          </a:xfrm>
        </p:spPr>
        <p:txBody>
          <a:bodyPr/>
          <a:lstStyle/>
          <a:p>
            <a:r>
              <a:rPr lang="de-DE" dirty="0"/>
              <a:t>Hackathons &amp; Open Innovation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190A101-735D-686E-AF85-6626C9E47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39" y="1746940"/>
            <a:ext cx="5875654" cy="382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49923A4E-D210-F67F-9B5C-43A30D0715F5}"/>
              </a:ext>
            </a:extLst>
          </p:cNvPr>
          <p:cNvSpPr txBox="1"/>
          <p:nvPr/>
        </p:nvSpPr>
        <p:spPr>
          <a:xfrm>
            <a:off x="6612099" y="4828294"/>
            <a:ext cx="17481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>
                <a:solidFill>
                  <a:schemeClr val="bg1"/>
                </a:solidFill>
              </a:rPr>
              <a:t>Climathon</a:t>
            </a:r>
            <a:r>
              <a:rPr lang="en-GB" sz="1400" dirty="0">
                <a:solidFill>
                  <a:schemeClr val="bg1"/>
                </a:solidFill>
              </a:rPr>
              <a:t> Darmstadt</a:t>
            </a:r>
          </a:p>
          <a:p>
            <a:r>
              <a:rPr lang="en-GB" sz="1400" dirty="0">
                <a:solidFill>
                  <a:schemeClr val="bg1"/>
                </a:solidFill>
              </a:rPr>
              <a:t>27.-28. </a:t>
            </a:r>
            <a:r>
              <a:rPr lang="en-GB" sz="1400" dirty="0" err="1">
                <a:solidFill>
                  <a:schemeClr val="bg1"/>
                </a:solidFill>
              </a:rPr>
              <a:t>Oktober</a:t>
            </a:r>
            <a:r>
              <a:rPr lang="en-GB" sz="1400" dirty="0">
                <a:solidFill>
                  <a:schemeClr val="bg1"/>
                </a:solidFill>
              </a:rPr>
              <a:t> 2023</a:t>
            </a:r>
          </a:p>
        </p:txBody>
      </p:sp>
      <p:pic>
        <p:nvPicPr>
          <p:cNvPr id="9" name="Grafik 8" descr="Ein Bild, das drinnen, Person, Decke, Personen enthält.&#10;&#10;Automatisch generierte Beschreibung">
            <a:extLst>
              <a:ext uri="{FF2B5EF4-FFF2-40B4-BE49-F238E27FC236}">
                <a16:creationId xmlns:a16="http://schemas.microsoft.com/office/drawing/2014/main" id="{18630300-16E9-DD45-D381-E3A99EC6CE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75"/>
          <a:stretch/>
        </p:blipFill>
        <p:spPr>
          <a:xfrm>
            <a:off x="7723953" y="1466798"/>
            <a:ext cx="4087973" cy="2732556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EFF7E78-FECD-83CE-2841-F23347EC2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861" y="4494870"/>
            <a:ext cx="1232736" cy="333365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6191E028-3C0F-9D99-2955-2B72F7A2F6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223" y="4494870"/>
            <a:ext cx="1072512" cy="333424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0A32235-7680-2654-4EFB-7329825B8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114" y="1816098"/>
            <a:ext cx="2576994" cy="257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 descr="Ein Bild, das Logo enthält.&#10;&#10;Automatisch generierte Beschreibung">
            <a:extLst>
              <a:ext uri="{FF2B5EF4-FFF2-40B4-BE49-F238E27FC236}">
                <a16:creationId xmlns:a16="http://schemas.microsoft.com/office/drawing/2014/main" id="{6B2C8629-3604-C487-EE35-11B87FF4E9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9411" y="3354112"/>
            <a:ext cx="21717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60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351F8B-4C34-97B2-974E-2EA3A1F32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079" y="267381"/>
            <a:ext cx="7761038" cy="563779"/>
          </a:xfrm>
        </p:spPr>
        <p:txBody>
          <a:bodyPr/>
          <a:lstStyle/>
          <a:p>
            <a:r>
              <a:rPr lang="de-DE" sz="2800" dirty="0" err="1"/>
              <a:t>Solorrow</a:t>
            </a:r>
            <a:r>
              <a:rPr lang="de-DE" sz="2800" dirty="0"/>
              <a:t>: The mobile </a:t>
            </a:r>
            <a:r>
              <a:rPr lang="de-DE" sz="2800" dirty="0" err="1"/>
              <a:t>app</a:t>
            </a:r>
            <a:r>
              <a:rPr lang="de-DE" sz="2800" dirty="0"/>
              <a:t> </a:t>
            </a:r>
            <a:r>
              <a:rPr lang="de-DE" sz="2800" dirty="0" err="1"/>
              <a:t>for</a:t>
            </a:r>
            <a:r>
              <a:rPr lang="de-DE" sz="2800" dirty="0"/>
              <a:t> easy </a:t>
            </a:r>
            <a:br>
              <a:rPr lang="de-DE" sz="2800" dirty="0"/>
            </a:br>
            <a:r>
              <a:rPr lang="de-DE" sz="2800" dirty="0" err="1"/>
              <a:t>entry</a:t>
            </a:r>
            <a:r>
              <a:rPr lang="de-DE" sz="2800" dirty="0"/>
              <a:t> </a:t>
            </a:r>
            <a:r>
              <a:rPr lang="de-DE" sz="2800" dirty="0" err="1"/>
              <a:t>into</a:t>
            </a:r>
            <a:r>
              <a:rPr lang="de-DE" sz="2800" dirty="0"/>
              <a:t> Precision Farming</a:t>
            </a: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078D0C81-E59A-631D-CD29-87DB4F13F337}"/>
              </a:ext>
            </a:extLst>
          </p:cNvPr>
          <p:cNvSpPr/>
          <p:nvPr/>
        </p:nvSpPr>
        <p:spPr>
          <a:xfrm>
            <a:off x="10072534" y="2374658"/>
            <a:ext cx="1696033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400" dirty="0">
                <a:hlinkClick r:id="rId2"/>
              </a:rPr>
              <a:t>www.solorrow.com</a:t>
            </a:r>
            <a:endParaRPr lang="en-GB" sz="1400" dirty="0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B8C63833-3D93-9C7C-EF53-B38E3EDB0E52}"/>
              </a:ext>
            </a:extLst>
          </p:cNvPr>
          <p:cNvSpPr/>
          <p:nvPr/>
        </p:nvSpPr>
        <p:spPr>
          <a:xfrm>
            <a:off x="950675" y="3878516"/>
            <a:ext cx="7064642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chemeClr val="bg1"/>
                </a:solidFill>
                <a:latin typeface="NotesEsa" panose="02000506030000020004" pitchFamily="2" charset="77"/>
              </a:rPr>
              <a:t>Satellite-derived field potential analysis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chemeClr val="bg1"/>
                </a:solidFill>
                <a:latin typeface="NotesEsa" panose="02000506030000020004" pitchFamily="2" charset="77"/>
              </a:rPr>
              <a:t>Application maps for farmers with just a few clicks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chemeClr val="bg1"/>
                </a:solidFill>
                <a:latin typeface="NotesEsa" panose="02000506030000020004" pitchFamily="2" charset="77"/>
              </a:rPr>
              <a:t>Helps saving up to 20% costs for fertilizer and other chemicals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chemeClr val="bg1"/>
                </a:solidFill>
                <a:latin typeface="NotesEsa" panose="02000506030000020004" pitchFamily="2" charset="77"/>
              </a:rPr>
              <a:t>Helps farmers protecting the environment and comply with regulations</a:t>
            </a:r>
          </a:p>
        </p:txBody>
      </p:sp>
      <p:pic>
        <p:nvPicPr>
          <p:cNvPr id="8" name="Grafik 3">
            <a:extLst>
              <a:ext uri="{FF2B5EF4-FFF2-40B4-BE49-F238E27FC236}">
                <a16:creationId xmlns:a16="http://schemas.microsoft.com/office/drawing/2014/main" id="{DA3A38CE-41F9-3F3E-0E05-726BCC808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1184" y="1324642"/>
            <a:ext cx="1482553" cy="972555"/>
          </a:xfrm>
          <a:prstGeom prst="rect">
            <a:avLst/>
          </a:prstGeom>
        </p:spPr>
      </p:pic>
      <p:pic>
        <p:nvPicPr>
          <p:cNvPr id="9" name="Picture 2" descr="https://images.squarespace-cdn.com/content/v1/5c5c270a77b903db9a5e9acb/1553525869362-P3YB4875D44BYEY5UMTR/ke17ZwdGBToddI8pDm48kL4NPpuWY7dKUGH8VLwfN45Zw-zPPgdn4jUwVcJE1ZvWQUxwkmyExglNqGp0IvTJZamWLI2zvYWH8K3-s_4yszcp2ryTI0HqTOaaUohrI8PIGtUIgSxeLakhBxiW8pATii3sZBd7D9Q-7ORqI9RsDTYKMshLAGzx4R3EDFOm1kBS/Screenshot_20190325-144322_Solorrow.2.jpg?format=500w">
            <a:extLst>
              <a:ext uri="{FF2B5EF4-FFF2-40B4-BE49-F238E27FC236}">
                <a16:creationId xmlns:a16="http://schemas.microsoft.com/office/drawing/2014/main" id="{99EE90D7-0FA2-8710-7653-B1CCB1549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377" y="1304111"/>
            <a:ext cx="2030386" cy="225366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Tractor">
            <a:extLst>
              <a:ext uri="{FF2B5EF4-FFF2-40B4-BE49-F238E27FC236}">
                <a16:creationId xmlns:a16="http://schemas.microsoft.com/office/drawing/2014/main" id="{68C0D5E7-FC64-9415-22DC-97CE71D60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311" y="3885435"/>
            <a:ext cx="3648256" cy="243317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Application via Driving Mode">
            <a:extLst>
              <a:ext uri="{FF2B5EF4-FFF2-40B4-BE49-F238E27FC236}">
                <a16:creationId xmlns:a16="http://schemas.microsoft.com/office/drawing/2014/main" id="{690B7643-23AE-0E83-F40D-590C2DA77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195" y="1304111"/>
            <a:ext cx="1600541" cy="22407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3">
            <a:extLst>
              <a:ext uri="{FF2B5EF4-FFF2-40B4-BE49-F238E27FC236}">
                <a16:creationId xmlns:a16="http://schemas.microsoft.com/office/drawing/2014/main" id="{120F207B-080C-0F9C-818C-D98853F738D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923" t="25563" r="32647" b="19427"/>
          <a:stretch/>
        </p:blipFill>
        <p:spPr>
          <a:xfrm>
            <a:off x="1156817" y="1304112"/>
            <a:ext cx="2781228" cy="22536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320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5F66D0-C721-896C-0AEF-3067C51E5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339" y="294580"/>
            <a:ext cx="7761038" cy="563779"/>
          </a:xfrm>
        </p:spPr>
        <p:txBody>
          <a:bodyPr/>
          <a:lstStyle/>
          <a:p>
            <a:r>
              <a:rPr lang="de-DE" dirty="0"/>
              <a:t>Other </a:t>
            </a:r>
            <a:r>
              <a:rPr lang="de-DE" dirty="0" err="1"/>
              <a:t>Examples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A438EDA-D732-A382-B8D6-A461AD5B6E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de-DE" dirty="0" err="1">
                <a:solidFill>
                  <a:schemeClr val="bg2"/>
                </a:solidFill>
              </a:rPr>
              <a:t>Panopterra</a:t>
            </a:r>
            <a:r>
              <a:rPr lang="de-DE" dirty="0">
                <a:solidFill>
                  <a:schemeClr val="bg2"/>
                </a:solidFill>
              </a:rPr>
              <a:t> – EO </a:t>
            </a:r>
            <a:r>
              <a:rPr lang="de-DE" dirty="0" err="1">
                <a:solidFill>
                  <a:schemeClr val="bg2"/>
                </a:solidFill>
              </a:rPr>
              <a:t>applied</a:t>
            </a:r>
            <a:r>
              <a:rPr lang="de-DE" dirty="0">
                <a:solidFill>
                  <a:schemeClr val="bg2"/>
                </a:solidFill>
              </a:rPr>
              <a:t> </a:t>
            </a:r>
            <a:r>
              <a:rPr lang="de-DE" dirty="0" err="1">
                <a:solidFill>
                  <a:schemeClr val="bg2"/>
                </a:solidFill>
              </a:rPr>
              <a:t>to</a:t>
            </a:r>
            <a:r>
              <a:rPr lang="de-DE" dirty="0">
                <a:solidFill>
                  <a:schemeClr val="bg2"/>
                </a:solidFill>
              </a:rPr>
              <a:t> </a:t>
            </a:r>
            <a:r>
              <a:rPr lang="de-DE" dirty="0" err="1">
                <a:solidFill>
                  <a:schemeClr val="bg2"/>
                </a:solidFill>
              </a:rPr>
              <a:t>agriculture</a:t>
            </a:r>
            <a:r>
              <a:rPr lang="de-DE" dirty="0">
                <a:solidFill>
                  <a:schemeClr val="bg2"/>
                </a:solidFill>
              </a:rPr>
              <a:t> and </a:t>
            </a:r>
            <a:r>
              <a:rPr lang="de-DE" dirty="0" err="1">
                <a:solidFill>
                  <a:schemeClr val="bg2"/>
                </a:solidFill>
              </a:rPr>
              <a:t>reinsurance</a:t>
            </a:r>
            <a:r>
              <a:rPr lang="de-DE" dirty="0">
                <a:solidFill>
                  <a:schemeClr val="bg2"/>
                </a:solidFill>
              </a:rPr>
              <a:t> </a:t>
            </a:r>
            <a:r>
              <a:rPr lang="de-DE" dirty="0" err="1">
                <a:solidFill>
                  <a:schemeClr val="bg2"/>
                </a:solidFill>
              </a:rPr>
              <a:t>market</a:t>
            </a:r>
            <a:endParaRPr lang="de-DE" dirty="0"/>
          </a:p>
          <a:p>
            <a:r>
              <a:rPr lang="de-DE" dirty="0" err="1"/>
              <a:t>agriBORA</a:t>
            </a:r>
            <a:r>
              <a:rPr lang="de-DE" dirty="0"/>
              <a:t> – </a:t>
            </a:r>
            <a:r>
              <a:rPr lang="de-DE" dirty="0" err="1"/>
              <a:t>Decision</a:t>
            </a:r>
            <a:r>
              <a:rPr lang="de-DE" dirty="0"/>
              <a:t> support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smallholder</a:t>
            </a:r>
            <a:r>
              <a:rPr lang="de-DE" dirty="0"/>
              <a:t> </a:t>
            </a:r>
            <a:r>
              <a:rPr lang="de-DE" dirty="0" err="1"/>
              <a:t>farmers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focus</a:t>
            </a:r>
            <a:r>
              <a:rPr lang="de-DE" dirty="0"/>
              <a:t> on </a:t>
            </a:r>
            <a:r>
              <a:rPr lang="de-DE" dirty="0" err="1"/>
              <a:t>Africa</a:t>
            </a:r>
            <a:endParaRPr lang="de-DE" dirty="0"/>
          </a:p>
          <a:p>
            <a:r>
              <a:rPr lang="de-DE" dirty="0" err="1"/>
              <a:t>MaVinci</a:t>
            </a:r>
            <a:r>
              <a:rPr lang="de-DE" dirty="0"/>
              <a:t> - </a:t>
            </a:r>
            <a:r>
              <a:rPr lang="de-DE" dirty="0" err="1"/>
              <a:t>autonomous</a:t>
            </a:r>
            <a:r>
              <a:rPr lang="de-DE" dirty="0"/>
              <a:t> </a:t>
            </a:r>
            <a:r>
              <a:rPr lang="de-DE" dirty="0" err="1"/>
              <a:t>micro</a:t>
            </a:r>
            <a:r>
              <a:rPr lang="de-DE" dirty="0"/>
              <a:t> </a:t>
            </a:r>
            <a:r>
              <a:rPr lang="de-DE" dirty="0" err="1"/>
              <a:t>air</a:t>
            </a:r>
            <a:r>
              <a:rPr lang="de-DE" dirty="0"/>
              <a:t> </a:t>
            </a:r>
            <a:r>
              <a:rPr lang="de-DE" dirty="0" err="1"/>
              <a:t>vehicles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aerial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acquisition</a:t>
            </a:r>
            <a:endParaRPr lang="de-DE" dirty="0"/>
          </a:p>
          <a:p>
            <a:r>
              <a:rPr lang="de-DE" dirty="0" err="1"/>
              <a:t>Treevolution</a:t>
            </a:r>
            <a:r>
              <a:rPr lang="de-DE" dirty="0"/>
              <a:t> - </a:t>
            </a:r>
            <a:r>
              <a:rPr lang="de-DE" dirty="0" err="1"/>
              <a:t>sustainable</a:t>
            </a:r>
            <a:r>
              <a:rPr lang="de-DE" dirty="0"/>
              <a:t> </a:t>
            </a:r>
            <a:r>
              <a:rPr lang="de-DE" dirty="0" err="1"/>
              <a:t>development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living</a:t>
            </a:r>
            <a:r>
              <a:rPr lang="de-DE" dirty="0"/>
              <a:t> </a:t>
            </a:r>
            <a:r>
              <a:rPr lang="de-DE" dirty="0" err="1"/>
              <a:t>trees</a:t>
            </a:r>
            <a:r>
              <a:rPr lang="de-DE" dirty="0"/>
              <a:t> and </a:t>
            </a:r>
            <a:r>
              <a:rPr lang="de-DE" dirty="0" err="1"/>
              <a:t>forests</a:t>
            </a:r>
            <a:endParaRPr lang="de-DE" dirty="0"/>
          </a:p>
          <a:p>
            <a:r>
              <a:rPr lang="de-DE" dirty="0" err="1"/>
              <a:t>easyVineyard</a:t>
            </a:r>
            <a:r>
              <a:rPr lang="de-DE" dirty="0"/>
              <a:t> - Navigation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damage</a:t>
            </a:r>
            <a:r>
              <a:rPr lang="de-DE" dirty="0"/>
              <a:t> </a:t>
            </a:r>
            <a:r>
              <a:rPr lang="de-DE" dirty="0" err="1"/>
              <a:t>recording</a:t>
            </a:r>
            <a:r>
              <a:rPr lang="de-DE" dirty="0"/>
              <a:t> and </a:t>
            </a:r>
            <a:r>
              <a:rPr lang="de-DE" dirty="0" err="1"/>
              <a:t>task</a:t>
            </a:r>
            <a:r>
              <a:rPr lang="de-DE" dirty="0"/>
              <a:t> </a:t>
            </a:r>
            <a:r>
              <a:rPr lang="de-DE" dirty="0" err="1"/>
              <a:t>management</a:t>
            </a:r>
            <a:r>
              <a:rPr lang="de-DE" dirty="0"/>
              <a:t> in </a:t>
            </a:r>
            <a:r>
              <a:rPr lang="de-DE" dirty="0" err="1"/>
              <a:t>vineyards</a:t>
            </a:r>
            <a:endParaRPr lang="de-DE" dirty="0"/>
          </a:p>
          <a:p>
            <a:r>
              <a:rPr lang="de-DE" dirty="0" err="1"/>
              <a:t>Spacenus</a:t>
            </a:r>
            <a:r>
              <a:rPr lang="de-DE" dirty="0"/>
              <a:t> - </a:t>
            </a:r>
            <a:r>
              <a:rPr lang="de-DE" dirty="0" err="1"/>
              <a:t>ubiquitous</a:t>
            </a:r>
            <a:r>
              <a:rPr lang="de-DE" dirty="0"/>
              <a:t> and </a:t>
            </a:r>
            <a:r>
              <a:rPr lang="de-DE" dirty="0" err="1"/>
              <a:t>near</a:t>
            </a:r>
            <a:r>
              <a:rPr lang="de-DE" dirty="0"/>
              <a:t>-real-time </a:t>
            </a:r>
            <a:r>
              <a:rPr lang="de-DE" dirty="0" err="1"/>
              <a:t>information</a:t>
            </a:r>
            <a:r>
              <a:rPr lang="de-DE" dirty="0"/>
              <a:t> </a:t>
            </a:r>
            <a:r>
              <a:rPr lang="de-DE" dirty="0" err="1"/>
              <a:t>services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farming</a:t>
            </a:r>
            <a:endParaRPr lang="de-DE" dirty="0"/>
          </a:p>
          <a:p>
            <a:r>
              <a:rPr lang="de-DE" dirty="0" err="1"/>
              <a:t>HeraSpace</a:t>
            </a:r>
            <a:r>
              <a:rPr lang="de-DE" dirty="0"/>
              <a:t> -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EO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detect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ideal </a:t>
            </a:r>
            <a:r>
              <a:rPr lang="de-DE" dirty="0" err="1"/>
              <a:t>conditions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presence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fish</a:t>
            </a:r>
            <a:r>
              <a:rPr lang="de-DE" dirty="0"/>
              <a:t> </a:t>
            </a:r>
            <a:r>
              <a:rPr lang="de-DE" dirty="0" err="1"/>
              <a:t>stocks</a:t>
            </a:r>
            <a:endParaRPr lang="de-DE" dirty="0"/>
          </a:p>
          <a:p>
            <a:r>
              <a:rPr lang="de-DE" dirty="0"/>
              <a:t>EO Farm Trace - </a:t>
            </a:r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EO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agriculture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monitor </a:t>
            </a:r>
            <a:r>
              <a:rPr lang="de-DE" dirty="0" err="1"/>
              <a:t>organic</a:t>
            </a:r>
            <a:r>
              <a:rPr lang="de-DE" dirty="0"/>
              <a:t> </a:t>
            </a:r>
            <a:r>
              <a:rPr lang="de-DE" dirty="0" err="1"/>
              <a:t>farming</a:t>
            </a:r>
            <a:endParaRPr lang="de-DE" dirty="0"/>
          </a:p>
          <a:p>
            <a:r>
              <a:rPr lang="de-DE" dirty="0" err="1"/>
              <a:t>CoraMaps</a:t>
            </a:r>
            <a:r>
              <a:rPr lang="de-DE" dirty="0"/>
              <a:t> -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satellite</a:t>
            </a:r>
            <a:r>
              <a:rPr lang="de-DE" dirty="0"/>
              <a:t>-radar </a:t>
            </a:r>
            <a:r>
              <a:rPr lang="de-DE" dirty="0" err="1"/>
              <a:t>images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provide</a:t>
            </a:r>
            <a:r>
              <a:rPr lang="de-DE" dirty="0"/>
              <a:t> innovative </a:t>
            </a:r>
            <a:r>
              <a:rPr lang="de-DE" dirty="0" err="1"/>
              <a:t>crop</a:t>
            </a:r>
            <a:r>
              <a:rPr lang="de-DE" dirty="0"/>
              <a:t> </a:t>
            </a:r>
            <a:r>
              <a:rPr lang="de-DE" dirty="0" err="1"/>
              <a:t>yield</a:t>
            </a:r>
            <a:r>
              <a:rPr lang="de-DE" dirty="0"/>
              <a:t> </a:t>
            </a:r>
            <a:r>
              <a:rPr lang="de-DE" dirty="0" err="1"/>
              <a:t>prediction</a:t>
            </a:r>
            <a:endParaRPr lang="de-DE" dirty="0"/>
          </a:p>
          <a:p>
            <a:r>
              <a:rPr lang="de-DE" dirty="0" err="1"/>
              <a:t>Moofind</a:t>
            </a:r>
            <a:r>
              <a:rPr lang="de-DE" dirty="0"/>
              <a:t> – Tracking livestock</a:t>
            </a:r>
          </a:p>
          <a:p>
            <a:r>
              <a:rPr lang="de-DE" dirty="0"/>
              <a:t>… and a </a:t>
            </a:r>
            <a:r>
              <a:rPr lang="de-DE" dirty="0" err="1"/>
              <a:t>few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, all </a:t>
            </a:r>
            <a:r>
              <a:rPr lang="de-DE" dirty="0" err="1"/>
              <a:t>from</a:t>
            </a:r>
            <a:r>
              <a:rPr lang="de-DE" dirty="0"/>
              <a:t> ESA BIC Hessen</a:t>
            </a: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B87809D-9E34-2780-4EB3-CBC70F2E1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267" y="2160762"/>
            <a:ext cx="2039200" cy="56574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E540357-84B1-337B-85E8-5001A02AB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85377" y="1174116"/>
            <a:ext cx="27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62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146F1D-A7C4-8881-1CD1-4E829B29B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339" y="294580"/>
            <a:ext cx="7761038" cy="563779"/>
          </a:xfrm>
        </p:spPr>
        <p:txBody>
          <a:bodyPr/>
          <a:lstStyle/>
          <a:p>
            <a:r>
              <a:rPr lang="de-DE" dirty="0"/>
              <a:t>Networking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5BF45F0-166F-22EB-DEA5-75739A62B5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ESA BIC Alumni – mutual support</a:t>
            </a:r>
          </a:p>
          <a:p>
            <a:endParaRPr lang="de-DE" dirty="0"/>
          </a:p>
          <a:p>
            <a:r>
              <a:rPr lang="de-DE" dirty="0"/>
              <a:t>Space2Agriculture – DLR </a:t>
            </a:r>
            <a:r>
              <a:rPr lang="de-DE" dirty="0" err="1"/>
              <a:t>INNOspace</a:t>
            </a:r>
            <a:r>
              <a:rPr lang="de-DE" dirty="0"/>
              <a:t> network</a:t>
            </a:r>
          </a:p>
          <a:p>
            <a:endParaRPr lang="de-DE" dirty="0"/>
          </a:p>
          <a:p>
            <a:r>
              <a:rPr lang="de-DE" dirty="0"/>
              <a:t>Hochschule </a:t>
            </a:r>
            <a:r>
              <a:rPr lang="de-DE" dirty="0" err="1"/>
              <a:t>Geisenheim</a:t>
            </a:r>
            <a:r>
              <a:rPr lang="de-DE" dirty="0"/>
              <a:t> University – Expertise and Validation Infrastructure</a:t>
            </a:r>
          </a:p>
          <a:p>
            <a:endParaRPr lang="de-DE" dirty="0"/>
          </a:p>
          <a:p>
            <a:r>
              <a:rPr lang="de-DE" dirty="0"/>
              <a:t>Global Navigation </a:t>
            </a:r>
            <a:r>
              <a:rPr lang="de-DE" dirty="0" err="1"/>
              <a:t>meets</a:t>
            </a:r>
            <a:r>
              <a:rPr lang="de-DE" dirty="0"/>
              <a:t> Geoinformation Conference</a:t>
            </a:r>
          </a:p>
          <a:p>
            <a:endParaRPr lang="de-DE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5F5DE13-ED38-11F4-BB80-0FA55DAED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7887" y="4002976"/>
            <a:ext cx="4173105" cy="167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eine alternative Textbeschreibung für dieses Bild vorhanden">
            <a:extLst>
              <a:ext uri="{FF2B5EF4-FFF2-40B4-BE49-F238E27FC236}">
                <a16:creationId xmlns:a16="http://schemas.microsoft.com/office/drawing/2014/main" id="{D8815CF9-634D-942F-2526-9C3426A28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2087" y="1510746"/>
            <a:ext cx="1601167" cy="106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270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8390941F-6B60-D38A-A626-365E9F21807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94085" y="832207"/>
            <a:ext cx="5792788" cy="4972447"/>
          </a:xfrm>
        </p:spPr>
        <p:txBody>
          <a:bodyPr>
            <a:normAutofit/>
          </a:bodyPr>
          <a:lstStyle/>
          <a:p>
            <a:pPr lvl="0" algn="l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de-DE" altLang="en-US" sz="2400" b="1" dirty="0" err="1">
                <a:solidFill>
                  <a:srgbClr val="00BAAE"/>
                </a:solidFill>
                <a:latin typeface="NotesEsa" panose="02000506030000020004"/>
                <a:cs typeface="Arial" panose="020B0604020202020204" pitchFamily="34" charset="0"/>
              </a:rPr>
              <a:t>Thank</a:t>
            </a:r>
            <a:r>
              <a:rPr lang="de-DE" altLang="en-US" sz="2400" b="1" dirty="0">
                <a:solidFill>
                  <a:srgbClr val="00BAAE"/>
                </a:solidFill>
                <a:latin typeface="NotesEsa" panose="02000506030000020004"/>
                <a:cs typeface="Arial" panose="020B0604020202020204" pitchFamily="34" charset="0"/>
              </a:rPr>
              <a:t> </a:t>
            </a:r>
            <a:r>
              <a:rPr lang="de-DE" altLang="en-US" sz="2400" b="1" dirty="0" err="1">
                <a:solidFill>
                  <a:srgbClr val="00BAAE"/>
                </a:solidFill>
                <a:latin typeface="NotesEsa" panose="02000506030000020004"/>
                <a:cs typeface="Arial" panose="020B0604020202020204" pitchFamily="34" charset="0"/>
              </a:rPr>
              <a:t>you</a:t>
            </a:r>
            <a:r>
              <a:rPr lang="de-DE" altLang="en-US" sz="2400" b="1" dirty="0">
                <a:solidFill>
                  <a:srgbClr val="00BAAE"/>
                </a:solidFill>
                <a:latin typeface="NotesEsa" panose="02000506030000020004"/>
                <a:cs typeface="Arial" panose="020B0604020202020204" pitchFamily="34" charset="0"/>
              </a:rPr>
              <a:t> </a:t>
            </a:r>
            <a:r>
              <a:rPr lang="de-DE" altLang="en-US" sz="2400" b="1" dirty="0" err="1">
                <a:solidFill>
                  <a:srgbClr val="00BAAE"/>
                </a:solidFill>
                <a:latin typeface="NotesEsa" panose="02000506030000020004"/>
                <a:cs typeface="Arial" panose="020B0604020202020204" pitchFamily="34" charset="0"/>
              </a:rPr>
              <a:t>very</a:t>
            </a:r>
            <a:r>
              <a:rPr lang="de-DE" altLang="en-US" sz="2400" b="1" dirty="0">
                <a:solidFill>
                  <a:srgbClr val="00BAAE"/>
                </a:solidFill>
                <a:latin typeface="NotesEsa" panose="02000506030000020004"/>
                <a:cs typeface="Arial" panose="020B0604020202020204" pitchFamily="34" charset="0"/>
              </a:rPr>
              <a:t> </a:t>
            </a:r>
            <a:r>
              <a:rPr lang="de-DE" altLang="en-US" sz="2400" b="1" dirty="0" err="1">
                <a:solidFill>
                  <a:srgbClr val="00BAAE"/>
                </a:solidFill>
                <a:latin typeface="NotesEsa" panose="02000506030000020004"/>
                <a:cs typeface="Arial" panose="020B0604020202020204" pitchFamily="34" charset="0"/>
              </a:rPr>
              <a:t>much</a:t>
            </a:r>
            <a:r>
              <a:rPr lang="de-DE" altLang="en-US" sz="2400" b="1" dirty="0">
                <a:solidFill>
                  <a:srgbClr val="00BAAE"/>
                </a:solidFill>
                <a:latin typeface="NotesEsa" panose="02000506030000020004"/>
                <a:cs typeface="Arial" panose="020B0604020202020204" pitchFamily="34" charset="0"/>
              </a:rPr>
              <a:t> </a:t>
            </a:r>
            <a:r>
              <a:rPr lang="de-DE" altLang="en-US" sz="2400" b="1" dirty="0" err="1">
                <a:solidFill>
                  <a:srgbClr val="00BAAE"/>
                </a:solidFill>
                <a:latin typeface="NotesEsa" panose="02000506030000020004"/>
                <a:cs typeface="Arial" panose="020B0604020202020204" pitchFamily="34" charset="0"/>
              </a:rPr>
              <a:t>for</a:t>
            </a:r>
            <a:r>
              <a:rPr lang="de-DE" altLang="en-US" sz="2400" b="1" dirty="0">
                <a:solidFill>
                  <a:srgbClr val="00BAAE"/>
                </a:solidFill>
                <a:latin typeface="NotesEsa" panose="02000506030000020004"/>
                <a:cs typeface="Arial" panose="020B0604020202020204" pitchFamily="34" charset="0"/>
              </a:rPr>
              <a:t> </a:t>
            </a:r>
            <a:r>
              <a:rPr lang="de-DE" altLang="en-US" sz="2400" b="1" dirty="0" err="1">
                <a:solidFill>
                  <a:srgbClr val="00BAAE"/>
                </a:solidFill>
                <a:latin typeface="NotesEsa" panose="02000506030000020004"/>
                <a:cs typeface="Arial" panose="020B0604020202020204" pitchFamily="34" charset="0"/>
              </a:rPr>
              <a:t>your</a:t>
            </a:r>
            <a:r>
              <a:rPr lang="de-DE" altLang="en-US" sz="2400" b="1" dirty="0">
                <a:solidFill>
                  <a:srgbClr val="00BAAE"/>
                </a:solidFill>
                <a:latin typeface="NotesEsa" panose="02000506030000020004"/>
                <a:cs typeface="Arial" panose="020B0604020202020204" pitchFamily="34" charset="0"/>
              </a:rPr>
              <a:t> </a:t>
            </a:r>
            <a:r>
              <a:rPr lang="de-DE" altLang="en-US" sz="2400" b="1" dirty="0" err="1">
                <a:solidFill>
                  <a:srgbClr val="00BAAE"/>
                </a:solidFill>
                <a:latin typeface="NotesEsa" panose="02000506030000020004"/>
                <a:cs typeface="Arial" panose="020B0604020202020204" pitchFamily="34" charset="0"/>
              </a:rPr>
              <a:t>attention</a:t>
            </a:r>
            <a:r>
              <a:rPr lang="de-DE" altLang="en-US" sz="2400" b="1" dirty="0">
                <a:solidFill>
                  <a:srgbClr val="00BAAE"/>
                </a:solidFill>
                <a:latin typeface="NotesEsa" panose="02000506030000020004"/>
                <a:cs typeface="Arial" panose="020B0604020202020204" pitchFamily="34" charset="0"/>
              </a:rPr>
              <a:t>!</a:t>
            </a:r>
          </a:p>
          <a:p>
            <a:pPr lvl="0" algn="l">
              <a:lnSpc>
                <a:spcPct val="100000"/>
              </a:lnSpc>
              <a:spcBef>
                <a:spcPts val="600"/>
              </a:spcBef>
              <a:buNone/>
              <a:defRPr/>
            </a:pPr>
            <a:endParaRPr lang="de-DE" altLang="en-US" sz="1600" dirty="0">
              <a:solidFill>
                <a:prstClr val="white"/>
              </a:solidFill>
              <a:latin typeface="NotesEsa" panose="02000506030000020004"/>
              <a:cs typeface="Arial" panose="020B0604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600"/>
              </a:spcBef>
              <a:buNone/>
              <a:defRPr/>
            </a:pPr>
            <a:endParaRPr lang="de-DE" altLang="en-US" sz="1600" dirty="0">
              <a:solidFill>
                <a:prstClr val="white"/>
              </a:solidFill>
              <a:latin typeface="NotesEsa" panose="02000506030000020004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de-DE" altLang="en-US" sz="1600" b="1" dirty="0">
                <a:solidFill>
                  <a:prstClr val="white"/>
                </a:solidFill>
                <a:latin typeface="NotesEsa" panose="02000506030000020004"/>
                <a:cs typeface="Arial" panose="020B0604020202020204" pitchFamily="34" charset="0"/>
              </a:rPr>
              <a:t>https://</a:t>
            </a:r>
            <a:r>
              <a:rPr lang="de-DE" altLang="en-US" sz="1600" b="1" dirty="0" err="1">
                <a:solidFill>
                  <a:prstClr val="white"/>
                </a:solidFill>
                <a:latin typeface="NotesEsa" panose="02000506030000020004"/>
                <a:cs typeface="Arial" panose="020B0604020202020204" pitchFamily="34" charset="0"/>
              </a:rPr>
              <a:t>www.esa-bic-hessen.de</a:t>
            </a:r>
            <a:endParaRPr lang="de-DE" altLang="en-US" sz="1600" dirty="0">
              <a:solidFill>
                <a:prstClr val="white"/>
              </a:solidFill>
              <a:latin typeface="NotesEsa" panose="02000506030000020004"/>
              <a:cs typeface="Arial" panose="020B0604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de-DE" altLang="en-US" sz="1600" b="1" dirty="0">
                <a:solidFill>
                  <a:prstClr val="white"/>
                </a:solidFill>
                <a:latin typeface="NotesEsa" panose="02000506030000020004"/>
                <a:cs typeface="Arial" panose="020B0604020202020204" pitchFamily="34" charset="0"/>
              </a:rPr>
              <a:t>https://</a:t>
            </a:r>
            <a:r>
              <a:rPr lang="de-DE" altLang="en-US" sz="1600" b="1" dirty="0" err="1">
                <a:solidFill>
                  <a:prstClr val="white"/>
                </a:solidFill>
                <a:latin typeface="NotesEsa" panose="02000506030000020004"/>
                <a:cs typeface="Arial" panose="020B0604020202020204" pitchFamily="34" charset="0"/>
              </a:rPr>
              <a:t>www.esa</a:t>
            </a:r>
            <a:r>
              <a:rPr lang="de-DE" altLang="en-US" sz="1600" b="1" dirty="0">
                <a:solidFill>
                  <a:prstClr val="white"/>
                </a:solidFill>
                <a:latin typeface="NotesEsa" panose="02000506030000020004"/>
                <a:cs typeface="Arial" panose="020B0604020202020204" pitchFamily="34" charset="0"/>
              </a:rPr>
              <a:t>-technology-</a:t>
            </a:r>
            <a:r>
              <a:rPr lang="de-DE" altLang="en-US" sz="1600" b="1" dirty="0" err="1">
                <a:solidFill>
                  <a:prstClr val="white"/>
                </a:solidFill>
                <a:latin typeface="NotesEsa" panose="02000506030000020004"/>
                <a:cs typeface="Arial" panose="020B0604020202020204" pitchFamily="34" charset="0"/>
              </a:rPr>
              <a:t>broker.de</a:t>
            </a:r>
            <a:r>
              <a:rPr lang="de-DE" altLang="en-US" sz="1600" b="1" dirty="0">
                <a:solidFill>
                  <a:prstClr val="white"/>
                </a:solidFill>
                <a:latin typeface="NotesEsa" panose="02000506030000020004"/>
                <a:cs typeface="Arial" panose="020B0604020202020204" pitchFamily="34" charset="0"/>
              </a:rPr>
              <a:t>  </a:t>
            </a:r>
            <a:endParaRPr kumimoji="0" lang="de-DE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otesEsa" panose="02000506030000020004"/>
              <a:cs typeface="Arial" panose="020B0604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600"/>
              </a:spcBef>
              <a:buNone/>
              <a:defRPr/>
            </a:pPr>
            <a:endParaRPr lang="de-DE" altLang="en-US" sz="1600" dirty="0">
              <a:solidFill>
                <a:prstClr val="white"/>
              </a:solidFill>
              <a:latin typeface="NotesEsa" panose="02000506030000020004"/>
              <a:cs typeface="Arial" panose="020B0604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kumimoji="0" lang="de-DE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esEsa" panose="02000506030000020004"/>
                <a:cs typeface="Arial" panose="020B0604020202020204" pitchFamily="34" charset="0"/>
              </a:rPr>
              <a:t>Dr.-Ing. Andreas Kanstein 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otesEsa" panose="02000506030000020004"/>
                <a:cs typeface="Arial" panose="020B0604020202020204" pitchFamily="34" charset="0"/>
              </a:rPr>
              <a:t>cesah GmbH Centrum für Satellitennavigation Hessen</a:t>
            </a:r>
          </a:p>
          <a:p>
            <a:pPr algn="l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it-IT" altLang="en-US" sz="1600" dirty="0" err="1">
                <a:solidFill>
                  <a:prstClr val="white"/>
                </a:solidFill>
                <a:latin typeface="NotesEsa" panose="02000506030000020004"/>
                <a:cs typeface="Arial" panose="020B0604020202020204" pitchFamily="34" charset="0"/>
              </a:rPr>
              <a:t>kanstein@cesah.com</a:t>
            </a:r>
            <a:endParaRPr lang="de-DE" altLang="en-US" sz="4000" dirty="0">
              <a:solidFill>
                <a:prstClr val="white"/>
              </a:solidFill>
              <a:latin typeface="NotesEsa" panose="02000506030000020004"/>
              <a:cs typeface="Arial" panose="020B0604020202020204" pitchFamily="34" charset="0"/>
            </a:endParaRPr>
          </a:p>
        </p:txBody>
      </p:sp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8F2B13BC-A419-4911-C099-798904C217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64" r="4563"/>
          <a:stretch/>
        </p:blipFill>
        <p:spPr bwMode="auto">
          <a:xfrm>
            <a:off x="0" y="97237"/>
            <a:ext cx="1362713" cy="2295875"/>
          </a:xfrm>
          <a:prstGeom prst="rect">
            <a:avLst/>
          </a:prstGeom>
        </p:spPr>
      </p:pic>
      <p:pic>
        <p:nvPicPr>
          <p:cNvPr id="9" name="Grafik 8" descr="Ein Bild, das Schrift, Grafiken, Logo, Symbol enthält.&#10;&#10;Automatisch generierte Beschreibung">
            <a:extLst>
              <a:ext uri="{FF2B5EF4-FFF2-40B4-BE49-F238E27FC236}">
                <a16:creationId xmlns:a16="http://schemas.microsoft.com/office/drawing/2014/main" id="{599B8CC3-704F-3EF0-60A3-D91F3FFC7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061" y="168068"/>
            <a:ext cx="1571625" cy="586740"/>
          </a:xfrm>
          <a:prstGeom prst="rect">
            <a:avLst/>
          </a:prstGeom>
        </p:spPr>
      </p:pic>
      <p:pic>
        <p:nvPicPr>
          <p:cNvPr id="3" name="Picture 6" descr="C:\Users\fzimmermann\Documents\Projects\CESAH\Profil und Öffentlichkeitsarbeit\Bilder\Sat Hand Shake compressed.jpg">
            <a:extLst>
              <a:ext uri="{FF2B5EF4-FFF2-40B4-BE49-F238E27FC236}">
                <a16:creationId xmlns:a16="http://schemas.microsoft.com/office/drawing/2014/main" id="{7EB62300-218E-9640-18F4-3B458A5036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" r="3081"/>
          <a:stretch/>
        </p:blipFill>
        <p:spPr bwMode="auto">
          <a:xfrm>
            <a:off x="7905865" y="1501609"/>
            <a:ext cx="2292050" cy="363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01256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483</Words>
  <Application>Microsoft Macintosh PowerPoint</Application>
  <PresentationFormat>Breitbild</PresentationFormat>
  <Paragraphs>63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3" baseType="lpstr">
      <vt:lpstr>Arial</vt:lpstr>
      <vt:lpstr>Calibri</vt:lpstr>
      <vt:lpstr>NotesEsa</vt:lpstr>
      <vt:lpstr>Tema di Office</vt:lpstr>
      <vt:lpstr>PowerPoint-Präsentation</vt:lpstr>
      <vt:lpstr>Centre for Satellite Navigation Hessen</vt:lpstr>
      <vt:lpstr>The ESA BIC Network</vt:lpstr>
      <vt:lpstr>How to Find Candidates</vt:lpstr>
      <vt:lpstr>Hackathons &amp; Open Innovation</vt:lpstr>
      <vt:lpstr>Solorrow: The mobile app for easy  entry into Precision Farming</vt:lpstr>
      <vt:lpstr>Other Examples</vt:lpstr>
      <vt:lpstr>Networking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Giorgia Marino</dc:creator>
  <cp:lastModifiedBy>Dr. Andreas Kanstein</cp:lastModifiedBy>
  <cp:revision>37</cp:revision>
  <dcterms:created xsi:type="dcterms:W3CDTF">2022-09-14T14:40:23Z</dcterms:created>
  <dcterms:modified xsi:type="dcterms:W3CDTF">2023-09-26T21:19:23Z</dcterms:modified>
</cp:coreProperties>
</file>