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75" r:id="rId3"/>
    <p:sldMasterId id="2147483676" r:id="rId4"/>
    <p:sldMasterId id="2147483677" r:id="rId5"/>
  </p:sldMasterIdLst>
  <p:notesMasterIdLst>
    <p:notesMasterId r:id="rId25"/>
  </p:notesMasterIdLst>
  <p:sldIdLst>
    <p:sldId id="256" r:id="rId6"/>
    <p:sldId id="258" r:id="rId7"/>
    <p:sldId id="259" r:id="rId8"/>
    <p:sldId id="260" r:id="rId9"/>
    <p:sldId id="261" r:id="rId10"/>
    <p:sldId id="302" r:id="rId11"/>
    <p:sldId id="304" r:id="rId12"/>
    <p:sldId id="271" r:id="rId13"/>
    <p:sldId id="300" r:id="rId14"/>
    <p:sldId id="287" r:id="rId15"/>
    <p:sldId id="275" r:id="rId16"/>
    <p:sldId id="274" r:id="rId17"/>
    <p:sldId id="276" r:id="rId18"/>
    <p:sldId id="305" r:id="rId19"/>
    <p:sldId id="286" r:id="rId20"/>
    <p:sldId id="295" r:id="rId21"/>
    <p:sldId id="299" r:id="rId22"/>
    <p:sldId id="306" r:id="rId23"/>
    <p:sldId id="278" r:id="rId24"/>
  </p:sldIdLst>
  <p:sldSz cx="12192000" cy="6858000"/>
  <p:notesSz cx="7104063" cy="10234613"/>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entury Gothic" panose="020B0502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218"/>
    <a:srgbClr val="3B72B0"/>
    <a:srgbClr val="9E252A"/>
    <a:srgbClr val="B72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2D0388-BADE-43B3-BF8B-D35CCFAD4926}">
  <a:tblStyle styleId="{682D0388-BADE-43B3-BF8B-D35CCFAD4926}" styleName="Table_0">
    <a:wholeTbl>
      <a:tcTxStyle b="off" i="off">
        <a:font>
          <a:latin typeface="Calibri"/>
          <a:ea typeface="Calibri"/>
          <a:cs typeface="Calibri"/>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6" autoAdjust="0"/>
    <p:restoredTop sz="67953" autoAdjust="0"/>
  </p:normalViewPr>
  <p:slideViewPr>
    <p:cSldViewPr snapToGrid="0">
      <p:cViewPr>
        <p:scale>
          <a:sx n="50" d="100"/>
          <a:sy n="50" d="100"/>
        </p:scale>
        <p:origin x="946"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508"/>
          </a:xfrm>
          <a:prstGeom prst="rect">
            <a:avLst/>
          </a:prstGeom>
          <a:noFill/>
          <a:ln>
            <a:noFill/>
          </a:ln>
        </p:spPr>
        <p:txBody>
          <a:bodyPr spcFirstLastPara="1" wrap="square" lIns="99059" tIns="49516" rIns="99059" bIns="49516"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3508"/>
          </a:xfrm>
          <a:prstGeom prst="rect">
            <a:avLst/>
          </a:prstGeom>
          <a:noFill/>
          <a:ln>
            <a:noFill/>
          </a:ln>
        </p:spPr>
        <p:txBody>
          <a:bodyPr spcFirstLastPara="1" wrap="square" lIns="99059" tIns="49516" rIns="99059" bIns="49516"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7" cy="513507"/>
          </a:xfrm>
          <a:prstGeom prst="rect">
            <a:avLst/>
          </a:prstGeom>
          <a:noFill/>
          <a:ln>
            <a:noFill/>
          </a:ln>
        </p:spPr>
        <p:txBody>
          <a:bodyPr spcFirstLastPara="1" wrap="square" lIns="99059" tIns="49516" rIns="99059" bIns="49516"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en-US" sz="1300" smtClean="0">
                <a:solidFill>
                  <a:schemeClr val="dk1"/>
                </a:solidFill>
                <a:latin typeface="Calibri"/>
                <a:ea typeface="Calibri"/>
                <a:cs typeface="Calibri"/>
                <a:sym typeface="Calibri"/>
              </a:rPr>
              <a:pPr algn="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dirty="0"/>
          </a:p>
        </p:txBody>
      </p:sp>
      <p:sp>
        <p:nvSpPr>
          <p:cNvPr id="189" name="Google Shape;189;p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2: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Times New Roman" panose="02020603050405020304" pitchFamily="18" charset="0"/>
                <a:ea typeface="Times New Roman" panose="02020603050405020304" pitchFamily="18" charset="0"/>
              </a:rPr>
              <a:t>Slide 11:</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Images from UAVs serve as an excellent complement to quantitative (e.g., precise area measurement) and qualitative (e.g., crop recognition, plant condition identification, moisture levels, etc.) information.</a:t>
            </a:r>
            <a:endParaRPr lang="pl-PL" sz="1800" dirty="0">
              <a:effectLst/>
              <a:latin typeface="Times New Roman" panose="02020603050405020304" pitchFamily="18" charset="0"/>
              <a:ea typeface="Times New Roman" panose="02020603050405020304" pitchFamily="18" charset="0"/>
            </a:endParaRPr>
          </a:p>
          <a:p>
            <a:pPr marL="0" indent="0"/>
            <a:endParaRPr dirty="0"/>
          </a:p>
        </p:txBody>
      </p:sp>
      <p:sp>
        <p:nvSpPr>
          <p:cNvPr id="616" name="Google Shape;616;p3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0: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Times New Roman" panose="02020603050405020304" pitchFamily="18" charset="0"/>
                <a:ea typeface="Times New Roman" panose="02020603050405020304" pitchFamily="18" charset="0"/>
              </a:rPr>
              <a:t>Slide 9:</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On this slide, we present examples of various types of data, both vector and imagery, including hyperspectral data with very high spatial resolution (1m) and spectral resolution (480 spectral channels).</a:t>
            </a:r>
            <a:endParaRPr lang="pl-PL" sz="1800" dirty="0">
              <a:effectLst/>
              <a:latin typeface="Times New Roman" panose="02020603050405020304" pitchFamily="18" charset="0"/>
              <a:ea typeface="Times New Roman" panose="02020603050405020304" pitchFamily="18" charset="0"/>
            </a:endParaRPr>
          </a:p>
          <a:p>
            <a:pPr marL="0" indent="0"/>
            <a:endParaRPr dirty="0"/>
          </a:p>
        </p:txBody>
      </p:sp>
      <p:sp>
        <p:nvSpPr>
          <p:cNvPr id="457" name="Google Shape;457;p2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9: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Times New Roman" panose="02020603050405020304" pitchFamily="18" charset="0"/>
                <a:ea typeface="Times New Roman" panose="02020603050405020304" pitchFamily="18" charset="0"/>
              </a:rPr>
              <a:t>Slide 12:</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Here, we present the most relevant workflow for integrating remote sensing and geospatial data. </a:t>
            </a: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The initial step involves </a:t>
            </a: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proper processing of image and non-image data, </a:t>
            </a: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preparing </a:t>
            </a:r>
            <a:r>
              <a:rPr lang="pl-PL" sz="1800" i="0" dirty="0">
                <a:effectLst/>
                <a:latin typeface="Times New Roman" panose="02020603050405020304" pitchFamily="18" charset="0"/>
                <a:ea typeface="Times New Roman" panose="02020603050405020304" pitchFamily="18" charset="0"/>
              </a:rPr>
              <a:t>maps </a:t>
            </a:r>
            <a:r>
              <a:rPr lang="en-US" sz="1800" i="0" dirty="0">
                <a:effectLst/>
                <a:latin typeface="Times New Roman" panose="02020603050405020304" pitchFamily="18" charset="0"/>
                <a:ea typeface="Times New Roman" panose="02020603050405020304" pitchFamily="18" charset="0"/>
              </a:rPr>
              <a:t>like spectral indices and other </a:t>
            </a:r>
            <a:r>
              <a:rPr lang="pl-PL" sz="1800" i="0" dirty="0">
                <a:effectLst/>
                <a:latin typeface="Times New Roman" panose="02020603050405020304" pitchFamily="18" charset="0"/>
                <a:ea typeface="Times New Roman" panose="02020603050405020304" pitchFamily="18" charset="0"/>
              </a:rPr>
              <a:t>products</a:t>
            </a:r>
            <a:r>
              <a:rPr lang="en-US" sz="1800" i="0" dirty="0">
                <a:effectLst/>
                <a:latin typeface="Times New Roman" panose="02020603050405020304" pitchFamily="18" charset="0"/>
                <a:ea typeface="Times New Roman" panose="02020603050405020304" pitchFamily="18" charset="0"/>
              </a:rPr>
              <a:t>. </a:t>
            </a: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800" i="0" dirty="0">
                <a:effectLst/>
                <a:latin typeface="Times New Roman" panose="02020603050405020304" pitchFamily="18" charset="0"/>
                <a:ea typeface="Times New Roman" panose="02020603050405020304" pitchFamily="18" charset="0"/>
              </a:rPr>
              <a:t>Moreover </a:t>
            </a:r>
            <a:r>
              <a:rPr lang="en-US" sz="1800" i="0" dirty="0">
                <a:effectLst/>
                <a:latin typeface="Times New Roman" panose="02020603050405020304" pitchFamily="18" charset="0"/>
                <a:ea typeface="Times New Roman" panose="02020603050405020304" pitchFamily="18" charset="0"/>
              </a:rPr>
              <a:t>reference vector data (e.g., farmers' declarations)</a:t>
            </a:r>
            <a:r>
              <a:rPr lang="pl-PL" sz="1800" i="0" dirty="0">
                <a:effectLst/>
                <a:latin typeface="Times New Roman" panose="02020603050405020304" pitchFamily="18" charset="0"/>
                <a:ea typeface="Times New Roman" panose="02020603050405020304" pitchFamily="18" charset="0"/>
              </a:rPr>
              <a:t> can be </a:t>
            </a:r>
            <a:r>
              <a:rPr lang="en-US" sz="1800" i="0" dirty="0">
                <a:effectLst/>
                <a:latin typeface="Times New Roman" panose="02020603050405020304" pitchFamily="18" charset="0"/>
                <a:ea typeface="Times New Roman" panose="02020603050405020304" pitchFamily="18" charset="0"/>
              </a:rPr>
              <a:t>training or validation samples for predictive or classification machine learning models like SVM, RF, etc. </a:t>
            </a:r>
            <a:r>
              <a:rPr lang="pl-PL" sz="1800" i="0" dirty="0">
                <a:effectLst/>
                <a:latin typeface="Times New Roman" panose="02020603050405020304" pitchFamily="18" charset="0"/>
                <a:ea typeface="Times New Roman" panose="02020603050405020304" pitchFamily="18" charset="0"/>
              </a:rPr>
              <a:t> As output we obtain </a:t>
            </a:r>
            <a:r>
              <a:rPr lang="en-US" sz="1800" i="0" dirty="0">
                <a:effectLst/>
                <a:latin typeface="Times New Roman" panose="02020603050405020304" pitchFamily="18" charset="0"/>
                <a:ea typeface="Times New Roman" panose="02020603050405020304" pitchFamily="18" charset="0"/>
              </a:rPr>
              <a:t>classification map, such as crop types or yield predictions for a specific area.</a:t>
            </a:r>
            <a:endParaRPr lang="pl-PL" sz="1800" dirty="0">
              <a:effectLst/>
              <a:latin typeface="Times New Roman" panose="02020603050405020304" pitchFamily="18" charset="0"/>
              <a:ea typeface="Times New Roman" panose="02020603050405020304" pitchFamily="18" charset="0"/>
            </a:endParaRPr>
          </a:p>
          <a:p>
            <a:pPr marL="0" indent="0"/>
            <a:endParaRPr dirty="0"/>
          </a:p>
        </p:txBody>
      </p:sp>
      <p:sp>
        <p:nvSpPr>
          <p:cNvPr id="443" name="Google Shape;443;p1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1: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Times New Roman" panose="02020603050405020304" pitchFamily="18" charset="0"/>
                <a:ea typeface="Times New Roman" panose="02020603050405020304" pitchFamily="18" charset="0"/>
              </a:rPr>
              <a:t>Slide 13:</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Prepared spectral indices like NDVI, derived from Sentinel-2 imagery, are </a:t>
            </a:r>
            <a:r>
              <a:rPr lang="pl-PL" sz="1800" i="0" dirty="0">
                <a:effectLst/>
                <a:latin typeface="Times New Roman" panose="02020603050405020304" pitchFamily="18" charset="0"/>
                <a:ea typeface="Times New Roman" panose="02020603050405020304" pitchFamily="18" charset="0"/>
              </a:rPr>
              <a:t>valuble</a:t>
            </a:r>
            <a:r>
              <a:rPr lang="en-US" sz="1800" i="0" dirty="0">
                <a:effectLst/>
                <a:latin typeface="Times New Roman" panose="02020603050405020304" pitchFamily="18" charset="0"/>
                <a:ea typeface="Times New Roman" panose="02020603050405020304" pitchFamily="18" charset="0"/>
              </a:rPr>
              <a:t> data sources for monitoring agricultural activities. </a:t>
            </a: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800" i="0" dirty="0">
                <a:effectLst/>
                <a:latin typeface="Times New Roman" panose="02020603050405020304" pitchFamily="18" charset="0"/>
                <a:ea typeface="Times New Roman" panose="02020603050405020304" pitchFamily="18" charset="0"/>
              </a:rPr>
              <a:t>Indexes </a:t>
            </a:r>
            <a:r>
              <a:rPr lang="en-US" sz="1800" i="0" dirty="0">
                <a:effectLst/>
                <a:latin typeface="Times New Roman" panose="02020603050405020304" pitchFamily="18" charset="0"/>
                <a:ea typeface="Times New Roman" panose="02020603050405020304" pitchFamily="18" charset="0"/>
              </a:rPr>
              <a:t>used at both national and individual farm levels. </a:t>
            </a:r>
            <a:r>
              <a:rPr lang="pl-PL" sz="1800" i="0" dirty="0">
                <a:effectLst/>
                <a:latin typeface="Times New Roman" panose="02020603050405020304" pitchFamily="18" charset="0"/>
                <a:ea typeface="Times New Roman" panose="02020603050405020304" pitchFamily="18" charset="0"/>
              </a:rPr>
              <a:t>Multi-</a:t>
            </a:r>
            <a:r>
              <a:rPr lang="en-US" sz="1800" i="0" dirty="0">
                <a:effectLst/>
                <a:latin typeface="Times New Roman" panose="02020603050405020304" pitchFamily="18" charset="0"/>
                <a:ea typeface="Times New Roman" panose="02020603050405020304" pitchFamily="18" charset="0"/>
              </a:rPr>
              <a:t>Temporal curves obtained from NDVI images</a:t>
            </a:r>
            <a:r>
              <a:rPr lang="pl-PL" sz="1800" i="0" dirty="0">
                <a:effectLst/>
                <a:latin typeface="Times New Roman" panose="02020603050405020304" pitchFamily="18" charset="0"/>
                <a:ea typeface="Times New Roman" panose="02020603050405020304" pitchFamily="18" charset="0"/>
              </a:rPr>
              <a:t> and </a:t>
            </a:r>
            <a:r>
              <a:rPr lang="en-US" sz="1800" i="0" dirty="0">
                <a:effectLst/>
                <a:latin typeface="Times New Roman" panose="02020603050405020304" pitchFamily="18" charset="0"/>
                <a:ea typeface="Times New Roman" panose="02020603050405020304" pitchFamily="18" charset="0"/>
              </a:rPr>
              <a:t>sigma backscatter coefficient (from Sentinel-1), provide</a:t>
            </a:r>
            <a:r>
              <a:rPr lang="pl-PL" sz="1800" i="0" dirty="0">
                <a:effectLst/>
                <a:latin typeface="Times New Roman" panose="02020603050405020304" pitchFamily="18" charset="0"/>
                <a:ea typeface="Times New Roman" panose="02020603050405020304" pitchFamily="18" charset="0"/>
              </a:rPr>
              <a:t> a lot of</a:t>
            </a:r>
            <a:r>
              <a:rPr lang="en-US" sz="1800" i="0" dirty="0">
                <a:effectLst/>
                <a:latin typeface="Times New Roman" panose="02020603050405020304" pitchFamily="18" charset="0"/>
                <a:ea typeface="Times New Roman" panose="02020603050405020304" pitchFamily="18" charset="0"/>
              </a:rPr>
              <a:t> </a:t>
            </a:r>
            <a:r>
              <a:rPr lang="pl-PL" sz="1800" i="0" dirty="0">
                <a:effectLst/>
                <a:latin typeface="Times New Roman" panose="02020603050405020304" pitchFamily="18" charset="0"/>
                <a:ea typeface="Times New Roman" panose="02020603050405020304" pitchFamily="18" charset="0"/>
              </a:rPr>
              <a:t>information about </a:t>
            </a:r>
            <a:r>
              <a:rPr lang="en-US" sz="1800" i="0" dirty="0">
                <a:effectLst/>
                <a:latin typeface="Times New Roman" panose="02020603050405020304" pitchFamily="18" charset="0"/>
                <a:ea typeface="Times New Roman" panose="02020603050405020304" pitchFamily="18" charset="0"/>
              </a:rPr>
              <a:t> crops</a:t>
            </a:r>
            <a:r>
              <a:rPr lang="pl-PL" sz="1800" i="0" dirty="0">
                <a:effectLst/>
                <a:latin typeface="Times New Roman" panose="02020603050405020304" pitchFamily="18" charset="0"/>
                <a:ea typeface="Times New Roman" panose="02020603050405020304" pitchFamily="18" charset="0"/>
              </a:rPr>
              <a:t> </a:t>
            </a:r>
            <a:r>
              <a:rPr lang="pl-PL" sz="1800" i="0">
                <a:effectLst/>
                <a:latin typeface="Times New Roman" panose="02020603050405020304" pitchFamily="18" charset="0"/>
                <a:ea typeface="Times New Roman" panose="02020603050405020304" pitchFamily="18" charset="0"/>
              </a:rPr>
              <a:t>types</a:t>
            </a:r>
            <a:r>
              <a:rPr lang="en-US" sz="1800" i="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irrigation, </a:t>
            </a:r>
            <a:r>
              <a:rPr lang="en-US" sz="1800" i="0">
                <a:effectLst/>
                <a:latin typeface="Times New Roman" panose="02020603050405020304" pitchFamily="18" charset="0"/>
                <a:ea typeface="Times New Roman" panose="02020603050405020304" pitchFamily="18" charset="0"/>
              </a:rPr>
              <a:t>soil</a:t>
            </a:r>
            <a:r>
              <a:rPr lang="pl-PL" sz="1800" i="0">
                <a:effectLst/>
                <a:latin typeface="Times New Roman" panose="02020603050405020304" pitchFamily="18" charset="0"/>
                <a:ea typeface="Times New Roman" panose="02020603050405020304" pitchFamily="18" charset="0"/>
              </a:rPr>
              <a:t> moisture</a:t>
            </a:r>
            <a:r>
              <a:rPr lang="en-US" sz="1800" i="0">
                <a:effectLst/>
                <a:latin typeface="Times New Roman" panose="02020603050405020304" pitchFamily="18" charset="0"/>
                <a:ea typeface="Times New Roman" panose="02020603050405020304" pitchFamily="18" charset="0"/>
              </a:rPr>
              <a:t> fertility, and </a:t>
            </a:r>
            <a:r>
              <a:rPr lang="en-US" sz="1800" i="0" dirty="0">
                <a:effectLst/>
                <a:latin typeface="Times New Roman" panose="02020603050405020304" pitchFamily="18" charset="0"/>
                <a:ea typeface="Times New Roman" panose="02020603050405020304" pitchFamily="18" charset="0"/>
              </a:rPr>
              <a:t>more.</a:t>
            </a:r>
            <a:endParaRPr lang="pl-PL" sz="1800" dirty="0">
              <a:effectLst/>
              <a:latin typeface="Times New Roman" panose="02020603050405020304" pitchFamily="18" charset="0"/>
              <a:ea typeface="Times New Roman" panose="02020603050405020304" pitchFamily="18" charset="0"/>
            </a:endParaRPr>
          </a:p>
          <a:p>
            <a:pPr marL="0" indent="0"/>
            <a:endParaRPr dirty="0"/>
          </a:p>
        </p:txBody>
      </p:sp>
      <p:sp>
        <p:nvSpPr>
          <p:cNvPr id="479" name="Google Shape;479;p21: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1: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algn="just"/>
            <a:r>
              <a:rPr lang="en-US" sz="1800" b="1" dirty="0">
                <a:effectLst/>
                <a:latin typeface="Times New Roman" panose="02020603050405020304" pitchFamily="18" charset="0"/>
                <a:ea typeface="Times New Roman" panose="02020603050405020304" pitchFamily="18" charset="0"/>
              </a:rPr>
              <a:t>Slide 14:</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Furthermore, vegetation index images and </a:t>
            </a:r>
            <a:r>
              <a:rPr lang="pl-PL" sz="1800" i="0" dirty="0">
                <a:effectLst/>
                <a:latin typeface="Times New Roman" panose="02020603050405020304" pitchFamily="18" charset="0"/>
                <a:ea typeface="Times New Roman" panose="02020603050405020304" pitchFamily="18" charset="0"/>
              </a:rPr>
              <a:t>other geosptial data</a:t>
            </a:r>
            <a:r>
              <a:rPr lang="en-US" sz="1800" i="0" dirty="0">
                <a:effectLst/>
                <a:latin typeface="Times New Roman" panose="02020603050405020304" pitchFamily="18" charset="0"/>
                <a:ea typeface="Times New Roman" panose="02020603050405020304" pitchFamily="18" charset="0"/>
              </a:rPr>
              <a:t> (e.g., slope, aspects, DEM, DSM) can be fused with other channels from Sentinel-2 and Sentinel-1 (VV, VH). </a:t>
            </a:r>
            <a:endParaRPr lang="pl-PL" sz="1800" i="0" dirty="0">
              <a:effectLst/>
              <a:latin typeface="Times New Roman" panose="02020603050405020304" pitchFamily="18" charset="0"/>
              <a:ea typeface="Times New Roman" panose="02020603050405020304" pitchFamily="18" charset="0"/>
            </a:endParaRPr>
          </a:p>
          <a:p>
            <a:pPr algn="just"/>
            <a:endParaRPr lang="pl-PL" sz="1800" i="0" dirty="0">
              <a:effectLst/>
              <a:latin typeface="Times New Roman" panose="02020603050405020304" pitchFamily="18" charset="0"/>
              <a:ea typeface="Times New Roman" panose="02020603050405020304" pitchFamily="18" charset="0"/>
            </a:endParaRPr>
          </a:p>
          <a:p>
            <a:pPr algn="just"/>
            <a:r>
              <a:rPr lang="en-US" sz="1800" i="0" dirty="0">
                <a:effectLst/>
                <a:latin typeface="Times New Roman" panose="02020603050405020304" pitchFamily="18" charset="0"/>
                <a:ea typeface="Times New Roman" panose="02020603050405020304" pitchFamily="18" charset="0"/>
              </a:rPr>
              <a:t>This creates </a:t>
            </a:r>
            <a:r>
              <a:rPr lang="pl-PL" sz="1800" i="0" dirty="0">
                <a:effectLst/>
                <a:latin typeface="Times New Roman" panose="02020603050405020304" pitchFamily="18" charset="0"/>
                <a:ea typeface="Times New Roman" panose="02020603050405020304" pitchFamily="18" charset="0"/>
              </a:rPr>
              <a:t>images (</a:t>
            </a:r>
            <a:r>
              <a:rPr lang="en-US" sz="1800" i="0" dirty="0">
                <a:effectLst/>
                <a:latin typeface="Times New Roman" panose="02020603050405020304" pitchFamily="18" charset="0"/>
                <a:ea typeface="Times New Roman" panose="02020603050405020304" pitchFamily="18" charset="0"/>
              </a:rPr>
              <a:t>stacks</a:t>
            </a:r>
            <a:r>
              <a:rPr lang="pl-PL" sz="1800" i="0" dirty="0">
                <a:effectLst/>
                <a:latin typeface="Times New Roman" panose="02020603050405020304" pitchFamily="18" charset="0"/>
                <a:ea typeface="Times New Roman" panose="02020603050405020304" pitchFamily="18" charset="0"/>
              </a:rPr>
              <a:t>)</a:t>
            </a:r>
            <a:r>
              <a:rPr lang="en-US" sz="1800" i="0" dirty="0">
                <a:effectLst/>
                <a:latin typeface="Times New Roman" panose="02020603050405020304" pitchFamily="18" charset="0"/>
                <a:ea typeface="Times New Roman" panose="02020603050405020304" pitchFamily="18" charset="0"/>
              </a:rPr>
              <a:t> that offer </a:t>
            </a:r>
            <a:r>
              <a:rPr lang="pl-PL" sz="1800" i="0" dirty="0">
                <a:effectLst/>
                <a:latin typeface="Times New Roman" panose="02020603050405020304" pitchFamily="18" charset="0"/>
                <a:ea typeface="Times New Roman" panose="02020603050405020304" pitchFamily="18" charset="0"/>
              </a:rPr>
              <a:t>much</a:t>
            </a:r>
            <a:r>
              <a:rPr lang="en-US" sz="1800" i="0" dirty="0">
                <a:effectLst/>
                <a:latin typeface="Times New Roman" panose="02020603050405020304" pitchFamily="18" charset="0"/>
                <a:ea typeface="Times New Roman" panose="02020603050405020304" pitchFamily="18" charset="0"/>
              </a:rPr>
              <a:t> </a:t>
            </a:r>
            <a:r>
              <a:rPr lang="pl-PL" sz="1800" i="0" dirty="0">
                <a:effectLst/>
                <a:latin typeface="Times New Roman" panose="02020603050405020304" pitchFamily="18" charset="0"/>
                <a:ea typeface="Times New Roman" panose="02020603050405020304" pitchFamily="18" charset="0"/>
              </a:rPr>
              <a:t>valuble</a:t>
            </a:r>
            <a:r>
              <a:rPr lang="en-US" sz="1800" i="0" dirty="0">
                <a:effectLst/>
                <a:latin typeface="Times New Roman" panose="02020603050405020304" pitchFamily="18" charset="0"/>
                <a:ea typeface="Times New Roman" panose="02020603050405020304" pitchFamily="18" charset="0"/>
              </a:rPr>
              <a:t> information</a:t>
            </a:r>
            <a:r>
              <a:rPr lang="pl-PL" sz="1800" i="0" dirty="0">
                <a:effectLst/>
                <a:latin typeface="Times New Roman" panose="02020603050405020304" pitchFamily="18" charset="0"/>
                <a:ea typeface="Times New Roman" panose="02020603050405020304" pitchFamily="18" charset="0"/>
              </a:rPr>
              <a:t> which </a:t>
            </a:r>
            <a:r>
              <a:rPr lang="en-US" sz="1800" i="0" dirty="0">
                <a:effectLst/>
                <a:latin typeface="Times New Roman" panose="02020603050405020304" pitchFamily="18" charset="0"/>
                <a:ea typeface="Times New Roman" panose="02020603050405020304" pitchFamily="18" charset="0"/>
              </a:rPr>
              <a:t>enhance</a:t>
            </a:r>
            <a:r>
              <a:rPr lang="pl-PL" sz="1800" i="0" dirty="0">
                <a:effectLst/>
                <a:latin typeface="Times New Roman" panose="02020603050405020304" pitchFamily="18" charset="0"/>
                <a:ea typeface="Times New Roman" panose="02020603050405020304" pitchFamily="18" charset="0"/>
              </a:rPr>
              <a:t>e </a:t>
            </a:r>
            <a:r>
              <a:rPr lang="en-US" sz="1800" i="0" dirty="0">
                <a:effectLst/>
                <a:latin typeface="Times New Roman" panose="02020603050405020304" pitchFamily="18" charset="0"/>
                <a:ea typeface="Times New Roman" panose="02020603050405020304" pitchFamily="18" charset="0"/>
              </a:rPr>
              <a:t>the accuracy of classification and prediction models.</a:t>
            </a:r>
            <a:endParaRPr lang="pl-PL" sz="1800" i="0" dirty="0">
              <a:effectLst/>
              <a:latin typeface="Times New Roman" panose="02020603050405020304" pitchFamily="18" charset="0"/>
              <a:ea typeface="Times New Roman" panose="02020603050405020304" pitchFamily="18" charset="0"/>
            </a:endParaRPr>
          </a:p>
          <a:p>
            <a:pPr algn="just"/>
            <a:endParaRPr lang="pl-PL" sz="1800" i="0" dirty="0">
              <a:effectLst/>
              <a:latin typeface="Times New Roman" panose="02020603050405020304" pitchFamily="18" charset="0"/>
              <a:ea typeface="Times New Roman" panose="02020603050405020304" pitchFamily="18" charset="0"/>
            </a:endParaRPr>
          </a:p>
          <a:p>
            <a:pPr algn="just"/>
            <a:endParaRPr lang="pl-PL" sz="1800" i="0" dirty="0">
              <a:effectLst/>
              <a:latin typeface="Times New Roman" panose="02020603050405020304" pitchFamily="18" charset="0"/>
              <a:ea typeface="Times New Roman" panose="02020603050405020304" pitchFamily="18" charset="0"/>
            </a:endParaRPr>
          </a:p>
          <a:p>
            <a:pPr algn="just"/>
            <a:endParaRPr lang="pl-PL" sz="1800" i="0" dirty="0">
              <a:effectLst/>
              <a:latin typeface="Times New Roman" panose="02020603050405020304" pitchFamily="18" charset="0"/>
              <a:ea typeface="Times New Roman" panose="02020603050405020304" pitchFamily="18" charset="0"/>
            </a:endParaRPr>
          </a:p>
          <a:p>
            <a:pPr algn="just"/>
            <a:r>
              <a:rPr lang="pl-PL" sz="1800" i="0" dirty="0">
                <a:effectLst/>
                <a:latin typeface="Times New Roman" panose="02020603050405020304" pitchFamily="18" charset="0"/>
                <a:ea typeface="Times New Roman" panose="02020603050405020304" pitchFamily="18" charset="0"/>
              </a:rPr>
              <a:t>Spectral data and other oeosptial data as DTM, DSM, slope, aspects</a:t>
            </a:r>
          </a:p>
          <a:p>
            <a:pPr algn="just"/>
            <a:endParaRPr lang="pl-PL" sz="1800" dirty="0">
              <a:effectLst/>
              <a:latin typeface="Times New Roman" panose="02020603050405020304" pitchFamily="18" charset="0"/>
              <a:ea typeface="Times New Roman" panose="02020603050405020304" pitchFamily="18" charset="0"/>
            </a:endParaRPr>
          </a:p>
          <a:p>
            <a:pPr marL="0" indent="0"/>
            <a:endParaRPr dirty="0"/>
          </a:p>
        </p:txBody>
      </p:sp>
      <p:sp>
        <p:nvSpPr>
          <p:cNvPr id="479" name="Google Shape;479;p21: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en-US"/>
              <a:pPr algn="r"/>
              <a:t>14</a:t>
            </a:fld>
            <a:endParaRPr/>
          </a:p>
        </p:txBody>
      </p:sp>
    </p:spTree>
    <p:extLst>
      <p:ext uri="{BB962C8B-B14F-4D97-AF65-F5344CB8AC3E}">
        <p14:creationId xmlns:p14="http://schemas.microsoft.com/office/powerpoint/2010/main" val="289177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1: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Times New Roman" panose="02020603050405020304" pitchFamily="18" charset="0"/>
                <a:ea typeface="Times New Roman" panose="02020603050405020304" pitchFamily="18" charset="0"/>
              </a:rPr>
              <a:t>Slide 15:</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The second level of our challenges is the local/regional level, primarily focused on supporting individual farmers, agricultural holdings, and the development of precision agriculture. </a:t>
            </a: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i="0" dirty="0">
                <a:effectLst/>
                <a:latin typeface="Times New Roman" panose="02020603050405020304" pitchFamily="18" charset="0"/>
                <a:ea typeface="Times New Roman" panose="02020603050405020304" pitchFamily="18" charset="0"/>
              </a:rPr>
              <a:t>Solutions proposed for this level often rely on internet platforms that use remote sensing data, enabling monitoring and management of agricultural activities. </a:t>
            </a:r>
            <a:endParaRPr lang="pl-PL" sz="1800" b="1"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i="0" dirty="0">
                <a:effectLst/>
                <a:latin typeface="Times New Roman" panose="02020603050405020304" pitchFamily="18" charset="0"/>
                <a:ea typeface="Times New Roman" panose="02020603050405020304" pitchFamily="18" charset="0"/>
              </a:rPr>
              <a:t>web-based platforms using remote sensing data to monitor and manage agricultural activities.</a:t>
            </a:r>
            <a:endParaRPr lang="pl-PL" sz="1800" b="1"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Examples include platforms like </a:t>
            </a:r>
            <a:r>
              <a:rPr lang="en-US" sz="1800" i="0" dirty="0" err="1">
                <a:effectLst/>
                <a:latin typeface="Times New Roman" panose="02020603050405020304" pitchFamily="18" charset="0"/>
                <a:ea typeface="Times New Roman" panose="02020603050405020304" pitchFamily="18" charset="0"/>
              </a:rPr>
              <a:t>AgroSat</a:t>
            </a:r>
            <a:r>
              <a:rPr lang="en-US" sz="1800" i="0" dirty="0">
                <a:effectLst/>
                <a:latin typeface="Times New Roman" panose="02020603050405020304" pitchFamily="18" charset="0"/>
                <a:ea typeface="Times New Roman" panose="02020603050405020304" pitchFamily="18" charset="0"/>
              </a:rPr>
              <a:t>, </a:t>
            </a:r>
            <a:r>
              <a:rPr lang="en-US" sz="1800" i="0" dirty="0" err="1">
                <a:effectLst/>
                <a:latin typeface="Times New Roman" panose="02020603050405020304" pitchFamily="18" charset="0"/>
                <a:ea typeface="Times New Roman" panose="02020603050405020304" pitchFamily="18" charset="0"/>
              </a:rPr>
              <a:t>OneSoil</a:t>
            </a:r>
            <a:r>
              <a:rPr lang="en-US" sz="1800" i="0" dirty="0">
                <a:effectLst/>
                <a:latin typeface="Times New Roman" panose="02020603050405020304" pitchFamily="18" charset="0"/>
                <a:ea typeface="Times New Roman" panose="02020603050405020304" pitchFamily="18" charset="0"/>
              </a:rPr>
              <a:t>, Crop Monitoring, and many others.</a:t>
            </a:r>
            <a:endParaRPr lang="pl-PL" sz="1800" dirty="0">
              <a:effectLst/>
              <a:latin typeface="Times New Roman" panose="02020603050405020304" pitchFamily="18" charset="0"/>
              <a:ea typeface="Times New Roman" panose="02020603050405020304" pitchFamily="18" charset="0"/>
            </a:endParaRPr>
          </a:p>
          <a:p>
            <a:pPr marL="0" indent="0"/>
            <a:endParaRPr dirty="0"/>
          </a:p>
        </p:txBody>
      </p:sp>
      <p:sp>
        <p:nvSpPr>
          <p:cNvPr id="604" name="Google Shape;604;p3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0: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algn="just"/>
            <a:r>
              <a:rPr lang="en-US" sz="1800" b="1" dirty="0">
                <a:effectLst/>
                <a:latin typeface="Times New Roman" panose="02020603050405020304" pitchFamily="18" charset="0"/>
                <a:ea typeface="Times New Roman" panose="02020603050405020304" pitchFamily="18" charset="0"/>
              </a:rPr>
              <a:t>Slide 16:</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Data fusion enables a comprehensive analysis of: </a:t>
            </a:r>
            <a:endParaRPr lang="pl-PL"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Crop conditions.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Crop types.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500"/>
              </a:spcBef>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Environmental factors.</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endParaRPr dirty="0"/>
          </a:p>
        </p:txBody>
      </p:sp>
      <p:sp>
        <p:nvSpPr>
          <p:cNvPr id="744" name="Google Shape;744;p4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4: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algn="just"/>
            <a:r>
              <a:rPr lang="en-US" sz="1800" b="1" dirty="0">
                <a:effectLst/>
                <a:latin typeface="Times New Roman" panose="02020603050405020304" pitchFamily="18" charset="0"/>
                <a:ea typeface="Times New Roman" panose="02020603050405020304" pitchFamily="18" charset="0"/>
              </a:rPr>
              <a:t>Slide 17:</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Fusion of meteorological and geospatial data offers several benefits: </a:t>
            </a:r>
            <a:endParaRPr lang="pl-PL"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Real-time monitoring and more accurate decision-making for irrigation, fertilization, and pest control.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Monitoring moisture and temperature conditions for vegetation growth.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Providing valuable information for precision agriculture.</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endParaRPr dirty="0"/>
          </a:p>
        </p:txBody>
      </p:sp>
      <p:sp>
        <p:nvSpPr>
          <p:cNvPr id="791" name="Google Shape;791;p4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0: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algn="just"/>
            <a:r>
              <a:rPr lang="en-US" sz="1800" b="1" dirty="0">
                <a:effectLst/>
                <a:latin typeface="Times New Roman" panose="02020603050405020304" pitchFamily="18" charset="0"/>
                <a:ea typeface="Times New Roman" panose="02020603050405020304" pitchFamily="18" charset="0"/>
              </a:rPr>
              <a:t>Slide 18:</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What conclusions can we draw from our experiences with satellite and geospatial data fusion? </a:t>
            </a:r>
            <a:endParaRPr lang="pl-PL"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Higher accuracy: Precise determination of agricultural crop conditions.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More frequent monitoring: The ability to monitor regularly, enabling rapid responses to changes.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Improved analysis of crop types: A deeper understanding of plant growth processes.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678180" algn="l"/>
              </a:tabLs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Optimization of resource management: More efficient use of water, fertilizer, and pesticides.</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endParaRPr dirty="0"/>
          </a:p>
        </p:txBody>
      </p:sp>
      <p:sp>
        <p:nvSpPr>
          <p:cNvPr id="744" name="Google Shape;744;p4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84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r>
              <a:rPr lang="en-US" dirty="0"/>
              <a:t>Our university strongly supports the conceptual and technological approach towards initiatives</a:t>
            </a:r>
          </a:p>
          <a:p>
            <a:pPr marL="0" indent="0"/>
            <a:r>
              <a:rPr lang="en-US" dirty="0"/>
              <a:t> related to the development of precision agriculture and the implementation of innovative space (remote sensing) technologies</a:t>
            </a:r>
            <a:endParaRPr dirty="0"/>
          </a:p>
        </p:txBody>
      </p:sp>
      <p:sp>
        <p:nvSpPr>
          <p:cNvPr id="209" name="Google Shape;209;p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r>
              <a:rPr lang="en-US" dirty="0"/>
              <a:t>Slide 3: The challenges we face can be categorized into two different levels: national and local. </a:t>
            </a:r>
          </a:p>
          <a:p>
            <a:pPr marL="0" indent="0"/>
            <a:endParaRPr lang="en-US" dirty="0"/>
          </a:p>
          <a:p>
            <a:pPr marL="0" indent="0"/>
            <a:r>
              <a:rPr lang="en-US" dirty="0"/>
              <a:t>- -At the national level, we focus </a:t>
            </a:r>
            <a:r>
              <a:rPr lang="en-US" dirty="0" err="1"/>
              <a:t>onthe</a:t>
            </a:r>
            <a:r>
              <a:rPr lang="en-US" dirty="0"/>
              <a:t> crop identification and monitoring of </a:t>
            </a:r>
            <a:r>
              <a:rPr lang="en-US" dirty="0" err="1"/>
              <a:t>agro</a:t>
            </a:r>
            <a:r>
              <a:rPr lang="en-US" dirty="0"/>
              <a:t>-technical operations. </a:t>
            </a:r>
          </a:p>
          <a:p>
            <a:pPr marL="0" indent="0"/>
            <a:r>
              <a:rPr lang="en-US" dirty="0"/>
              <a:t>These tasks are carried out by the AMAR agency under the IACS program. </a:t>
            </a:r>
          </a:p>
          <a:p>
            <a:pPr marL="0" indent="0"/>
            <a:r>
              <a:rPr lang="en-US" dirty="0"/>
              <a:t>At the national level, the Aerial Monitoring System AMS has been established . </a:t>
            </a:r>
          </a:p>
          <a:p>
            <a:pPr marL="0" indent="0"/>
            <a:endParaRPr lang="en-US" dirty="0"/>
          </a:p>
          <a:p>
            <a:pPr marL="0" indent="0"/>
            <a:r>
              <a:rPr lang="en-US" dirty="0"/>
              <a:t>--At the local and regional scale, we focus on the needs of individual farmers, such as yield prediction, fertilization, and irrigation.</a:t>
            </a:r>
          </a:p>
          <a:p>
            <a:pPr marL="0" indent="0"/>
            <a:endParaRPr lang="en-US" dirty="0"/>
          </a:p>
        </p:txBody>
      </p:sp>
      <p:sp>
        <p:nvSpPr>
          <p:cNvPr id="225" name="Google Shape;225;p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r>
              <a:rPr lang="en-US" dirty="0"/>
              <a:t>Slide 4: </a:t>
            </a:r>
            <a:r>
              <a:rPr lang="en-US" b="0" dirty="0"/>
              <a:t>Let me provide </a:t>
            </a:r>
            <a:r>
              <a:rPr lang="en-US" b="1" dirty="0"/>
              <a:t>som</a:t>
            </a:r>
            <a:r>
              <a:rPr lang="en-US" b="0" dirty="0"/>
              <a:t>e </a:t>
            </a:r>
            <a:r>
              <a:rPr lang="en-US" b="1" dirty="0"/>
              <a:t>key statistics to illustrate the scale of challenges </a:t>
            </a:r>
            <a:r>
              <a:rPr lang="en-US" dirty="0"/>
              <a:t>at the national level: </a:t>
            </a:r>
          </a:p>
          <a:p>
            <a:pPr marL="0" indent="0"/>
            <a:r>
              <a:rPr lang="en-US" dirty="0"/>
              <a:t>•	These tasks are carried out by the AMAR agency under the IACS program. </a:t>
            </a:r>
          </a:p>
          <a:p>
            <a:pPr marL="0" indent="0"/>
            <a:endParaRPr lang="pl-PL" dirty="0"/>
          </a:p>
          <a:p>
            <a:pPr marL="0" indent="0"/>
            <a:r>
              <a:rPr lang="en-US" dirty="0"/>
              <a:t>These numbers are crucial for managing the system of direct subsidies for farmers, overseen by ARMA, </a:t>
            </a:r>
            <a:endParaRPr lang="pl-PL" dirty="0"/>
          </a:p>
          <a:p>
            <a:pPr marL="0" indent="0"/>
            <a:r>
              <a:rPr lang="en-US" dirty="0"/>
              <a:t>the largest agency in Poland, playing a key role in driving innovation and agricultural management development.</a:t>
            </a:r>
          </a:p>
          <a:p>
            <a:pPr marL="0" indent="0"/>
            <a:endParaRPr dirty="0"/>
          </a:p>
        </p:txBody>
      </p:sp>
      <p:sp>
        <p:nvSpPr>
          <p:cNvPr id="247" name="Google Shape;247;p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6: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US" dirty="0"/>
              <a:t>Slide 5: </a:t>
            </a:r>
            <a:endParaRPr lang="pl-PL" dirty="0"/>
          </a:p>
          <a:p>
            <a:pPr marL="0" indent="0"/>
            <a:r>
              <a:rPr lang="en-US" dirty="0"/>
              <a:t>One of the most critical challenges at the national level is </a:t>
            </a:r>
            <a:r>
              <a:rPr lang="pl-PL" dirty="0"/>
              <a:t>to build the </a:t>
            </a:r>
            <a:r>
              <a:rPr lang="en-US" b="1" u="sng" dirty="0"/>
              <a:t> Area Monitoring System (AMS). </a:t>
            </a:r>
            <a:endParaRPr lang="pl-PL" b="1" u="sng" dirty="0"/>
          </a:p>
          <a:p>
            <a:pPr marL="0" indent="0"/>
            <a:r>
              <a:rPr lang="en-US" b="1" u="sng" dirty="0"/>
              <a:t>This system aims to: </a:t>
            </a:r>
          </a:p>
          <a:p>
            <a:pPr marL="171450" indent="-171450">
              <a:buFont typeface="Arial" panose="020B0604020202020204" pitchFamily="34" charset="0"/>
              <a:buChar char="•"/>
            </a:pPr>
            <a:r>
              <a:rPr lang="en-US" dirty="0"/>
              <a:t>Reduce administrative costs. </a:t>
            </a:r>
          </a:p>
          <a:p>
            <a:pPr marL="171450" indent="-171450">
              <a:buFont typeface="Arial" panose="020B0604020202020204" pitchFamily="34" charset="0"/>
              <a:buChar char="•"/>
            </a:pPr>
            <a:r>
              <a:rPr lang="en-US" dirty="0" err="1"/>
              <a:t>Increas</a:t>
            </a:r>
            <a:r>
              <a:rPr lang="pl-PL" dirty="0"/>
              <a:t>e </a:t>
            </a:r>
            <a:r>
              <a:rPr lang="en-US" dirty="0"/>
              <a:t> the scale of use of satellite data to monitor large areas</a:t>
            </a:r>
          </a:p>
          <a:p>
            <a:pPr marL="171450" indent="-171450">
              <a:buFont typeface="Arial" panose="020B0604020202020204" pitchFamily="34" charset="0"/>
              <a:buChar char="•"/>
            </a:pPr>
            <a:r>
              <a:rPr lang="pl-PL" dirty="0"/>
              <a:t>Using</a:t>
            </a:r>
            <a:r>
              <a:rPr lang="en-US" dirty="0"/>
              <a:t> satellite data to support decision-making processes.</a:t>
            </a:r>
          </a:p>
          <a:p>
            <a:pPr marL="0" indent="0"/>
            <a:endParaRPr dirty="0"/>
          </a:p>
        </p:txBody>
      </p:sp>
      <p:sp>
        <p:nvSpPr>
          <p:cNvPr id="265" name="Google Shape;265;p6: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en-US"/>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Poland, there are differences in the structure and size of </a:t>
            </a:r>
            <a:r>
              <a:rPr lang="pl-PL" dirty="0"/>
              <a:t>parcels</a:t>
            </a:r>
            <a:r>
              <a:rPr lang="en-US" dirty="0"/>
              <a:t> between the northern and southern regions. </a:t>
            </a:r>
            <a:endParaRPr lang="pl-PL" dirty="0"/>
          </a:p>
          <a:p>
            <a:pPr algn="l"/>
            <a:endParaRPr lang="pl-PL" dirty="0"/>
          </a:p>
          <a:p>
            <a:pPr algn="l"/>
            <a:endParaRPr lang="pl-PL" dirty="0"/>
          </a:p>
          <a:p>
            <a:pPr algn="l"/>
            <a:r>
              <a:rPr lang="pl-PL" dirty="0"/>
              <a:t>- </a:t>
            </a:r>
            <a:r>
              <a:rPr lang="en-US" dirty="0"/>
              <a:t>In addition, the issue is complicated by different climatic conditions and types of crops</a:t>
            </a:r>
            <a:endParaRPr lang="pl-PL"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6</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790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Times New Roman" panose="02020603050405020304" pitchFamily="18" charset="0"/>
                <a:ea typeface="Times New Roman" panose="02020603050405020304" pitchFamily="18" charset="0"/>
              </a:rPr>
              <a:t>Slide 7:</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On this slide, </a:t>
            </a:r>
            <a:r>
              <a:rPr lang="pl-PL" sz="1800" i="0" dirty="0">
                <a:effectLst/>
                <a:latin typeface="Times New Roman" panose="02020603050405020304" pitchFamily="18" charset="0"/>
                <a:ea typeface="Times New Roman" panose="02020603050405020304" pitchFamily="18" charset="0"/>
              </a:rPr>
              <a:t>we can see example of the of the land parcels strakture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800" b="1" i="0" dirty="0">
                <a:effectLst/>
                <a:latin typeface="Times New Roman" panose="02020603050405020304" pitchFamily="18" charset="0"/>
                <a:ea typeface="Times New Roman" panose="02020603050405020304" pitchFamily="18" charset="0"/>
              </a:rPr>
              <a:t>- </a:t>
            </a:r>
            <a:r>
              <a:rPr lang="en-US" sz="1800" b="1" i="0" dirty="0">
                <a:effectLst/>
                <a:latin typeface="Times New Roman" panose="02020603050405020304" pitchFamily="18" charset="0"/>
                <a:ea typeface="Times New Roman" panose="02020603050405020304" pitchFamily="18" charset="0"/>
              </a:rPr>
              <a:t>In the north, we have large parcels with more uniform shapes, </a:t>
            </a:r>
            <a:endParaRPr lang="pl-PL" sz="1800" b="1" i="0" dirty="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800" b="1" i="0" dirty="0">
                <a:effectLst/>
                <a:latin typeface="Times New Roman" panose="02020603050405020304" pitchFamily="18" charset="0"/>
                <a:ea typeface="Times New Roman" panose="02020603050405020304" pitchFamily="18" charset="0"/>
              </a:rPr>
              <a:t>- </a:t>
            </a:r>
            <a:r>
              <a:rPr lang="en-US" sz="1800" b="1" i="0" dirty="0">
                <a:effectLst/>
                <a:latin typeface="Times New Roman" panose="02020603050405020304" pitchFamily="18" charset="0"/>
                <a:ea typeface="Times New Roman" panose="02020603050405020304" pitchFamily="18" charset="0"/>
              </a:rPr>
              <a:t>while in the south, parcels tend to be much smaller, elongated, or irregularly shaped. </a:t>
            </a:r>
            <a:endParaRPr lang="pl-PL" sz="1800" b="1" i="0" dirty="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800" b="1" i="0" dirty="0">
                <a:effectLst/>
                <a:latin typeface="Times New Roman" panose="02020603050405020304" pitchFamily="18" charset="0"/>
                <a:ea typeface="Times New Roman" panose="02020603050405020304" pitchFamily="18" charset="0"/>
              </a:rPr>
              <a:t>That why we need stelitte with different spatial resolution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when working with medium-resolution satellite data such as Sentinel-2 (an example of which is shown on the slide).</a:t>
            </a:r>
            <a:endParaRPr lang="pl-PL" sz="1800" dirty="0">
              <a:effectLst/>
              <a:latin typeface="Times New Roman" panose="02020603050405020304" pitchFamily="18" charset="0"/>
              <a:ea typeface="Times New Roman" panose="02020603050405020304" pitchFamily="18" charset="0"/>
            </a:endParaRPr>
          </a:p>
          <a:p>
            <a:endParaRPr lang="pl-PL" dirty="0"/>
          </a:p>
        </p:txBody>
      </p:sp>
      <p:sp>
        <p:nvSpPr>
          <p:cNvPr id="4" name="Slide Number Placeholder 3"/>
          <p:cNvSpPr>
            <a:spLocks noGrp="1"/>
          </p:cNvSpPr>
          <p:nvPr>
            <p:ph type="sldNum" idx="12"/>
          </p:nvPr>
        </p:nvSpPr>
        <p:spPr/>
        <p:txBody>
          <a:bodyPr/>
          <a:lstStyle/>
          <a:p>
            <a:pPr algn="r"/>
            <a:fld id="{00000000-1234-1234-1234-123412341234}" type="slidenum">
              <a:rPr lang="en-US" sz="1300" smtClean="0">
                <a:solidFill>
                  <a:schemeClr val="dk1"/>
                </a:solidFill>
                <a:latin typeface="Calibri"/>
                <a:ea typeface="Calibri"/>
                <a:cs typeface="Calibri"/>
                <a:sym typeface="Calibri"/>
              </a:rPr>
              <a:pPr algn="r"/>
              <a:t>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210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6: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Times New Roman" panose="02020603050405020304" pitchFamily="18" charset="0"/>
                <a:ea typeface="Times New Roman" panose="02020603050405020304" pitchFamily="18" charset="0"/>
              </a:rPr>
              <a:t>Slide 10:</a:t>
            </a:r>
            <a:r>
              <a:rPr lang="en-US" sz="1800" dirty="0">
                <a:effectLst/>
                <a:latin typeface="Times New Roman" panose="02020603050405020304" pitchFamily="18" charset="0"/>
                <a:ea typeface="Times New Roman" panose="02020603050405020304" pitchFamily="18" charset="0"/>
              </a:rPr>
              <a:t> </a:t>
            </a:r>
            <a:r>
              <a:rPr lang="en-US" sz="1800" i="0" dirty="0">
                <a:effectLst/>
                <a:latin typeface="Times New Roman" panose="02020603050405020304" pitchFamily="18" charset="0"/>
                <a:ea typeface="Times New Roman" panose="02020603050405020304" pitchFamily="18" charset="0"/>
              </a:rPr>
              <a:t>As you can see in</a:t>
            </a:r>
            <a:endParaRPr lang="pl-PL"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 the example from the southern region of Poland with highly fragmented land parcels, Sentinel-2 images alone may not suffice for tasks related to crop recognition and identification of agrotechnical operations. In such situations, substantial support can be provided by hyperspectral imagery from airborne platforms and UAVs.</a:t>
            </a:r>
            <a:endParaRPr lang="pl-PL" sz="1800" dirty="0">
              <a:effectLst/>
              <a:latin typeface="Times New Roman" panose="02020603050405020304" pitchFamily="18" charset="0"/>
              <a:ea typeface="Times New Roman" panose="02020603050405020304" pitchFamily="18" charset="0"/>
            </a:endParaRPr>
          </a:p>
          <a:p>
            <a:pPr marL="0" indent="0"/>
            <a:endParaRPr lang="pl-PL" dirty="0"/>
          </a:p>
          <a:p>
            <a:pPr marL="0" indent="0"/>
            <a:r>
              <a:rPr lang="en-US" dirty="0"/>
              <a:t>In Southern Poland, where land </a:t>
            </a:r>
            <a:r>
              <a:rPr lang="pl-PL" dirty="0"/>
              <a:t>parcels are</a:t>
            </a:r>
            <a:r>
              <a:rPr lang="en-US" dirty="0"/>
              <a:t> highly fragmented, Sentinel-2 images </a:t>
            </a:r>
            <a:r>
              <a:rPr lang="pl-PL" dirty="0"/>
              <a:t>are not </a:t>
            </a:r>
            <a:r>
              <a:rPr lang="en-US" dirty="0"/>
              <a:t>enough for crop identification</a:t>
            </a:r>
            <a:r>
              <a:rPr lang="pl-PL" dirty="0"/>
              <a:t> </a:t>
            </a:r>
            <a:r>
              <a:rPr lang="en-US" dirty="0"/>
              <a:t>and </a:t>
            </a:r>
            <a:r>
              <a:rPr lang="pl-PL" dirty="0"/>
              <a:t>moniotoring</a:t>
            </a:r>
            <a:r>
              <a:rPr lang="en-US" dirty="0"/>
              <a:t> agrotechnical operations. Hyperspectral imagery from airborne platforms </a:t>
            </a:r>
            <a:r>
              <a:rPr lang="pl-PL" dirty="0"/>
              <a:t>UAV data</a:t>
            </a:r>
            <a:r>
              <a:rPr lang="en-US" dirty="0"/>
              <a:t> can be helpful in such cases.</a:t>
            </a:r>
            <a:endParaRPr dirty="0"/>
          </a:p>
        </p:txBody>
      </p:sp>
      <p:sp>
        <p:nvSpPr>
          <p:cNvPr id="412" name="Google Shape;412;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7: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Slide 8:</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Copernicus </a:t>
            </a:r>
            <a:r>
              <a:rPr lang="en-US" sz="1200" i="0" dirty="0" err="1">
                <a:effectLst/>
                <a:latin typeface="Calibri" panose="020F0502020204030204" pitchFamily="34" charset="0"/>
                <a:ea typeface="Calibri" panose="020F0502020204030204" pitchFamily="34" charset="0"/>
                <a:cs typeface="Times New Roman" panose="02020603050405020304" pitchFamily="18" charset="0"/>
              </a:rPr>
              <a:t>imag</a:t>
            </a:r>
            <a:r>
              <a:rPr lang="pl-PL" sz="1200" i="0" dirty="0">
                <a:effectLst/>
                <a:latin typeface="Calibri" panose="020F0502020204030204" pitchFamily="34" charset="0"/>
                <a:ea typeface="Calibri" panose="020F0502020204030204" pitchFamily="34" charset="0"/>
                <a:cs typeface="Times New Roman" panose="02020603050405020304" pitchFamily="18" charset="0"/>
              </a:rPr>
              <a:t>e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data needs to be supplemented with higher spatial resolution data, both from very high-resolution satellites (VHRS) and aerial or UAV imagery. In national agricultural management systems, we employ data fusion techniques that combine imagery, vector data (e.g., farmers' declarations), and information from current GIS databases</a:t>
            </a:r>
            <a:endParaRPr lang="en-US" dirty="0"/>
          </a:p>
          <a:p>
            <a:pPr marL="0" indent="0"/>
            <a:endParaRPr dirty="0"/>
          </a:p>
        </p:txBody>
      </p:sp>
      <p:sp>
        <p:nvSpPr>
          <p:cNvPr id="426" name="Google Shape;426;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921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108"/>
        <p:cNvGrpSpPr/>
        <p:nvPr/>
      </p:nvGrpSpPr>
      <p:grpSpPr>
        <a:xfrm>
          <a:off x="0" y="0"/>
          <a:ext cx="0" cy="0"/>
          <a:chOff x="0" y="0"/>
          <a:chExt cx="0" cy="0"/>
        </a:xfrm>
      </p:grpSpPr>
      <p:sp>
        <p:nvSpPr>
          <p:cNvPr id="109" name="Google Shape;10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12"/>
        <p:cNvGrpSpPr/>
        <p:nvPr/>
      </p:nvGrpSpPr>
      <p:grpSpPr>
        <a:xfrm>
          <a:off x="0" y="0"/>
          <a:ext cx="0" cy="0"/>
          <a:chOff x="0" y="0"/>
          <a:chExt cx="0" cy="0"/>
        </a:xfrm>
      </p:grpSpPr>
      <p:sp>
        <p:nvSpPr>
          <p:cNvPr id="113" name="Google Shape;113;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5" name="Google Shape;11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1" name="Google Shape;12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4"/>
          <p:cNvSpPr>
            <a:spLocks noGrp="1"/>
          </p:cNvSpPr>
          <p:nvPr>
            <p:ph type="pic" idx="2"/>
          </p:nvPr>
        </p:nvSpPr>
        <p:spPr>
          <a:xfrm>
            <a:off x="5183188" y="987425"/>
            <a:ext cx="6172200" cy="4873625"/>
          </a:xfrm>
          <a:prstGeom prst="rect">
            <a:avLst/>
          </a:prstGeom>
          <a:noFill/>
          <a:ln>
            <a:noFill/>
          </a:ln>
        </p:spPr>
      </p:sp>
      <p:sp>
        <p:nvSpPr>
          <p:cNvPr id="155" name="Google Shape;155;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183"/>
        <p:cNvGrpSpPr/>
        <p:nvPr/>
      </p:nvGrpSpPr>
      <p:grpSpPr>
        <a:xfrm>
          <a:off x="0" y="0"/>
          <a:ext cx="0" cy="0"/>
          <a:chOff x="0" y="0"/>
          <a:chExt cx="0" cy="0"/>
        </a:xfrm>
      </p:grpSpPr>
      <p:sp>
        <p:nvSpPr>
          <p:cNvPr id="184" name="Google Shape;18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4B8D47-8DD5-F6E2-E7B8-E63CCC33953E}"/>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44A2819B-2CA9-DDA9-2542-2C37870220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869DAF98-B856-2573-4B75-1E9B6B831E04}"/>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5" name="Symbol zastępczy stopki 4">
            <a:extLst>
              <a:ext uri="{FF2B5EF4-FFF2-40B4-BE49-F238E27FC236}">
                <a16:creationId xmlns:a16="http://schemas.microsoft.com/office/drawing/2014/main" id="{EA6C638C-D6F2-3BA5-A1B6-4AFAC2A7571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367F1D1-9D79-9393-D412-0AB7D2E407A4}"/>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406882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BF6BFE-7E4F-4EBB-1E02-A9EAF2BB282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4426A14-94AA-D3DB-7ED8-0935ED0680D1}"/>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FCAE315-64C0-4692-DEDD-6F45F51B78DE}"/>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5" name="Symbol zastępczy stopki 4">
            <a:extLst>
              <a:ext uri="{FF2B5EF4-FFF2-40B4-BE49-F238E27FC236}">
                <a16:creationId xmlns:a16="http://schemas.microsoft.com/office/drawing/2014/main" id="{705EFDEC-1CEA-CB67-B0D3-1A765646653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891DA05-7820-C0E2-BC60-88FF8BDAE5A8}"/>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3461975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2607B4A-0B8C-DBB9-9536-4CEBE16E0D1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042B605A-76C4-8E6F-181A-7046B85A4C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7091587D-23E6-E5EC-C829-9109F46421F5}"/>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5" name="Symbol zastępczy stopki 4">
            <a:extLst>
              <a:ext uri="{FF2B5EF4-FFF2-40B4-BE49-F238E27FC236}">
                <a16:creationId xmlns:a16="http://schemas.microsoft.com/office/drawing/2014/main" id="{7A35F7D2-4F3F-8188-C9F5-889B5623720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C3481BF-A4E6-4EF0-3419-4589E04D6E1B}"/>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2923218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0D0E97-90B2-89E2-F44A-EAC6AA7EA0E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D3021BE-8249-3796-3008-277D415C869F}"/>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D0ABE8DC-4C26-0AA3-3845-AEC1FF59D048}"/>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92EB6EC9-8BAF-1E26-1ADE-FD8A927E11C0}"/>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6" name="Symbol zastępczy stopki 5">
            <a:extLst>
              <a:ext uri="{FF2B5EF4-FFF2-40B4-BE49-F238E27FC236}">
                <a16:creationId xmlns:a16="http://schemas.microsoft.com/office/drawing/2014/main" id="{22F3EB5B-5E0A-A452-D33C-6615C0917B4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73FED68-51D6-4A88-E85A-ED19D9C2D65B}"/>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3632342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B43944-52ED-19CC-0D4B-4511CC825DEE}"/>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4D5D676-DBFE-C862-F428-B679BE835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1A361B3-42EA-246F-F224-ECE41417FEA9}"/>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A827F25-9FC7-774A-81AE-8B6739FD3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47C6851-EFBF-40F4-D389-F058819455CB}"/>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C3A9A956-3A3C-6FB1-0485-FAB8CF3422E1}"/>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8" name="Symbol zastępczy stopki 7">
            <a:extLst>
              <a:ext uri="{FF2B5EF4-FFF2-40B4-BE49-F238E27FC236}">
                <a16:creationId xmlns:a16="http://schemas.microsoft.com/office/drawing/2014/main" id="{5526E684-E222-3161-D4E2-52CBEA4B88FF}"/>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BF3F5A6F-4E35-1565-FFE2-C460DDD772EB}"/>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4290045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185049-E299-670E-7A4E-9B876ECA3AC1}"/>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F22E511-A819-9EE7-BFF3-65AFEAD828B3}"/>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4" name="Symbol zastępczy stopki 3">
            <a:extLst>
              <a:ext uri="{FF2B5EF4-FFF2-40B4-BE49-F238E27FC236}">
                <a16:creationId xmlns:a16="http://schemas.microsoft.com/office/drawing/2014/main" id="{F0029550-9BAF-8AE7-D50F-AEF1B6C59F7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51D65A0E-D408-7DBF-F6B8-37D4BEF6BD0C}"/>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270166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30D4A1B-76CB-AB6E-E731-571D2F387132}"/>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3" name="Symbol zastępczy stopki 2">
            <a:extLst>
              <a:ext uri="{FF2B5EF4-FFF2-40B4-BE49-F238E27FC236}">
                <a16:creationId xmlns:a16="http://schemas.microsoft.com/office/drawing/2014/main" id="{D22CF944-7983-904A-F192-D5C92BDFC14D}"/>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D1D78E14-83AF-1417-0895-38D9F194A094}"/>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2110869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FD2A58-C001-9E9A-3F58-A7072FD73A8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7FDA94D-FF26-4469-8A1F-504E6062C6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3E22B94-AF49-E686-81E8-D0D68B36F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A74CAEDE-E732-CCB8-D34B-192C073E443D}"/>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6" name="Symbol zastępczy stopki 5">
            <a:extLst>
              <a:ext uri="{FF2B5EF4-FFF2-40B4-BE49-F238E27FC236}">
                <a16:creationId xmlns:a16="http://schemas.microsoft.com/office/drawing/2014/main" id="{81939A87-897F-776C-F412-FA57157830B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FFE4D0E-CCE0-9D8B-7E8A-16C8539B602B}"/>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625439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634D86-67C9-8234-B68D-0B073B331FB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3AA9C586-A529-6456-AD0A-4260DD871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B4314CA5-FF34-76EE-BA7C-FBECB6DEE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225256E-244E-7576-F74D-D9B6909763D7}"/>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6" name="Symbol zastępczy stopki 5">
            <a:extLst>
              <a:ext uri="{FF2B5EF4-FFF2-40B4-BE49-F238E27FC236}">
                <a16:creationId xmlns:a16="http://schemas.microsoft.com/office/drawing/2014/main" id="{FF826E3E-4E0A-F1F8-F44E-72973351F8F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5962FC0-C575-8B65-4B3E-E2CF1B619A79}"/>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2727120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29AEC66-E204-411D-FEA1-9F289C09FE6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70159475-AF13-B982-D9D3-721FE1FF629D}"/>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59E75FB-7E84-91FD-624E-24B91A288870}"/>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5" name="Symbol zastępczy stopki 4">
            <a:extLst>
              <a:ext uri="{FF2B5EF4-FFF2-40B4-BE49-F238E27FC236}">
                <a16:creationId xmlns:a16="http://schemas.microsoft.com/office/drawing/2014/main" id="{4A17BD71-7D91-7E87-2DF1-AE7D9B46252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E75C31A-A826-88D7-F5B1-0D23839F1DE4}"/>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62337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F0E4DC42-6BD7-F48D-E204-6FFC886FDBA3}"/>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471E34EC-D7C3-174C-EA2C-A68CA37CC14A}"/>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86964DE-CE2C-CFA7-87A1-53D12ECB4138}"/>
              </a:ext>
            </a:extLst>
          </p:cNvPr>
          <p:cNvSpPr>
            <a:spLocks noGrp="1"/>
          </p:cNvSpPr>
          <p:nvPr>
            <p:ph type="dt" sz="half" idx="10"/>
          </p:nvPr>
        </p:nvSpPr>
        <p:spPr/>
        <p:txBody>
          <a:bodyPr/>
          <a:lstStyle/>
          <a:p>
            <a:fld id="{942979A8-8365-4F6A-A7BC-36DE4BF7BB8F}" type="datetimeFigureOut">
              <a:rPr lang="pl-PL" smtClean="0"/>
              <a:t>28.09.2023</a:t>
            </a:fld>
            <a:endParaRPr lang="pl-PL"/>
          </a:p>
        </p:txBody>
      </p:sp>
      <p:sp>
        <p:nvSpPr>
          <p:cNvPr id="5" name="Symbol zastępczy stopki 4">
            <a:extLst>
              <a:ext uri="{FF2B5EF4-FFF2-40B4-BE49-F238E27FC236}">
                <a16:creationId xmlns:a16="http://schemas.microsoft.com/office/drawing/2014/main" id="{144908B9-7B9B-4723-710D-4F8C71D1276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4F018A6-66CA-BC9A-0639-DE649E7C6167}"/>
              </a:ext>
            </a:extLst>
          </p:cNvPr>
          <p:cNvSpPr>
            <a:spLocks noGrp="1"/>
          </p:cNvSpPr>
          <p:nvPr>
            <p:ph type="sldNum" sz="quarter" idx="12"/>
          </p:nvPr>
        </p:nvSpPr>
        <p:spPr/>
        <p:txBody>
          <a:bodyPr/>
          <a:lstStyle/>
          <a:p>
            <a:fld id="{48D79D35-B31B-4043-8244-FC5C3594E124}" type="slidenum">
              <a:rPr lang="pl-PL" smtClean="0"/>
              <a:t>‹#›</a:t>
            </a:fld>
            <a:endParaRPr lang="pl-PL"/>
          </a:p>
        </p:txBody>
      </p:sp>
    </p:spTree>
    <p:extLst>
      <p:ext uri="{BB962C8B-B14F-4D97-AF65-F5344CB8AC3E}">
        <p14:creationId xmlns:p14="http://schemas.microsoft.com/office/powerpoint/2010/main" val="120868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3" name="Google Shape;17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74" name="Google Shape;1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75" name="Google Shape;1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76" name="Google Shape;17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05B33189-C91F-EA19-898D-81AFBAB40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9083DA0-514F-89A2-DA34-9285E8CAE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CF78CE-86FA-08E1-C0A4-96B26677A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79A8-8365-4F6A-A7BC-36DE4BF7BB8F}" type="datetimeFigureOut">
              <a:rPr lang="pl-PL" smtClean="0"/>
              <a:t>28.09.2023</a:t>
            </a:fld>
            <a:endParaRPr lang="pl-PL"/>
          </a:p>
        </p:txBody>
      </p:sp>
      <p:sp>
        <p:nvSpPr>
          <p:cNvPr id="5" name="Symbol zastępczy stopki 4">
            <a:extLst>
              <a:ext uri="{FF2B5EF4-FFF2-40B4-BE49-F238E27FC236}">
                <a16:creationId xmlns:a16="http://schemas.microsoft.com/office/drawing/2014/main" id="{73F8E440-FD41-EC56-C7F8-B8704937B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B9ADA961-6570-8778-C4FA-A4C975831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D79D35-B31B-4043-8244-FC5C3594E124}" type="slidenum">
              <a:rPr lang="pl-PL" smtClean="0"/>
              <a:t>‹#›</a:t>
            </a:fld>
            <a:endParaRPr lang="pl-PL"/>
          </a:p>
        </p:txBody>
      </p:sp>
    </p:spTree>
    <p:extLst>
      <p:ext uri="{BB962C8B-B14F-4D97-AF65-F5344CB8AC3E}">
        <p14:creationId xmlns:p14="http://schemas.microsoft.com/office/powerpoint/2010/main" val="29243035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15.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4.jpe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0"/>
          <p:cNvSpPr txBox="1">
            <a:spLocks noGrp="1"/>
          </p:cNvSpPr>
          <p:nvPr>
            <p:ph type="ctrTitle"/>
          </p:nvPr>
        </p:nvSpPr>
        <p:spPr>
          <a:xfrm>
            <a:off x="713897" y="894509"/>
            <a:ext cx="7957297" cy="16478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500"/>
              <a:buFont typeface="Century Gothic"/>
              <a:buNone/>
            </a:pPr>
            <a:r>
              <a:rPr lang="en-US" sz="5500" b="1" dirty="0">
                <a:solidFill>
                  <a:schemeClr val="lt1"/>
                </a:solidFill>
                <a:latin typeface="Century Gothic"/>
                <a:ea typeface="Century Gothic"/>
                <a:cs typeface="Century Gothic"/>
                <a:sym typeface="Century Gothic"/>
              </a:rPr>
              <a:t>European Regional Symposium</a:t>
            </a:r>
            <a:endParaRPr dirty="0"/>
          </a:p>
        </p:txBody>
      </p:sp>
      <p:sp>
        <p:nvSpPr>
          <p:cNvPr id="192" name="Google Shape;192;p30"/>
          <p:cNvSpPr txBox="1">
            <a:spLocks noGrp="1"/>
          </p:cNvSpPr>
          <p:nvPr>
            <p:ph type="subTitle" idx="1"/>
          </p:nvPr>
        </p:nvSpPr>
        <p:spPr>
          <a:xfrm>
            <a:off x="971551" y="2914657"/>
            <a:ext cx="5305424" cy="2476488"/>
          </a:xfrm>
          <a:prstGeom prst="rect">
            <a:avLst/>
          </a:prstGeom>
          <a:solidFill>
            <a:schemeClr val="bg1">
              <a:lumMod val="95000"/>
              <a:alpha val="55086"/>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a:bodyPr>
          <a:lstStyle/>
          <a:p>
            <a:pPr marL="0" lvl="0" indent="0" algn="r" rtl="0">
              <a:lnSpc>
                <a:spcPct val="150000"/>
              </a:lnSpc>
              <a:spcBef>
                <a:spcPts val="0"/>
              </a:spcBef>
              <a:spcAft>
                <a:spcPts val="0"/>
              </a:spcAft>
              <a:buClr>
                <a:srgbClr val="023133"/>
              </a:buClr>
              <a:buSzPts val="1800"/>
              <a:buNone/>
            </a:pPr>
            <a:r>
              <a:rPr lang="en-US" sz="1800" b="1" dirty="0">
                <a:solidFill>
                  <a:srgbClr val="023133"/>
                </a:solidFill>
                <a:latin typeface="Arial"/>
                <a:ea typeface="Arial"/>
                <a:cs typeface="Arial"/>
                <a:sym typeface="Arial"/>
              </a:rPr>
              <a:t>Second Edition of the European Regional Symposium, on space data for tourism &amp; agriculture, by NEREUS Regions</a:t>
            </a:r>
            <a:endParaRPr sz="1800" b="1" dirty="0">
              <a:solidFill>
                <a:srgbClr val="023133"/>
              </a:solidFill>
              <a:latin typeface="Arial"/>
              <a:ea typeface="Arial"/>
              <a:cs typeface="Arial"/>
              <a:sym typeface="Arial"/>
            </a:endParaRPr>
          </a:p>
          <a:p>
            <a:pPr marL="0" lvl="0" indent="0" algn="ctr" rtl="0">
              <a:lnSpc>
                <a:spcPct val="90000"/>
              </a:lnSpc>
              <a:spcBef>
                <a:spcPts val="1600"/>
              </a:spcBef>
              <a:spcAft>
                <a:spcPts val="0"/>
              </a:spcAft>
              <a:buClr>
                <a:schemeClr val="dk1"/>
              </a:buClr>
              <a:buSzPts val="2400"/>
              <a:buNone/>
            </a:pPr>
            <a:endParaRPr dirty="0">
              <a:solidFill>
                <a:schemeClr val="lt1"/>
              </a:solidFill>
              <a:latin typeface="Arial"/>
              <a:ea typeface="Arial"/>
              <a:cs typeface="Arial"/>
              <a:sym typeface="Arial"/>
            </a:endParaRPr>
          </a:p>
        </p:txBody>
      </p:sp>
      <p:pic>
        <p:nvPicPr>
          <p:cNvPr id="193" name="Google Shape;193;p30" descr="Tourism Generic Detailed Outline icon"/>
          <p:cNvPicPr preferRelativeResize="0"/>
          <p:nvPr/>
        </p:nvPicPr>
        <p:blipFill rotWithShape="1">
          <a:blip r:embed="rId4">
            <a:alphaModFix/>
          </a:blip>
          <a:srcRect/>
          <a:stretch/>
        </p:blipFill>
        <p:spPr>
          <a:xfrm>
            <a:off x="7379905" y="2607461"/>
            <a:ext cx="975360" cy="975360"/>
          </a:xfrm>
          <a:prstGeom prst="rect">
            <a:avLst/>
          </a:prstGeom>
          <a:noFill/>
          <a:ln>
            <a:noFill/>
          </a:ln>
        </p:spPr>
      </p:pic>
      <p:pic>
        <p:nvPicPr>
          <p:cNvPr id="194" name="Google Shape;194;p30" descr="A black background with a black square&#10;&#10;Description automatically generated"/>
          <p:cNvPicPr preferRelativeResize="0"/>
          <p:nvPr/>
        </p:nvPicPr>
        <p:blipFill rotWithShape="1">
          <a:blip r:embed="rId5">
            <a:alphaModFix/>
          </a:blip>
          <a:srcRect/>
          <a:stretch/>
        </p:blipFill>
        <p:spPr>
          <a:xfrm>
            <a:off x="10245090" y="824224"/>
            <a:ext cx="975360" cy="975360"/>
          </a:xfrm>
          <a:prstGeom prst="rect">
            <a:avLst/>
          </a:prstGeom>
          <a:noFill/>
          <a:ln>
            <a:noFill/>
          </a:ln>
        </p:spPr>
      </p:pic>
      <p:pic>
        <p:nvPicPr>
          <p:cNvPr id="195" name="Google Shape;195;p30" descr="A blue line drawing of a planet earth&#10;&#10;Description automatically generated"/>
          <p:cNvPicPr preferRelativeResize="0"/>
          <p:nvPr/>
        </p:nvPicPr>
        <p:blipFill rotWithShape="1">
          <a:blip r:embed="rId6">
            <a:alphaModFix/>
          </a:blip>
          <a:srcRect/>
          <a:stretch/>
        </p:blipFill>
        <p:spPr>
          <a:xfrm>
            <a:off x="8678733" y="1740051"/>
            <a:ext cx="1425575" cy="867410"/>
          </a:xfrm>
          <a:prstGeom prst="rect">
            <a:avLst/>
          </a:prstGeom>
          <a:noFill/>
          <a:ln>
            <a:noFill/>
          </a:ln>
        </p:spPr>
      </p:pic>
      <p:sp>
        <p:nvSpPr>
          <p:cNvPr id="196" name="Google Shape;196;p30"/>
          <p:cNvSpPr txBox="1"/>
          <p:nvPr/>
        </p:nvSpPr>
        <p:spPr>
          <a:xfrm>
            <a:off x="744071" y="255589"/>
            <a:ext cx="11394136" cy="5349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September 28 – 29 | 2023					Matera, Basilicata Region | Italy  </a:t>
            </a:r>
            <a:endParaRPr sz="6500" b="1" i="0" u="none" strike="noStrike" cap="none" dirty="0">
              <a:solidFill>
                <a:srgbClr val="FAF28D"/>
              </a:solidFill>
              <a:latin typeface="Century Gothic"/>
              <a:ea typeface="Century Gothic"/>
              <a:cs typeface="Century Gothic"/>
              <a:sym typeface="Century Gothic"/>
            </a:endParaRPr>
          </a:p>
        </p:txBody>
      </p:sp>
      <p:cxnSp>
        <p:nvCxnSpPr>
          <p:cNvPr id="197" name="Google Shape;197;p30"/>
          <p:cNvCxnSpPr/>
          <p:nvPr/>
        </p:nvCxnSpPr>
        <p:spPr>
          <a:xfrm>
            <a:off x="844212" y="2560847"/>
            <a:ext cx="1550670" cy="0"/>
          </a:xfrm>
          <a:prstGeom prst="straightConnector1">
            <a:avLst/>
          </a:prstGeom>
          <a:noFill/>
          <a:ln w="57150" cap="flat" cmpd="sng">
            <a:solidFill>
              <a:schemeClr val="lt1"/>
            </a:solidFill>
            <a:prstDash val="solid"/>
            <a:miter lim="800000"/>
            <a:headEnd type="none" w="sm" len="sm"/>
            <a:tailEnd type="none" w="sm" len="sm"/>
          </a:ln>
        </p:spPr>
      </p:cxnSp>
      <p:pic>
        <p:nvPicPr>
          <p:cNvPr id="198" name="Google Shape;198;p30"/>
          <p:cNvPicPr preferRelativeResize="0"/>
          <p:nvPr/>
        </p:nvPicPr>
        <p:blipFill rotWithShape="1">
          <a:blip r:embed="rId7">
            <a:alphaModFix/>
          </a:blip>
          <a:srcRect/>
          <a:stretch/>
        </p:blipFill>
        <p:spPr>
          <a:xfrm>
            <a:off x="3546520" y="4424362"/>
            <a:ext cx="1468755" cy="676275"/>
          </a:xfrm>
          <a:prstGeom prst="rect">
            <a:avLst/>
          </a:prstGeom>
          <a:noFill/>
          <a:ln>
            <a:noFill/>
          </a:ln>
        </p:spPr>
      </p:pic>
      <p:pic>
        <p:nvPicPr>
          <p:cNvPr id="199" name="Google Shape;199;p30" descr="ENPAB - Regione Basilicata: rimandati al 15 dicembre i termini di ..."/>
          <p:cNvPicPr preferRelativeResize="0"/>
          <p:nvPr/>
        </p:nvPicPr>
        <p:blipFill rotWithShape="1">
          <a:blip r:embed="rId8">
            <a:alphaModFix/>
          </a:blip>
          <a:srcRect/>
          <a:stretch/>
        </p:blipFill>
        <p:spPr>
          <a:xfrm>
            <a:off x="5117730" y="4424362"/>
            <a:ext cx="734060" cy="683895"/>
          </a:xfrm>
          <a:prstGeom prst="rect">
            <a:avLst/>
          </a:prstGeom>
          <a:noFill/>
          <a:ln>
            <a:noFill/>
          </a:ln>
        </p:spPr>
      </p:pic>
      <p:cxnSp>
        <p:nvCxnSpPr>
          <p:cNvPr id="200" name="Google Shape;200;p30"/>
          <p:cNvCxnSpPr/>
          <p:nvPr/>
        </p:nvCxnSpPr>
        <p:spPr>
          <a:xfrm>
            <a:off x="762001" y="652952"/>
            <a:ext cx="11250705" cy="0"/>
          </a:xfrm>
          <a:prstGeom prst="straightConnector1">
            <a:avLst/>
          </a:prstGeom>
          <a:noFill/>
          <a:ln w="9525" cap="flat" cmpd="sng">
            <a:solidFill>
              <a:schemeClr val="lt1"/>
            </a:solidFill>
            <a:prstDash val="solid"/>
            <a:miter lim="800000"/>
            <a:headEnd type="none" w="sm" len="sm"/>
            <a:tailEnd type="none" w="sm" len="sm"/>
          </a:ln>
        </p:spPr>
      </p:cxnSp>
      <p:sp>
        <p:nvSpPr>
          <p:cNvPr id="2" name="pole tekstowe 1">
            <a:extLst>
              <a:ext uri="{FF2B5EF4-FFF2-40B4-BE49-F238E27FC236}">
                <a16:creationId xmlns:a16="http://schemas.microsoft.com/office/drawing/2014/main" id="{8117FABC-EA93-BD8E-2788-A24DC4C0745F}"/>
              </a:ext>
            </a:extLst>
          </p:cNvPr>
          <p:cNvSpPr txBox="1"/>
          <p:nvPr/>
        </p:nvSpPr>
        <p:spPr>
          <a:xfrm>
            <a:off x="7147863" y="5608666"/>
            <a:ext cx="4059125" cy="769441"/>
          </a:xfrm>
          <a:prstGeom prst="rect">
            <a:avLst/>
          </a:prstGeom>
          <a:noFill/>
        </p:spPr>
        <p:txBody>
          <a:bodyPr wrap="none" rtlCol="0">
            <a:spAutoFit/>
          </a:bodyPr>
          <a:lstStyle/>
          <a:p>
            <a:r>
              <a:rPr lang="pl-PL" i="1" dirty="0">
                <a:solidFill>
                  <a:schemeClr val="bg1"/>
                </a:solidFill>
              </a:rPr>
              <a:t>Krystyna Michałowska, PhD</a:t>
            </a:r>
          </a:p>
          <a:p>
            <a:r>
              <a:rPr lang="en-US" sz="1600" i="1" dirty="0">
                <a:solidFill>
                  <a:schemeClr val="bg1"/>
                </a:solidFill>
              </a:rPr>
              <a:t>University of Agriculture in Krakow</a:t>
            </a:r>
            <a:r>
              <a:rPr lang="pl-PL" sz="1600" i="1" dirty="0">
                <a:solidFill>
                  <a:schemeClr val="bg1"/>
                </a:solidFill>
              </a:rPr>
              <a:t>, Poland</a:t>
            </a:r>
            <a:endParaRPr lang="en-US" sz="1600" i="1" dirty="0">
              <a:solidFill>
                <a:schemeClr val="bg1"/>
              </a:solidFill>
            </a:endParaRPr>
          </a:p>
          <a:p>
            <a:endParaRPr lang="pl-PL" i="1" dirty="0">
              <a:solidFill>
                <a:schemeClr val="bg1"/>
              </a:solidFill>
            </a:endParaRPr>
          </a:p>
        </p:txBody>
      </p:sp>
      <p:sp>
        <p:nvSpPr>
          <p:cNvPr id="4" name="TextBox 3">
            <a:extLst>
              <a:ext uri="{FF2B5EF4-FFF2-40B4-BE49-F238E27FC236}">
                <a16:creationId xmlns:a16="http://schemas.microsoft.com/office/drawing/2014/main" id="{EDC0A041-D80A-F739-DC5D-D897683B13B3}"/>
              </a:ext>
            </a:extLst>
          </p:cNvPr>
          <p:cNvSpPr txBox="1"/>
          <p:nvPr/>
        </p:nvSpPr>
        <p:spPr>
          <a:xfrm>
            <a:off x="7100536" y="3929770"/>
            <a:ext cx="5158817" cy="1569660"/>
          </a:xfrm>
          <a:prstGeom prst="rect">
            <a:avLst/>
          </a:prstGeom>
          <a:noFill/>
        </p:spPr>
        <p:txBody>
          <a:bodyPr wrap="square">
            <a:spAutoFit/>
          </a:bodyPr>
          <a:lstStyle/>
          <a:p>
            <a:r>
              <a:rPr lang="en-US" sz="2400" b="1" dirty="0">
                <a:solidFill>
                  <a:schemeClr val="bg1"/>
                </a:solidFill>
              </a:rPr>
              <a:t>Fusion of Remote Sensing and Geospatial Data: </a:t>
            </a:r>
            <a:endParaRPr lang="pl-PL" sz="2400" b="1" dirty="0">
              <a:solidFill>
                <a:schemeClr val="bg1"/>
              </a:solidFill>
            </a:endParaRPr>
          </a:p>
          <a:p>
            <a:r>
              <a:rPr lang="en-US" sz="2400" b="1" dirty="0">
                <a:solidFill>
                  <a:schemeClr val="bg1"/>
                </a:solidFill>
              </a:rPr>
              <a:t>Enhancing Information Capacity </a:t>
            </a:r>
            <a:endParaRPr lang="pl-PL" sz="2400" b="1" dirty="0">
              <a:solidFill>
                <a:schemeClr val="bg1"/>
              </a:solidFill>
            </a:endParaRPr>
          </a:p>
          <a:p>
            <a:r>
              <a:rPr lang="en-US" sz="2400" b="1" dirty="0">
                <a:solidFill>
                  <a:schemeClr val="bg1"/>
                </a:solidFill>
              </a:rPr>
              <a:t>for Agricultural Crop Monitoring</a:t>
            </a:r>
            <a:endParaRPr lang="pl-PL" sz="24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7"/>
        <p:cNvGrpSpPr/>
        <p:nvPr/>
      </p:nvGrpSpPr>
      <p:grpSpPr>
        <a:xfrm>
          <a:off x="0" y="0"/>
          <a:ext cx="0" cy="0"/>
          <a:chOff x="0" y="0"/>
          <a:chExt cx="0" cy="0"/>
        </a:xfrm>
      </p:grpSpPr>
      <p:sp>
        <p:nvSpPr>
          <p:cNvPr id="618" name="Google Shape;618;p61"/>
          <p:cNvSpPr/>
          <p:nvPr/>
        </p:nvSpPr>
        <p:spPr>
          <a:xfrm>
            <a:off x="7024" y="-4"/>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61"/>
          <p:cNvSpPr txBox="1">
            <a:spLocks noGrp="1"/>
          </p:cNvSpPr>
          <p:nvPr>
            <p:ph type="ctrTitle"/>
          </p:nvPr>
        </p:nvSpPr>
        <p:spPr>
          <a:xfrm>
            <a:off x="838200" y="2695873"/>
            <a:ext cx="10537826" cy="95410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600"/>
              <a:buFont typeface="Calibri"/>
              <a:buNone/>
            </a:pPr>
            <a:r>
              <a:rPr lang="en-US" sz="5600" b="1" dirty="0">
                <a:solidFill>
                  <a:schemeClr val="lt1"/>
                </a:solidFill>
              </a:rPr>
              <a:t>UAV data</a:t>
            </a:r>
            <a:endParaRPr dirty="0"/>
          </a:p>
        </p:txBody>
      </p:sp>
      <p:pic>
        <p:nvPicPr>
          <p:cNvPr id="620" name="Google Shape;620;p61" descr="An aerial view of a field&#10;&#10;Description automatically generated"/>
          <p:cNvPicPr preferRelativeResize="0"/>
          <p:nvPr/>
        </p:nvPicPr>
        <p:blipFill rotWithShape="1">
          <a:blip r:embed="rId3">
            <a:alphaModFix/>
          </a:blip>
          <a:srcRect t="26112" r="1" b="16661"/>
          <a:stretch/>
        </p:blipFill>
        <p:spPr>
          <a:xfrm>
            <a:off x="7" y="-3"/>
            <a:ext cx="6000749" cy="2180602"/>
          </a:xfrm>
          <a:custGeom>
            <a:avLst/>
            <a:gdLst/>
            <a:ahLst/>
            <a:cxnLst/>
            <a:rect l="l" t="t" r="r" b="b"/>
            <a:pathLst>
              <a:path w="6000749" h="2180602" extrusionOk="0">
                <a:moveTo>
                  <a:pt x="0" y="0"/>
                </a:moveTo>
                <a:lnTo>
                  <a:pt x="6000749" y="0"/>
                </a:lnTo>
                <a:lnTo>
                  <a:pt x="6000749" y="1817452"/>
                </a:lnTo>
                <a:lnTo>
                  <a:pt x="5980686" y="1817518"/>
                </a:lnTo>
                <a:cubicBezTo>
                  <a:pt x="5936335" y="1820765"/>
                  <a:pt x="5892433" y="1826513"/>
                  <a:pt x="5848802" y="1832962"/>
                </a:cubicBezTo>
                <a:cubicBezTo>
                  <a:pt x="5791110" y="1841560"/>
                  <a:pt x="5731975" y="1846794"/>
                  <a:pt x="5674647" y="1855580"/>
                </a:cubicBezTo>
                <a:cubicBezTo>
                  <a:pt x="5631737" y="1862309"/>
                  <a:pt x="5588831" y="1870348"/>
                  <a:pt x="5549529" y="1881188"/>
                </a:cubicBezTo>
                <a:cubicBezTo>
                  <a:pt x="5492552" y="1897079"/>
                  <a:pt x="5442799" y="1921005"/>
                  <a:pt x="5370320" y="1914649"/>
                </a:cubicBezTo>
                <a:cubicBezTo>
                  <a:pt x="5306495" y="1909042"/>
                  <a:pt x="5248806" y="1920817"/>
                  <a:pt x="5190391" y="1932032"/>
                </a:cubicBezTo>
                <a:cubicBezTo>
                  <a:pt x="5147481" y="1940257"/>
                  <a:pt x="5104579" y="1948670"/>
                  <a:pt x="5060224" y="1953904"/>
                </a:cubicBezTo>
                <a:cubicBezTo>
                  <a:pt x="5007578" y="1960072"/>
                  <a:pt x="4948083" y="1957454"/>
                  <a:pt x="4901206" y="1968858"/>
                </a:cubicBezTo>
                <a:cubicBezTo>
                  <a:pt x="4852168" y="1980822"/>
                  <a:pt x="4811428" y="1972783"/>
                  <a:pt x="4767795" y="1969418"/>
                </a:cubicBezTo>
                <a:cubicBezTo>
                  <a:pt x="4698205" y="1964184"/>
                  <a:pt x="4628970" y="1954464"/>
                  <a:pt x="4558660" y="1966802"/>
                </a:cubicBezTo>
                <a:cubicBezTo>
                  <a:pt x="4473205" y="1981756"/>
                  <a:pt x="4388468" y="1997831"/>
                  <a:pt x="4302653" y="2012037"/>
                </a:cubicBezTo>
                <a:cubicBezTo>
                  <a:pt x="4269476" y="2017459"/>
                  <a:pt x="4233785" y="2019702"/>
                  <a:pt x="4199166" y="2022132"/>
                </a:cubicBezTo>
                <a:cubicBezTo>
                  <a:pt x="4166357" y="2024189"/>
                  <a:pt x="4127055" y="2018955"/>
                  <a:pt x="4101809" y="2026805"/>
                </a:cubicBezTo>
                <a:cubicBezTo>
                  <a:pt x="4036905" y="2046993"/>
                  <a:pt x="3970203" y="2056899"/>
                  <a:pt x="3895199" y="2056899"/>
                </a:cubicBezTo>
                <a:cubicBezTo>
                  <a:pt x="3867072" y="2056899"/>
                  <a:pt x="3839668" y="2065312"/>
                  <a:pt x="3811186" y="2066808"/>
                </a:cubicBezTo>
                <a:cubicBezTo>
                  <a:pt x="3772239" y="2068676"/>
                  <a:pt x="3727528" y="2073724"/>
                  <a:pt x="3693636" y="2066619"/>
                </a:cubicBezTo>
                <a:cubicBezTo>
                  <a:pt x="3613949" y="2049797"/>
                  <a:pt x="3549409" y="2063817"/>
                  <a:pt x="3479814" y="2080453"/>
                </a:cubicBezTo>
                <a:cubicBezTo>
                  <a:pt x="3411303" y="2096903"/>
                  <a:pt x="3339188" y="2109986"/>
                  <a:pt x="3266353" y="2120829"/>
                </a:cubicBezTo>
                <a:cubicBezTo>
                  <a:pt x="3238949" y="2124754"/>
                  <a:pt x="3206140" y="2118211"/>
                  <a:pt x="3175847" y="2116904"/>
                </a:cubicBezTo>
                <a:cubicBezTo>
                  <a:pt x="3165028" y="2116529"/>
                  <a:pt x="3153130" y="2115968"/>
                  <a:pt x="3143397" y="2117838"/>
                </a:cubicBezTo>
                <a:cubicBezTo>
                  <a:pt x="3049288" y="2135783"/>
                  <a:pt x="2953732" y="2149428"/>
                  <a:pt x="2851692" y="2140083"/>
                </a:cubicBezTo>
                <a:cubicBezTo>
                  <a:pt x="2842318" y="2139147"/>
                  <a:pt x="2831859" y="2141204"/>
                  <a:pt x="2822482" y="2142513"/>
                </a:cubicBezTo>
                <a:cubicBezTo>
                  <a:pt x="2776688" y="2149242"/>
                  <a:pt x="2731976" y="2159896"/>
                  <a:pt x="2685467" y="2162326"/>
                </a:cubicBezTo>
                <a:cubicBezTo>
                  <a:pt x="2570801" y="2168307"/>
                  <a:pt x="2455420" y="2170739"/>
                  <a:pt x="2340028" y="2174664"/>
                </a:cubicBezTo>
                <a:cubicBezTo>
                  <a:pt x="2332817" y="2174850"/>
                  <a:pt x="2325246" y="2174850"/>
                  <a:pt x="2318757" y="2176159"/>
                </a:cubicBezTo>
                <a:cubicBezTo>
                  <a:pt x="2276207" y="2184198"/>
                  <a:pt x="2239070" y="2181580"/>
                  <a:pt x="2203009" y="2166253"/>
                </a:cubicBezTo>
                <a:cubicBezTo>
                  <a:pt x="2187144" y="2159523"/>
                  <a:pt x="2165509" y="2155971"/>
                  <a:pt x="2145680" y="2152233"/>
                </a:cubicBezTo>
                <a:cubicBezTo>
                  <a:pt x="2116471" y="2146624"/>
                  <a:pt x="2086546" y="2141204"/>
                  <a:pt x="2056257" y="2137652"/>
                </a:cubicBezTo>
                <a:cubicBezTo>
                  <a:pt x="2026328" y="2134288"/>
                  <a:pt x="1994238" y="2129615"/>
                  <a:pt x="1965392" y="2132231"/>
                </a:cubicBezTo>
                <a:cubicBezTo>
                  <a:pt x="1913469" y="2136904"/>
                  <a:pt x="1864067" y="2147372"/>
                  <a:pt x="1812867" y="2154289"/>
                </a:cubicBezTo>
                <a:cubicBezTo>
                  <a:pt x="1795199" y="2156719"/>
                  <a:pt x="1775726" y="2156344"/>
                  <a:pt x="1757340" y="2156533"/>
                </a:cubicBezTo>
                <a:cubicBezTo>
                  <a:pt x="1715149" y="2157092"/>
                  <a:pt x="1671880" y="2151672"/>
                  <a:pt x="1633661" y="2167187"/>
                </a:cubicBezTo>
                <a:cubicBezTo>
                  <a:pt x="1598326" y="2181766"/>
                  <a:pt x="1562625" y="2177468"/>
                  <a:pt x="1525488" y="2166439"/>
                </a:cubicBezTo>
                <a:cubicBezTo>
                  <a:pt x="1498803" y="2158587"/>
                  <a:pt x="1468519" y="2152419"/>
                  <a:pt x="1438590" y="2149428"/>
                </a:cubicBezTo>
                <a:cubicBezTo>
                  <a:pt x="1397482" y="2145317"/>
                  <a:pt x="1356738" y="2143633"/>
                  <a:pt x="1312386" y="2146065"/>
                </a:cubicBezTo>
                <a:cubicBezTo>
                  <a:pt x="1281015" y="2147747"/>
                  <a:pt x="1255413" y="2148494"/>
                  <a:pt x="1230894" y="2158401"/>
                </a:cubicBezTo>
                <a:cubicBezTo>
                  <a:pt x="1226930" y="2159896"/>
                  <a:pt x="1219719" y="2160271"/>
                  <a:pt x="1214309" y="2160083"/>
                </a:cubicBezTo>
                <a:cubicBezTo>
                  <a:pt x="1143277" y="2156905"/>
                  <a:pt x="1072963" y="2158587"/>
                  <a:pt x="1001207" y="2160832"/>
                </a:cubicBezTo>
                <a:cubicBezTo>
                  <a:pt x="909986" y="2163821"/>
                  <a:pt x="814067" y="2155037"/>
                  <a:pt x="735104" y="2123634"/>
                </a:cubicBezTo>
                <a:cubicBezTo>
                  <a:pt x="723565" y="2118959"/>
                  <a:pt x="706257" y="2116904"/>
                  <a:pt x="691111" y="2115782"/>
                </a:cubicBezTo>
                <a:cubicBezTo>
                  <a:pt x="619719" y="2110923"/>
                  <a:pt x="547963" y="2107557"/>
                  <a:pt x="476567" y="2102136"/>
                </a:cubicBezTo>
                <a:cubicBezTo>
                  <a:pt x="437625" y="2099146"/>
                  <a:pt x="396881" y="2096528"/>
                  <a:pt x="361546" y="2088303"/>
                </a:cubicBezTo>
                <a:cubicBezTo>
                  <a:pt x="326934" y="2080267"/>
                  <a:pt x="299163" y="2070733"/>
                  <a:pt x="278611" y="2087555"/>
                </a:cubicBezTo>
                <a:cubicBezTo>
                  <a:pt x="241838" y="2078583"/>
                  <a:pt x="209740" y="2071106"/>
                  <a:pt x="178377" y="2063069"/>
                </a:cubicBezTo>
                <a:cubicBezTo>
                  <a:pt x="166834" y="2060079"/>
                  <a:pt x="157098" y="2055217"/>
                  <a:pt x="145559" y="2052413"/>
                </a:cubicBezTo>
                <a:cubicBezTo>
                  <a:pt x="133298" y="2049422"/>
                  <a:pt x="119598" y="2047554"/>
                  <a:pt x="106258" y="2046059"/>
                </a:cubicBezTo>
                <a:lnTo>
                  <a:pt x="0" y="2034015"/>
                </a:lnTo>
                <a:close/>
              </a:path>
            </a:pathLst>
          </a:custGeom>
          <a:noFill/>
          <a:ln>
            <a:noFill/>
          </a:ln>
        </p:spPr>
      </p:pic>
      <p:pic>
        <p:nvPicPr>
          <p:cNvPr id="621" name="Google Shape;621;p61" descr="A drone flying over a field of crops&#10;&#10;Description automatically generated"/>
          <p:cNvPicPr preferRelativeResize="0"/>
          <p:nvPr/>
        </p:nvPicPr>
        <p:blipFill rotWithShape="1">
          <a:blip r:embed="rId4">
            <a:alphaModFix/>
          </a:blip>
          <a:srcRect t="32224" r="-1" b="-1"/>
          <a:stretch/>
        </p:blipFill>
        <p:spPr>
          <a:xfrm>
            <a:off x="6191243" y="4"/>
            <a:ext cx="6000750" cy="1867659"/>
          </a:xfrm>
          <a:custGeom>
            <a:avLst/>
            <a:gdLst/>
            <a:ahLst/>
            <a:cxnLst/>
            <a:rect l="l" t="t" r="r" b="b"/>
            <a:pathLst>
              <a:path w="6000750" h="1867659" extrusionOk="0">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a:noFill/>
          <a:ln>
            <a:noFill/>
          </a:ln>
        </p:spPr>
      </p:pic>
      <p:sp>
        <p:nvSpPr>
          <p:cNvPr id="622" name="Google Shape;622;p61"/>
          <p:cNvSpPr/>
          <p:nvPr/>
        </p:nvSpPr>
        <p:spPr>
          <a:xfrm>
            <a:off x="0" y="1752210"/>
            <a:ext cx="12192000" cy="858278"/>
          </a:xfrm>
          <a:custGeom>
            <a:avLst/>
            <a:gdLst/>
            <a:ahLst/>
            <a:cxnLst/>
            <a:rect l="l" t="t" r="r" b="b"/>
            <a:pathLst>
              <a:path w="12192000" h="858278" extrusionOk="0">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blipFill rotWithShape="1">
            <a:blip r:embed="rId5">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61"/>
          <p:cNvSpPr/>
          <p:nvPr/>
        </p:nvSpPr>
        <p:spPr>
          <a:xfrm>
            <a:off x="0" y="1752210"/>
            <a:ext cx="12192000" cy="858278"/>
          </a:xfrm>
          <a:custGeom>
            <a:avLst/>
            <a:gdLst/>
            <a:ahLst/>
            <a:cxnLst/>
            <a:rect l="l" t="t" r="r" b="b"/>
            <a:pathLst>
              <a:path w="12192000" h="858278" extrusionOk="0">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4" name="Google Shape;624;p61" descr="A close-up of different colored stripes&#10;&#10;Description automatically generated"/>
          <p:cNvPicPr preferRelativeResize="0"/>
          <p:nvPr/>
        </p:nvPicPr>
        <p:blipFill rotWithShape="1">
          <a:blip r:embed="rId6">
            <a:alphaModFix/>
          </a:blip>
          <a:srcRect t="25702" r="1" b="22291"/>
          <a:stretch/>
        </p:blipFill>
        <p:spPr>
          <a:xfrm>
            <a:off x="7" y="4626672"/>
            <a:ext cx="6000749" cy="2231333"/>
          </a:xfrm>
          <a:custGeom>
            <a:avLst/>
            <a:gdLst/>
            <a:ahLst/>
            <a:cxnLst/>
            <a:rect l="l" t="t" r="r" b="b"/>
            <a:pathLst>
              <a:path w="6000749" h="2231333" extrusionOk="0">
                <a:moveTo>
                  <a:pt x="0" y="0"/>
                </a:moveTo>
                <a:lnTo>
                  <a:pt x="72691" y="17406"/>
                </a:lnTo>
                <a:cubicBezTo>
                  <a:pt x="148481" y="30383"/>
                  <a:pt x="220742" y="46698"/>
                  <a:pt x="296226" y="60097"/>
                </a:cubicBezTo>
                <a:cubicBezTo>
                  <a:pt x="370206" y="73144"/>
                  <a:pt x="437720" y="89379"/>
                  <a:pt x="480349" y="125216"/>
                </a:cubicBezTo>
                <a:cubicBezTo>
                  <a:pt x="499356" y="141007"/>
                  <a:pt x="525382" y="157498"/>
                  <a:pt x="557943" y="163615"/>
                </a:cubicBezTo>
                <a:cubicBezTo>
                  <a:pt x="604345" y="172288"/>
                  <a:pt x="661153" y="169660"/>
                  <a:pt x="711165" y="175553"/>
                </a:cubicBezTo>
                <a:cubicBezTo>
                  <a:pt x="770063" y="182444"/>
                  <a:pt x="837588" y="186028"/>
                  <a:pt x="879549" y="204398"/>
                </a:cubicBezTo>
                <a:cubicBezTo>
                  <a:pt x="916855" y="220790"/>
                  <a:pt x="953854" y="232504"/>
                  <a:pt x="1001116" y="239544"/>
                </a:cubicBezTo>
                <a:cubicBezTo>
                  <a:pt x="1034231" y="244450"/>
                  <a:pt x="1060246" y="258298"/>
                  <a:pt x="1094195" y="261386"/>
                </a:cubicBezTo>
                <a:cubicBezTo>
                  <a:pt x="1138866" y="265586"/>
                  <a:pt x="1183578" y="267515"/>
                  <a:pt x="1223714" y="278216"/>
                </a:cubicBezTo>
                <a:cubicBezTo>
                  <a:pt x="1265355" y="289268"/>
                  <a:pt x="1311850" y="296041"/>
                  <a:pt x="1355118" y="305728"/>
                </a:cubicBezTo>
                <a:cubicBezTo>
                  <a:pt x="1378079" y="310949"/>
                  <a:pt x="1397488" y="319320"/>
                  <a:pt x="1419786" y="325014"/>
                </a:cubicBezTo>
                <a:cubicBezTo>
                  <a:pt x="1460608" y="335427"/>
                  <a:pt x="1502094" y="345369"/>
                  <a:pt x="1543857" y="354704"/>
                </a:cubicBezTo>
                <a:cubicBezTo>
                  <a:pt x="1585615" y="364042"/>
                  <a:pt x="1625938" y="376037"/>
                  <a:pt x="1671046" y="380742"/>
                </a:cubicBezTo>
                <a:cubicBezTo>
                  <a:pt x="1747931" y="388655"/>
                  <a:pt x="1830546" y="388197"/>
                  <a:pt x="1905505" y="397894"/>
                </a:cubicBezTo>
                <a:cubicBezTo>
                  <a:pt x="1981587" y="407809"/>
                  <a:pt x="2054123" y="423518"/>
                  <a:pt x="2122945" y="441265"/>
                </a:cubicBezTo>
                <a:cubicBezTo>
                  <a:pt x="2177385" y="455212"/>
                  <a:pt x="2228581" y="469434"/>
                  <a:pt x="2294752" y="471132"/>
                </a:cubicBezTo>
                <a:cubicBezTo>
                  <a:pt x="2331677" y="472097"/>
                  <a:pt x="2371413" y="480022"/>
                  <a:pt x="2395408" y="492459"/>
                </a:cubicBezTo>
                <a:cubicBezTo>
                  <a:pt x="2447358" y="519600"/>
                  <a:pt x="2511091" y="534866"/>
                  <a:pt x="2582175" y="545493"/>
                </a:cubicBezTo>
                <a:cubicBezTo>
                  <a:pt x="2677109" y="559894"/>
                  <a:pt x="2771051" y="575003"/>
                  <a:pt x="2866262" y="588797"/>
                </a:cubicBezTo>
                <a:cubicBezTo>
                  <a:pt x="2922430" y="597022"/>
                  <a:pt x="2978375" y="606222"/>
                  <a:pt x="3037156" y="609731"/>
                </a:cubicBezTo>
                <a:cubicBezTo>
                  <a:pt x="3157312" y="617135"/>
                  <a:pt x="3279825" y="620613"/>
                  <a:pt x="3400819" y="626199"/>
                </a:cubicBezTo>
                <a:cubicBezTo>
                  <a:pt x="3440401" y="627914"/>
                  <a:pt x="3478288" y="633082"/>
                  <a:pt x="3518455" y="633772"/>
                </a:cubicBezTo>
                <a:cubicBezTo>
                  <a:pt x="3561909" y="634558"/>
                  <a:pt x="3607887" y="630076"/>
                  <a:pt x="3651344" y="630862"/>
                </a:cubicBezTo>
                <a:cubicBezTo>
                  <a:pt x="3723634" y="632065"/>
                  <a:pt x="3794232" y="636721"/>
                  <a:pt x="3866545" y="638110"/>
                </a:cubicBezTo>
                <a:cubicBezTo>
                  <a:pt x="4006048" y="640676"/>
                  <a:pt x="4145775" y="642267"/>
                  <a:pt x="4285473" y="643672"/>
                </a:cubicBezTo>
                <a:cubicBezTo>
                  <a:pt x="4315376" y="643937"/>
                  <a:pt x="4347227" y="639960"/>
                  <a:pt x="4376827" y="640645"/>
                </a:cubicBezTo>
                <a:cubicBezTo>
                  <a:pt x="4455422" y="642649"/>
                  <a:pt x="4533821" y="645812"/>
                  <a:pt x="4611885" y="649215"/>
                </a:cubicBezTo>
                <a:cubicBezTo>
                  <a:pt x="4659174" y="651343"/>
                  <a:pt x="4705683" y="655658"/>
                  <a:pt x="4753275" y="657364"/>
                </a:cubicBezTo>
                <a:cubicBezTo>
                  <a:pt x="4791350" y="658729"/>
                  <a:pt x="4830284" y="658461"/>
                  <a:pt x="4869418" y="657033"/>
                </a:cubicBezTo>
                <a:cubicBezTo>
                  <a:pt x="4903115" y="655813"/>
                  <a:pt x="4937687" y="650502"/>
                  <a:pt x="4971135" y="650073"/>
                </a:cubicBezTo>
                <a:cubicBezTo>
                  <a:pt x="5061658" y="648863"/>
                  <a:pt x="5151317" y="649289"/>
                  <a:pt x="5241230" y="648922"/>
                </a:cubicBezTo>
                <a:cubicBezTo>
                  <a:pt x="5277253" y="648693"/>
                  <a:pt x="5313811" y="647065"/>
                  <a:pt x="5348950" y="648282"/>
                </a:cubicBezTo>
                <a:cubicBezTo>
                  <a:pt x="5442985" y="651293"/>
                  <a:pt x="5535910" y="656727"/>
                  <a:pt x="5630173" y="658762"/>
                </a:cubicBezTo>
                <a:cubicBezTo>
                  <a:pt x="5708356" y="660447"/>
                  <a:pt x="5788181" y="658310"/>
                  <a:pt x="5867229" y="658361"/>
                </a:cubicBezTo>
                <a:cubicBezTo>
                  <a:pt x="5900756" y="658488"/>
                  <a:pt x="5933146" y="660852"/>
                  <a:pt x="5966564" y="660237"/>
                </a:cubicBezTo>
                <a:lnTo>
                  <a:pt x="6000749" y="659420"/>
                </a:lnTo>
                <a:lnTo>
                  <a:pt x="6000749" y="2231333"/>
                </a:lnTo>
                <a:lnTo>
                  <a:pt x="0" y="2231333"/>
                </a:lnTo>
                <a:close/>
              </a:path>
            </a:pathLst>
          </a:custGeom>
          <a:noFill/>
          <a:ln>
            <a:noFill/>
          </a:ln>
        </p:spPr>
      </p:pic>
      <p:pic>
        <p:nvPicPr>
          <p:cNvPr id="625" name="Google Shape;625;p61" descr="A close-up of a colorful surface&#10;&#10;Description automatically generated"/>
          <p:cNvPicPr preferRelativeResize="0"/>
          <p:nvPr/>
        </p:nvPicPr>
        <p:blipFill rotWithShape="1">
          <a:blip r:embed="rId7">
            <a:alphaModFix/>
          </a:blip>
          <a:srcRect t="27988" r="1" b="25743"/>
          <a:stretch/>
        </p:blipFill>
        <p:spPr>
          <a:xfrm>
            <a:off x="6191243" y="4546610"/>
            <a:ext cx="6000750" cy="2311390"/>
          </a:xfrm>
          <a:custGeom>
            <a:avLst/>
            <a:gdLst/>
            <a:ahLst/>
            <a:cxnLst/>
            <a:rect l="l" t="t" r="r" b="b"/>
            <a:pathLst>
              <a:path w="6000750" h="2311390" extrusionOk="0">
                <a:moveTo>
                  <a:pt x="6000750" y="0"/>
                </a:moveTo>
                <a:lnTo>
                  <a:pt x="6000750" y="2311390"/>
                </a:lnTo>
                <a:lnTo>
                  <a:pt x="0" y="2311390"/>
                </a:lnTo>
                <a:lnTo>
                  <a:pt x="0" y="734920"/>
                </a:lnTo>
                <a:lnTo>
                  <a:pt x="1095" y="734894"/>
                </a:lnTo>
                <a:cubicBezTo>
                  <a:pt x="43984" y="734250"/>
                  <a:pt x="86048" y="738067"/>
                  <a:pt x="129385" y="735472"/>
                </a:cubicBezTo>
                <a:cubicBezTo>
                  <a:pt x="232307" y="729284"/>
                  <a:pt x="335601" y="720589"/>
                  <a:pt x="439001" y="712634"/>
                </a:cubicBezTo>
                <a:cubicBezTo>
                  <a:pt x="545634" y="704406"/>
                  <a:pt x="651969" y="696599"/>
                  <a:pt x="758504" y="687629"/>
                </a:cubicBezTo>
                <a:cubicBezTo>
                  <a:pt x="816779" y="682526"/>
                  <a:pt x="875044" y="674778"/>
                  <a:pt x="933292" y="669489"/>
                </a:cubicBezTo>
                <a:cubicBezTo>
                  <a:pt x="984352" y="664848"/>
                  <a:pt x="1035370" y="662477"/>
                  <a:pt x="1086506" y="658393"/>
                </a:cubicBezTo>
                <a:cubicBezTo>
                  <a:pt x="1130782" y="654718"/>
                  <a:pt x="1175257" y="649884"/>
                  <a:pt x="1219534" y="646211"/>
                </a:cubicBezTo>
                <a:cubicBezTo>
                  <a:pt x="1290462" y="640432"/>
                  <a:pt x="1361113" y="635263"/>
                  <a:pt x="1431711" y="629722"/>
                </a:cubicBezTo>
                <a:cubicBezTo>
                  <a:pt x="1461217" y="627211"/>
                  <a:pt x="1492578" y="627456"/>
                  <a:pt x="1519667" y="620761"/>
                </a:cubicBezTo>
                <a:cubicBezTo>
                  <a:pt x="1587916" y="603847"/>
                  <a:pt x="1656387" y="596155"/>
                  <a:pt x="1725966" y="591136"/>
                </a:cubicBezTo>
                <a:cubicBezTo>
                  <a:pt x="1749762" y="589442"/>
                  <a:pt x="1775054" y="585455"/>
                  <a:pt x="1797450" y="579050"/>
                </a:cubicBezTo>
                <a:cubicBezTo>
                  <a:pt x="1843316" y="566085"/>
                  <a:pt x="1887380" y="550735"/>
                  <a:pt x="1932323" y="536394"/>
                </a:cubicBezTo>
                <a:cubicBezTo>
                  <a:pt x="1937189" y="534756"/>
                  <a:pt x="1943230" y="533703"/>
                  <a:pt x="1948503" y="532386"/>
                </a:cubicBezTo>
                <a:cubicBezTo>
                  <a:pt x="1978398" y="524909"/>
                  <a:pt x="2007931" y="517486"/>
                  <a:pt x="2037880" y="510381"/>
                </a:cubicBezTo>
                <a:cubicBezTo>
                  <a:pt x="2054086" y="506558"/>
                  <a:pt x="2070838" y="503979"/>
                  <a:pt x="2087076" y="500340"/>
                </a:cubicBezTo>
                <a:cubicBezTo>
                  <a:pt x="2149873" y="486094"/>
                  <a:pt x="2221079" y="484810"/>
                  <a:pt x="2272858" y="454575"/>
                </a:cubicBezTo>
                <a:cubicBezTo>
                  <a:pt x="2306495" y="435047"/>
                  <a:pt x="2341595" y="433439"/>
                  <a:pt x="2380104" y="430211"/>
                </a:cubicBezTo>
                <a:cubicBezTo>
                  <a:pt x="2409257" y="427750"/>
                  <a:pt x="2438807" y="422967"/>
                  <a:pt x="2468103" y="418977"/>
                </a:cubicBezTo>
                <a:cubicBezTo>
                  <a:pt x="2519585" y="412197"/>
                  <a:pt x="2571014" y="405050"/>
                  <a:pt x="2622548" y="398641"/>
                </a:cubicBezTo>
                <a:cubicBezTo>
                  <a:pt x="2639023" y="396667"/>
                  <a:pt x="2656458" y="398902"/>
                  <a:pt x="2672418" y="395869"/>
                </a:cubicBezTo>
                <a:cubicBezTo>
                  <a:pt x="2746164" y="381759"/>
                  <a:pt x="2819620" y="365613"/>
                  <a:pt x="2893419" y="351874"/>
                </a:cubicBezTo>
                <a:cubicBezTo>
                  <a:pt x="2935275" y="344016"/>
                  <a:pt x="2978972" y="341367"/>
                  <a:pt x="3020366" y="332819"/>
                </a:cubicBezTo>
                <a:cubicBezTo>
                  <a:pt x="3068131" y="322983"/>
                  <a:pt x="3114167" y="308673"/>
                  <a:pt x="3161342" y="297221"/>
                </a:cubicBezTo>
                <a:cubicBezTo>
                  <a:pt x="3174363" y="294043"/>
                  <a:pt x="3189236" y="293620"/>
                  <a:pt x="3203211" y="292002"/>
                </a:cubicBezTo>
                <a:cubicBezTo>
                  <a:pt x="3218970" y="290132"/>
                  <a:pt x="3234426" y="288683"/>
                  <a:pt x="3250159" y="286626"/>
                </a:cubicBezTo>
                <a:cubicBezTo>
                  <a:pt x="3298046" y="280173"/>
                  <a:pt x="3345799" y="272793"/>
                  <a:pt x="3393818" y="267264"/>
                </a:cubicBezTo>
                <a:cubicBezTo>
                  <a:pt x="3423192" y="263828"/>
                  <a:pt x="3454972" y="267035"/>
                  <a:pt x="3481709" y="260387"/>
                </a:cubicBezTo>
                <a:cubicBezTo>
                  <a:pt x="3536269" y="247128"/>
                  <a:pt x="3593315" y="251261"/>
                  <a:pt x="3647216" y="233376"/>
                </a:cubicBezTo>
                <a:cubicBezTo>
                  <a:pt x="3663932" y="227970"/>
                  <a:pt x="3688545" y="232011"/>
                  <a:pt x="3709303" y="229426"/>
                </a:cubicBezTo>
                <a:cubicBezTo>
                  <a:pt x="3761194" y="222966"/>
                  <a:pt x="3812926" y="215397"/>
                  <a:pt x="3864658" y="207827"/>
                </a:cubicBezTo>
                <a:cubicBezTo>
                  <a:pt x="3911039" y="201022"/>
                  <a:pt x="3959599" y="196736"/>
                  <a:pt x="4003479" y="185188"/>
                </a:cubicBezTo>
                <a:cubicBezTo>
                  <a:pt x="4049450" y="172966"/>
                  <a:pt x="4091676" y="167696"/>
                  <a:pt x="4137908" y="167519"/>
                </a:cubicBezTo>
                <a:cubicBezTo>
                  <a:pt x="4169572" y="167345"/>
                  <a:pt x="4202492" y="163215"/>
                  <a:pt x="4234801" y="159925"/>
                </a:cubicBezTo>
                <a:cubicBezTo>
                  <a:pt x="4269637" y="156466"/>
                  <a:pt x="4307279" y="147130"/>
                  <a:pt x="4339563" y="148755"/>
                </a:cubicBezTo>
                <a:cubicBezTo>
                  <a:pt x="4435676" y="153547"/>
                  <a:pt x="4532252" y="143733"/>
                  <a:pt x="4630058" y="129778"/>
                </a:cubicBezTo>
                <a:cubicBezTo>
                  <a:pt x="4647908" y="127231"/>
                  <a:pt x="4665744" y="122044"/>
                  <a:pt x="4682478" y="116824"/>
                </a:cubicBezTo>
                <a:cubicBezTo>
                  <a:pt x="4780055" y="85907"/>
                  <a:pt x="4880571" y="73077"/>
                  <a:pt x="4983757" y="68740"/>
                </a:cubicBezTo>
                <a:cubicBezTo>
                  <a:pt x="5005136" y="67956"/>
                  <a:pt x="5028746" y="64966"/>
                  <a:pt x="5049491" y="59740"/>
                </a:cubicBezTo>
                <a:cubicBezTo>
                  <a:pt x="5107825" y="44808"/>
                  <a:pt x="5163762" y="25875"/>
                  <a:pt x="5222717" y="12743"/>
                </a:cubicBezTo>
                <a:cubicBezTo>
                  <a:pt x="5320152" y="-8899"/>
                  <a:pt x="5409110" y="4465"/>
                  <a:pt x="5499656" y="8541"/>
                </a:cubicBezTo>
                <a:cubicBezTo>
                  <a:pt x="5585788" y="12301"/>
                  <a:pt x="5662249" y="37645"/>
                  <a:pt x="5760352" y="15529"/>
                </a:cubicBezTo>
                <a:cubicBezTo>
                  <a:pt x="5770237" y="13363"/>
                  <a:pt x="5782017" y="16781"/>
                  <a:pt x="5793269" y="16498"/>
                </a:cubicBezTo>
                <a:cubicBezTo>
                  <a:pt x="5824111" y="15685"/>
                  <a:pt x="5855059" y="15611"/>
                  <a:pt x="5885997" y="12898"/>
                </a:cubicBezTo>
                <a:cubicBezTo>
                  <a:pt x="5923794" y="9771"/>
                  <a:pt x="5961885" y="3581"/>
                  <a:pt x="5999628" y="83"/>
                </a:cubicBezTo>
                <a:close/>
              </a:path>
            </a:pathLst>
          </a:custGeom>
          <a:noFill/>
          <a:ln>
            <a:noFill/>
          </a:ln>
        </p:spPr>
      </p:pic>
      <p:grpSp>
        <p:nvGrpSpPr>
          <p:cNvPr id="626" name="Google Shape;626;p61"/>
          <p:cNvGrpSpPr/>
          <p:nvPr/>
        </p:nvGrpSpPr>
        <p:grpSpPr>
          <a:xfrm>
            <a:off x="0" y="4083182"/>
            <a:ext cx="12192000" cy="1203823"/>
            <a:chOff x="0" y="4083182"/>
            <a:chExt cx="12192000" cy="1203823"/>
          </a:xfrm>
        </p:grpSpPr>
        <p:sp>
          <p:nvSpPr>
            <p:cNvPr id="627" name="Google Shape;627;p61"/>
            <p:cNvSpPr/>
            <p:nvPr/>
          </p:nvSpPr>
          <p:spPr>
            <a:xfrm>
              <a:off x="0" y="4083182"/>
              <a:ext cx="12192000" cy="1203823"/>
            </a:xfrm>
            <a:custGeom>
              <a:avLst/>
              <a:gdLst/>
              <a:ahLst/>
              <a:cxnLst/>
              <a:rect l="l" t="t" r="r" b="b"/>
              <a:pathLst>
                <a:path w="12192000" h="1203823" extrusionOk="0">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solidFill>
              <a:srgbClr val="FFFFFF"/>
            </a:solidFill>
            <a:ln>
              <a:noFill/>
            </a:ln>
            <a:effectLst>
              <a:outerShdw blurRad="381000" dist="152400" dir="16200000"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61"/>
            <p:cNvSpPr/>
            <p:nvPr/>
          </p:nvSpPr>
          <p:spPr>
            <a:xfrm>
              <a:off x="0" y="4083182"/>
              <a:ext cx="12192000" cy="1203823"/>
            </a:xfrm>
            <a:custGeom>
              <a:avLst/>
              <a:gdLst/>
              <a:ahLst/>
              <a:cxnLst/>
              <a:rect l="l" t="t" r="r" b="b"/>
              <a:pathLst>
                <a:path w="12192000" h="1203823" extrusionOk="0">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blipFill rotWithShape="1">
              <a:blip r:embed="rId5">
                <a:alphaModFix amt="57000"/>
              </a:blip>
              <a:tile tx="0" ty="0" sx="100000" sy="100000" flip="none" algn="tl"/>
            </a:blipFill>
            <a:ln>
              <a:noFill/>
            </a:ln>
            <a:effectLst>
              <a:outerShdw blurRad="381000" dist="152400" dir="16200000"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F9C31CBC-E5C7-DEB6-27FB-223F677CBCE0}"/>
              </a:ext>
            </a:extLst>
          </p:cNvPr>
          <p:cNvSpPr txBox="1"/>
          <p:nvPr/>
        </p:nvSpPr>
        <p:spPr>
          <a:xfrm>
            <a:off x="353095" y="2942097"/>
            <a:ext cx="6482012" cy="707886"/>
          </a:xfrm>
          <a:prstGeom prst="rect">
            <a:avLst/>
          </a:prstGeom>
          <a:noFill/>
        </p:spPr>
        <p:txBody>
          <a:bodyPr wrap="square">
            <a:spAutoFit/>
          </a:bodyPr>
          <a:lstStyle/>
          <a:p>
            <a:pPr marL="342900" indent="-342900">
              <a:buFont typeface="Arial" panose="020B0604020202020204" pitchFamily="34" charset="0"/>
              <a:buChar char="•"/>
            </a:pPr>
            <a:r>
              <a:rPr lang="pl-PL" sz="2000"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Q</a:t>
            </a:r>
            <a:r>
              <a:rPr lang="en-US" sz="2000" i="0" dirty="0" err="1">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uantitative</a:t>
            </a:r>
            <a:r>
              <a:rPr lang="en-US" sz="2000"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pl-PL" sz="2000"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informations</a:t>
            </a:r>
            <a:br>
              <a:rPr lang="pl-PL" sz="2000"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br>
            <a:r>
              <a:rPr lang="pl-PL" sz="2000"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en-US" sz="2000"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precise area measurement </a:t>
            </a:r>
            <a:endPar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FD393A5-06C3-488A-AC8D-1317BF0EC3AF}"/>
              </a:ext>
            </a:extLst>
          </p:cNvPr>
          <p:cNvSpPr txBox="1"/>
          <p:nvPr/>
        </p:nvSpPr>
        <p:spPr>
          <a:xfrm>
            <a:off x="8483937" y="2524749"/>
            <a:ext cx="6482012" cy="1323439"/>
          </a:xfrm>
          <a:prstGeom prst="rect">
            <a:avLst/>
          </a:prstGeom>
          <a:noFill/>
        </p:spPr>
        <p:txBody>
          <a:bodyPr wrap="square">
            <a:spAutoFit/>
          </a:bodyPr>
          <a:lstStyle/>
          <a:p>
            <a:r>
              <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Q</a:t>
            </a:r>
            <a:r>
              <a:rPr lang="en-US" sz="2000"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ualitative</a:t>
            </a:r>
            <a:r>
              <a:rPr lang="en-US"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information </a:t>
            </a:r>
            <a:endPar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en-US"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crop recognition, </a:t>
            </a:r>
            <a:endPar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en-US"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plant condition</a:t>
            </a:r>
            <a:r>
              <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en-US"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endPar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en-US"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moisture level</a:t>
            </a:r>
            <a:r>
              <a:rPr lang="pl-PL" sz="2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40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58"/>
        <p:cNvGrpSpPr/>
        <p:nvPr/>
      </p:nvGrpSpPr>
      <p:grpSpPr>
        <a:xfrm>
          <a:off x="0" y="0"/>
          <a:ext cx="0" cy="0"/>
          <a:chOff x="0" y="0"/>
          <a:chExt cx="0" cy="0"/>
        </a:xfrm>
      </p:grpSpPr>
      <p:sp>
        <p:nvSpPr>
          <p:cNvPr id="459" name="Google Shape;459;p49"/>
          <p:cNvSpPr/>
          <p:nvPr/>
        </p:nvSpPr>
        <p:spPr>
          <a:xfrm>
            <a:off x="-3745590" y="259173"/>
            <a:ext cx="12192000"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49"/>
          <p:cNvSpPr/>
          <p:nvPr/>
        </p:nvSpPr>
        <p:spPr>
          <a:xfrm>
            <a:off x="477012" y="480060"/>
            <a:ext cx="11237976" cy="589788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1" name="Google Shape;461;p49"/>
          <p:cNvPicPr preferRelativeResize="0"/>
          <p:nvPr/>
        </p:nvPicPr>
        <p:blipFill rotWithShape="1">
          <a:blip r:embed="rId3">
            <a:alphaModFix/>
          </a:blip>
          <a:srcRect l="23094" r="24563"/>
          <a:stretch/>
        </p:blipFill>
        <p:spPr>
          <a:xfrm>
            <a:off x="641276" y="643467"/>
            <a:ext cx="4013020" cy="2702558"/>
          </a:xfrm>
          <a:prstGeom prst="rect">
            <a:avLst/>
          </a:prstGeom>
          <a:noFill/>
          <a:ln>
            <a:noFill/>
          </a:ln>
        </p:spPr>
      </p:pic>
      <p:pic>
        <p:nvPicPr>
          <p:cNvPr id="462" name="Google Shape;462;p49"/>
          <p:cNvPicPr preferRelativeResize="0"/>
          <p:nvPr/>
        </p:nvPicPr>
        <p:blipFill rotWithShape="1">
          <a:blip r:embed="rId4">
            <a:alphaModFix/>
          </a:blip>
          <a:srcRect l="5826" r="12254" b="-2"/>
          <a:stretch/>
        </p:blipFill>
        <p:spPr>
          <a:xfrm>
            <a:off x="643467" y="3509433"/>
            <a:ext cx="4010830" cy="2705099"/>
          </a:xfrm>
          <a:prstGeom prst="rect">
            <a:avLst/>
          </a:prstGeom>
          <a:noFill/>
          <a:ln>
            <a:noFill/>
          </a:ln>
        </p:spPr>
      </p:pic>
      <p:pic>
        <p:nvPicPr>
          <p:cNvPr id="463" name="Google Shape;463;p49"/>
          <p:cNvPicPr preferRelativeResize="0"/>
          <p:nvPr/>
        </p:nvPicPr>
        <p:blipFill rotWithShape="1">
          <a:blip r:embed="rId5">
            <a:alphaModFix/>
          </a:blip>
          <a:srcRect l="2507" r="17995" b="1"/>
          <a:stretch/>
        </p:blipFill>
        <p:spPr>
          <a:xfrm>
            <a:off x="4816692" y="643467"/>
            <a:ext cx="6735900" cy="5571066"/>
          </a:xfrm>
          <a:prstGeom prst="rect">
            <a:avLst/>
          </a:prstGeom>
          <a:noFill/>
          <a:ln>
            <a:noFill/>
          </a:ln>
        </p:spPr>
      </p:pic>
      <p:sp>
        <p:nvSpPr>
          <p:cNvPr id="475" name="Google Shape;475;p49"/>
          <p:cNvSpPr txBox="1"/>
          <p:nvPr/>
        </p:nvSpPr>
        <p:spPr>
          <a:xfrm>
            <a:off x="6745166" y="683223"/>
            <a:ext cx="36629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Calibri"/>
                <a:ea typeface="Calibri"/>
                <a:cs typeface="Calibri"/>
                <a:sym typeface="Calibri"/>
              </a:rPr>
              <a:t>Data fusion</a:t>
            </a:r>
            <a:endParaRPr dirty="0"/>
          </a:p>
        </p:txBody>
      </p:sp>
      <p:pic>
        <p:nvPicPr>
          <p:cNvPr id="2" name="Obraz 1">
            <a:extLst>
              <a:ext uri="{FF2B5EF4-FFF2-40B4-BE49-F238E27FC236}">
                <a16:creationId xmlns:a16="http://schemas.microsoft.com/office/drawing/2014/main" id="{5A235E47-05C3-7529-A6F6-5BC1D2F43054}"/>
              </a:ext>
            </a:extLst>
          </p:cNvPr>
          <p:cNvPicPr>
            <a:picLocks noChangeAspect="1"/>
          </p:cNvPicPr>
          <p:nvPr/>
        </p:nvPicPr>
        <p:blipFill>
          <a:blip r:embed="rId6"/>
          <a:stretch>
            <a:fillRect/>
          </a:stretch>
        </p:blipFill>
        <p:spPr>
          <a:xfrm>
            <a:off x="2806871" y="2922954"/>
            <a:ext cx="2848801" cy="1806261"/>
          </a:xfrm>
          <a:prstGeom prst="rect">
            <a:avLst/>
          </a:prstGeom>
        </p:spPr>
      </p:pic>
      <p:grpSp>
        <p:nvGrpSpPr>
          <p:cNvPr id="8" name="Group 7">
            <a:extLst>
              <a:ext uri="{FF2B5EF4-FFF2-40B4-BE49-F238E27FC236}">
                <a16:creationId xmlns:a16="http://schemas.microsoft.com/office/drawing/2014/main" id="{2498911C-C7FA-AE4F-C3B7-1FF1F795480B}"/>
              </a:ext>
            </a:extLst>
          </p:cNvPr>
          <p:cNvGrpSpPr/>
          <p:nvPr/>
        </p:nvGrpSpPr>
        <p:grpSpPr>
          <a:xfrm>
            <a:off x="7090955" y="1773644"/>
            <a:ext cx="4478021" cy="4324495"/>
            <a:chOff x="6559801" y="1823748"/>
            <a:chExt cx="4478021" cy="4324495"/>
          </a:xfrm>
        </p:grpSpPr>
        <p:grpSp>
          <p:nvGrpSpPr>
            <p:cNvPr id="464" name="Google Shape;464;p49"/>
            <p:cNvGrpSpPr/>
            <p:nvPr/>
          </p:nvGrpSpPr>
          <p:grpSpPr>
            <a:xfrm>
              <a:off x="6559801" y="1823748"/>
              <a:ext cx="4056008" cy="3239661"/>
              <a:chOff x="0" y="0"/>
              <a:chExt cx="5174166" cy="3599018"/>
            </a:xfrm>
          </p:grpSpPr>
          <p:sp>
            <p:nvSpPr>
              <p:cNvPr id="465" name="Google Shape;465;p49"/>
              <p:cNvSpPr/>
              <p:nvPr/>
            </p:nvSpPr>
            <p:spPr>
              <a:xfrm>
                <a:off x="0" y="0"/>
                <a:ext cx="4398041" cy="1079705"/>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9"/>
              <p:cNvSpPr txBox="1"/>
              <p:nvPr/>
            </p:nvSpPr>
            <p:spPr>
              <a:xfrm>
                <a:off x="31623" y="31622"/>
                <a:ext cx="4366417" cy="1016459"/>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lt1"/>
                  </a:buClr>
                  <a:buSzPts val="1800"/>
                  <a:buFont typeface="Calibri"/>
                  <a:buNone/>
                </a:pPr>
                <a:r>
                  <a:rPr lang="pl-PL" sz="1800" dirty="0">
                    <a:solidFill>
                      <a:schemeClr val="lt1"/>
                    </a:solidFill>
                    <a:latin typeface="Calibri"/>
                    <a:ea typeface="Calibri"/>
                    <a:cs typeface="Calibri"/>
                    <a:sym typeface="Calibri"/>
                  </a:rPr>
                  <a:t>v</a:t>
                </a:r>
                <a:r>
                  <a:rPr lang="en-US" sz="1800" dirty="0">
                    <a:solidFill>
                      <a:schemeClr val="lt1"/>
                    </a:solidFill>
                    <a:latin typeface="Calibri"/>
                    <a:ea typeface="Calibri"/>
                    <a:cs typeface="Calibri"/>
                    <a:sym typeface="Calibri"/>
                  </a:rPr>
                  <a:t>e</a:t>
                </a:r>
                <a:r>
                  <a:rPr lang="pl-PL" sz="1800" dirty="0">
                    <a:solidFill>
                      <a:schemeClr val="lt1"/>
                    </a:solidFill>
                    <a:latin typeface="Calibri"/>
                    <a:ea typeface="Calibri"/>
                    <a:cs typeface="Calibri"/>
                    <a:sym typeface="Calibri"/>
                  </a:rPr>
                  <a:t>c</a:t>
                </a:r>
                <a:r>
                  <a:rPr lang="en-US" sz="1800" dirty="0">
                    <a:solidFill>
                      <a:schemeClr val="lt1"/>
                    </a:solidFill>
                    <a:latin typeface="Calibri"/>
                    <a:ea typeface="Calibri"/>
                    <a:cs typeface="Calibri"/>
                    <a:sym typeface="Calibri"/>
                  </a:rPr>
                  <a:t>tor data – </a:t>
                </a:r>
                <a:r>
                  <a:rPr lang="pl-PL" sz="1800" dirty="0">
                    <a:solidFill>
                      <a:schemeClr val="lt1"/>
                    </a:solidFill>
                    <a:latin typeface="Calibri"/>
                    <a:ea typeface="Calibri"/>
                    <a:cs typeface="Calibri"/>
                    <a:sym typeface="Calibri"/>
                  </a:rPr>
                  <a:t>farmers declarations</a:t>
                </a:r>
                <a:endParaRPr dirty="0"/>
              </a:p>
            </p:txBody>
          </p:sp>
          <p:sp>
            <p:nvSpPr>
              <p:cNvPr id="467" name="Google Shape;467;p49"/>
              <p:cNvSpPr/>
              <p:nvPr/>
            </p:nvSpPr>
            <p:spPr>
              <a:xfrm>
                <a:off x="388062" y="1259656"/>
                <a:ext cx="4398041" cy="1079705"/>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9"/>
              <p:cNvSpPr txBox="1"/>
              <p:nvPr/>
            </p:nvSpPr>
            <p:spPr>
              <a:xfrm>
                <a:off x="419683" y="1291279"/>
                <a:ext cx="4281595" cy="1016459"/>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dirty="0">
                    <a:solidFill>
                      <a:schemeClr val="lt1"/>
                    </a:solidFill>
                    <a:latin typeface="Calibri"/>
                    <a:ea typeface="Calibri"/>
                    <a:cs typeface="Calibri"/>
                    <a:sym typeface="Calibri"/>
                  </a:rPr>
                  <a:t>Multi-temporal Sentinel</a:t>
                </a:r>
                <a:r>
                  <a:rPr lang="pl-PL" sz="1800" dirty="0">
                    <a:solidFill>
                      <a:schemeClr val="lt1"/>
                    </a:solidFill>
                    <a:latin typeface="Calibri"/>
                    <a:ea typeface="Calibri"/>
                    <a:cs typeface="Calibri"/>
                    <a:sym typeface="Calibri"/>
                  </a:rPr>
                  <a:t> 1, </a:t>
                </a:r>
                <a:r>
                  <a:rPr lang="en-US" sz="1800" dirty="0">
                    <a:solidFill>
                      <a:schemeClr val="lt1"/>
                    </a:solidFill>
                    <a:latin typeface="Calibri"/>
                    <a:ea typeface="Calibri"/>
                    <a:cs typeface="Calibri"/>
                    <a:sym typeface="Calibri"/>
                  </a:rPr>
                  <a:t>2</a:t>
                </a:r>
                <a:endParaRPr dirty="0"/>
              </a:p>
            </p:txBody>
          </p:sp>
          <p:sp>
            <p:nvSpPr>
              <p:cNvPr id="469" name="Google Shape;469;p49"/>
              <p:cNvSpPr/>
              <p:nvPr/>
            </p:nvSpPr>
            <p:spPr>
              <a:xfrm>
                <a:off x="776125" y="2519313"/>
                <a:ext cx="4398041" cy="1079705"/>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9"/>
              <p:cNvSpPr txBox="1"/>
              <p:nvPr/>
            </p:nvSpPr>
            <p:spPr>
              <a:xfrm>
                <a:off x="807746" y="2550937"/>
                <a:ext cx="4192180" cy="1016459"/>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dirty="0">
                    <a:solidFill>
                      <a:schemeClr val="lt1"/>
                    </a:solidFill>
                    <a:latin typeface="Calibri"/>
                    <a:ea typeface="Calibri"/>
                    <a:cs typeface="Calibri"/>
                    <a:sym typeface="Calibri"/>
                  </a:rPr>
                  <a:t>Hyperspectral data</a:t>
                </a:r>
                <a:endParaRPr dirty="0"/>
              </a:p>
            </p:txBody>
          </p:sp>
          <p:sp>
            <p:nvSpPr>
              <p:cNvPr id="471" name="Google Shape;471;p49"/>
              <p:cNvSpPr/>
              <p:nvPr/>
            </p:nvSpPr>
            <p:spPr>
              <a:xfrm>
                <a:off x="3696233" y="818776"/>
                <a:ext cx="701808" cy="701808"/>
              </a:xfrm>
              <a:prstGeom prst="downArrow">
                <a:avLst>
                  <a:gd name="adj1" fmla="val 55000"/>
                  <a:gd name="adj2" fmla="val 45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9"/>
              <p:cNvSpPr txBox="1"/>
              <p:nvPr/>
            </p:nvSpPr>
            <p:spPr>
              <a:xfrm>
                <a:off x="3854140" y="818776"/>
                <a:ext cx="385994" cy="528111"/>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chemeClr val="lt1"/>
                  </a:buClr>
                  <a:buSzPts val="3200"/>
                  <a:buFont typeface="Calibri"/>
                  <a:buNone/>
                </a:pPr>
                <a:endParaRPr sz="3200">
                  <a:solidFill>
                    <a:schemeClr val="lt1"/>
                  </a:solidFill>
                  <a:latin typeface="Calibri"/>
                  <a:ea typeface="Calibri"/>
                  <a:cs typeface="Calibri"/>
                  <a:sym typeface="Calibri"/>
                </a:endParaRPr>
              </a:p>
            </p:txBody>
          </p:sp>
          <p:sp>
            <p:nvSpPr>
              <p:cNvPr id="473" name="Google Shape;473;p49"/>
              <p:cNvSpPr/>
              <p:nvPr/>
            </p:nvSpPr>
            <p:spPr>
              <a:xfrm>
                <a:off x="4084295" y="2071235"/>
                <a:ext cx="701808" cy="701808"/>
              </a:xfrm>
              <a:prstGeom prst="downArrow">
                <a:avLst>
                  <a:gd name="adj1" fmla="val 55000"/>
                  <a:gd name="adj2" fmla="val 45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9"/>
              <p:cNvSpPr txBox="1"/>
              <p:nvPr/>
            </p:nvSpPr>
            <p:spPr>
              <a:xfrm>
                <a:off x="4242202" y="2071235"/>
                <a:ext cx="385994" cy="528111"/>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chemeClr val="lt1"/>
                  </a:buClr>
                  <a:buSzPts val="3200"/>
                  <a:buFont typeface="Calibri"/>
                  <a:buNone/>
                </a:pPr>
                <a:endParaRPr sz="3200">
                  <a:solidFill>
                    <a:schemeClr val="lt1"/>
                  </a:solidFill>
                  <a:latin typeface="Calibri"/>
                  <a:ea typeface="Calibri"/>
                  <a:cs typeface="Calibri"/>
                  <a:sym typeface="Calibri"/>
                </a:endParaRPr>
              </a:p>
            </p:txBody>
          </p:sp>
        </p:grpSp>
        <p:sp>
          <p:nvSpPr>
            <p:cNvPr id="3" name="Google Shape;465;p49">
              <a:extLst>
                <a:ext uri="{FF2B5EF4-FFF2-40B4-BE49-F238E27FC236}">
                  <a16:creationId xmlns:a16="http://schemas.microsoft.com/office/drawing/2014/main" id="{A9397026-6D9C-7F83-6408-4366CFD056BF}"/>
                </a:ext>
              </a:extLst>
            </p:cNvPr>
            <p:cNvSpPr/>
            <p:nvPr/>
          </p:nvSpPr>
          <p:spPr>
            <a:xfrm>
              <a:off x="7673846" y="5176345"/>
              <a:ext cx="3363976" cy="97189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l-PL" dirty="0">
                  <a:solidFill>
                    <a:schemeClr val="bg1"/>
                  </a:solidFill>
                </a:rPr>
                <a:t>UAV data</a:t>
              </a:r>
              <a:endParaRPr dirty="0">
                <a:solidFill>
                  <a:schemeClr val="bg1"/>
                </a:solidFill>
              </a:endParaRPr>
            </a:p>
          </p:txBody>
        </p:sp>
        <p:sp>
          <p:nvSpPr>
            <p:cNvPr id="7" name="Google Shape;473;p49">
              <a:extLst>
                <a:ext uri="{FF2B5EF4-FFF2-40B4-BE49-F238E27FC236}">
                  <a16:creationId xmlns:a16="http://schemas.microsoft.com/office/drawing/2014/main" id="{8B47232E-ED0D-1040-1CE1-E569BBDAE030}"/>
                </a:ext>
              </a:extLst>
            </p:cNvPr>
            <p:cNvSpPr/>
            <p:nvPr/>
          </p:nvSpPr>
          <p:spPr>
            <a:xfrm>
              <a:off x="9991594" y="4798812"/>
              <a:ext cx="550145" cy="631733"/>
            </a:xfrm>
            <a:prstGeom prst="downArrow">
              <a:avLst>
                <a:gd name="adj1" fmla="val 55000"/>
                <a:gd name="adj2" fmla="val 45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p4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6" name="Google Shape;446;p4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7" name="Google Shape;447;p48"/>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8" name="Google Shape;448;p48"/>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9" name="Google Shape;449;p48"/>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0" name="Google Shape;450;p4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1" name="Google Shape;451;p48"/>
          <p:cNvSpPr/>
          <p:nvPr/>
        </p:nvSpPr>
        <p:spPr>
          <a:xfrm rot="5400000" flipH="1">
            <a:off x="-1548768" y="483066"/>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2" name="Google Shape;452;p48"/>
          <p:cNvSpPr txBox="1">
            <a:spLocks noGrp="1"/>
          </p:cNvSpPr>
          <p:nvPr>
            <p:ph type="title"/>
          </p:nvPr>
        </p:nvSpPr>
        <p:spPr>
          <a:xfrm>
            <a:off x="376348" y="2286535"/>
            <a:ext cx="3201366" cy="1745502"/>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4000" dirty="0">
                <a:solidFill>
                  <a:srgbClr val="FFFFFF"/>
                </a:solidFill>
              </a:rPr>
              <a:t>Data  Fusion</a:t>
            </a:r>
            <a:br>
              <a:rPr lang="pl-PL" sz="4000" dirty="0">
                <a:solidFill>
                  <a:srgbClr val="FFFFFF"/>
                </a:solidFill>
              </a:rPr>
            </a:br>
            <a:r>
              <a:rPr lang="pl-PL" sz="4000" dirty="0" err="1">
                <a:solidFill>
                  <a:srgbClr val="FFFFFF"/>
                </a:solidFill>
              </a:rPr>
              <a:t>workflow</a:t>
            </a:r>
            <a:br>
              <a:rPr lang="en-US" sz="4000" dirty="0">
                <a:solidFill>
                  <a:srgbClr val="FFFFFF"/>
                </a:solidFill>
              </a:rPr>
            </a:br>
            <a:endParaRPr sz="4000" dirty="0">
              <a:solidFill>
                <a:srgbClr val="FFFFFF"/>
              </a:solidFill>
            </a:endParaRPr>
          </a:p>
        </p:txBody>
      </p:sp>
      <p:pic>
        <p:nvPicPr>
          <p:cNvPr id="454" name="Google Shape;454;p48"/>
          <p:cNvPicPr preferRelativeResize="0"/>
          <p:nvPr/>
        </p:nvPicPr>
        <p:blipFill rotWithShape="1">
          <a:blip r:embed="rId3">
            <a:alphaModFix/>
          </a:blip>
          <a:srcRect/>
          <a:stretch/>
        </p:blipFill>
        <p:spPr>
          <a:xfrm>
            <a:off x="4160984" y="511388"/>
            <a:ext cx="8027968" cy="5419597"/>
          </a:xfrm>
          <a:prstGeom prst="rect">
            <a:avLst/>
          </a:prstGeom>
          <a:noFill/>
          <a:ln>
            <a:noFill/>
          </a:ln>
        </p:spPr>
      </p:pic>
      <p:sp>
        <p:nvSpPr>
          <p:cNvPr id="2" name="Google Shape;597;p59">
            <a:extLst>
              <a:ext uri="{FF2B5EF4-FFF2-40B4-BE49-F238E27FC236}">
                <a16:creationId xmlns:a16="http://schemas.microsoft.com/office/drawing/2014/main" id="{3A4D07B3-409A-CED3-4F3A-9ED1EB5456B8}"/>
              </a:ext>
            </a:extLst>
          </p:cNvPr>
          <p:cNvSpPr txBox="1">
            <a:spLocks/>
          </p:cNvSpPr>
          <p:nvPr/>
        </p:nvSpPr>
        <p:spPr>
          <a:xfrm>
            <a:off x="5219663" y="5930985"/>
            <a:ext cx="3316783" cy="371082"/>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Calibri"/>
              <a:buNone/>
            </a:pPr>
            <a:r>
              <a:rPr lang="pl-PL" sz="1200" dirty="0"/>
              <a:t>Machine learning image </a:t>
            </a:r>
            <a:r>
              <a:rPr lang="pl-PL" sz="1200" dirty="0" err="1"/>
              <a:t>classification</a:t>
            </a:r>
            <a:r>
              <a:rPr lang="pl-PL" sz="1200" dirty="0"/>
              <a:t> </a:t>
            </a:r>
            <a:r>
              <a:rPr lang="pl-PL" sz="1200" dirty="0" err="1"/>
              <a:t>models</a:t>
            </a:r>
            <a:r>
              <a:rPr lang="pl-PL" sz="1200" dirty="0"/>
              <a:t>, </a:t>
            </a:r>
            <a:r>
              <a:rPr lang="pl-PL" sz="1200" dirty="0" err="1"/>
              <a:t>prediction</a:t>
            </a:r>
            <a:r>
              <a:rPr lang="pl-PL" sz="1200" dirty="0"/>
              <a:t> </a:t>
            </a:r>
            <a:r>
              <a:rPr lang="pl-PL" sz="1200" dirty="0" err="1"/>
              <a:t>models</a:t>
            </a:r>
            <a:endParaRPr lang="en-US" sz="1200" dirty="0"/>
          </a:p>
        </p:txBody>
      </p:sp>
      <p:sp>
        <p:nvSpPr>
          <p:cNvPr id="3" name="Google Shape;597;p59">
            <a:extLst>
              <a:ext uri="{FF2B5EF4-FFF2-40B4-BE49-F238E27FC236}">
                <a16:creationId xmlns:a16="http://schemas.microsoft.com/office/drawing/2014/main" id="{55F1DBB6-4750-AAA2-53E7-AE76EECF6481}"/>
              </a:ext>
            </a:extLst>
          </p:cNvPr>
          <p:cNvSpPr txBox="1">
            <a:spLocks/>
          </p:cNvSpPr>
          <p:nvPr/>
        </p:nvSpPr>
        <p:spPr>
          <a:xfrm>
            <a:off x="6222829" y="38604"/>
            <a:ext cx="2313617" cy="51786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Calibri"/>
              <a:buNone/>
            </a:pPr>
            <a:r>
              <a:rPr lang="pl-PL" sz="1200" dirty="0"/>
              <a:t>image </a:t>
            </a:r>
            <a:r>
              <a:rPr lang="pl-PL" sz="1200" dirty="0" err="1"/>
              <a:t>processing</a:t>
            </a:r>
            <a:r>
              <a:rPr lang="pl-PL" sz="1200" dirty="0"/>
              <a:t> products (</a:t>
            </a:r>
            <a:r>
              <a:rPr lang="pl-PL" sz="1200" dirty="0" err="1"/>
              <a:t>e.g</a:t>
            </a:r>
            <a:r>
              <a:rPr lang="pl-PL" sz="1200" dirty="0"/>
              <a:t>. </a:t>
            </a:r>
            <a:r>
              <a:rPr lang="pl-PL" sz="1200" dirty="0" err="1"/>
              <a:t>spectral</a:t>
            </a:r>
            <a:r>
              <a:rPr lang="pl-PL" sz="1200" dirty="0"/>
              <a:t> </a:t>
            </a:r>
            <a:r>
              <a:rPr lang="pl-PL" sz="1200" dirty="0" err="1"/>
              <a:t>indexes</a:t>
            </a:r>
            <a:r>
              <a:rPr lang="pl-PL" sz="1200" dirty="0"/>
              <a:t>)</a:t>
            </a:r>
            <a:endParaRPr lang="en-US" sz="1200" dirty="0"/>
          </a:p>
        </p:txBody>
      </p:sp>
      <p:sp>
        <p:nvSpPr>
          <p:cNvPr id="4" name="Google Shape;597;p59">
            <a:extLst>
              <a:ext uri="{FF2B5EF4-FFF2-40B4-BE49-F238E27FC236}">
                <a16:creationId xmlns:a16="http://schemas.microsoft.com/office/drawing/2014/main" id="{07FEE821-3D3D-AC9A-FA5C-11FB6CADAF17}"/>
              </a:ext>
            </a:extLst>
          </p:cNvPr>
          <p:cNvSpPr txBox="1">
            <a:spLocks/>
          </p:cNvSpPr>
          <p:nvPr/>
        </p:nvSpPr>
        <p:spPr>
          <a:xfrm>
            <a:off x="10075792" y="5774322"/>
            <a:ext cx="2090858" cy="527745"/>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400"/>
              <a:buFont typeface="Calibri"/>
              <a:buNone/>
            </a:pPr>
            <a:r>
              <a:rPr lang="pl-PL" sz="1200" dirty="0" err="1"/>
              <a:t>classification</a:t>
            </a:r>
            <a:r>
              <a:rPr lang="pl-PL" sz="1200" dirty="0"/>
              <a:t> </a:t>
            </a:r>
            <a:r>
              <a:rPr lang="pl-PL" sz="1200" dirty="0" err="1"/>
              <a:t>or</a:t>
            </a:r>
            <a:r>
              <a:rPr lang="pl-PL" sz="1200" dirty="0"/>
              <a:t> </a:t>
            </a:r>
            <a:r>
              <a:rPr lang="pl-PL" sz="1200" dirty="0" err="1"/>
              <a:t>prediction</a:t>
            </a:r>
            <a:r>
              <a:rPr lang="pl-PL" sz="1200" dirty="0"/>
              <a:t> </a:t>
            </a:r>
            <a:r>
              <a:rPr lang="pl-PL" sz="1200" dirty="0" err="1"/>
              <a:t>results</a:t>
            </a:r>
            <a:endParaRPr lang="en-US" sz="1200" dirty="0"/>
          </a:p>
        </p:txBody>
      </p:sp>
      <p:sp>
        <p:nvSpPr>
          <p:cNvPr id="6" name="Google Shape;597;p59">
            <a:extLst>
              <a:ext uri="{FF2B5EF4-FFF2-40B4-BE49-F238E27FC236}">
                <a16:creationId xmlns:a16="http://schemas.microsoft.com/office/drawing/2014/main" id="{D269B167-A4ED-39EB-9868-31E4AE65B12E}"/>
              </a:ext>
            </a:extLst>
          </p:cNvPr>
          <p:cNvSpPr txBox="1">
            <a:spLocks/>
          </p:cNvSpPr>
          <p:nvPr/>
        </p:nvSpPr>
        <p:spPr>
          <a:xfrm>
            <a:off x="9942646" y="2001704"/>
            <a:ext cx="1439287" cy="75921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Calibri"/>
              <a:buNone/>
            </a:pPr>
            <a:r>
              <a:rPr lang="pl-PL" sz="1200" dirty="0"/>
              <a:t>test &amp; </a:t>
            </a:r>
            <a:r>
              <a:rPr lang="pl-PL" sz="1200" dirty="0" err="1"/>
              <a:t>validation</a:t>
            </a:r>
            <a:r>
              <a:rPr lang="pl-PL" sz="1200" dirty="0"/>
              <a:t> </a:t>
            </a:r>
            <a:r>
              <a:rPr lang="pl-PL" sz="1200" dirty="0" err="1"/>
              <a:t>samples</a:t>
            </a:r>
            <a:r>
              <a:rPr lang="pl-PL" sz="1200" dirty="0"/>
              <a:t>: </a:t>
            </a:r>
          </a:p>
          <a:p>
            <a:pPr>
              <a:lnSpc>
                <a:spcPct val="90000"/>
              </a:lnSpc>
              <a:buClr>
                <a:schemeClr val="dk1"/>
              </a:buClr>
              <a:buSzPts val="4400"/>
              <a:buFont typeface="Calibri"/>
              <a:buNone/>
            </a:pPr>
            <a:r>
              <a:rPr lang="pl-PL" sz="1200" dirty="0" err="1"/>
              <a:t>Spatial</a:t>
            </a:r>
            <a:r>
              <a:rPr lang="pl-PL" sz="1200" dirty="0"/>
              <a:t> </a:t>
            </a:r>
            <a:r>
              <a:rPr lang="pl-PL" sz="1200" dirty="0" err="1"/>
              <a:t>database</a:t>
            </a:r>
            <a:r>
              <a:rPr lang="pl-PL" sz="1200" dirty="0"/>
              <a:t>,</a:t>
            </a:r>
          </a:p>
          <a:p>
            <a:pPr>
              <a:lnSpc>
                <a:spcPct val="90000"/>
              </a:lnSpc>
              <a:buClr>
                <a:schemeClr val="dk1"/>
              </a:buClr>
              <a:buSzPts val="4400"/>
              <a:buFont typeface="Calibri"/>
              <a:buNone/>
            </a:pPr>
            <a:r>
              <a:rPr lang="pl-PL" sz="1200" dirty="0" err="1"/>
              <a:t>farmers</a:t>
            </a:r>
            <a:r>
              <a:rPr lang="pl-PL" sz="1200" dirty="0"/>
              <a:t> </a:t>
            </a:r>
            <a:r>
              <a:rPr lang="pl-PL" sz="1200" dirty="0" err="1"/>
              <a:t>declaration</a:t>
            </a:r>
            <a:endParaRPr lang="en-US" sz="1200" dirty="0"/>
          </a:p>
        </p:txBody>
      </p:sp>
      <p:sp>
        <p:nvSpPr>
          <p:cNvPr id="7" name="Google Shape;597;p59">
            <a:extLst>
              <a:ext uri="{FF2B5EF4-FFF2-40B4-BE49-F238E27FC236}">
                <a16:creationId xmlns:a16="http://schemas.microsoft.com/office/drawing/2014/main" id="{C95A0C1C-8552-FC9A-6EBF-746CA55B1D26}"/>
              </a:ext>
            </a:extLst>
          </p:cNvPr>
          <p:cNvSpPr txBox="1">
            <a:spLocks/>
          </p:cNvSpPr>
          <p:nvPr/>
        </p:nvSpPr>
        <p:spPr>
          <a:xfrm>
            <a:off x="4084194" y="2299110"/>
            <a:ext cx="2313617" cy="51786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Calibri"/>
              <a:buNone/>
            </a:pPr>
            <a:r>
              <a:rPr lang="pl-PL" sz="1200" dirty="0" err="1"/>
              <a:t>Satelitte</a:t>
            </a:r>
            <a:r>
              <a:rPr lang="pl-PL" sz="1200" dirty="0"/>
              <a:t> </a:t>
            </a:r>
            <a:r>
              <a:rPr lang="pl-PL" sz="1200" dirty="0" err="1"/>
              <a:t>images</a:t>
            </a:r>
            <a:r>
              <a:rPr lang="pl-PL" sz="1200" dirty="0"/>
              <a:t>, </a:t>
            </a:r>
          </a:p>
          <a:p>
            <a:pPr>
              <a:lnSpc>
                <a:spcPct val="90000"/>
              </a:lnSpc>
              <a:buClr>
                <a:schemeClr val="dk1"/>
              </a:buClr>
              <a:buSzPts val="4400"/>
              <a:buFont typeface="Calibri"/>
              <a:buNone/>
            </a:pPr>
            <a:r>
              <a:rPr lang="pl-PL" sz="1200" dirty="0"/>
              <a:t>field data</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50"/>
          <p:cNvSpPr/>
          <p:nvPr/>
        </p:nvSpPr>
        <p:spPr>
          <a:xfrm>
            <a:off x="14441" y="154813"/>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82" name="Google Shape;482;p50"/>
          <p:cNvGrpSpPr/>
          <p:nvPr/>
        </p:nvGrpSpPr>
        <p:grpSpPr>
          <a:xfrm>
            <a:off x="0" y="-12526"/>
            <a:ext cx="12192002" cy="1576446"/>
            <a:chOff x="0" y="0"/>
            <a:chExt cx="12192002" cy="1576446"/>
          </a:xfrm>
        </p:grpSpPr>
        <p:sp>
          <p:nvSpPr>
            <p:cNvPr id="483" name="Google Shape;483;p50"/>
            <p:cNvSpPr/>
            <p:nvPr/>
          </p:nvSpPr>
          <p:spPr>
            <a:xfrm rot="10800000" flipH="1">
              <a:off x="2" y="0"/>
              <a:ext cx="12191998" cy="1575955"/>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50"/>
            <p:cNvSpPr/>
            <p:nvPr/>
          </p:nvSpPr>
          <p:spPr>
            <a:xfrm rot="-5400000">
              <a:off x="5307778" y="-5307778"/>
              <a:ext cx="1576446" cy="12192002"/>
            </a:xfrm>
            <a:prstGeom prst="rect">
              <a:avLst/>
            </a:prstGeom>
            <a:gradFill>
              <a:gsLst>
                <a:gs pos="0">
                  <a:srgbClr val="4472C4">
                    <a:alpha val="0"/>
                  </a:srgbClr>
                </a:gs>
                <a:gs pos="45000">
                  <a:srgbClr val="4472C4">
                    <a:alpha val="0"/>
                  </a:srgbClr>
                </a:gs>
                <a:gs pos="99000">
                  <a:srgbClr val="000000">
                    <a:alpha val="73725"/>
                  </a:srgbClr>
                </a:gs>
                <a:gs pos="100000">
                  <a:srgbClr val="000000">
                    <a:alpha val="73725"/>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50"/>
            <p:cNvSpPr/>
            <p:nvPr/>
          </p:nvSpPr>
          <p:spPr>
            <a:xfrm>
              <a:off x="3825434" y="0"/>
              <a:ext cx="4303422" cy="1575461"/>
            </a:xfrm>
            <a:prstGeom prst="rect">
              <a:avLst/>
            </a:prstGeom>
            <a:gradFill>
              <a:gsLst>
                <a:gs pos="0">
                  <a:srgbClr val="4472C4">
                    <a:alpha val="16862"/>
                  </a:srgbClr>
                </a:gs>
                <a:gs pos="74000">
                  <a:srgbClr val="1F3864">
                    <a:alpha val="0"/>
                  </a:srgbClr>
                </a:gs>
                <a:gs pos="100000">
                  <a:srgbClr val="1F3864">
                    <a:alpha val="0"/>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6" name="Google Shape;486;p50"/>
          <p:cNvSpPr txBox="1"/>
          <p:nvPr/>
        </p:nvSpPr>
        <p:spPr>
          <a:xfrm>
            <a:off x="1340284" y="416715"/>
            <a:ext cx="9724030" cy="83425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400" b="1" dirty="0">
                <a:solidFill>
                  <a:srgbClr val="FFFFFF"/>
                </a:solidFill>
                <a:latin typeface="Calibri"/>
                <a:ea typeface="Calibri"/>
                <a:cs typeface="Calibri"/>
                <a:sym typeface="Calibri"/>
              </a:rPr>
              <a:t>Data fusion</a:t>
            </a:r>
            <a:r>
              <a:rPr lang="pl-PL" sz="3400" b="1" dirty="0">
                <a:solidFill>
                  <a:srgbClr val="FFFFFF"/>
                </a:solidFill>
                <a:latin typeface="Calibri"/>
                <a:ea typeface="Calibri"/>
                <a:cs typeface="Calibri"/>
                <a:sym typeface="Calibri"/>
              </a:rPr>
              <a:t> S1, S2 – crop monitoring </a:t>
            </a:r>
            <a:endParaRPr sz="3400" b="1" dirty="0">
              <a:solidFill>
                <a:srgbClr val="FFFFFF"/>
              </a:solidFill>
              <a:latin typeface="Calibri"/>
              <a:ea typeface="Calibri"/>
              <a:cs typeface="Calibri"/>
              <a:sym typeface="Calibri"/>
            </a:endParaRPr>
          </a:p>
        </p:txBody>
      </p:sp>
      <p:sp>
        <p:nvSpPr>
          <p:cNvPr id="3" name="Google Shape;597;p59">
            <a:extLst>
              <a:ext uri="{FF2B5EF4-FFF2-40B4-BE49-F238E27FC236}">
                <a16:creationId xmlns:a16="http://schemas.microsoft.com/office/drawing/2014/main" id="{F75DA609-5444-9D89-BC90-53C1BE507AD4}"/>
              </a:ext>
            </a:extLst>
          </p:cNvPr>
          <p:cNvSpPr txBox="1">
            <a:spLocks/>
          </p:cNvSpPr>
          <p:nvPr/>
        </p:nvSpPr>
        <p:spPr>
          <a:xfrm>
            <a:off x="215914" y="1323555"/>
            <a:ext cx="5529083" cy="1195705"/>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Calibri"/>
              <a:buNone/>
            </a:pPr>
            <a:endParaRPr lang="pl-PL" dirty="0"/>
          </a:p>
          <a:p>
            <a:pPr>
              <a:lnSpc>
                <a:spcPct val="90000"/>
              </a:lnSpc>
              <a:buClr>
                <a:schemeClr val="dk1"/>
              </a:buClr>
              <a:buSzPts val="4400"/>
              <a:buFont typeface="Calibri"/>
              <a:buNone/>
            </a:pPr>
            <a:r>
              <a:rPr lang="pl-PL" b="1" dirty="0"/>
              <a:t>Spectral indexes</a:t>
            </a:r>
            <a:br>
              <a:rPr lang="pl-PL" dirty="0"/>
            </a:br>
            <a:r>
              <a:rPr lang="pl-PL" dirty="0"/>
              <a:t>Monitoring of </a:t>
            </a:r>
            <a:r>
              <a:rPr lang="en-US" dirty="0" err="1"/>
              <a:t>agro</a:t>
            </a:r>
            <a:r>
              <a:rPr lang="en-US" dirty="0"/>
              <a:t>-technical treatments (ploughing, grass mowing)</a:t>
            </a:r>
            <a:endParaRPr lang="en-US" dirty="0">
              <a:highlight>
                <a:srgbClr val="FFFF00"/>
              </a:highlight>
            </a:endParaRPr>
          </a:p>
        </p:txBody>
      </p:sp>
      <p:pic>
        <p:nvPicPr>
          <p:cNvPr id="4" name="Google Shape;598;p59">
            <a:extLst>
              <a:ext uri="{FF2B5EF4-FFF2-40B4-BE49-F238E27FC236}">
                <a16:creationId xmlns:a16="http://schemas.microsoft.com/office/drawing/2014/main" id="{9384A7F2-225D-C0DA-CBA8-B0AD831F9DE9}"/>
              </a:ext>
            </a:extLst>
          </p:cNvPr>
          <p:cNvPicPr preferRelativeResize="0">
            <a:picLocks/>
          </p:cNvPicPr>
          <p:nvPr/>
        </p:nvPicPr>
        <p:blipFill rotWithShape="1">
          <a:blip r:embed="rId3">
            <a:alphaModFix/>
          </a:blip>
          <a:srcRect b="5898"/>
          <a:stretch/>
        </p:blipFill>
        <p:spPr>
          <a:xfrm>
            <a:off x="172089" y="2436445"/>
            <a:ext cx="3087759" cy="4094671"/>
          </a:xfrm>
          <a:prstGeom prst="rect">
            <a:avLst/>
          </a:prstGeom>
          <a:noFill/>
          <a:ln>
            <a:noFill/>
          </a:ln>
        </p:spPr>
      </p:pic>
      <p:pic>
        <p:nvPicPr>
          <p:cNvPr id="5" name="Google Shape;600;p59">
            <a:extLst>
              <a:ext uri="{FF2B5EF4-FFF2-40B4-BE49-F238E27FC236}">
                <a16:creationId xmlns:a16="http://schemas.microsoft.com/office/drawing/2014/main" id="{907A0730-DC86-2715-7CDC-78049C5AEA1F}"/>
              </a:ext>
            </a:extLst>
          </p:cNvPr>
          <p:cNvPicPr preferRelativeResize="0"/>
          <p:nvPr/>
        </p:nvPicPr>
        <p:blipFill rotWithShape="1">
          <a:blip r:embed="rId4">
            <a:alphaModFix/>
          </a:blip>
          <a:srcRect/>
          <a:stretch/>
        </p:blipFill>
        <p:spPr>
          <a:xfrm>
            <a:off x="3259849" y="2436445"/>
            <a:ext cx="2557432" cy="4266742"/>
          </a:xfrm>
          <a:prstGeom prst="rect">
            <a:avLst/>
          </a:prstGeom>
          <a:noFill/>
          <a:ln>
            <a:noFill/>
          </a:ln>
        </p:spPr>
      </p:pic>
      <p:pic>
        <p:nvPicPr>
          <p:cNvPr id="6" name="Obraz 2">
            <a:extLst>
              <a:ext uri="{FF2B5EF4-FFF2-40B4-BE49-F238E27FC236}">
                <a16:creationId xmlns:a16="http://schemas.microsoft.com/office/drawing/2014/main" id="{2898DC55-1D6A-8D06-7B0F-C8DBD44DAA8D}"/>
              </a:ext>
            </a:extLst>
          </p:cNvPr>
          <p:cNvPicPr>
            <a:picLocks noChangeAspect="1"/>
          </p:cNvPicPr>
          <p:nvPr/>
        </p:nvPicPr>
        <p:blipFill>
          <a:blip r:embed="rId5"/>
          <a:stretch>
            <a:fillRect/>
          </a:stretch>
        </p:blipFill>
        <p:spPr>
          <a:xfrm>
            <a:off x="6669082" y="1582646"/>
            <a:ext cx="4241087" cy="2465087"/>
          </a:xfrm>
          <a:prstGeom prst="rect">
            <a:avLst/>
          </a:prstGeom>
        </p:spPr>
      </p:pic>
      <p:sp>
        <p:nvSpPr>
          <p:cNvPr id="7" name="pole tekstowe 4">
            <a:extLst>
              <a:ext uri="{FF2B5EF4-FFF2-40B4-BE49-F238E27FC236}">
                <a16:creationId xmlns:a16="http://schemas.microsoft.com/office/drawing/2014/main" id="{59D61226-AEB2-2197-C4EF-6A80DD6F7187}"/>
              </a:ext>
            </a:extLst>
          </p:cNvPr>
          <p:cNvSpPr txBox="1"/>
          <p:nvPr/>
        </p:nvSpPr>
        <p:spPr>
          <a:xfrm>
            <a:off x="6536657" y="4088968"/>
            <a:ext cx="5655343" cy="461665"/>
          </a:xfrm>
          <a:prstGeom prst="rect">
            <a:avLst/>
          </a:prstGeom>
          <a:noFill/>
        </p:spPr>
        <p:txBody>
          <a:bodyPr wrap="square">
            <a:spAutoFit/>
          </a:bodyPr>
          <a:lstStyle/>
          <a:p>
            <a:r>
              <a:rPr lang="en-US" sz="1200" dirty="0"/>
              <a:t>Averaged charts of NDVI values obtained on the basis of S-2 imagery for selected crop types (period from 03/09/2016 - 28/09/2017)</a:t>
            </a:r>
            <a:endParaRPr lang="pl-PL" sz="1200" dirty="0"/>
          </a:p>
        </p:txBody>
      </p:sp>
      <p:sp>
        <p:nvSpPr>
          <p:cNvPr id="8" name="pole tekstowe 8">
            <a:extLst>
              <a:ext uri="{FF2B5EF4-FFF2-40B4-BE49-F238E27FC236}">
                <a16:creationId xmlns:a16="http://schemas.microsoft.com/office/drawing/2014/main" id="{CEA5667E-4086-D5CD-F576-C61B00C867A3}"/>
              </a:ext>
            </a:extLst>
          </p:cNvPr>
          <p:cNvSpPr txBox="1"/>
          <p:nvPr/>
        </p:nvSpPr>
        <p:spPr>
          <a:xfrm>
            <a:off x="6669082" y="6382602"/>
            <a:ext cx="4179359" cy="461665"/>
          </a:xfrm>
          <a:prstGeom prst="rect">
            <a:avLst/>
          </a:prstGeom>
          <a:noFill/>
        </p:spPr>
        <p:txBody>
          <a:bodyPr wrap="square">
            <a:spAutoFit/>
          </a:bodyPr>
          <a:lstStyle/>
          <a:p>
            <a:r>
              <a:rPr lang="en-US" sz="1200" b="1" dirty="0"/>
              <a:t>SIGMA</a:t>
            </a:r>
            <a:r>
              <a:rPr lang="pl-PL" sz="1200" b="1" dirty="0"/>
              <a:t> </a:t>
            </a:r>
            <a:r>
              <a:rPr lang="en-US" sz="1200" b="1" dirty="0"/>
              <a:t>backscattering coefficient </a:t>
            </a:r>
            <a:r>
              <a:rPr lang="pl-PL" sz="1200" b="1" dirty="0"/>
              <a:t> </a:t>
            </a:r>
            <a:br>
              <a:rPr lang="pl-PL" sz="1200" b="1" dirty="0"/>
            </a:br>
            <a:r>
              <a:rPr lang="pl-PL" sz="1200" dirty="0" err="1"/>
              <a:t>cof</a:t>
            </a:r>
            <a:r>
              <a:rPr lang="en-US" sz="1200" dirty="0"/>
              <a:t> variation over time for selected crops (average values)</a:t>
            </a:r>
            <a:endParaRPr lang="pl-PL" sz="1200" dirty="0"/>
          </a:p>
        </p:txBody>
      </p:sp>
      <p:pic>
        <p:nvPicPr>
          <p:cNvPr id="9" name="Obraz 9">
            <a:extLst>
              <a:ext uri="{FF2B5EF4-FFF2-40B4-BE49-F238E27FC236}">
                <a16:creationId xmlns:a16="http://schemas.microsoft.com/office/drawing/2014/main" id="{0A2AF15D-AA2F-9D2E-4F2B-84AFC0353596}"/>
              </a:ext>
            </a:extLst>
          </p:cNvPr>
          <p:cNvPicPr>
            <a:picLocks noChangeAspect="1"/>
          </p:cNvPicPr>
          <p:nvPr/>
        </p:nvPicPr>
        <p:blipFill>
          <a:blip r:embed="rId6"/>
          <a:stretch>
            <a:fillRect/>
          </a:stretch>
        </p:blipFill>
        <p:spPr>
          <a:xfrm>
            <a:off x="6760309" y="4504492"/>
            <a:ext cx="3732054" cy="18924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5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82" name="Google Shape;482;p50"/>
          <p:cNvGrpSpPr/>
          <p:nvPr/>
        </p:nvGrpSpPr>
        <p:grpSpPr>
          <a:xfrm>
            <a:off x="0" y="0"/>
            <a:ext cx="12192002" cy="1576446"/>
            <a:chOff x="0" y="0"/>
            <a:chExt cx="12192002" cy="1576446"/>
          </a:xfrm>
        </p:grpSpPr>
        <p:sp>
          <p:nvSpPr>
            <p:cNvPr id="483" name="Google Shape;483;p50"/>
            <p:cNvSpPr/>
            <p:nvPr/>
          </p:nvSpPr>
          <p:spPr>
            <a:xfrm rot="10800000" flipH="1">
              <a:off x="2" y="0"/>
              <a:ext cx="12191998" cy="1575955"/>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50"/>
            <p:cNvSpPr/>
            <p:nvPr/>
          </p:nvSpPr>
          <p:spPr>
            <a:xfrm rot="-5400000">
              <a:off x="5307778" y="-5307778"/>
              <a:ext cx="1576446" cy="12192002"/>
            </a:xfrm>
            <a:prstGeom prst="rect">
              <a:avLst/>
            </a:prstGeom>
            <a:gradFill>
              <a:gsLst>
                <a:gs pos="0">
                  <a:srgbClr val="4472C4">
                    <a:alpha val="0"/>
                  </a:srgbClr>
                </a:gs>
                <a:gs pos="45000">
                  <a:srgbClr val="4472C4">
                    <a:alpha val="0"/>
                  </a:srgbClr>
                </a:gs>
                <a:gs pos="99000">
                  <a:srgbClr val="000000">
                    <a:alpha val="73725"/>
                  </a:srgbClr>
                </a:gs>
                <a:gs pos="100000">
                  <a:srgbClr val="000000">
                    <a:alpha val="73725"/>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50"/>
            <p:cNvSpPr/>
            <p:nvPr/>
          </p:nvSpPr>
          <p:spPr>
            <a:xfrm>
              <a:off x="3825434" y="0"/>
              <a:ext cx="4303422" cy="1575461"/>
            </a:xfrm>
            <a:prstGeom prst="rect">
              <a:avLst/>
            </a:prstGeom>
            <a:gradFill>
              <a:gsLst>
                <a:gs pos="0">
                  <a:srgbClr val="4472C4">
                    <a:alpha val="16862"/>
                  </a:srgbClr>
                </a:gs>
                <a:gs pos="74000">
                  <a:srgbClr val="1F3864">
                    <a:alpha val="0"/>
                  </a:srgbClr>
                </a:gs>
                <a:gs pos="100000">
                  <a:srgbClr val="1F3864">
                    <a:alpha val="0"/>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6" name="Google Shape;486;p50"/>
          <p:cNvSpPr txBox="1"/>
          <p:nvPr/>
        </p:nvSpPr>
        <p:spPr>
          <a:xfrm>
            <a:off x="1371600" y="407695"/>
            <a:ext cx="9724030" cy="83425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400" b="1" dirty="0">
                <a:solidFill>
                  <a:srgbClr val="FFFFFF"/>
                </a:solidFill>
                <a:latin typeface="Calibri"/>
                <a:ea typeface="Calibri"/>
                <a:cs typeface="Calibri"/>
                <a:sym typeface="Calibri"/>
              </a:rPr>
              <a:t>Data fusion</a:t>
            </a:r>
            <a:endParaRPr sz="3400" b="1" dirty="0">
              <a:solidFill>
                <a:srgbClr val="FFFFFF"/>
              </a:solidFill>
              <a:latin typeface="Calibri"/>
              <a:ea typeface="Calibri"/>
              <a:cs typeface="Calibri"/>
              <a:sym typeface="Calibri"/>
            </a:endParaRPr>
          </a:p>
        </p:txBody>
      </p:sp>
      <p:pic>
        <p:nvPicPr>
          <p:cNvPr id="487" name="Google Shape;487;p50"/>
          <p:cNvPicPr preferRelativeResize="0"/>
          <p:nvPr/>
        </p:nvPicPr>
        <p:blipFill rotWithShape="1">
          <a:blip r:embed="rId3">
            <a:alphaModFix/>
          </a:blip>
          <a:srcRect/>
          <a:stretch/>
        </p:blipFill>
        <p:spPr>
          <a:xfrm>
            <a:off x="836256" y="4674237"/>
            <a:ext cx="2726094" cy="1933625"/>
          </a:xfrm>
          <a:prstGeom prst="rect">
            <a:avLst/>
          </a:prstGeom>
          <a:noFill/>
          <a:ln>
            <a:noFill/>
          </a:ln>
        </p:spPr>
      </p:pic>
      <p:pic>
        <p:nvPicPr>
          <p:cNvPr id="488" name="Google Shape;488;p50"/>
          <p:cNvPicPr preferRelativeResize="0"/>
          <p:nvPr/>
        </p:nvPicPr>
        <p:blipFill rotWithShape="1">
          <a:blip r:embed="rId4">
            <a:alphaModFix/>
          </a:blip>
          <a:srcRect/>
          <a:stretch/>
        </p:blipFill>
        <p:spPr>
          <a:xfrm>
            <a:off x="180564" y="1973569"/>
            <a:ext cx="5284512" cy="2681888"/>
          </a:xfrm>
          <a:prstGeom prst="rect">
            <a:avLst/>
          </a:prstGeom>
          <a:noFill/>
          <a:ln>
            <a:noFill/>
          </a:ln>
        </p:spPr>
      </p:pic>
      <p:sp>
        <p:nvSpPr>
          <p:cNvPr id="489" name="Google Shape;489;p50"/>
          <p:cNvSpPr txBox="1"/>
          <p:nvPr/>
        </p:nvSpPr>
        <p:spPr>
          <a:xfrm>
            <a:off x="250083" y="1620558"/>
            <a:ext cx="9448800" cy="144263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pPr>
            <a:r>
              <a:rPr lang="en-US" sz="2000" b="1" dirty="0">
                <a:solidFill>
                  <a:schemeClr val="dk1"/>
                </a:solidFill>
                <a:latin typeface="Calibri"/>
                <a:ea typeface="Calibri"/>
                <a:cs typeface="Calibri"/>
                <a:sym typeface="Calibri"/>
              </a:rPr>
              <a:t>Sentinel-2 time series stack  vs  Hyperspectral stack</a:t>
            </a:r>
            <a:endParaRPr dirty="0"/>
          </a:p>
          <a:p>
            <a:pPr marL="0" marR="0" lvl="0" indent="127000" algn="l" rtl="0">
              <a:lnSpc>
                <a:spcPct val="90000"/>
              </a:lnSpc>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pic>
        <p:nvPicPr>
          <p:cNvPr id="490" name="Google Shape;490;p50"/>
          <p:cNvPicPr preferRelativeResize="0"/>
          <p:nvPr/>
        </p:nvPicPr>
        <p:blipFill rotWithShape="1">
          <a:blip r:embed="rId5">
            <a:alphaModFix/>
          </a:blip>
          <a:srcRect/>
          <a:stretch/>
        </p:blipFill>
        <p:spPr>
          <a:xfrm>
            <a:off x="7429527" y="4054405"/>
            <a:ext cx="3536043" cy="2566214"/>
          </a:xfrm>
          <a:prstGeom prst="rect">
            <a:avLst/>
          </a:prstGeom>
          <a:noFill/>
          <a:ln>
            <a:noFill/>
          </a:ln>
        </p:spPr>
      </p:pic>
      <p:pic>
        <p:nvPicPr>
          <p:cNvPr id="491" name="Google Shape;491;p50"/>
          <p:cNvPicPr preferRelativeResize="0"/>
          <p:nvPr/>
        </p:nvPicPr>
        <p:blipFill rotWithShape="1">
          <a:blip r:embed="rId6">
            <a:alphaModFix/>
          </a:blip>
          <a:srcRect/>
          <a:stretch/>
        </p:blipFill>
        <p:spPr>
          <a:xfrm>
            <a:off x="4047741" y="4041648"/>
            <a:ext cx="3294891" cy="2566214"/>
          </a:xfrm>
          <a:prstGeom prst="rect">
            <a:avLst/>
          </a:prstGeom>
          <a:noFill/>
          <a:ln>
            <a:noFill/>
          </a:ln>
        </p:spPr>
      </p:pic>
      <p:sp>
        <p:nvSpPr>
          <p:cNvPr id="492" name="Google Shape;492;p50"/>
          <p:cNvSpPr txBox="1"/>
          <p:nvPr/>
        </p:nvSpPr>
        <p:spPr>
          <a:xfrm>
            <a:off x="3759238" y="2122418"/>
            <a:ext cx="436961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Comparison of accuracy obtained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in RF classification</a:t>
            </a:r>
            <a:endParaRPr dirty="0"/>
          </a:p>
        </p:txBody>
      </p:sp>
      <p:pic>
        <p:nvPicPr>
          <p:cNvPr id="2" name="Obraz 1">
            <a:extLst>
              <a:ext uri="{FF2B5EF4-FFF2-40B4-BE49-F238E27FC236}">
                <a16:creationId xmlns:a16="http://schemas.microsoft.com/office/drawing/2014/main" id="{289EBBA1-9E31-7475-FC7D-35C2300D6FC9}"/>
              </a:ext>
            </a:extLst>
          </p:cNvPr>
          <p:cNvPicPr>
            <a:picLocks noChangeAspect="1"/>
          </p:cNvPicPr>
          <p:nvPr/>
        </p:nvPicPr>
        <p:blipFill>
          <a:blip r:embed="rId7"/>
          <a:stretch>
            <a:fillRect/>
          </a:stretch>
        </p:blipFill>
        <p:spPr>
          <a:xfrm>
            <a:off x="8262369" y="1851539"/>
            <a:ext cx="3628642" cy="1868365"/>
          </a:xfrm>
          <a:prstGeom prst="rect">
            <a:avLst/>
          </a:prstGeom>
        </p:spPr>
      </p:pic>
    </p:spTree>
    <p:extLst>
      <p:ext uri="{BB962C8B-B14F-4D97-AF65-F5344CB8AC3E}">
        <p14:creationId xmlns:p14="http://schemas.microsoft.com/office/powerpoint/2010/main" val="68063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5"/>
        <p:cNvGrpSpPr/>
        <p:nvPr/>
      </p:nvGrpSpPr>
      <p:grpSpPr>
        <a:xfrm>
          <a:off x="0" y="0"/>
          <a:ext cx="0" cy="0"/>
          <a:chOff x="0" y="0"/>
          <a:chExt cx="0" cy="0"/>
        </a:xfrm>
      </p:grpSpPr>
      <p:sp>
        <p:nvSpPr>
          <p:cNvPr id="606" name="Google Shape;606;p6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7" name="Google Shape;607;p60"/>
          <p:cNvPicPr preferRelativeResize="0"/>
          <p:nvPr/>
        </p:nvPicPr>
        <p:blipFill rotWithShape="1">
          <a:blip r:embed="rId3">
            <a:alphaModFix/>
          </a:blip>
          <a:srcRect l="9630" r="40156" b="8687"/>
          <a:stretch/>
        </p:blipFill>
        <p:spPr>
          <a:xfrm>
            <a:off x="3522468" y="10"/>
            <a:ext cx="8669532" cy="6857990"/>
          </a:xfrm>
          <a:prstGeom prst="rect">
            <a:avLst/>
          </a:prstGeom>
          <a:noFill/>
          <a:ln>
            <a:noFill/>
          </a:ln>
        </p:spPr>
      </p:pic>
      <p:sp>
        <p:nvSpPr>
          <p:cNvPr id="608" name="Google Shape;608;p60"/>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l-PL" sz="1800">
              <a:solidFill>
                <a:schemeClr val="lt1"/>
              </a:solidFill>
              <a:latin typeface="Calibri"/>
              <a:ea typeface="Calibri"/>
              <a:cs typeface="Calibri"/>
              <a:sym typeface="Calibri"/>
            </a:endParaRPr>
          </a:p>
        </p:txBody>
      </p:sp>
      <p:sp>
        <p:nvSpPr>
          <p:cNvPr id="609" name="Google Shape;609;p60"/>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0" name="Google Shape;610;p60"/>
          <p:cNvSpPr/>
          <p:nvPr/>
        </p:nvSpPr>
        <p:spPr>
          <a:xfrm>
            <a:off x="428244" y="2443480"/>
            <a:ext cx="3300984" cy="9144"/>
          </a:xfrm>
          <a:prstGeom prst="rect">
            <a:avLst/>
          </a:pr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11" name="Google Shape;611;p60"/>
          <p:cNvPicPr preferRelativeResize="0"/>
          <p:nvPr/>
        </p:nvPicPr>
        <p:blipFill rotWithShape="1">
          <a:blip r:embed="rId4">
            <a:alphaModFix/>
          </a:blip>
          <a:srcRect/>
          <a:stretch/>
        </p:blipFill>
        <p:spPr>
          <a:xfrm>
            <a:off x="233917" y="1617377"/>
            <a:ext cx="5396878" cy="3159299"/>
          </a:xfrm>
          <a:prstGeom prst="rect">
            <a:avLst/>
          </a:prstGeom>
          <a:noFill/>
          <a:ln>
            <a:noFill/>
          </a:ln>
        </p:spPr>
      </p:pic>
      <p:pic>
        <p:nvPicPr>
          <p:cNvPr id="613" name="Google Shape;613;p60"/>
          <p:cNvPicPr preferRelativeResize="0"/>
          <p:nvPr/>
        </p:nvPicPr>
        <p:blipFill rotWithShape="1">
          <a:blip r:embed="rId5">
            <a:alphaModFix/>
          </a:blip>
          <a:srcRect/>
          <a:stretch/>
        </p:blipFill>
        <p:spPr>
          <a:xfrm>
            <a:off x="276286" y="786380"/>
            <a:ext cx="932508" cy="248669"/>
          </a:xfrm>
          <a:prstGeom prst="rect">
            <a:avLst/>
          </a:prstGeom>
          <a:noFill/>
          <a:ln>
            <a:noFill/>
          </a:ln>
        </p:spPr>
      </p:pic>
      <p:sp>
        <p:nvSpPr>
          <p:cNvPr id="3" name="pole tekstowe 2">
            <a:extLst>
              <a:ext uri="{FF2B5EF4-FFF2-40B4-BE49-F238E27FC236}">
                <a16:creationId xmlns:a16="http://schemas.microsoft.com/office/drawing/2014/main" id="{E4BD821C-A5C8-13E8-F465-3610B15D47BD}"/>
              </a:ext>
            </a:extLst>
          </p:cNvPr>
          <p:cNvSpPr txBox="1"/>
          <p:nvPr/>
        </p:nvSpPr>
        <p:spPr>
          <a:xfrm>
            <a:off x="276286" y="5267180"/>
            <a:ext cx="5184714" cy="1520416"/>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2800"/>
              <a:buNone/>
            </a:pPr>
            <a:r>
              <a:rPr lang="en-US" sz="1600" dirty="0">
                <a:solidFill>
                  <a:schemeClr val="bg1"/>
                </a:solidFill>
              </a:rPr>
              <a:t>Individual farms - use of systems based on remote sensing solutions</a:t>
            </a:r>
            <a:r>
              <a:rPr lang="pl-PL" sz="1600" dirty="0">
                <a:solidFill>
                  <a:schemeClr val="bg1"/>
                </a:solidFill>
              </a:rPr>
              <a:t> e.g.</a:t>
            </a:r>
            <a:r>
              <a:rPr lang="en-US" sz="1600" dirty="0">
                <a:solidFill>
                  <a:schemeClr val="bg1"/>
                </a:solidFill>
              </a:rPr>
              <a:t>:</a:t>
            </a:r>
          </a:p>
          <a:p>
            <a:pPr indent="-457200">
              <a:buSzPts val="2800"/>
              <a:buFont typeface="Arial" panose="020B0604020202020204" pitchFamily="34" charset="0"/>
              <a:buChar char="•"/>
            </a:pPr>
            <a:r>
              <a:rPr lang="pl-PL" sz="1600" dirty="0">
                <a:solidFill>
                  <a:schemeClr val="bg1"/>
                </a:solidFill>
              </a:rPr>
              <a:t>- </a:t>
            </a:r>
            <a:r>
              <a:rPr lang="en-US" sz="1600" dirty="0" err="1">
                <a:solidFill>
                  <a:schemeClr val="bg1"/>
                </a:solidFill>
              </a:rPr>
              <a:t>AgroSat</a:t>
            </a:r>
            <a:endParaRPr lang="en-US" sz="1600" dirty="0">
              <a:solidFill>
                <a:schemeClr val="bg1"/>
              </a:solidFill>
            </a:endParaRPr>
          </a:p>
          <a:p>
            <a:pPr indent="-457200">
              <a:buSzPts val="2800"/>
              <a:buFont typeface="Arial" panose="020B0604020202020204" pitchFamily="34" charset="0"/>
              <a:buChar char="•"/>
            </a:pPr>
            <a:r>
              <a:rPr lang="pl-PL" sz="1600" dirty="0">
                <a:solidFill>
                  <a:schemeClr val="bg1"/>
                </a:solidFill>
              </a:rPr>
              <a:t>- </a:t>
            </a:r>
            <a:r>
              <a:rPr lang="en-US" sz="1600" dirty="0" err="1">
                <a:solidFill>
                  <a:schemeClr val="bg1"/>
                </a:solidFill>
              </a:rPr>
              <a:t>CropMonitoring</a:t>
            </a:r>
            <a:endParaRPr lang="pl-PL" sz="1600" dirty="0">
              <a:solidFill>
                <a:schemeClr val="bg1"/>
              </a:solidFill>
            </a:endParaRPr>
          </a:p>
          <a:p>
            <a:pPr indent="-457200">
              <a:buSzPts val="2800"/>
              <a:buFont typeface="Arial" panose="020B0604020202020204" pitchFamily="34" charset="0"/>
              <a:buChar char="•"/>
            </a:pPr>
            <a:r>
              <a:rPr lang="pl-PL" sz="1600" dirty="0">
                <a:solidFill>
                  <a:schemeClr val="bg1"/>
                </a:solidFill>
              </a:rPr>
              <a:t>- </a:t>
            </a:r>
            <a:r>
              <a:rPr lang="pl-PL" sz="1600" dirty="0" err="1">
                <a:solidFill>
                  <a:schemeClr val="bg1"/>
                </a:solidFill>
              </a:rPr>
              <a:t>OneSoil</a:t>
            </a:r>
            <a:endParaRPr lang="en-US" sz="1600" dirty="0">
              <a:solidFill>
                <a:schemeClr val="bg1"/>
              </a:solidFill>
            </a:endParaRPr>
          </a:p>
          <a:p>
            <a:pPr indent="-457200">
              <a:buSzPts val="2800"/>
              <a:buFont typeface="Arial" panose="020B0604020202020204" pitchFamily="34" charset="0"/>
              <a:buChar char="•"/>
            </a:pPr>
            <a:endParaRPr lang="en-US" sz="1600" dirty="0">
              <a:solidFill>
                <a:schemeClr val="bg1"/>
              </a:solidFill>
            </a:endParaRPr>
          </a:p>
        </p:txBody>
      </p:sp>
      <p:sp>
        <p:nvSpPr>
          <p:cNvPr id="4" name="TextBox 3">
            <a:extLst>
              <a:ext uri="{FF2B5EF4-FFF2-40B4-BE49-F238E27FC236}">
                <a16:creationId xmlns:a16="http://schemas.microsoft.com/office/drawing/2014/main" id="{5DABED21-0FC9-C793-92D5-1BE45C9E162C}"/>
              </a:ext>
            </a:extLst>
          </p:cNvPr>
          <p:cNvSpPr txBox="1"/>
          <p:nvPr/>
        </p:nvSpPr>
        <p:spPr>
          <a:xfrm>
            <a:off x="2662268" y="5815349"/>
            <a:ext cx="6097002" cy="523220"/>
          </a:xfrm>
          <a:prstGeom prst="rect">
            <a:avLst/>
          </a:prstGeom>
          <a:noFill/>
        </p:spPr>
        <p:txBody>
          <a:bodyPr wrap="square">
            <a:spAutoFit/>
          </a:bodyPr>
          <a:lstStyle/>
          <a:p>
            <a:r>
              <a:rPr lang="pl-PL" sz="1400" b="1"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I</a:t>
            </a:r>
            <a:r>
              <a:rPr lang="en-US" sz="1400" b="1" i="0" dirty="0" err="1">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nternet</a:t>
            </a:r>
            <a:r>
              <a:rPr lang="en-US" sz="1400" b="1"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 platforms that use </a:t>
            </a:r>
            <a:r>
              <a:rPr lang="pl-PL" sz="1400" b="1"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RS d</a:t>
            </a:r>
            <a:r>
              <a:rPr lang="en-US" sz="1400" b="1" i="0" dirty="0" err="1">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ata</a:t>
            </a:r>
            <a:endParaRPr lang="pl-PL" sz="1400" b="1"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endParaRPr>
          </a:p>
          <a:p>
            <a:r>
              <a:rPr lang="en-US" sz="1400" b="1"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monitoring </a:t>
            </a:r>
            <a:r>
              <a:rPr lang="pl-PL" sz="1400" b="1"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&amp;</a:t>
            </a:r>
            <a:r>
              <a:rPr lang="en-US" sz="1400" b="1" i="0"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 management of agricultural activities</a:t>
            </a:r>
            <a:endParaRPr lang="pl-PL"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ight Brace 4">
            <a:extLst>
              <a:ext uri="{FF2B5EF4-FFF2-40B4-BE49-F238E27FC236}">
                <a16:creationId xmlns:a16="http://schemas.microsoft.com/office/drawing/2014/main" id="{EBAC32AD-9BC1-8877-6071-3C6D9487C307}"/>
              </a:ext>
            </a:extLst>
          </p:cNvPr>
          <p:cNvSpPr/>
          <p:nvPr/>
        </p:nvSpPr>
        <p:spPr>
          <a:xfrm>
            <a:off x="2435397" y="5815349"/>
            <a:ext cx="103087" cy="677839"/>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612" name="Google Shape;612;p60"/>
          <p:cNvSpPr txBox="1"/>
          <p:nvPr/>
        </p:nvSpPr>
        <p:spPr>
          <a:xfrm>
            <a:off x="552102" y="464611"/>
            <a:ext cx="733507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lt1"/>
                </a:solidFill>
                <a:latin typeface="Calibri"/>
                <a:ea typeface="Calibri"/>
                <a:cs typeface="Calibri"/>
                <a:sym typeface="Calibri"/>
              </a:rPr>
              <a:t>The challenges </a:t>
            </a:r>
            <a:r>
              <a:rPr lang="en-US" sz="4000" dirty="0">
                <a:solidFill>
                  <a:schemeClr val="lt1"/>
                </a:solidFill>
                <a:latin typeface="Calibri"/>
                <a:ea typeface="Calibri"/>
                <a:cs typeface="Calibri"/>
                <a:sym typeface="Calibri"/>
              </a:rPr>
              <a:t>– local level</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6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69"/>
          <p:cNvSpPr/>
          <p:nvPr/>
        </p:nvSpPr>
        <p:spPr>
          <a:xfrm rot="5400000" flipH="1">
            <a:off x="-1417539" y="1417538"/>
            <a:ext cx="6875818" cy="4040744"/>
          </a:xfrm>
          <a:prstGeom prst="rect">
            <a:avLst/>
          </a:prstGeom>
          <a:gradFill>
            <a:gsLst>
              <a:gs pos="0">
                <a:srgbClr val="000000"/>
              </a:gs>
              <a:gs pos="1100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69"/>
          <p:cNvSpPr/>
          <p:nvPr/>
        </p:nvSpPr>
        <p:spPr>
          <a:xfrm flipH="1">
            <a:off x="16652" y="0"/>
            <a:ext cx="3568276" cy="6858000"/>
          </a:xfrm>
          <a:prstGeom prst="rect">
            <a:avLst/>
          </a:prstGeom>
          <a:gradFill>
            <a:gsLst>
              <a:gs pos="0">
                <a:srgbClr val="4472C4">
                  <a:alpha val="31764"/>
                </a:srgbClr>
              </a:gs>
              <a:gs pos="70000">
                <a:srgbClr val="000000">
                  <a:alpha val="0"/>
                </a:srgbClr>
              </a:gs>
              <a:gs pos="100000">
                <a:srgbClr val="000000">
                  <a:alpha val="0"/>
                </a:srgbClr>
              </a:gs>
            </a:gsLst>
            <a:lin ang="6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50" name="Google Shape;750;p69"/>
          <p:cNvSpPr/>
          <p:nvPr/>
        </p:nvSpPr>
        <p:spPr>
          <a:xfrm rot="-5400000">
            <a:off x="-96534" y="2414570"/>
            <a:ext cx="4355594" cy="4040742"/>
          </a:xfrm>
          <a:prstGeom prst="rect">
            <a:avLst/>
          </a:prstGeom>
          <a:gradFill>
            <a:gsLst>
              <a:gs pos="0">
                <a:srgbClr val="4472C4">
                  <a:alpha val="23921"/>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2" name="Google Shape;752;p69"/>
          <p:cNvPicPr preferRelativeResize="0"/>
          <p:nvPr/>
        </p:nvPicPr>
        <p:blipFill rotWithShape="1">
          <a:blip r:embed="rId3">
            <a:alphaModFix/>
          </a:blip>
          <a:srcRect/>
          <a:stretch/>
        </p:blipFill>
        <p:spPr>
          <a:xfrm>
            <a:off x="4465236" y="0"/>
            <a:ext cx="7112423" cy="2684940"/>
          </a:xfrm>
          <a:prstGeom prst="rect">
            <a:avLst/>
          </a:prstGeom>
          <a:noFill/>
          <a:ln>
            <a:noFill/>
          </a:ln>
        </p:spPr>
      </p:pic>
      <p:pic>
        <p:nvPicPr>
          <p:cNvPr id="755" name="Google Shape;755;p69"/>
          <p:cNvPicPr preferRelativeResize="0">
            <a:picLocks noGrp="1"/>
          </p:cNvPicPr>
          <p:nvPr>
            <p:ph type="body" idx="1"/>
          </p:nvPr>
        </p:nvPicPr>
        <p:blipFill rotWithShape="1">
          <a:blip r:embed="rId4">
            <a:alphaModFix/>
          </a:blip>
          <a:srcRect/>
          <a:stretch/>
        </p:blipFill>
        <p:spPr>
          <a:xfrm>
            <a:off x="6148247" y="2656707"/>
            <a:ext cx="5982861" cy="4846118"/>
          </a:xfrm>
          <a:prstGeom prst="rect">
            <a:avLst/>
          </a:prstGeom>
          <a:noFill/>
          <a:ln>
            <a:noFill/>
          </a:ln>
        </p:spPr>
      </p:pic>
      <p:pic>
        <p:nvPicPr>
          <p:cNvPr id="7" name="Obraz 6">
            <a:extLst>
              <a:ext uri="{FF2B5EF4-FFF2-40B4-BE49-F238E27FC236}">
                <a16:creationId xmlns:a16="http://schemas.microsoft.com/office/drawing/2014/main" id="{0D69B373-1EAE-A24B-4146-D086B74FECB3}"/>
              </a:ext>
            </a:extLst>
          </p:cNvPr>
          <p:cNvPicPr>
            <a:picLocks noChangeAspect="1"/>
          </p:cNvPicPr>
          <p:nvPr/>
        </p:nvPicPr>
        <p:blipFill>
          <a:blip r:embed="rId5"/>
          <a:stretch>
            <a:fillRect/>
          </a:stretch>
        </p:blipFill>
        <p:spPr>
          <a:xfrm>
            <a:off x="4162526" y="2656707"/>
            <a:ext cx="1918290" cy="2945945"/>
          </a:xfrm>
          <a:prstGeom prst="rect">
            <a:avLst/>
          </a:prstGeom>
        </p:spPr>
      </p:pic>
      <p:sp>
        <p:nvSpPr>
          <p:cNvPr id="8" name="pole tekstowe 7">
            <a:extLst>
              <a:ext uri="{FF2B5EF4-FFF2-40B4-BE49-F238E27FC236}">
                <a16:creationId xmlns:a16="http://schemas.microsoft.com/office/drawing/2014/main" id="{2561DB48-6D97-FA7C-D993-EDDCB5677B75}"/>
              </a:ext>
            </a:extLst>
          </p:cNvPr>
          <p:cNvSpPr txBox="1"/>
          <p:nvPr/>
        </p:nvSpPr>
        <p:spPr>
          <a:xfrm>
            <a:off x="275927" y="2403743"/>
            <a:ext cx="3272258" cy="523220"/>
          </a:xfrm>
          <a:prstGeom prst="rect">
            <a:avLst/>
          </a:prstGeom>
          <a:noFill/>
        </p:spPr>
        <p:txBody>
          <a:bodyPr wrap="square">
            <a:spAutoFit/>
          </a:bodyPr>
          <a:lstStyle/>
          <a:p>
            <a:r>
              <a:rPr lang="pl-PL" sz="2800" b="1" dirty="0">
                <a:solidFill>
                  <a:schemeClr val="bg1"/>
                </a:solidFill>
              </a:rPr>
              <a:t>Platform </a:t>
            </a:r>
            <a:r>
              <a:rPr lang="pl-PL" sz="2800" b="1" dirty="0" err="1">
                <a:solidFill>
                  <a:schemeClr val="bg1"/>
                </a:solidFill>
              </a:rPr>
              <a:t>example</a:t>
            </a:r>
            <a:endParaRPr lang="pl-PL" sz="2800" b="1" dirty="0">
              <a:solidFill>
                <a:schemeClr val="bg1"/>
              </a:solidFill>
            </a:endParaRPr>
          </a:p>
        </p:txBody>
      </p:sp>
      <p:sp>
        <p:nvSpPr>
          <p:cNvPr id="9" name="pole tekstowe 8">
            <a:extLst>
              <a:ext uri="{FF2B5EF4-FFF2-40B4-BE49-F238E27FC236}">
                <a16:creationId xmlns:a16="http://schemas.microsoft.com/office/drawing/2014/main" id="{14F303B8-34F4-91B6-2AB2-D630E1992E2D}"/>
              </a:ext>
            </a:extLst>
          </p:cNvPr>
          <p:cNvSpPr txBox="1"/>
          <p:nvPr/>
        </p:nvSpPr>
        <p:spPr>
          <a:xfrm>
            <a:off x="275927" y="3839048"/>
            <a:ext cx="3674452" cy="2446824"/>
          </a:xfrm>
          <a:prstGeom prst="rect">
            <a:avLst/>
          </a:prstGeom>
          <a:noFill/>
        </p:spPr>
        <p:txBody>
          <a:bodyPr wrap="square">
            <a:spAutoFit/>
          </a:bodyPr>
          <a:lstStyle/>
          <a:p>
            <a:r>
              <a:rPr lang="pl-PL" sz="2400" u="sng" dirty="0">
                <a:solidFill>
                  <a:schemeClr val="bg1"/>
                </a:solidFill>
                <a:latin typeface="Calibri"/>
                <a:ea typeface="Calibri"/>
                <a:cs typeface="Calibri"/>
                <a:sym typeface="Calibri"/>
              </a:rPr>
              <a:t>Data </a:t>
            </a:r>
            <a:r>
              <a:rPr lang="pl-PL" sz="2400" u="sng" dirty="0" err="1">
                <a:solidFill>
                  <a:schemeClr val="bg1"/>
                </a:solidFill>
                <a:latin typeface="Calibri"/>
                <a:ea typeface="Calibri"/>
                <a:cs typeface="Calibri"/>
                <a:sym typeface="Calibri"/>
              </a:rPr>
              <a:t>fusion</a:t>
            </a:r>
            <a:r>
              <a:rPr lang="pl-PL" sz="2400" u="sng" dirty="0">
                <a:solidFill>
                  <a:schemeClr val="bg1"/>
                </a:solidFill>
                <a:latin typeface="Calibri"/>
                <a:ea typeface="Calibri"/>
                <a:cs typeface="Calibri"/>
                <a:sym typeface="Calibri"/>
              </a:rPr>
              <a:t> </a:t>
            </a:r>
            <a:r>
              <a:rPr lang="pl-PL" sz="2400" u="sng" dirty="0" err="1">
                <a:solidFill>
                  <a:schemeClr val="bg1"/>
                </a:solidFill>
                <a:latin typeface="Calibri"/>
                <a:ea typeface="Calibri"/>
                <a:cs typeface="Calibri"/>
                <a:sym typeface="Calibri"/>
              </a:rPr>
              <a:t>enables</a:t>
            </a:r>
            <a:r>
              <a:rPr lang="pl-PL" sz="2400" u="sng" dirty="0">
                <a:solidFill>
                  <a:schemeClr val="bg1"/>
                </a:solidFill>
                <a:latin typeface="Calibri"/>
                <a:ea typeface="Calibri"/>
                <a:cs typeface="Calibri"/>
                <a:sym typeface="Calibri"/>
              </a:rPr>
              <a:t> </a:t>
            </a:r>
            <a:r>
              <a:rPr lang="pl-PL" sz="2400" u="sng" dirty="0" err="1">
                <a:solidFill>
                  <a:schemeClr val="bg1"/>
                </a:solidFill>
                <a:latin typeface="Calibri"/>
                <a:ea typeface="Calibri"/>
                <a:cs typeface="Calibri"/>
                <a:sym typeface="Calibri"/>
              </a:rPr>
              <a:t>comprehensive</a:t>
            </a:r>
            <a:r>
              <a:rPr lang="pl-PL" sz="2400" u="sng" dirty="0">
                <a:solidFill>
                  <a:schemeClr val="bg1"/>
                </a:solidFill>
                <a:latin typeface="Calibri"/>
                <a:ea typeface="Calibri"/>
                <a:cs typeface="Calibri"/>
                <a:sym typeface="Calibri"/>
              </a:rPr>
              <a:t> </a:t>
            </a:r>
            <a:r>
              <a:rPr lang="pl-PL" sz="2400" u="sng" dirty="0" err="1">
                <a:solidFill>
                  <a:schemeClr val="bg1"/>
                </a:solidFill>
                <a:latin typeface="Calibri"/>
                <a:ea typeface="Calibri"/>
                <a:cs typeface="Calibri"/>
                <a:sym typeface="Calibri"/>
              </a:rPr>
              <a:t>analysis</a:t>
            </a:r>
            <a:r>
              <a:rPr lang="pl-PL" sz="2400" u="sng" dirty="0">
                <a:solidFill>
                  <a:schemeClr val="bg1"/>
                </a:solidFill>
                <a:latin typeface="Calibri"/>
                <a:ea typeface="Calibri"/>
                <a:cs typeface="Calibri"/>
                <a:sym typeface="Calibri"/>
              </a:rPr>
              <a:t> of:</a:t>
            </a:r>
            <a:br>
              <a:rPr lang="pl-PL" sz="2400" u="sng" dirty="0">
                <a:solidFill>
                  <a:schemeClr val="bg1"/>
                </a:solidFill>
                <a:latin typeface="Calibri"/>
                <a:ea typeface="Calibri"/>
                <a:cs typeface="Calibri"/>
                <a:sym typeface="Calibri"/>
              </a:rPr>
            </a:br>
            <a:r>
              <a:rPr lang="pl-PL" sz="900" u="sng" dirty="0">
                <a:solidFill>
                  <a:schemeClr val="bg1"/>
                </a:solidFill>
                <a:latin typeface="Calibri"/>
                <a:ea typeface="Calibri"/>
                <a:cs typeface="Calibri"/>
                <a:sym typeface="Calibri"/>
              </a:rPr>
              <a:t> </a:t>
            </a:r>
          </a:p>
          <a:p>
            <a:pPr marL="342900" indent="-342900">
              <a:buClr>
                <a:schemeClr val="bg1"/>
              </a:buClr>
              <a:buFont typeface="Arial" panose="020B0604020202020204" pitchFamily="34" charset="0"/>
              <a:buChar char="•"/>
            </a:pPr>
            <a:r>
              <a:rPr lang="pl-PL" sz="2400" dirty="0" err="1">
                <a:solidFill>
                  <a:schemeClr val="bg1"/>
                </a:solidFill>
                <a:latin typeface="Calibri"/>
                <a:ea typeface="Calibri"/>
                <a:cs typeface="Calibri"/>
                <a:sym typeface="Calibri"/>
              </a:rPr>
              <a:t>crop</a:t>
            </a:r>
            <a:r>
              <a:rPr lang="pl-PL" sz="2400" dirty="0">
                <a:solidFill>
                  <a:schemeClr val="bg1"/>
                </a:solidFill>
                <a:latin typeface="Calibri"/>
                <a:ea typeface="Calibri"/>
                <a:cs typeface="Calibri"/>
                <a:sym typeface="Calibri"/>
              </a:rPr>
              <a:t> </a:t>
            </a:r>
            <a:r>
              <a:rPr lang="pl-PL" sz="2400" dirty="0" err="1">
                <a:solidFill>
                  <a:schemeClr val="bg1"/>
                </a:solidFill>
                <a:latin typeface="Calibri"/>
                <a:ea typeface="Calibri"/>
                <a:cs typeface="Calibri"/>
                <a:sym typeface="Calibri"/>
              </a:rPr>
              <a:t>conditions</a:t>
            </a:r>
            <a:r>
              <a:rPr lang="pl-PL" sz="2400" dirty="0">
                <a:solidFill>
                  <a:schemeClr val="bg1"/>
                </a:solidFill>
                <a:latin typeface="Calibri"/>
                <a:ea typeface="Calibri"/>
                <a:cs typeface="Calibri"/>
                <a:sym typeface="Calibri"/>
              </a:rPr>
              <a:t> </a:t>
            </a:r>
          </a:p>
          <a:p>
            <a:pPr marL="342900" indent="-342900">
              <a:buClr>
                <a:schemeClr val="bg1"/>
              </a:buClr>
              <a:buFont typeface="Arial" panose="020B0604020202020204" pitchFamily="34" charset="0"/>
              <a:buChar char="•"/>
            </a:pPr>
            <a:r>
              <a:rPr lang="pl-PL" sz="2400" dirty="0" err="1">
                <a:solidFill>
                  <a:schemeClr val="bg1"/>
                </a:solidFill>
                <a:latin typeface="Calibri"/>
                <a:ea typeface="Calibri"/>
                <a:cs typeface="Calibri"/>
                <a:sym typeface="Calibri"/>
              </a:rPr>
              <a:t>crop</a:t>
            </a:r>
            <a:r>
              <a:rPr lang="pl-PL" sz="2400" dirty="0">
                <a:solidFill>
                  <a:schemeClr val="bg1"/>
                </a:solidFill>
                <a:latin typeface="Calibri"/>
                <a:ea typeface="Calibri"/>
                <a:cs typeface="Calibri"/>
                <a:sym typeface="Calibri"/>
              </a:rPr>
              <a:t> </a:t>
            </a:r>
            <a:r>
              <a:rPr lang="pl-PL" sz="2400" dirty="0" err="1">
                <a:solidFill>
                  <a:schemeClr val="bg1"/>
                </a:solidFill>
                <a:latin typeface="Calibri"/>
                <a:ea typeface="Calibri"/>
                <a:cs typeface="Calibri"/>
                <a:sym typeface="Calibri"/>
              </a:rPr>
              <a:t>types</a:t>
            </a:r>
            <a:r>
              <a:rPr lang="pl-PL" sz="2400" dirty="0">
                <a:solidFill>
                  <a:schemeClr val="bg1"/>
                </a:solidFill>
                <a:latin typeface="Calibri"/>
                <a:ea typeface="Calibri"/>
                <a:cs typeface="Calibri"/>
                <a:sym typeface="Calibri"/>
              </a:rPr>
              <a:t> </a:t>
            </a:r>
          </a:p>
          <a:p>
            <a:pPr marL="342900" indent="-342900">
              <a:buClr>
                <a:schemeClr val="bg1"/>
              </a:buClr>
              <a:buFont typeface="Arial" panose="020B0604020202020204" pitchFamily="34" charset="0"/>
              <a:buChar char="•"/>
            </a:pPr>
            <a:r>
              <a:rPr lang="pl-PL" sz="2400" dirty="0" err="1">
                <a:solidFill>
                  <a:schemeClr val="bg1"/>
                </a:solidFill>
                <a:latin typeface="Calibri"/>
                <a:ea typeface="Calibri"/>
                <a:cs typeface="Calibri"/>
                <a:sym typeface="Calibri"/>
              </a:rPr>
              <a:t>environmental</a:t>
            </a:r>
            <a:r>
              <a:rPr lang="pl-PL" sz="2400" dirty="0">
                <a:solidFill>
                  <a:schemeClr val="bg1"/>
                </a:solidFill>
                <a:latin typeface="Calibri"/>
                <a:ea typeface="Calibri"/>
                <a:cs typeface="Calibri"/>
                <a:sym typeface="Calibri"/>
              </a:rPr>
              <a:t> </a:t>
            </a:r>
            <a:r>
              <a:rPr lang="pl-PL" sz="2400" dirty="0" err="1">
                <a:solidFill>
                  <a:schemeClr val="bg1"/>
                </a:solidFill>
                <a:latin typeface="Calibri"/>
                <a:ea typeface="Calibri"/>
                <a:cs typeface="Calibri"/>
                <a:sym typeface="Calibri"/>
              </a:rPr>
              <a:t>factors</a:t>
            </a:r>
            <a:endParaRPr lang="pl-PL" sz="2400" dirty="0">
              <a:solidFill>
                <a:schemeClr val="bg1"/>
              </a:solidFill>
              <a:latin typeface="Calibri"/>
              <a:ea typeface="Calibri"/>
              <a:cs typeface="Calibri"/>
              <a:sym typeface="Calibri"/>
            </a:endParaRPr>
          </a:p>
          <a:p>
            <a:endParaRPr lang="pl-PL" sz="2400" u="sng" dirty="0">
              <a:solidFill>
                <a:schemeClr val="bg1"/>
              </a:solidFill>
              <a:latin typeface="Calibri"/>
              <a:ea typeface="Calibri"/>
              <a:cs typeface="Calibri"/>
              <a:sym typeface="Calibri"/>
            </a:endParaRPr>
          </a:p>
        </p:txBody>
      </p:sp>
      <p:pic>
        <p:nvPicPr>
          <p:cNvPr id="4" name="Obraz 3">
            <a:extLst>
              <a:ext uri="{FF2B5EF4-FFF2-40B4-BE49-F238E27FC236}">
                <a16:creationId xmlns:a16="http://schemas.microsoft.com/office/drawing/2014/main" id="{913B3F86-5363-1529-8DD1-02D42962790B}"/>
              </a:ext>
            </a:extLst>
          </p:cNvPr>
          <p:cNvPicPr>
            <a:picLocks noChangeAspect="1"/>
          </p:cNvPicPr>
          <p:nvPr/>
        </p:nvPicPr>
        <p:blipFill rotWithShape="1">
          <a:blip r:embed="rId6"/>
          <a:srcRect r="29561"/>
          <a:stretch/>
        </p:blipFill>
        <p:spPr>
          <a:xfrm>
            <a:off x="4075310" y="5224849"/>
            <a:ext cx="3242220" cy="1670449"/>
          </a:xfrm>
          <a:prstGeom prst="rect">
            <a:avLst/>
          </a:prstGeom>
        </p:spPr>
      </p:pic>
      <p:sp>
        <p:nvSpPr>
          <p:cNvPr id="6" name="Google Shape;751;p69">
            <a:extLst>
              <a:ext uri="{FF2B5EF4-FFF2-40B4-BE49-F238E27FC236}">
                <a16:creationId xmlns:a16="http://schemas.microsoft.com/office/drawing/2014/main" id="{6C9035B6-6DE1-F3D9-47A5-5849E6A4CE85}"/>
              </a:ext>
            </a:extLst>
          </p:cNvPr>
          <p:cNvSpPr txBox="1">
            <a:spLocks noGrp="1"/>
          </p:cNvSpPr>
          <p:nvPr>
            <p:ph type="title"/>
          </p:nvPr>
        </p:nvSpPr>
        <p:spPr>
          <a:xfrm>
            <a:off x="384241" y="479606"/>
            <a:ext cx="3272258" cy="1498088"/>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rgbClr val="FFFFFF"/>
              </a:buClr>
              <a:buSzPts val="2200"/>
            </a:pPr>
            <a:r>
              <a:rPr lang="pl-PL" sz="2000" u="sng" dirty="0">
                <a:solidFill>
                  <a:schemeClr val="bg1"/>
                </a:solidFill>
              </a:rPr>
              <a:t>Fusion of image and </a:t>
            </a:r>
            <a:r>
              <a:rPr lang="pl-PL" sz="2000" u="sng" dirty="0" err="1">
                <a:solidFill>
                  <a:schemeClr val="bg1"/>
                </a:solidFill>
              </a:rPr>
              <a:t>geospatial</a:t>
            </a:r>
            <a:r>
              <a:rPr lang="pl-PL" sz="2000" u="sng" dirty="0">
                <a:solidFill>
                  <a:schemeClr val="bg1"/>
                </a:solidFill>
              </a:rPr>
              <a:t> data:</a:t>
            </a:r>
            <a:br>
              <a:rPr lang="pl-PL" sz="2000" dirty="0">
                <a:solidFill>
                  <a:schemeClr val="bg1"/>
                </a:solidFill>
              </a:rPr>
            </a:br>
            <a:r>
              <a:rPr lang="pl-PL" sz="2000" dirty="0">
                <a:solidFill>
                  <a:schemeClr val="bg1"/>
                </a:solidFill>
              </a:rPr>
              <a:t>- </a:t>
            </a:r>
            <a:r>
              <a:rPr lang="en-US" sz="2000" dirty="0">
                <a:solidFill>
                  <a:schemeClr val="bg1"/>
                </a:solidFill>
              </a:rPr>
              <a:t>Sentinel-2</a:t>
            </a:r>
            <a:br>
              <a:rPr lang="en-US" sz="2000" dirty="0">
                <a:solidFill>
                  <a:schemeClr val="bg1"/>
                </a:solidFill>
              </a:rPr>
            </a:br>
            <a:r>
              <a:rPr lang="pl-PL" sz="2000" dirty="0">
                <a:solidFill>
                  <a:schemeClr val="bg1"/>
                </a:solidFill>
              </a:rPr>
              <a:t>- </a:t>
            </a:r>
            <a:r>
              <a:rPr lang="en-US" sz="2000" dirty="0">
                <a:solidFill>
                  <a:schemeClr val="bg1"/>
                </a:solidFill>
              </a:rPr>
              <a:t>Spatial data</a:t>
            </a:r>
            <a:br>
              <a:rPr lang="en-US" sz="2000" dirty="0">
                <a:solidFill>
                  <a:schemeClr val="bg1"/>
                </a:solidFill>
              </a:rPr>
            </a:br>
            <a:r>
              <a:rPr lang="pl-PL" sz="2000" dirty="0">
                <a:solidFill>
                  <a:schemeClr val="bg1"/>
                </a:solidFill>
              </a:rPr>
              <a:t>- </a:t>
            </a:r>
            <a:r>
              <a:rPr lang="en-US" sz="2000" dirty="0" err="1">
                <a:solidFill>
                  <a:schemeClr val="bg1"/>
                </a:solidFill>
              </a:rPr>
              <a:t>meteo</a:t>
            </a:r>
            <a:r>
              <a:rPr lang="en-US" sz="2000" dirty="0">
                <a:solidFill>
                  <a:schemeClr val="bg1"/>
                </a:solidFill>
              </a:rPr>
              <a:t> data</a:t>
            </a:r>
            <a:br>
              <a:rPr lang="en-US" sz="2000" b="1" dirty="0">
                <a:solidFill>
                  <a:srgbClr val="FFFFFF"/>
                </a:solidFill>
              </a:rPr>
            </a:br>
            <a:br>
              <a:rPr lang="en-US" sz="2000" b="1" dirty="0">
                <a:solidFill>
                  <a:srgbClr val="FFFFFF"/>
                </a:solidFill>
              </a:rPr>
            </a:br>
            <a:br>
              <a:rPr lang="en-US" sz="2000" b="1" dirty="0">
                <a:solidFill>
                  <a:srgbClr val="FFFFFF"/>
                </a:solidFill>
              </a:rPr>
            </a:br>
            <a:endParaRPr sz="2000"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2"/>
        <p:cNvGrpSpPr/>
        <p:nvPr/>
      </p:nvGrpSpPr>
      <p:grpSpPr>
        <a:xfrm>
          <a:off x="0" y="0"/>
          <a:ext cx="0" cy="0"/>
          <a:chOff x="0" y="0"/>
          <a:chExt cx="0" cy="0"/>
        </a:xfrm>
      </p:grpSpPr>
      <p:sp>
        <p:nvSpPr>
          <p:cNvPr id="793" name="Google Shape;793;p7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73"/>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7" name="Google Shape;797;p73"/>
          <p:cNvSpPr/>
          <p:nvPr/>
        </p:nvSpPr>
        <p:spPr>
          <a:xfrm rot="5400000">
            <a:off x="4243541"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00" name="Google Shape;800;p73"/>
          <p:cNvPicPr preferRelativeResize="0"/>
          <p:nvPr/>
        </p:nvPicPr>
        <p:blipFill rotWithShape="1">
          <a:blip r:embed="rId3">
            <a:alphaModFix/>
          </a:blip>
          <a:srcRect l="27350" t="14359" r="27029" b="6251"/>
          <a:stretch/>
        </p:blipFill>
        <p:spPr>
          <a:xfrm>
            <a:off x="255182" y="317929"/>
            <a:ext cx="4710736" cy="2971720"/>
          </a:xfrm>
          <a:prstGeom prst="rect">
            <a:avLst/>
          </a:prstGeom>
          <a:noFill/>
          <a:ln>
            <a:noFill/>
          </a:ln>
        </p:spPr>
      </p:pic>
      <p:pic>
        <p:nvPicPr>
          <p:cNvPr id="801" name="Google Shape;801;p73"/>
          <p:cNvPicPr preferRelativeResize="0"/>
          <p:nvPr/>
        </p:nvPicPr>
        <p:blipFill rotWithShape="1">
          <a:blip r:embed="rId4">
            <a:alphaModFix/>
          </a:blip>
          <a:srcRect l="14847" r="994" b="-2"/>
          <a:stretch/>
        </p:blipFill>
        <p:spPr>
          <a:xfrm>
            <a:off x="5157145" y="10"/>
            <a:ext cx="7034849" cy="3960618"/>
          </a:xfrm>
          <a:prstGeom prst="rect">
            <a:avLst/>
          </a:prstGeom>
          <a:noFill/>
          <a:ln>
            <a:noFill/>
          </a:ln>
        </p:spPr>
      </p:pic>
      <p:sp>
        <p:nvSpPr>
          <p:cNvPr id="2" name="pole tekstowe 1">
            <a:extLst>
              <a:ext uri="{FF2B5EF4-FFF2-40B4-BE49-F238E27FC236}">
                <a16:creationId xmlns:a16="http://schemas.microsoft.com/office/drawing/2014/main" id="{874CD760-EFC3-C629-772E-877A1485BF3D}"/>
              </a:ext>
            </a:extLst>
          </p:cNvPr>
          <p:cNvSpPr txBox="1"/>
          <p:nvPr/>
        </p:nvSpPr>
        <p:spPr>
          <a:xfrm>
            <a:off x="5459104" y="4055546"/>
            <a:ext cx="6523630" cy="2123658"/>
          </a:xfrm>
          <a:prstGeom prst="rect">
            <a:avLst/>
          </a:prstGeom>
          <a:noFill/>
        </p:spPr>
        <p:txBody>
          <a:bodyPr wrap="square">
            <a:spAutoFit/>
          </a:bodyPr>
          <a:lstStyle/>
          <a:p>
            <a:r>
              <a:rPr lang="en-US" sz="2400" b="1" dirty="0">
                <a:solidFill>
                  <a:schemeClr val="dk1"/>
                </a:solidFill>
                <a:latin typeface="Calibri"/>
                <a:ea typeface="Calibri"/>
                <a:cs typeface="Calibri"/>
                <a:sym typeface="Calibri"/>
              </a:rPr>
              <a:t>Fusion of meteorological and geospatial data</a:t>
            </a:r>
            <a:r>
              <a:rPr lang="pl-PL" sz="2400" b="1" dirty="0">
                <a:solidFill>
                  <a:schemeClr val="dk1"/>
                </a:solidFill>
                <a:latin typeface="Calibri"/>
                <a:ea typeface="Calibri"/>
                <a:cs typeface="Calibri"/>
                <a:sym typeface="Calibri"/>
              </a:rPr>
              <a:t>: </a:t>
            </a:r>
          </a:p>
          <a:p>
            <a:pPr marL="285750" indent="-285750">
              <a:buFont typeface="Arial" panose="020B0604020202020204" pitchFamily="34" charset="0"/>
              <a:buChar char="•"/>
            </a:pPr>
            <a:endParaRPr lang="pl-PL" sz="1800" u="sng" dirty="0">
              <a:solidFill>
                <a:schemeClr val="tx1"/>
              </a:solidFill>
              <a:latin typeface="Calibri"/>
              <a:ea typeface="Calibri"/>
              <a:cs typeface="Calibri"/>
              <a:sym typeface="Calibri"/>
            </a:endParaRPr>
          </a:p>
          <a:p>
            <a:pPr marL="285750" indent="-285750">
              <a:buFont typeface="Arial" panose="020B0604020202020204" pitchFamily="34" charset="0"/>
              <a:buChar char="•"/>
            </a:pPr>
            <a:r>
              <a:rPr lang="pl-PL" sz="1800" dirty="0">
                <a:solidFill>
                  <a:schemeClr val="tx1"/>
                </a:solidFill>
                <a:latin typeface="Calibri"/>
                <a:ea typeface="Calibri"/>
                <a:cs typeface="Calibri"/>
                <a:sym typeface="Calibri"/>
              </a:rPr>
              <a:t>real-time monitoring and more accurate decision-making for irrigation, fertilization and pest control</a:t>
            </a:r>
          </a:p>
          <a:p>
            <a:pPr marL="285750" indent="-285750">
              <a:buFont typeface="Arial" panose="020B0604020202020204" pitchFamily="34" charset="0"/>
              <a:buChar char="•"/>
            </a:pPr>
            <a:r>
              <a:rPr lang="pl-PL" sz="1800" dirty="0">
                <a:solidFill>
                  <a:schemeClr val="tx1"/>
                </a:solidFill>
                <a:latin typeface="Calibri"/>
                <a:ea typeface="Calibri"/>
                <a:cs typeface="Calibri"/>
                <a:sym typeface="Calibri"/>
              </a:rPr>
              <a:t>m</a:t>
            </a:r>
            <a:r>
              <a:rPr lang="en-US" sz="1800" dirty="0" err="1">
                <a:solidFill>
                  <a:schemeClr val="tx1"/>
                </a:solidFill>
                <a:latin typeface="Calibri"/>
                <a:ea typeface="Calibri"/>
                <a:cs typeface="Calibri"/>
                <a:sym typeface="Calibri"/>
              </a:rPr>
              <a:t>oisture</a:t>
            </a:r>
            <a:r>
              <a:rPr lang="en-US" sz="1800" dirty="0">
                <a:solidFill>
                  <a:schemeClr val="tx1"/>
                </a:solidFill>
                <a:latin typeface="Calibri"/>
                <a:ea typeface="Calibri"/>
                <a:cs typeface="Calibri"/>
                <a:sym typeface="Calibri"/>
              </a:rPr>
              <a:t> and temperature conditions for monitoring vegetation growth</a:t>
            </a:r>
            <a:endParaRPr lang="pl-PL" sz="1800" dirty="0">
              <a:solidFill>
                <a:schemeClr val="tx1"/>
              </a:solidFill>
              <a:latin typeface="Calibri"/>
              <a:ea typeface="Calibri"/>
              <a:cs typeface="Calibri"/>
              <a:sym typeface="Calibri"/>
            </a:endParaRPr>
          </a:p>
          <a:p>
            <a:pPr marL="285750" indent="-285750">
              <a:buFont typeface="Arial" panose="020B0604020202020204" pitchFamily="34" charset="0"/>
              <a:buChar char="•"/>
            </a:pPr>
            <a:r>
              <a:rPr lang="pl-PL" sz="1800" dirty="0" err="1">
                <a:solidFill>
                  <a:schemeClr val="tx1"/>
                </a:solidFill>
                <a:latin typeface="Calibri"/>
                <a:ea typeface="Calibri"/>
                <a:cs typeface="Calibri"/>
                <a:sym typeface="Calibri"/>
              </a:rPr>
              <a:t>providing</a:t>
            </a:r>
            <a:r>
              <a:rPr lang="pl-PL" sz="1800" dirty="0">
                <a:solidFill>
                  <a:schemeClr val="tx1"/>
                </a:solidFill>
                <a:latin typeface="Calibri"/>
                <a:ea typeface="Calibri"/>
                <a:cs typeface="Calibri"/>
                <a:sym typeface="Calibri"/>
              </a:rPr>
              <a:t> </a:t>
            </a:r>
            <a:r>
              <a:rPr lang="pl-PL" sz="1800" dirty="0" err="1">
                <a:solidFill>
                  <a:schemeClr val="tx1"/>
                </a:solidFill>
                <a:latin typeface="Calibri"/>
                <a:ea typeface="Calibri"/>
                <a:cs typeface="Calibri"/>
                <a:sym typeface="Calibri"/>
              </a:rPr>
              <a:t>valuable</a:t>
            </a:r>
            <a:r>
              <a:rPr lang="pl-PL" sz="1800" dirty="0">
                <a:solidFill>
                  <a:schemeClr val="tx1"/>
                </a:solidFill>
                <a:latin typeface="Calibri"/>
                <a:ea typeface="Calibri"/>
                <a:cs typeface="Calibri"/>
                <a:sym typeface="Calibri"/>
              </a:rPr>
              <a:t> </a:t>
            </a:r>
            <a:r>
              <a:rPr lang="pl-PL" sz="1800" dirty="0" err="1">
                <a:solidFill>
                  <a:schemeClr val="tx1"/>
                </a:solidFill>
                <a:latin typeface="Calibri"/>
                <a:ea typeface="Calibri"/>
                <a:cs typeface="Calibri"/>
                <a:sym typeface="Calibri"/>
              </a:rPr>
              <a:t>information</a:t>
            </a:r>
            <a:r>
              <a:rPr lang="pl-PL" sz="1800" dirty="0">
                <a:solidFill>
                  <a:schemeClr val="tx1"/>
                </a:solidFill>
                <a:latin typeface="Calibri"/>
                <a:ea typeface="Calibri"/>
                <a:cs typeface="Calibri"/>
                <a:sym typeface="Calibri"/>
              </a:rPr>
              <a:t> for precision </a:t>
            </a:r>
            <a:r>
              <a:rPr lang="pl-PL" sz="1800" dirty="0" err="1">
                <a:solidFill>
                  <a:schemeClr val="tx1"/>
                </a:solidFill>
                <a:latin typeface="Calibri"/>
                <a:ea typeface="Calibri"/>
                <a:cs typeface="Calibri"/>
                <a:sym typeface="Calibri"/>
              </a:rPr>
              <a:t>agriculture</a:t>
            </a:r>
            <a:endParaRPr lang="pl-PL" dirty="0">
              <a:solidFill>
                <a:schemeClr val="tx1"/>
              </a:solidFill>
            </a:endParaRPr>
          </a:p>
        </p:txBody>
      </p:sp>
      <p:pic>
        <p:nvPicPr>
          <p:cNvPr id="799" name="Google Shape;799;p73"/>
          <p:cNvPicPr preferRelativeResize="0"/>
          <p:nvPr/>
        </p:nvPicPr>
        <p:blipFill rotWithShape="1">
          <a:blip r:embed="rId5">
            <a:alphaModFix/>
          </a:blip>
          <a:srcRect l="36686" t="20140" r="8826" b="4564"/>
          <a:stretch/>
        </p:blipFill>
        <p:spPr>
          <a:xfrm>
            <a:off x="154092" y="3423119"/>
            <a:ext cx="4848961" cy="33014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745"/>
        <p:cNvGrpSpPr/>
        <p:nvPr/>
      </p:nvGrpSpPr>
      <p:grpSpPr>
        <a:xfrm>
          <a:off x="0" y="0"/>
          <a:ext cx="0" cy="0"/>
          <a:chOff x="0" y="0"/>
          <a:chExt cx="0" cy="0"/>
        </a:xfrm>
      </p:grpSpPr>
      <p:sp>
        <p:nvSpPr>
          <p:cNvPr id="746" name="Google Shape;746;p69"/>
          <p:cNvSpPr/>
          <p:nvPr/>
        </p:nvSpPr>
        <p:spPr>
          <a:xfrm>
            <a:off x="0" y="41955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69"/>
          <p:cNvSpPr/>
          <p:nvPr/>
        </p:nvSpPr>
        <p:spPr>
          <a:xfrm rot="5400000" flipH="1">
            <a:off x="-1609752" y="1609749"/>
            <a:ext cx="7330022" cy="4110520"/>
          </a:xfrm>
          <a:prstGeom prst="rect">
            <a:avLst/>
          </a:prstGeom>
          <a:gradFill>
            <a:gsLst>
              <a:gs pos="0">
                <a:srgbClr val="000000"/>
              </a:gs>
              <a:gs pos="1100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69"/>
          <p:cNvSpPr/>
          <p:nvPr/>
        </p:nvSpPr>
        <p:spPr>
          <a:xfrm flipH="1">
            <a:off x="20641" y="181386"/>
            <a:ext cx="3595060" cy="7110680"/>
          </a:xfrm>
          <a:prstGeom prst="rect">
            <a:avLst/>
          </a:prstGeom>
          <a:gradFill>
            <a:gsLst>
              <a:gs pos="0">
                <a:srgbClr val="4472C4">
                  <a:alpha val="31764"/>
                </a:srgbClr>
              </a:gs>
              <a:gs pos="70000">
                <a:srgbClr val="000000">
                  <a:alpha val="0"/>
                </a:srgbClr>
              </a:gs>
              <a:gs pos="100000">
                <a:srgbClr val="000000">
                  <a:alpha val="0"/>
                </a:srgbClr>
              </a:gs>
            </a:gsLst>
            <a:lin ang="6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50" name="Google Shape;750;p69"/>
          <p:cNvSpPr/>
          <p:nvPr/>
        </p:nvSpPr>
        <p:spPr>
          <a:xfrm rot="-5400000">
            <a:off x="-183054" y="3144457"/>
            <a:ext cx="4516074" cy="4071072"/>
          </a:xfrm>
          <a:prstGeom prst="rect">
            <a:avLst/>
          </a:prstGeom>
          <a:gradFill>
            <a:gsLst>
              <a:gs pos="0">
                <a:srgbClr val="4472C4">
                  <a:alpha val="23921"/>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pole tekstowe 2">
            <a:extLst>
              <a:ext uri="{FF2B5EF4-FFF2-40B4-BE49-F238E27FC236}">
                <a16:creationId xmlns:a16="http://schemas.microsoft.com/office/drawing/2014/main" id="{2EFF3672-228D-61B5-2324-5F85D175E98B}"/>
              </a:ext>
            </a:extLst>
          </p:cNvPr>
          <p:cNvSpPr txBox="1">
            <a:spLocks noChangeArrowheads="1"/>
          </p:cNvSpPr>
          <p:nvPr/>
        </p:nvSpPr>
        <p:spPr bwMode="auto">
          <a:xfrm>
            <a:off x="4409671" y="788039"/>
            <a:ext cx="7483177" cy="483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buFont typeface="Arial" panose="020B0604020202020204" pitchFamily="34" charset="0"/>
              <a:buChar char="•"/>
            </a:pPr>
            <a:r>
              <a:rPr lang="pl-PL" altLang="pl-PL" sz="2800" b="1" i="1" dirty="0" err="1"/>
              <a:t>Higher</a:t>
            </a:r>
            <a:r>
              <a:rPr lang="pl-PL" altLang="pl-PL" sz="2800" b="1" i="1" dirty="0"/>
              <a:t> </a:t>
            </a:r>
            <a:r>
              <a:rPr lang="pl-PL" altLang="pl-PL" sz="2800" b="1" i="1" dirty="0" err="1"/>
              <a:t>accuracy</a:t>
            </a:r>
            <a:r>
              <a:rPr lang="pl-PL" altLang="pl-PL" sz="2800" b="1" i="1" dirty="0"/>
              <a:t> </a:t>
            </a:r>
            <a:r>
              <a:rPr lang="pl-PL" altLang="pl-PL" sz="2400" dirty="0"/>
              <a:t>- </a:t>
            </a:r>
            <a:r>
              <a:rPr lang="pl-PL" altLang="pl-PL" sz="2400" dirty="0" err="1"/>
              <a:t>precise</a:t>
            </a:r>
            <a:r>
              <a:rPr lang="pl-PL" altLang="pl-PL" sz="2400" dirty="0"/>
              <a:t> </a:t>
            </a:r>
            <a:r>
              <a:rPr lang="pl-PL" altLang="pl-PL" sz="2400" dirty="0" err="1"/>
              <a:t>determination</a:t>
            </a:r>
            <a:r>
              <a:rPr lang="pl-PL" altLang="pl-PL" sz="2400" dirty="0"/>
              <a:t> of the </a:t>
            </a:r>
            <a:r>
              <a:rPr lang="pl-PL" altLang="pl-PL" sz="2400" dirty="0" err="1"/>
              <a:t>condition</a:t>
            </a:r>
            <a:r>
              <a:rPr lang="pl-PL" altLang="pl-PL" sz="2400" dirty="0"/>
              <a:t> of </a:t>
            </a:r>
            <a:r>
              <a:rPr lang="pl-PL" altLang="pl-PL" sz="2400" dirty="0" err="1"/>
              <a:t>agricultural</a:t>
            </a:r>
            <a:r>
              <a:rPr lang="pl-PL" altLang="pl-PL" sz="2400" dirty="0"/>
              <a:t> </a:t>
            </a:r>
            <a:r>
              <a:rPr lang="pl-PL" altLang="pl-PL" sz="2400" dirty="0" err="1"/>
              <a:t>crops</a:t>
            </a:r>
            <a:endParaRPr lang="pl-PL" altLang="pl-PL" sz="2400" dirty="0"/>
          </a:p>
          <a:p>
            <a:pPr eaLnBrk="1" hangingPunct="1">
              <a:lnSpc>
                <a:spcPct val="150000"/>
              </a:lnSpc>
              <a:buFont typeface="Arial" panose="020B0604020202020204" pitchFamily="34" charset="0"/>
              <a:buChar char="•"/>
            </a:pPr>
            <a:r>
              <a:rPr lang="pl-PL" altLang="pl-PL" sz="2800" b="1" i="1" dirty="0" err="1"/>
              <a:t>More</a:t>
            </a:r>
            <a:r>
              <a:rPr lang="pl-PL" altLang="pl-PL" sz="2800" b="1" i="1" dirty="0"/>
              <a:t> </a:t>
            </a:r>
            <a:r>
              <a:rPr lang="pl-PL" altLang="pl-PL" sz="2800" b="1" i="1" dirty="0" err="1"/>
              <a:t>frequent</a:t>
            </a:r>
            <a:r>
              <a:rPr lang="pl-PL" altLang="pl-PL" sz="2800" b="1" i="1" dirty="0"/>
              <a:t> monitoring </a:t>
            </a:r>
            <a:r>
              <a:rPr lang="pl-PL" altLang="pl-PL" sz="2400" dirty="0"/>
              <a:t>- the </a:t>
            </a:r>
            <a:r>
              <a:rPr lang="pl-PL" altLang="pl-PL" sz="2400" dirty="0" err="1"/>
              <a:t>ability</a:t>
            </a:r>
            <a:r>
              <a:rPr lang="pl-PL" altLang="pl-PL" sz="2400" dirty="0"/>
              <a:t> to monitor on a </a:t>
            </a:r>
            <a:r>
              <a:rPr lang="pl-PL" altLang="pl-PL" sz="2400" dirty="0" err="1"/>
              <a:t>regular</a:t>
            </a:r>
            <a:r>
              <a:rPr lang="pl-PL" altLang="pl-PL" sz="2400" dirty="0"/>
              <a:t> </a:t>
            </a:r>
            <a:r>
              <a:rPr lang="pl-PL" altLang="pl-PL" sz="2400" dirty="0" err="1"/>
              <a:t>basis</a:t>
            </a:r>
            <a:r>
              <a:rPr lang="pl-PL" altLang="pl-PL" sz="2400" dirty="0"/>
              <a:t>, </a:t>
            </a:r>
            <a:r>
              <a:rPr lang="pl-PL" altLang="pl-PL" sz="2400" dirty="0" err="1"/>
              <a:t>allowing</a:t>
            </a:r>
            <a:r>
              <a:rPr lang="pl-PL" altLang="pl-PL" sz="2400" dirty="0"/>
              <a:t> </a:t>
            </a:r>
            <a:r>
              <a:rPr lang="pl-PL" altLang="pl-PL" sz="2400" dirty="0" err="1"/>
              <a:t>rapid</a:t>
            </a:r>
            <a:r>
              <a:rPr lang="pl-PL" altLang="pl-PL" sz="2400" dirty="0"/>
              <a:t> </a:t>
            </a:r>
            <a:r>
              <a:rPr lang="pl-PL" altLang="pl-PL" sz="2400" dirty="0" err="1"/>
              <a:t>response</a:t>
            </a:r>
            <a:r>
              <a:rPr lang="pl-PL" altLang="pl-PL" sz="2400" dirty="0"/>
              <a:t> to </a:t>
            </a:r>
            <a:r>
              <a:rPr lang="pl-PL" altLang="pl-PL" sz="2400" dirty="0" err="1"/>
              <a:t>changes</a:t>
            </a:r>
            <a:endParaRPr lang="pl-PL" altLang="pl-PL" sz="2400" dirty="0"/>
          </a:p>
          <a:p>
            <a:pPr eaLnBrk="1" hangingPunct="1">
              <a:lnSpc>
                <a:spcPct val="150000"/>
              </a:lnSpc>
              <a:buFont typeface="Arial" panose="020B0604020202020204" pitchFamily="34" charset="0"/>
              <a:buChar char="•"/>
            </a:pPr>
            <a:r>
              <a:rPr lang="pl-PL" altLang="pl-PL" sz="2800" b="1" i="1" dirty="0" err="1"/>
              <a:t>Improved</a:t>
            </a:r>
            <a:r>
              <a:rPr lang="pl-PL" altLang="pl-PL" sz="2800" b="1" i="1" dirty="0"/>
              <a:t> </a:t>
            </a:r>
            <a:r>
              <a:rPr lang="pl-PL" altLang="pl-PL" sz="2800" b="1" i="1" dirty="0" err="1"/>
              <a:t>analysis</a:t>
            </a:r>
            <a:r>
              <a:rPr lang="pl-PL" altLang="pl-PL" sz="2800" b="1" i="1" dirty="0"/>
              <a:t> of </a:t>
            </a:r>
            <a:r>
              <a:rPr lang="pl-PL" altLang="pl-PL" sz="2800" b="1" i="1" dirty="0" err="1"/>
              <a:t>crop</a:t>
            </a:r>
            <a:r>
              <a:rPr lang="pl-PL" altLang="pl-PL" sz="2800" b="1" i="1" dirty="0"/>
              <a:t> </a:t>
            </a:r>
            <a:r>
              <a:rPr lang="pl-PL" altLang="pl-PL" sz="2800" b="1" i="1" dirty="0" err="1"/>
              <a:t>types</a:t>
            </a:r>
            <a:r>
              <a:rPr lang="pl-PL" altLang="pl-PL" sz="2800" b="1" i="1" dirty="0"/>
              <a:t> </a:t>
            </a:r>
            <a:r>
              <a:rPr lang="pl-PL" altLang="pl-PL" sz="2400" dirty="0"/>
              <a:t>- </a:t>
            </a:r>
            <a:r>
              <a:rPr lang="pl-PL" altLang="pl-PL" sz="2400" dirty="0" err="1"/>
              <a:t>deeper</a:t>
            </a:r>
            <a:r>
              <a:rPr lang="pl-PL" altLang="pl-PL" sz="2400" dirty="0"/>
              <a:t> </a:t>
            </a:r>
            <a:r>
              <a:rPr lang="pl-PL" altLang="pl-PL" sz="2400" dirty="0" err="1"/>
              <a:t>understanding</a:t>
            </a:r>
            <a:r>
              <a:rPr lang="pl-PL" altLang="pl-PL" sz="2400" dirty="0"/>
              <a:t> of plant </a:t>
            </a:r>
            <a:r>
              <a:rPr lang="pl-PL" altLang="pl-PL" sz="2400" dirty="0" err="1"/>
              <a:t>growth</a:t>
            </a:r>
            <a:r>
              <a:rPr lang="pl-PL" altLang="pl-PL" sz="2400" dirty="0"/>
              <a:t> </a:t>
            </a:r>
            <a:r>
              <a:rPr lang="pl-PL" altLang="pl-PL" sz="2400" dirty="0" err="1"/>
              <a:t>processes</a:t>
            </a:r>
            <a:endParaRPr lang="pl-PL" altLang="pl-PL" sz="2400" dirty="0"/>
          </a:p>
          <a:p>
            <a:pPr eaLnBrk="1" hangingPunct="1">
              <a:lnSpc>
                <a:spcPct val="150000"/>
              </a:lnSpc>
              <a:buFont typeface="Arial" panose="020B0604020202020204" pitchFamily="34" charset="0"/>
              <a:buChar char="•"/>
            </a:pPr>
            <a:r>
              <a:rPr lang="pl-PL" altLang="pl-PL" sz="2800" b="1" i="1" dirty="0" err="1"/>
              <a:t>Optimization</a:t>
            </a:r>
            <a:r>
              <a:rPr lang="pl-PL" altLang="pl-PL" sz="2800" b="1" i="1" dirty="0"/>
              <a:t> of </a:t>
            </a:r>
            <a:r>
              <a:rPr lang="pl-PL" altLang="pl-PL" sz="2800" b="1" i="1" dirty="0" err="1"/>
              <a:t>resource</a:t>
            </a:r>
            <a:r>
              <a:rPr lang="pl-PL" altLang="pl-PL" sz="2800" b="1" i="1" dirty="0"/>
              <a:t> management </a:t>
            </a:r>
            <a:r>
              <a:rPr lang="pl-PL" altLang="pl-PL" sz="2400" dirty="0"/>
              <a:t>- </a:t>
            </a:r>
            <a:r>
              <a:rPr lang="pl-PL" altLang="pl-PL" sz="2400" dirty="0" err="1"/>
              <a:t>more</a:t>
            </a:r>
            <a:r>
              <a:rPr lang="pl-PL" altLang="pl-PL" sz="2400" dirty="0"/>
              <a:t> </a:t>
            </a:r>
            <a:r>
              <a:rPr lang="pl-PL" altLang="pl-PL" sz="2400" dirty="0" err="1"/>
              <a:t>efficient</a:t>
            </a:r>
            <a:r>
              <a:rPr lang="pl-PL" altLang="pl-PL" sz="2400" dirty="0"/>
              <a:t> </a:t>
            </a:r>
            <a:r>
              <a:rPr lang="pl-PL" altLang="pl-PL" sz="2400" dirty="0" err="1"/>
              <a:t>use</a:t>
            </a:r>
            <a:r>
              <a:rPr lang="pl-PL" altLang="pl-PL" sz="2400" dirty="0"/>
              <a:t> of </a:t>
            </a:r>
            <a:r>
              <a:rPr lang="pl-PL" altLang="pl-PL" sz="2400" dirty="0" err="1"/>
              <a:t>water</a:t>
            </a:r>
            <a:r>
              <a:rPr lang="pl-PL" altLang="pl-PL" sz="2400" dirty="0"/>
              <a:t>, </a:t>
            </a:r>
            <a:r>
              <a:rPr lang="pl-PL" altLang="pl-PL" sz="2400" dirty="0" err="1"/>
              <a:t>fertilizer</a:t>
            </a:r>
            <a:r>
              <a:rPr lang="pl-PL" altLang="pl-PL" sz="2400" dirty="0"/>
              <a:t> and </a:t>
            </a:r>
            <a:r>
              <a:rPr lang="pl-PL" altLang="pl-PL" sz="2400" dirty="0" err="1"/>
              <a:t>pesticides</a:t>
            </a:r>
            <a:endParaRPr lang="pl-PL" altLang="pl-PL" sz="2400" dirty="0"/>
          </a:p>
        </p:txBody>
      </p:sp>
      <p:sp>
        <p:nvSpPr>
          <p:cNvPr id="8" name="pole tekstowe 7">
            <a:extLst>
              <a:ext uri="{FF2B5EF4-FFF2-40B4-BE49-F238E27FC236}">
                <a16:creationId xmlns:a16="http://schemas.microsoft.com/office/drawing/2014/main" id="{1D48B56B-022C-CF33-A669-BB2268F947CB}"/>
              </a:ext>
            </a:extLst>
          </p:cNvPr>
          <p:cNvSpPr txBox="1"/>
          <p:nvPr/>
        </p:nvSpPr>
        <p:spPr>
          <a:xfrm>
            <a:off x="299152" y="788039"/>
            <a:ext cx="3615701" cy="216693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indent="0">
              <a:lnSpc>
                <a:spcPct val="90000"/>
              </a:lnSpc>
              <a:buNone/>
              <a:defRPr sz="3400" b="1">
                <a:solidFill>
                  <a:srgbClr val="FFFFFF"/>
                </a:solidFill>
                <a:latin typeface="Calibri"/>
                <a:ea typeface="Calibri"/>
                <a:cs typeface="Calibri"/>
              </a:defRPr>
            </a:lvl1pPr>
          </a:lstStyle>
          <a:p>
            <a:r>
              <a:rPr lang="pl-PL" altLang="pl-PL" sz="4400" dirty="0"/>
              <a:t>Fusion Data  </a:t>
            </a:r>
            <a:r>
              <a:rPr lang="pl-PL" altLang="pl-PL" sz="4400" dirty="0" err="1"/>
              <a:t>Conclusions</a:t>
            </a:r>
            <a:endParaRPr lang="pl-PL" sz="4400" dirty="0"/>
          </a:p>
        </p:txBody>
      </p:sp>
    </p:spTree>
    <p:extLst>
      <p:ext uri="{BB962C8B-B14F-4D97-AF65-F5344CB8AC3E}">
        <p14:creationId xmlns:p14="http://schemas.microsoft.com/office/powerpoint/2010/main" val="2655961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7DE469-7943-5644-E0FA-C25F1DF0650C}"/>
              </a:ext>
            </a:extLst>
          </p:cNvPr>
          <p:cNvPicPr>
            <a:picLocks noChangeAspect="1"/>
          </p:cNvPicPr>
          <p:nvPr/>
        </p:nvPicPr>
        <p:blipFill rotWithShape="1">
          <a:blip r:embed="rId2"/>
          <a:srcRect l="889"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E874123-5198-AE85-0465-A80B9A3DECF0}"/>
              </a:ext>
            </a:extLst>
          </p:cNvPr>
          <p:cNvSpPr>
            <a:spLocks noGrp="1"/>
          </p:cNvSpPr>
          <p:nvPr>
            <p:ph type="title"/>
          </p:nvPr>
        </p:nvSpPr>
        <p:spPr>
          <a:xfrm>
            <a:off x="1133602" y="-723628"/>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marL="0" indent="0" algn="ctr"/>
            <a:r>
              <a:rPr lang="en-US" sz="3600" dirty="0">
                <a:solidFill>
                  <a:srgbClr val="FFFFFF"/>
                </a:solidFill>
              </a:rPr>
              <a:t>Supporting innovation in agriculture for better life</a:t>
            </a:r>
          </a:p>
        </p:txBody>
      </p:sp>
    </p:spTree>
    <p:extLst>
      <p:ext uri="{BB962C8B-B14F-4D97-AF65-F5344CB8AC3E}">
        <p14:creationId xmlns:p14="http://schemas.microsoft.com/office/powerpoint/2010/main" val="429195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0"/>
        <p:cNvGrpSpPr/>
        <p:nvPr/>
      </p:nvGrpSpPr>
      <p:grpSpPr>
        <a:xfrm>
          <a:off x="0" y="0"/>
          <a:ext cx="0" cy="0"/>
          <a:chOff x="0" y="0"/>
          <a:chExt cx="0" cy="0"/>
        </a:xfrm>
      </p:grpSpPr>
      <p:pic>
        <p:nvPicPr>
          <p:cNvPr id="211" name="Google Shape;211;p32"/>
          <p:cNvPicPr preferRelativeResize="0"/>
          <p:nvPr/>
        </p:nvPicPr>
        <p:blipFill rotWithShape="1">
          <a:blip r:embed="rId3">
            <a:alphaModFix amt="35000"/>
          </a:blip>
          <a:srcRect t="472"/>
          <a:stretch/>
        </p:blipFill>
        <p:spPr>
          <a:xfrm>
            <a:off x="20" y="27004"/>
            <a:ext cx="12191980" cy="6855958"/>
          </a:xfrm>
          <a:prstGeom prst="rect">
            <a:avLst/>
          </a:prstGeom>
          <a:noFill/>
          <a:ln>
            <a:noFill/>
          </a:ln>
        </p:spPr>
      </p:pic>
      <p:sp>
        <p:nvSpPr>
          <p:cNvPr id="212" name="Google Shape;212;p32"/>
          <p:cNvSpPr txBox="1">
            <a:spLocks noGrp="1"/>
          </p:cNvSpPr>
          <p:nvPr>
            <p:ph type="title"/>
          </p:nvPr>
        </p:nvSpPr>
        <p:spPr>
          <a:xfrm>
            <a:off x="636505" y="498328"/>
            <a:ext cx="48789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100"/>
              <a:buFont typeface="Calibri"/>
              <a:buNone/>
            </a:pPr>
            <a:r>
              <a:rPr lang="en-US" sz="3600" b="1" dirty="0"/>
              <a:t>University of Agriculture in Krakow</a:t>
            </a:r>
            <a:endParaRPr sz="3600" b="1" dirty="0"/>
          </a:p>
        </p:txBody>
      </p:sp>
      <p:sp>
        <p:nvSpPr>
          <p:cNvPr id="213" name="Google Shape;213;p32"/>
          <p:cNvSpPr/>
          <p:nvPr/>
        </p:nvSpPr>
        <p:spPr>
          <a:xfrm>
            <a:off x="551549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214" name="Google Shape;214;p32"/>
          <p:cNvPicPr preferRelativeResize="0"/>
          <p:nvPr/>
        </p:nvPicPr>
        <p:blipFill rotWithShape="1">
          <a:blip r:embed="rId4">
            <a:alphaModFix/>
          </a:blip>
          <a:srcRect l="32411" r="15085" b="-4"/>
          <a:stretch/>
        </p:blipFill>
        <p:spPr>
          <a:xfrm>
            <a:off x="5680087" y="361702"/>
            <a:ext cx="1691640" cy="1691640"/>
          </a:xfrm>
          <a:custGeom>
            <a:avLst/>
            <a:gdLst/>
            <a:ahLst/>
            <a:cxnLst/>
            <a:rect l="l" t="t" r="r" b="b"/>
            <a:pathLst>
              <a:path w="1956816" h="1956816" extrusionOk="0">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ln>
            <a:noFill/>
          </a:ln>
        </p:spPr>
      </p:pic>
      <p:sp>
        <p:nvSpPr>
          <p:cNvPr id="215" name="Google Shape;215;p32"/>
          <p:cNvSpPr txBox="1">
            <a:spLocks noGrp="1"/>
          </p:cNvSpPr>
          <p:nvPr>
            <p:ph type="body" idx="1"/>
          </p:nvPr>
        </p:nvSpPr>
        <p:spPr>
          <a:xfrm>
            <a:off x="805542" y="2033781"/>
            <a:ext cx="5290457" cy="359617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3600"/>
              <a:buChar char="•"/>
            </a:pPr>
            <a:r>
              <a:rPr lang="en-US" sz="2400" dirty="0"/>
              <a:t>The Agency for Restructuring and </a:t>
            </a:r>
            <a:r>
              <a:rPr lang="en-US" sz="2400" dirty="0" err="1"/>
              <a:t>Modernisation</a:t>
            </a:r>
            <a:r>
              <a:rPr lang="en-US" sz="2400" dirty="0"/>
              <a:t> of Agriculture </a:t>
            </a:r>
            <a:r>
              <a:rPr lang="en-US" sz="2400" b="1" dirty="0"/>
              <a:t>(ARMA</a:t>
            </a:r>
            <a:r>
              <a:rPr lang="pl-PL" sz="2400" b="1" dirty="0"/>
              <a:t>)</a:t>
            </a:r>
          </a:p>
          <a:p>
            <a:pPr marL="228600" lvl="0" indent="-228600" algn="l" rtl="0">
              <a:lnSpc>
                <a:spcPct val="90000"/>
              </a:lnSpc>
              <a:spcBef>
                <a:spcPts val="0"/>
              </a:spcBef>
              <a:spcAft>
                <a:spcPts val="0"/>
              </a:spcAft>
              <a:buClr>
                <a:schemeClr val="lt1"/>
              </a:buClr>
              <a:buSzPts val="3600"/>
              <a:buChar char="•"/>
            </a:pPr>
            <a:endParaRPr lang="pl-PL" sz="2400" dirty="0"/>
          </a:p>
          <a:p>
            <a:pPr marL="228600" lvl="0" indent="-228600" algn="l" rtl="0">
              <a:lnSpc>
                <a:spcPct val="90000"/>
              </a:lnSpc>
              <a:spcBef>
                <a:spcPts val="0"/>
              </a:spcBef>
              <a:spcAft>
                <a:spcPts val="0"/>
              </a:spcAft>
              <a:buClr>
                <a:schemeClr val="lt1"/>
              </a:buClr>
              <a:buSzPts val="3600"/>
              <a:buChar char="•"/>
            </a:pPr>
            <a:r>
              <a:rPr lang="en-US" sz="2400" dirty="0"/>
              <a:t>The National Support Centre for Agriculture </a:t>
            </a:r>
            <a:r>
              <a:rPr lang="en-US" sz="2400" b="1" dirty="0"/>
              <a:t>(KOWR)</a:t>
            </a:r>
            <a:endParaRPr lang="pl-PL" sz="2400" b="1" dirty="0"/>
          </a:p>
          <a:p>
            <a:pPr marL="228600" lvl="0" indent="-228600" algn="l" rtl="0">
              <a:lnSpc>
                <a:spcPct val="90000"/>
              </a:lnSpc>
              <a:spcBef>
                <a:spcPts val="0"/>
              </a:spcBef>
              <a:spcAft>
                <a:spcPts val="0"/>
              </a:spcAft>
              <a:buClr>
                <a:schemeClr val="lt1"/>
              </a:buClr>
              <a:buSzPts val="3600"/>
              <a:buChar char="•"/>
            </a:pPr>
            <a:endParaRPr lang="pl-PL" sz="2400" dirty="0"/>
          </a:p>
          <a:p>
            <a:pPr marL="228600" lvl="0" indent="-228600" algn="l" rtl="0">
              <a:lnSpc>
                <a:spcPct val="90000"/>
              </a:lnSpc>
              <a:spcBef>
                <a:spcPts val="0"/>
              </a:spcBef>
              <a:spcAft>
                <a:spcPts val="0"/>
              </a:spcAft>
              <a:buClr>
                <a:schemeClr val="lt1"/>
              </a:buClr>
              <a:buSzPts val="3600"/>
              <a:buChar char="•"/>
            </a:pPr>
            <a:r>
              <a:rPr lang="en-US" sz="2400" dirty="0"/>
              <a:t>Agricultural Advisory Centre</a:t>
            </a:r>
            <a:r>
              <a:rPr lang="pl-PL" sz="2400" dirty="0"/>
              <a:t> (</a:t>
            </a:r>
            <a:r>
              <a:rPr lang="en-US" sz="2400" dirty="0"/>
              <a:t>ODR</a:t>
            </a:r>
            <a:r>
              <a:rPr lang="pl-PL" sz="2400" dirty="0"/>
              <a:t>)</a:t>
            </a:r>
          </a:p>
          <a:p>
            <a:pPr marL="0" lvl="0" indent="0" algn="l" rtl="0">
              <a:lnSpc>
                <a:spcPct val="90000"/>
              </a:lnSpc>
              <a:spcBef>
                <a:spcPts val="0"/>
              </a:spcBef>
              <a:spcAft>
                <a:spcPts val="0"/>
              </a:spcAft>
              <a:buClr>
                <a:schemeClr val="lt1"/>
              </a:buClr>
              <a:buSzPts val="3600"/>
              <a:buNone/>
            </a:pPr>
            <a:endParaRPr lang="en-US" sz="2600" dirty="0">
              <a:solidFill>
                <a:srgbClr val="FFC000"/>
              </a:solidFill>
            </a:endParaRPr>
          </a:p>
          <a:p>
            <a:pPr marL="228600" indent="-228600">
              <a:buSzPts val="3600"/>
            </a:pPr>
            <a:r>
              <a:rPr lang="en-US" sz="2400" dirty="0"/>
              <a:t>Individual farms and companies</a:t>
            </a:r>
            <a:endParaRPr lang="pl-PL" sz="2400" dirty="0"/>
          </a:p>
          <a:p>
            <a:pPr marL="228600" lvl="0" indent="-228600" algn="l" rtl="0">
              <a:lnSpc>
                <a:spcPct val="90000"/>
              </a:lnSpc>
              <a:spcBef>
                <a:spcPts val="1000"/>
              </a:spcBef>
              <a:spcAft>
                <a:spcPts val="0"/>
              </a:spcAft>
              <a:buClr>
                <a:schemeClr val="lt1"/>
              </a:buClr>
              <a:buSzPts val="3600"/>
              <a:buChar char="•"/>
            </a:pPr>
            <a:endParaRPr lang="pl-PL" sz="2400" dirty="0"/>
          </a:p>
          <a:p>
            <a:pPr marL="228600" lvl="0" indent="-228600" algn="l" rtl="0">
              <a:lnSpc>
                <a:spcPct val="90000"/>
              </a:lnSpc>
              <a:spcBef>
                <a:spcPts val="1000"/>
              </a:spcBef>
              <a:spcAft>
                <a:spcPts val="0"/>
              </a:spcAft>
              <a:buClr>
                <a:schemeClr val="lt1"/>
              </a:buClr>
              <a:buSzPts val="3600"/>
              <a:buChar char="•"/>
            </a:pPr>
            <a:endParaRPr lang="pl-PL" sz="2400" dirty="0"/>
          </a:p>
          <a:p>
            <a:pPr marL="228600" lvl="0" indent="-228600" algn="l" rtl="0">
              <a:lnSpc>
                <a:spcPct val="90000"/>
              </a:lnSpc>
              <a:spcBef>
                <a:spcPts val="1000"/>
              </a:spcBef>
              <a:spcAft>
                <a:spcPts val="0"/>
              </a:spcAft>
              <a:buClr>
                <a:schemeClr val="lt1"/>
              </a:buClr>
              <a:buSzPts val="3600"/>
              <a:buChar char="•"/>
            </a:pPr>
            <a:endParaRPr sz="1200" dirty="0"/>
          </a:p>
          <a:p>
            <a:pPr marL="228600" lvl="0" indent="-114300" algn="l" rtl="0">
              <a:lnSpc>
                <a:spcPct val="90000"/>
              </a:lnSpc>
              <a:spcBef>
                <a:spcPts val="1000"/>
              </a:spcBef>
              <a:spcAft>
                <a:spcPts val="0"/>
              </a:spcAft>
              <a:buClr>
                <a:schemeClr val="lt1"/>
              </a:buClr>
              <a:buSzPts val="1800"/>
              <a:buNone/>
            </a:pPr>
            <a:endParaRPr sz="1200" dirty="0"/>
          </a:p>
        </p:txBody>
      </p:sp>
      <p:sp>
        <p:nvSpPr>
          <p:cNvPr id="216" name="Google Shape;216;p32"/>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7" name="Google Shape;217;p32"/>
          <p:cNvSpPr/>
          <p:nvPr/>
        </p:nvSpPr>
        <p:spPr>
          <a:xfrm>
            <a:off x="5966268" y="2557569"/>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18" name="Google Shape;218;p32"/>
          <p:cNvPicPr preferRelativeResize="0"/>
          <p:nvPr/>
        </p:nvPicPr>
        <p:blipFill rotWithShape="1">
          <a:blip r:embed="rId5">
            <a:alphaModFix/>
          </a:blip>
          <a:srcRect l="23616" r="24124" b="-2"/>
          <a:stretch/>
        </p:blipFill>
        <p:spPr>
          <a:xfrm>
            <a:off x="6130860" y="2722161"/>
            <a:ext cx="2743200" cy="2743200"/>
          </a:xfrm>
          <a:custGeom>
            <a:avLst/>
            <a:gdLst/>
            <a:ahLst/>
            <a:cxnLst/>
            <a:rect l="l" t="t" r="r" b="b"/>
            <a:pathLst>
              <a:path w="2834640" h="2834640" extrusionOk="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ln>
            <a:noFill/>
          </a:ln>
        </p:spPr>
      </p:pic>
      <p:pic>
        <p:nvPicPr>
          <p:cNvPr id="219" name="Google Shape;219;p32"/>
          <p:cNvPicPr preferRelativeResize="0"/>
          <p:nvPr/>
        </p:nvPicPr>
        <p:blipFill rotWithShape="1">
          <a:blip r:embed="rId6">
            <a:alphaModFix/>
          </a:blip>
          <a:srcRect l="22835" r="17539" b="1"/>
          <a:stretch/>
        </p:blipFill>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ln>
            <a:noFill/>
          </a:ln>
        </p:spPr>
      </p:pic>
      <p:sp>
        <p:nvSpPr>
          <p:cNvPr id="220" name="Google Shape;220;p32"/>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21" name="Google Shape;221;p32"/>
          <p:cNvPicPr preferRelativeResize="0"/>
          <p:nvPr/>
        </p:nvPicPr>
        <p:blipFill rotWithShape="1">
          <a:blip r:embed="rId7">
            <a:alphaModFix/>
          </a:blip>
          <a:srcRect l="11051" r="11118" b="-4"/>
          <a:stretch/>
        </p:blipFill>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3209933" y="251544"/>
            <a:ext cx="3924762" cy="1286354"/>
          </a:xfrm>
          <a:prstGeom prst="rect">
            <a:avLst/>
          </a:prstGeom>
          <a:noFill/>
          <a:ln>
            <a:noFill/>
          </a:ln>
        </p:spPr>
        <p:txBody>
          <a:bodyPr spcFirstLastPara="1" wrap="square" lIns="91425" tIns="45700" rIns="91425" bIns="45700" anchor="ctr" anchorCtr="0">
            <a:normAutofit/>
          </a:bodyPr>
          <a:lstStyle/>
          <a:p>
            <a:pPr lvl="0" algn="l" rtl="0">
              <a:lnSpc>
                <a:spcPct val="90000"/>
              </a:lnSpc>
              <a:spcBef>
                <a:spcPts val="0"/>
              </a:spcBef>
              <a:spcAft>
                <a:spcPts val="0"/>
              </a:spcAft>
              <a:buClr>
                <a:schemeClr val="lt1"/>
              </a:buClr>
              <a:buSzPts val="4000"/>
            </a:pPr>
            <a:r>
              <a:rPr lang="en-US" sz="4000" b="1">
                <a:latin typeface="Calibri"/>
                <a:ea typeface="Calibri"/>
                <a:cs typeface="Calibri"/>
                <a:sym typeface="Calibri"/>
              </a:rPr>
              <a:t>The challenges</a:t>
            </a:r>
            <a:endParaRPr/>
          </a:p>
        </p:txBody>
      </p:sp>
      <p:sp>
        <p:nvSpPr>
          <p:cNvPr id="228" name="Google Shape;228;p33"/>
          <p:cNvSpPr/>
          <p:nvPr/>
        </p:nvSpPr>
        <p:spPr>
          <a:xfrm>
            <a:off x="630126" y="629042"/>
            <a:ext cx="1217216" cy="85953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9" name="Google Shape;229;p33"/>
          <p:cNvPicPr preferRelativeResize="0"/>
          <p:nvPr/>
        </p:nvPicPr>
        <p:blipFill rotWithShape="1">
          <a:blip r:embed="rId3">
            <a:alphaModFix/>
          </a:blip>
          <a:srcRect t="7944" r="-3" b="-3"/>
          <a:stretch/>
        </p:blipFill>
        <p:spPr>
          <a:xfrm>
            <a:off x="750627" y="813810"/>
            <a:ext cx="942095" cy="490000"/>
          </a:xfrm>
          <a:prstGeom prst="rect">
            <a:avLst/>
          </a:prstGeom>
          <a:noFill/>
          <a:ln>
            <a:noFill/>
          </a:ln>
        </p:spPr>
      </p:pic>
      <p:sp>
        <p:nvSpPr>
          <p:cNvPr id="230" name="Google Shape;230;p33"/>
          <p:cNvSpPr/>
          <p:nvPr/>
        </p:nvSpPr>
        <p:spPr>
          <a:xfrm>
            <a:off x="1831731" y="635538"/>
            <a:ext cx="680408" cy="849747"/>
          </a:xfrm>
          <a:prstGeom prst="rtTriangle">
            <a:avLst/>
          </a:prstGeom>
          <a:solidFill>
            <a:srgbClr val="3D4B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1" name="Google Shape;231;p33"/>
          <p:cNvSpPr/>
          <p:nvPr/>
        </p:nvSpPr>
        <p:spPr>
          <a:xfrm>
            <a:off x="7544070" y="621519"/>
            <a:ext cx="4032504" cy="220370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33"/>
          <p:cNvSpPr/>
          <p:nvPr/>
        </p:nvSpPr>
        <p:spPr>
          <a:xfrm>
            <a:off x="633107" y="2848090"/>
            <a:ext cx="2339075" cy="341607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33"/>
          <p:cNvSpPr/>
          <p:nvPr/>
        </p:nvSpPr>
        <p:spPr>
          <a:xfrm rot="-5400000" flipH="1">
            <a:off x="1114143" y="991883"/>
            <a:ext cx="1371600" cy="2356777"/>
          </a:xfrm>
          <a:custGeom>
            <a:avLst/>
            <a:gdLst/>
            <a:ahLst/>
            <a:cxnLst/>
            <a:rect l="l" t="t" r="r" b="b"/>
            <a:pathLst>
              <a:path w="1371600" h="2356777" extrusionOk="0">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4" name="Google Shape;234;p33"/>
          <p:cNvSpPr/>
          <p:nvPr/>
        </p:nvSpPr>
        <p:spPr>
          <a:xfrm>
            <a:off x="2978372" y="1485831"/>
            <a:ext cx="1990938" cy="137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5" name="Google Shape;235;p33"/>
          <p:cNvPicPr preferRelativeResize="0"/>
          <p:nvPr/>
        </p:nvPicPr>
        <p:blipFill rotWithShape="1">
          <a:blip r:embed="rId4">
            <a:alphaModFix/>
          </a:blip>
          <a:srcRect l="24552" r="7234" b="2"/>
          <a:stretch/>
        </p:blipFill>
        <p:spPr>
          <a:xfrm>
            <a:off x="3209933" y="1589964"/>
            <a:ext cx="1510409" cy="1162460"/>
          </a:xfrm>
          <a:prstGeom prst="rect">
            <a:avLst/>
          </a:prstGeom>
          <a:noFill/>
          <a:ln>
            <a:noFill/>
          </a:ln>
        </p:spPr>
      </p:pic>
      <p:sp>
        <p:nvSpPr>
          <p:cNvPr id="236" name="Google Shape;236;p33"/>
          <p:cNvSpPr/>
          <p:nvPr/>
        </p:nvSpPr>
        <p:spPr>
          <a:xfrm flipH="1">
            <a:off x="7206828" y="2437565"/>
            <a:ext cx="325600" cy="406635"/>
          </a:xfrm>
          <a:prstGeom prst="rtTriangle">
            <a:avLst/>
          </a:prstGeom>
          <a:solidFill>
            <a:srgbClr val="3B72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37" name="Google Shape;237;p33"/>
          <p:cNvPicPr preferRelativeResize="0"/>
          <p:nvPr/>
        </p:nvPicPr>
        <p:blipFill rotWithShape="1">
          <a:blip r:embed="rId5">
            <a:alphaModFix/>
          </a:blip>
          <a:srcRect l="973" r="1046" b="3"/>
          <a:stretch/>
        </p:blipFill>
        <p:spPr>
          <a:xfrm>
            <a:off x="786047" y="3853499"/>
            <a:ext cx="2032216" cy="1384414"/>
          </a:xfrm>
          <a:prstGeom prst="rect">
            <a:avLst/>
          </a:prstGeom>
          <a:noFill/>
          <a:ln>
            <a:noFill/>
          </a:ln>
        </p:spPr>
      </p:pic>
      <p:sp>
        <p:nvSpPr>
          <p:cNvPr id="238" name="Google Shape;238;p33"/>
          <p:cNvSpPr/>
          <p:nvPr/>
        </p:nvSpPr>
        <p:spPr>
          <a:xfrm rot="-5400000" flipH="1">
            <a:off x="2583914" y="3243055"/>
            <a:ext cx="1881096" cy="1092260"/>
          </a:xfrm>
          <a:prstGeom prst="rtTriangle">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9" name="Google Shape;239;p33"/>
          <p:cNvSpPr/>
          <p:nvPr/>
        </p:nvSpPr>
        <p:spPr>
          <a:xfrm>
            <a:off x="4072567" y="2843319"/>
            <a:ext cx="3474720" cy="188366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33"/>
          <p:cNvSpPr/>
          <p:nvPr/>
        </p:nvSpPr>
        <p:spPr>
          <a:xfrm>
            <a:off x="4960435" y="1488222"/>
            <a:ext cx="1092260" cy="1364098"/>
          </a:xfrm>
          <a:prstGeom prst="rtTriangle">
            <a:avLst/>
          </a:prstGeom>
          <a:solidFill>
            <a:srgbClr val="3D4B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1" name="Google Shape;241;p33"/>
          <p:cNvPicPr preferRelativeResize="0"/>
          <p:nvPr/>
        </p:nvPicPr>
        <p:blipFill rotWithShape="1">
          <a:blip r:embed="rId6">
            <a:alphaModFix/>
          </a:blip>
          <a:srcRect l="11919" r="6625" b="2"/>
          <a:stretch/>
        </p:blipFill>
        <p:spPr>
          <a:xfrm>
            <a:off x="8019010" y="798247"/>
            <a:ext cx="3057417" cy="1876714"/>
          </a:xfrm>
          <a:prstGeom prst="rect">
            <a:avLst/>
          </a:prstGeom>
          <a:noFill/>
          <a:ln>
            <a:noFill/>
          </a:ln>
        </p:spPr>
      </p:pic>
      <p:pic>
        <p:nvPicPr>
          <p:cNvPr id="242" name="Google Shape;242;p33"/>
          <p:cNvPicPr preferRelativeResize="0"/>
          <p:nvPr/>
        </p:nvPicPr>
        <p:blipFill rotWithShape="1">
          <a:blip r:embed="rId7">
            <a:alphaModFix/>
          </a:blip>
          <a:srcRect l="14311" r="14826" b="3"/>
          <a:stretch/>
        </p:blipFill>
        <p:spPr>
          <a:xfrm>
            <a:off x="4717409" y="2979485"/>
            <a:ext cx="2185035" cy="1611332"/>
          </a:xfrm>
          <a:prstGeom prst="rect">
            <a:avLst/>
          </a:prstGeom>
          <a:noFill/>
          <a:ln>
            <a:noFill/>
          </a:ln>
        </p:spPr>
      </p:pic>
      <p:sp>
        <p:nvSpPr>
          <p:cNvPr id="243" name="Google Shape;243;p33"/>
          <p:cNvSpPr/>
          <p:nvPr/>
        </p:nvSpPr>
        <p:spPr>
          <a:xfrm rot="5400000">
            <a:off x="2782961" y="4947446"/>
            <a:ext cx="1495517" cy="1117075"/>
          </a:xfrm>
          <a:prstGeom prst="rtTriangle">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4" name="Google Shape;244;p33"/>
          <p:cNvSpPr txBox="1">
            <a:spLocks noGrp="1"/>
          </p:cNvSpPr>
          <p:nvPr>
            <p:ph type="body" idx="1"/>
          </p:nvPr>
        </p:nvSpPr>
        <p:spPr>
          <a:xfrm>
            <a:off x="8040831" y="3429000"/>
            <a:ext cx="3706577" cy="30614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None/>
            </a:pPr>
            <a:r>
              <a:rPr lang="en-GB" sz="3600" b="1" dirty="0"/>
              <a:t>National level</a:t>
            </a:r>
            <a:endParaRPr lang="en-GB" sz="3200" dirty="0"/>
          </a:p>
          <a:p>
            <a:pPr marL="228600" lvl="0" indent="-228600" algn="l" rtl="0">
              <a:lnSpc>
                <a:spcPct val="90000"/>
              </a:lnSpc>
              <a:spcBef>
                <a:spcPts val="1000"/>
              </a:spcBef>
              <a:spcAft>
                <a:spcPts val="0"/>
              </a:spcAft>
              <a:buClr>
                <a:schemeClr val="lt1"/>
              </a:buClr>
              <a:buSzPts val="1600"/>
              <a:buChar char="•"/>
            </a:pPr>
            <a:r>
              <a:rPr lang="en-GB" sz="1600" dirty="0"/>
              <a:t>IACS  - direct payments system</a:t>
            </a:r>
            <a:endParaRPr lang="en-GB" dirty="0"/>
          </a:p>
          <a:p>
            <a:pPr marL="228600" lvl="0" indent="-228600" algn="l" rtl="0">
              <a:lnSpc>
                <a:spcPct val="90000"/>
              </a:lnSpc>
              <a:spcBef>
                <a:spcPts val="1000"/>
              </a:spcBef>
              <a:spcAft>
                <a:spcPts val="0"/>
              </a:spcAft>
              <a:buClr>
                <a:schemeClr val="lt1"/>
              </a:buClr>
              <a:buSzPts val="1600"/>
              <a:buChar char="•"/>
            </a:pPr>
            <a:r>
              <a:rPr lang="en-GB" sz="1600" dirty="0"/>
              <a:t>AMS - Area Monitoring System</a:t>
            </a:r>
            <a:endParaRPr lang="en-GB" sz="1400" dirty="0"/>
          </a:p>
          <a:p>
            <a:pPr marL="0" lvl="0" indent="0" algn="l" rtl="0">
              <a:lnSpc>
                <a:spcPct val="90000"/>
              </a:lnSpc>
              <a:spcBef>
                <a:spcPts val="1000"/>
              </a:spcBef>
              <a:spcAft>
                <a:spcPts val="0"/>
              </a:spcAft>
              <a:buClr>
                <a:schemeClr val="lt1"/>
              </a:buClr>
              <a:buSzPts val="3200"/>
              <a:buNone/>
            </a:pPr>
            <a:r>
              <a:rPr lang="en-GB" sz="3200" b="1" dirty="0"/>
              <a:t>Regional/local  level</a:t>
            </a:r>
            <a:endParaRPr lang="en-GB" dirty="0"/>
          </a:p>
          <a:p>
            <a:pPr marL="488950" indent="-285750">
              <a:buSzPts val="3200"/>
            </a:pPr>
            <a:r>
              <a:rPr lang="en-GB" sz="1600" dirty="0"/>
              <a:t>individual farms</a:t>
            </a:r>
            <a:endParaRPr lang="pl-PL" sz="1600" dirty="0"/>
          </a:p>
          <a:p>
            <a:pPr marL="488950" indent="-285750">
              <a:buSzPts val="3200"/>
            </a:pPr>
            <a:r>
              <a:rPr lang="en-GB" sz="1600" dirty="0"/>
              <a:t>agricultural holdings</a:t>
            </a:r>
          </a:p>
          <a:p>
            <a:pPr marL="203200" indent="0">
              <a:buSzPts val="3200"/>
              <a:buNone/>
            </a:pPr>
            <a:r>
              <a:rPr lang="pl-PL" sz="1400" dirty="0"/>
              <a:t>(</a:t>
            </a:r>
            <a:r>
              <a:rPr lang="en-GB" sz="1400" dirty="0"/>
              <a:t>yield prediction</a:t>
            </a:r>
            <a:r>
              <a:rPr lang="pl-PL" sz="1400" dirty="0"/>
              <a:t>, </a:t>
            </a:r>
            <a:r>
              <a:rPr lang="en-GB" sz="1400" dirty="0"/>
              <a:t>fertilisation</a:t>
            </a:r>
            <a:r>
              <a:rPr lang="pl-PL" sz="1400" dirty="0"/>
              <a:t>, </a:t>
            </a:r>
            <a:r>
              <a:rPr lang="en-GB" sz="1400" dirty="0"/>
              <a:t>irrigation</a:t>
            </a:r>
            <a:r>
              <a:rPr lang="pl-PL" sz="1400" dirty="0"/>
              <a:t>)</a:t>
            </a:r>
            <a:endParaRPr lang="en-GB" sz="1400" dirty="0"/>
          </a:p>
        </p:txBody>
      </p:sp>
      <p:sp>
        <p:nvSpPr>
          <p:cNvPr id="3" name="TextBox 2">
            <a:extLst>
              <a:ext uri="{FF2B5EF4-FFF2-40B4-BE49-F238E27FC236}">
                <a16:creationId xmlns:a16="http://schemas.microsoft.com/office/drawing/2014/main" id="{7772C246-44C0-994A-FECD-D6CADAA67663}"/>
              </a:ext>
            </a:extLst>
          </p:cNvPr>
          <p:cNvSpPr txBox="1"/>
          <p:nvPr/>
        </p:nvSpPr>
        <p:spPr>
          <a:xfrm>
            <a:off x="2917061" y="4766207"/>
            <a:ext cx="6097002" cy="692497"/>
          </a:xfrm>
          <a:prstGeom prst="rect">
            <a:avLst/>
          </a:prstGeom>
          <a:noFill/>
        </p:spPr>
        <p:txBody>
          <a:bodyPr wrap="square">
            <a:spAutoFit/>
          </a:bodyPr>
          <a:lstStyle/>
          <a:p>
            <a:pPr marL="228600" indent="-228600">
              <a:buSzPts val="3600"/>
            </a:pPr>
            <a:endParaRPr lang="pl-PL" sz="1100" dirty="0">
              <a:solidFill>
                <a:schemeClr val="bg1"/>
              </a:solidFill>
            </a:endParaRPr>
          </a:p>
          <a:p>
            <a:pPr marL="0" indent="0" algn="ctr">
              <a:buSzPts val="3600"/>
              <a:buNone/>
            </a:pPr>
            <a:r>
              <a:rPr lang="en-US" sz="1400" dirty="0">
                <a:solidFill>
                  <a:schemeClr val="bg1"/>
                </a:solidFill>
              </a:rPr>
              <a:t>Support for innovation in agriculture </a:t>
            </a:r>
            <a:br>
              <a:rPr lang="pl-PL" sz="1400" dirty="0">
                <a:solidFill>
                  <a:schemeClr val="bg1"/>
                </a:solidFill>
              </a:rPr>
            </a:br>
            <a:r>
              <a:rPr lang="en-US" sz="1400" dirty="0">
                <a:solidFill>
                  <a:schemeClr val="bg1"/>
                </a:solidFill>
              </a:rPr>
              <a:t>for better life</a:t>
            </a:r>
            <a:endParaRPr lang="pl-PL" sz="14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8"/>
        <p:cNvGrpSpPr/>
        <p:nvPr/>
      </p:nvGrpSpPr>
      <p:grpSpPr>
        <a:xfrm>
          <a:off x="0" y="0"/>
          <a:ext cx="0" cy="0"/>
          <a:chOff x="0" y="0"/>
          <a:chExt cx="0" cy="0"/>
        </a:xfrm>
      </p:grpSpPr>
      <p:pic>
        <p:nvPicPr>
          <p:cNvPr id="249" name="Google Shape;249;p34"/>
          <p:cNvPicPr preferRelativeResize="0"/>
          <p:nvPr/>
        </p:nvPicPr>
        <p:blipFill rotWithShape="1">
          <a:blip r:embed="rId3">
            <a:alphaModFix amt="35000"/>
          </a:blip>
          <a:srcRect t="472"/>
          <a:stretch/>
        </p:blipFill>
        <p:spPr>
          <a:xfrm>
            <a:off x="20" y="14657"/>
            <a:ext cx="12191980" cy="6855958"/>
          </a:xfrm>
          <a:prstGeom prst="rect">
            <a:avLst/>
          </a:prstGeom>
          <a:noFill/>
          <a:ln>
            <a:noFill/>
          </a:ln>
        </p:spPr>
      </p:pic>
      <p:sp>
        <p:nvSpPr>
          <p:cNvPr id="250" name="Google Shape;250;p34"/>
          <p:cNvSpPr txBox="1">
            <a:spLocks noGrp="1"/>
          </p:cNvSpPr>
          <p:nvPr>
            <p:ph type="title"/>
          </p:nvPr>
        </p:nvSpPr>
        <p:spPr>
          <a:xfrm>
            <a:off x="-239341" y="3887971"/>
            <a:ext cx="6020017" cy="220417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US" sz="2700" b="1" dirty="0"/>
              <a:t>The challenges </a:t>
            </a:r>
            <a:br>
              <a:rPr lang="en-US" sz="2700" b="1" dirty="0"/>
            </a:br>
            <a:r>
              <a:rPr lang="en-US" sz="2200" b="1" dirty="0"/>
              <a:t>– national level</a:t>
            </a:r>
            <a:br>
              <a:rPr lang="pl-PL" sz="2200" b="1" dirty="0"/>
            </a:br>
            <a:br>
              <a:rPr lang="en-US" sz="3600" b="1" dirty="0"/>
            </a:br>
            <a:r>
              <a:rPr lang="pl-PL" sz="2200" b="1" dirty="0">
                <a:solidFill>
                  <a:srgbClr val="8FA218"/>
                </a:solidFill>
              </a:rPr>
              <a:t>M</a:t>
            </a:r>
            <a:r>
              <a:rPr lang="en-US" sz="2200" b="1" dirty="0" err="1">
                <a:solidFill>
                  <a:srgbClr val="8FA218"/>
                </a:solidFill>
              </a:rPr>
              <a:t>anagement</a:t>
            </a:r>
            <a:r>
              <a:rPr lang="en-US" sz="2200" b="1" dirty="0">
                <a:solidFill>
                  <a:srgbClr val="8FA218"/>
                </a:solidFill>
              </a:rPr>
              <a:t> of the direct payment system</a:t>
            </a:r>
            <a:br>
              <a:rPr lang="en-US" sz="3600" b="1" dirty="0"/>
            </a:br>
            <a:r>
              <a:rPr lang="en-US" sz="1800" b="1" dirty="0"/>
              <a:t>The Agency for Restructuring and </a:t>
            </a:r>
            <a:r>
              <a:rPr lang="en-US" sz="1800" b="1" dirty="0" err="1"/>
              <a:t>Modernisation</a:t>
            </a:r>
            <a:r>
              <a:rPr lang="en-US" sz="1800" b="1" dirty="0"/>
              <a:t> </a:t>
            </a:r>
            <a:br>
              <a:rPr lang="pl-PL" sz="1800" b="1" dirty="0"/>
            </a:br>
            <a:r>
              <a:rPr lang="en-US" sz="1800" b="1" dirty="0"/>
              <a:t>of </a:t>
            </a:r>
            <a:r>
              <a:rPr lang="en-US" sz="1600" b="1" dirty="0"/>
              <a:t>Agriculture </a:t>
            </a:r>
            <a:r>
              <a:rPr lang="en-US" sz="1800" b="1" dirty="0"/>
              <a:t>(ARMA) </a:t>
            </a:r>
            <a:br>
              <a:rPr lang="en-US" sz="3100" b="1" dirty="0"/>
            </a:br>
            <a:endParaRPr sz="3600" b="1" dirty="0"/>
          </a:p>
        </p:txBody>
      </p:sp>
      <p:sp>
        <p:nvSpPr>
          <p:cNvPr id="251" name="Google Shape;251;p34"/>
          <p:cNvSpPr/>
          <p:nvPr/>
        </p:nvSpPr>
        <p:spPr>
          <a:xfrm>
            <a:off x="-6" y="561316"/>
            <a:ext cx="1762956" cy="3182112"/>
          </a:xfrm>
          <a:custGeom>
            <a:avLst/>
            <a:gdLst/>
            <a:ahLst/>
            <a:cxnLst/>
            <a:rect l="l" t="t" r="r" b="b"/>
            <a:pathLst>
              <a:path w="1762956" h="3182112" extrusionOk="0">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2" name="Google Shape;252;p34"/>
          <p:cNvPicPr preferRelativeResize="0"/>
          <p:nvPr/>
        </p:nvPicPr>
        <p:blipFill rotWithShape="1">
          <a:blip r:embed="rId4">
            <a:alphaModFix/>
          </a:blip>
          <a:srcRect l="43954" r="26631" b="-3"/>
          <a:stretch/>
        </p:blipFill>
        <p:spPr>
          <a:xfrm>
            <a:off x="-6" y="725908"/>
            <a:ext cx="1598364" cy="2852928"/>
          </a:xfrm>
          <a:custGeom>
            <a:avLst/>
            <a:gdLst/>
            <a:ahLst/>
            <a:cxnLst/>
            <a:rect l="l" t="t" r="r" b="b"/>
            <a:pathLst>
              <a:path w="1598364" h="2852928" extrusionOk="0">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ln>
            <a:noFill/>
          </a:ln>
        </p:spPr>
      </p:pic>
      <p:sp>
        <p:nvSpPr>
          <p:cNvPr id="253" name="Google Shape;253;p34"/>
          <p:cNvSpPr/>
          <p:nvPr/>
        </p:nvSpPr>
        <p:spPr>
          <a:xfrm>
            <a:off x="1978307" y="561316"/>
            <a:ext cx="3182112" cy="3182112"/>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4" name="Google Shape;254;p34"/>
          <p:cNvPicPr preferRelativeResize="0"/>
          <p:nvPr/>
        </p:nvPicPr>
        <p:blipFill rotWithShape="1">
          <a:blip r:embed="rId5">
            <a:alphaModFix/>
          </a:blip>
          <a:srcRect l="23614" r="24129" b="2"/>
          <a:stretch/>
        </p:blipFill>
        <p:spPr>
          <a:xfrm>
            <a:off x="2142899" y="725908"/>
            <a:ext cx="2852928" cy="2852928"/>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255" name="Google Shape;255;p34"/>
          <p:cNvSpPr/>
          <p:nvPr/>
        </p:nvSpPr>
        <p:spPr>
          <a:xfrm>
            <a:off x="5375776" y="561316"/>
            <a:ext cx="3182112" cy="3182112"/>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6" name="Google Shape;256;p34"/>
          <p:cNvPicPr preferRelativeResize="0"/>
          <p:nvPr/>
        </p:nvPicPr>
        <p:blipFill rotWithShape="1">
          <a:blip r:embed="rId6">
            <a:alphaModFix/>
          </a:blip>
          <a:srcRect l="16590" r="16658" b="-1"/>
          <a:stretch/>
        </p:blipFill>
        <p:spPr>
          <a:xfrm>
            <a:off x="5525559" y="725908"/>
            <a:ext cx="2852928" cy="2852928"/>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257" name="Google Shape;257;p34"/>
          <p:cNvSpPr/>
          <p:nvPr/>
        </p:nvSpPr>
        <p:spPr>
          <a:xfrm>
            <a:off x="8773246" y="561316"/>
            <a:ext cx="3182112" cy="3182112"/>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8" name="Google Shape;258;p34"/>
          <p:cNvPicPr preferRelativeResize="0"/>
          <p:nvPr/>
        </p:nvPicPr>
        <p:blipFill rotWithShape="1">
          <a:blip r:embed="rId7">
            <a:alphaModFix/>
          </a:blip>
          <a:srcRect l="27647" r="22354" b="3"/>
          <a:stretch/>
        </p:blipFill>
        <p:spPr>
          <a:xfrm>
            <a:off x="8937838" y="725908"/>
            <a:ext cx="2852928" cy="2852928"/>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cxnSp>
        <p:nvCxnSpPr>
          <p:cNvPr id="259" name="Google Shape;259;p34"/>
          <p:cNvCxnSpPr/>
          <p:nvPr/>
        </p:nvCxnSpPr>
        <p:spPr>
          <a:xfrm>
            <a:off x="5878225" y="4098953"/>
            <a:ext cx="0" cy="1645920"/>
          </a:xfrm>
          <a:prstGeom prst="straightConnector1">
            <a:avLst/>
          </a:prstGeom>
          <a:ln>
            <a:headEnd type="none" w="sm" len="sm"/>
            <a:tailEnd type="none" w="sm" len="sm"/>
          </a:ln>
        </p:spPr>
        <p:style>
          <a:lnRef idx="1">
            <a:schemeClr val="accent4"/>
          </a:lnRef>
          <a:fillRef idx="0">
            <a:schemeClr val="accent4"/>
          </a:fillRef>
          <a:effectRef idx="0">
            <a:schemeClr val="accent4"/>
          </a:effectRef>
          <a:fontRef idx="minor">
            <a:schemeClr val="tx1"/>
          </a:fontRef>
        </p:style>
      </p:cxnSp>
      <p:graphicFrame>
        <p:nvGraphicFramePr>
          <p:cNvPr id="260" name="Google Shape;260;p34"/>
          <p:cNvGraphicFramePr/>
          <p:nvPr>
            <p:extLst>
              <p:ext uri="{D42A27DB-BD31-4B8C-83A1-F6EECF244321}">
                <p14:modId xmlns:p14="http://schemas.microsoft.com/office/powerpoint/2010/main" val="1317141074"/>
              </p:ext>
            </p:extLst>
          </p:nvPr>
        </p:nvGraphicFramePr>
        <p:xfrm>
          <a:off x="6400800" y="4129931"/>
          <a:ext cx="5197643" cy="1484422"/>
        </p:xfrm>
        <a:graphic>
          <a:graphicData uri="http://schemas.openxmlformats.org/drawingml/2006/table">
            <a:tbl>
              <a:tblPr firstRow="1" firstCol="1" bandRow="1">
                <a:noFill/>
                <a:tableStyleId>{682D0388-BADE-43B3-BF8B-D35CCFAD4926}</a:tableStyleId>
              </a:tblPr>
              <a:tblGrid>
                <a:gridCol w="3585411">
                  <a:extLst>
                    <a:ext uri="{9D8B030D-6E8A-4147-A177-3AD203B41FA5}">
                      <a16:colId xmlns:a16="http://schemas.microsoft.com/office/drawing/2014/main" val="20000"/>
                    </a:ext>
                  </a:extLst>
                </a:gridCol>
                <a:gridCol w="1612232">
                  <a:extLst>
                    <a:ext uri="{9D8B030D-6E8A-4147-A177-3AD203B41FA5}">
                      <a16:colId xmlns:a16="http://schemas.microsoft.com/office/drawing/2014/main" val="20001"/>
                    </a:ext>
                  </a:extLst>
                </a:gridCol>
              </a:tblGrid>
              <a:tr h="279711">
                <a:tc>
                  <a:txBody>
                    <a:bodyPr/>
                    <a:lstStyle/>
                    <a:p>
                      <a:pPr marL="0" marR="0" lvl="0" indent="0" algn="l" rtl="0">
                        <a:lnSpc>
                          <a:spcPct val="107000"/>
                        </a:lnSpc>
                        <a:spcBef>
                          <a:spcPts val="0"/>
                        </a:spcBef>
                        <a:spcAft>
                          <a:spcPts val="0"/>
                        </a:spcAft>
                        <a:buNone/>
                      </a:pPr>
                      <a:r>
                        <a:rPr lang="en-US" sz="1800" u="none" strike="noStrike" cap="none"/>
                        <a:t>Area of Poland</a:t>
                      </a:r>
                      <a:endParaRPr sz="1800" u="none" strike="noStrike" cap="none">
                        <a:latin typeface="Calibri"/>
                        <a:ea typeface="Calibri"/>
                        <a:cs typeface="Calibri"/>
                        <a:sym typeface="Calibri"/>
                      </a:endParaRPr>
                    </a:p>
                  </a:txBody>
                  <a:tcPr marL="63500" marR="63500" marT="0" marB="0"/>
                </a:tc>
                <a:tc>
                  <a:txBody>
                    <a:bodyPr/>
                    <a:lstStyle/>
                    <a:p>
                      <a:pPr marL="0" marR="0" lvl="0" indent="0" algn="l" rtl="0">
                        <a:lnSpc>
                          <a:spcPct val="107000"/>
                        </a:lnSpc>
                        <a:spcBef>
                          <a:spcPts val="0"/>
                        </a:spcBef>
                        <a:spcAft>
                          <a:spcPts val="0"/>
                        </a:spcAft>
                        <a:buNone/>
                      </a:pPr>
                      <a:r>
                        <a:rPr lang="en-US" sz="1800" u="none" strike="noStrike" cap="none" dirty="0"/>
                        <a:t>312 000 km</a:t>
                      </a:r>
                      <a:r>
                        <a:rPr lang="en-US" sz="1800" u="none" strike="noStrike" cap="none" baseline="30000" dirty="0"/>
                        <a:t>2</a:t>
                      </a:r>
                      <a:endParaRPr sz="1800" u="none" strike="noStrike" cap="none" baseline="30000" dirty="0">
                        <a:latin typeface="Calibri"/>
                        <a:ea typeface="Calibri"/>
                        <a:cs typeface="Calibri"/>
                        <a:sym typeface="Calibri"/>
                      </a:endParaRPr>
                    </a:p>
                  </a:txBody>
                  <a:tcPr marL="63500" marR="63500" marT="0" marB="0"/>
                </a:tc>
                <a:extLst>
                  <a:ext uri="{0D108BD9-81ED-4DB2-BD59-A6C34878D82A}">
                    <a16:rowId xmlns:a16="http://schemas.microsoft.com/office/drawing/2014/main" val="10000"/>
                  </a:ext>
                </a:extLst>
              </a:tr>
              <a:tr h="279711">
                <a:tc>
                  <a:txBody>
                    <a:bodyPr/>
                    <a:lstStyle/>
                    <a:p>
                      <a:pPr marL="0" marR="0" lvl="0" indent="0" algn="l" rtl="0">
                        <a:lnSpc>
                          <a:spcPct val="107000"/>
                        </a:lnSpc>
                        <a:spcBef>
                          <a:spcPts val="0"/>
                        </a:spcBef>
                        <a:spcAft>
                          <a:spcPts val="0"/>
                        </a:spcAft>
                        <a:buNone/>
                      </a:pPr>
                      <a:r>
                        <a:rPr lang="en-US" sz="1800" u="none" strike="noStrike" cap="none"/>
                        <a:t>Reference parcels</a:t>
                      </a:r>
                      <a:endParaRPr sz="1800" u="none" strike="noStrike" cap="none">
                        <a:latin typeface="Calibri"/>
                        <a:ea typeface="Calibri"/>
                        <a:cs typeface="Calibri"/>
                        <a:sym typeface="Calibri"/>
                      </a:endParaRPr>
                    </a:p>
                  </a:txBody>
                  <a:tcPr marL="63500" marR="63500" marT="0" marB="0"/>
                </a:tc>
                <a:tc>
                  <a:txBody>
                    <a:bodyPr/>
                    <a:lstStyle/>
                    <a:p>
                      <a:pPr marL="0" marR="0" lvl="0" indent="0" algn="l" rtl="0">
                        <a:lnSpc>
                          <a:spcPct val="107000"/>
                        </a:lnSpc>
                        <a:spcBef>
                          <a:spcPts val="0"/>
                        </a:spcBef>
                        <a:spcAft>
                          <a:spcPts val="0"/>
                        </a:spcAft>
                        <a:buNone/>
                      </a:pPr>
                      <a:r>
                        <a:rPr lang="en-US" sz="1800" b="1" u="none" strike="noStrike" cap="none" dirty="0"/>
                        <a:t>34 696 000</a:t>
                      </a:r>
                      <a:endParaRPr sz="1800" b="1" u="none" strike="noStrike" cap="none" dirty="0">
                        <a:latin typeface="Calibri"/>
                        <a:ea typeface="Calibri"/>
                        <a:cs typeface="Calibri"/>
                        <a:sym typeface="Calibri"/>
                      </a:endParaRPr>
                    </a:p>
                  </a:txBody>
                  <a:tcPr marL="63500" marR="63500" marT="0" marB="0"/>
                </a:tc>
                <a:extLst>
                  <a:ext uri="{0D108BD9-81ED-4DB2-BD59-A6C34878D82A}">
                    <a16:rowId xmlns:a16="http://schemas.microsoft.com/office/drawing/2014/main" val="10001"/>
                  </a:ext>
                </a:extLst>
              </a:tr>
              <a:tr h="279711">
                <a:tc>
                  <a:txBody>
                    <a:bodyPr/>
                    <a:lstStyle/>
                    <a:p>
                      <a:pPr marL="0" marR="0" lvl="0" indent="0" algn="l" rtl="0">
                        <a:lnSpc>
                          <a:spcPct val="107000"/>
                        </a:lnSpc>
                        <a:spcBef>
                          <a:spcPts val="0"/>
                        </a:spcBef>
                        <a:spcAft>
                          <a:spcPts val="0"/>
                        </a:spcAft>
                        <a:buNone/>
                      </a:pPr>
                      <a:r>
                        <a:rPr lang="en-US" sz="1800" u="none" strike="noStrike" cap="none"/>
                        <a:t>Number of farmers</a:t>
                      </a:r>
                      <a:endParaRPr sz="1800" u="none" strike="noStrike" cap="none">
                        <a:latin typeface="Calibri"/>
                        <a:ea typeface="Calibri"/>
                        <a:cs typeface="Calibri"/>
                        <a:sym typeface="Calibri"/>
                      </a:endParaRPr>
                    </a:p>
                  </a:txBody>
                  <a:tcPr marL="63500" marR="63500" marT="0" marB="0"/>
                </a:tc>
                <a:tc>
                  <a:txBody>
                    <a:bodyPr/>
                    <a:lstStyle/>
                    <a:p>
                      <a:pPr marL="0" marR="0" lvl="0" indent="0" algn="l" rtl="0">
                        <a:lnSpc>
                          <a:spcPct val="107000"/>
                        </a:lnSpc>
                        <a:spcBef>
                          <a:spcPts val="0"/>
                        </a:spcBef>
                        <a:spcAft>
                          <a:spcPts val="0"/>
                        </a:spcAft>
                        <a:buNone/>
                      </a:pPr>
                      <a:r>
                        <a:rPr lang="en-US" sz="1800" b="1" u="none" strike="noStrike" cap="none" dirty="0"/>
                        <a:t>2 000 000</a:t>
                      </a:r>
                      <a:endParaRPr sz="1800" b="1" u="none" strike="noStrike" cap="none" dirty="0">
                        <a:latin typeface="Calibri"/>
                        <a:ea typeface="Calibri"/>
                        <a:cs typeface="Calibri"/>
                        <a:sym typeface="Calibri"/>
                      </a:endParaRPr>
                    </a:p>
                  </a:txBody>
                  <a:tcPr marL="63500" marR="63500" marT="0" marB="0"/>
                </a:tc>
                <a:extLst>
                  <a:ext uri="{0D108BD9-81ED-4DB2-BD59-A6C34878D82A}">
                    <a16:rowId xmlns:a16="http://schemas.microsoft.com/office/drawing/2014/main" val="10002"/>
                  </a:ext>
                </a:extLst>
              </a:tr>
              <a:tr h="279711">
                <a:tc>
                  <a:txBody>
                    <a:bodyPr/>
                    <a:lstStyle/>
                    <a:p>
                      <a:pPr marL="0" marR="0" lvl="0" indent="0" algn="l" rtl="0">
                        <a:lnSpc>
                          <a:spcPct val="107000"/>
                        </a:lnSpc>
                        <a:spcBef>
                          <a:spcPts val="0"/>
                        </a:spcBef>
                        <a:spcAft>
                          <a:spcPts val="0"/>
                        </a:spcAft>
                        <a:buNone/>
                      </a:pPr>
                      <a:r>
                        <a:rPr lang="en-US" sz="1800" u="none" strike="noStrike" cap="none"/>
                        <a:t>Average farm size</a:t>
                      </a:r>
                      <a:endParaRPr sz="1800" u="none" strike="noStrike" cap="none">
                        <a:latin typeface="Calibri"/>
                        <a:ea typeface="Calibri"/>
                        <a:cs typeface="Calibri"/>
                        <a:sym typeface="Calibri"/>
                      </a:endParaRPr>
                    </a:p>
                  </a:txBody>
                  <a:tcPr marL="63500" marR="63500" marT="0" marB="0"/>
                </a:tc>
                <a:tc>
                  <a:txBody>
                    <a:bodyPr/>
                    <a:lstStyle/>
                    <a:p>
                      <a:pPr marL="0" marR="0" lvl="0" indent="0" algn="l" rtl="0">
                        <a:lnSpc>
                          <a:spcPct val="107000"/>
                        </a:lnSpc>
                        <a:spcBef>
                          <a:spcPts val="0"/>
                        </a:spcBef>
                        <a:spcAft>
                          <a:spcPts val="0"/>
                        </a:spcAft>
                        <a:buNone/>
                      </a:pPr>
                      <a:r>
                        <a:rPr lang="en-US" sz="1800" u="none" strike="noStrike" cap="none"/>
                        <a:t>11,2 ha</a:t>
                      </a:r>
                      <a:endParaRPr sz="1800" u="none" strike="noStrike" cap="none">
                        <a:latin typeface="Calibri"/>
                        <a:ea typeface="Calibri"/>
                        <a:cs typeface="Calibri"/>
                        <a:sym typeface="Calibri"/>
                      </a:endParaRPr>
                    </a:p>
                  </a:txBody>
                  <a:tcPr marL="63500" marR="63500" marT="0" marB="0"/>
                </a:tc>
                <a:extLst>
                  <a:ext uri="{0D108BD9-81ED-4DB2-BD59-A6C34878D82A}">
                    <a16:rowId xmlns:a16="http://schemas.microsoft.com/office/drawing/2014/main" val="10003"/>
                  </a:ext>
                </a:extLst>
              </a:tr>
              <a:tr h="362502">
                <a:tc>
                  <a:txBody>
                    <a:bodyPr/>
                    <a:lstStyle/>
                    <a:p>
                      <a:pPr marL="0" marR="0" lvl="0" indent="0" algn="l" rtl="0">
                        <a:lnSpc>
                          <a:spcPct val="107000"/>
                        </a:lnSpc>
                        <a:spcBef>
                          <a:spcPts val="0"/>
                        </a:spcBef>
                        <a:spcAft>
                          <a:spcPts val="0"/>
                        </a:spcAft>
                        <a:buNone/>
                      </a:pPr>
                      <a:r>
                        <a:rPr lang="en-US" sz="1600" u="none" strike="noStrike" cap="none" dirty="0"/>
                        <a:t>Number of applications for subsidies</a:t>
                      </a:r>
                      <a:endParaRPr sz="1600" u="none" strike="noStrike" cap="none" dirty="0">
                        <a:latin typeface="Calibri"/>
                        <a:ea typeface="Calibri"/>
                        <a:cs typeface="Calibri"/>
                        <a:sym typeface="Calibri"/>
                      </a:endParaRPr>
                    </a:p>
                  </a:txBody>
                  <a:tcPr marL="63500" marR="63500" marT="0" marB="0"/>
                </a:tc>
                <a:tc>
                  <a:txBody>
                    <a:bodyPr/>
                    <a:lstStyle/>
                    <a:p>
                      <a:pPr marL="0" marR="0" lvl="0" indent="0" algn="l" rtl="0">
                        <a:lnSpc>
                          <a:spcPct val="107000"/>
                        </a:lnSpc>
                        <a:spcBef>
                          <a:spcPts val="0"/>
                        </a:spcBef>
                        <a:spcAft>
                          <a:spcPts val="0"/>
                        </a:spcAft>
                        <a:buNone/>
                      </a:pPr>
                      <a:r>
                        <a:rPr lang="en-US" sz="1800" b="1" u="none" strike="noStrike" cap="none" dirty="0"/>
                        <a:t>1 373 000</a:t>
                      </a:r>
                      <a:endParaRPr sz="1800" b="1" u="none" strike="noStrike" cap="none" dirty="0">
                        <a:latin typeface="Calibri"/>
                        <a:ea typeface="Calibri"/>
                        <a:cs typeface="Calibri"/>
                        <a:sym typeface="Calibri"/>
                      </a:endParaRPr>
                    </a:p>
                  </a:txBody>
                  <a:tcPr marL="63500" marR="63500" marT="0" marB="0"/>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E1F19864-29B7-A787-0F2F-DE82EF39790C}"/>
              </a:ext>
            </a:extLst>
          </p:cNvPr>
          <p:cNvSpPr txBox="1"/>
          <p:nvPr/>
        </p:nvSpPr>
        <p:spPr>
          <a:xfrm>
            <a:off x="881472" y="6054008"/>
            <a:ext cx="10884067" cy="523220"/>
          </a:xfrm>
          <a:prstGeom prst="rect">
            <a:avLst/>
          </a:prstGeom>
          <a:noFill/>
        </p:spPr>
        <p:txBody>
          <a:bodyPr wrap="square">
            <a:spAutoFit/>
          </a:bodyPr>
          <a:lstStyle/>
          <a:p>
            <a:pPr marL="0" indent="0"/>
            <a:r>
              <a:rPr lang="en-US" dirty="0">
                <a:solidFill>
                  <a:schemeClr val="bg1"/>
                </a:solidFill>
              </a:rPr>
              <a:t>These numbers are crucial for managing the system of direct subsidies for farmers, overseen by ARMA, </a:t>
            </a:r>
            <a:r>
              <a:rPr lang="pl-PL" dirty="0">
                <a:solidFill>
                  <a:schemeClr val="bg1"/>
                </a:solidFill>
              </a:rPr>
              <a:t> </a:t>
            </a:r>
            <a:r>
              <a:rPr lang="en-US" dirty="0">
                <a:solidFill>
                  <a:schemeClr val="bg1"/>
                </a:solidFill>
              </a:rPr>
              <a:t>the largest agency in Poland, playing a key role in driving innovation and agricultural management development.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66"/>
        <p:cNvGrpSpPr/>
        <p:nvPr/>
      </p:nvGrpSpPr>
      <p:grpSpPr>
        <a:xfrm>
          <a:off x="0" y="0"/>
          <a:ext cx="0" cy="0"/>
          <a:chOff x="0" y="0"/>
          <a:chExt cx="0" cy="0"/>
        </a:xfrm>
      </p:grpSpPr>
      <p:sp>
        <p:nvSpPr>
          <p:cNvPr id="267" name="Google Shape;267;p35"/>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8" name="Google Shape;268;p35"/>
          <p:cNvPicPr preferRelativeResize="0"/>
          <p:nvPr/>
        </p:nvPicPr>
        <p:blipFill rotWithShape="1">
          <a:blip r:embed="rId3">
            <a:alphaModFix/>
          </a:blip>
          <a:srcRect l="24552" r="7234" b="2"/>
          <a:stretch/>
        </p:blipFill>
        <p:spPr>
          <a:xfrm>
            <a:off x="2" y="-6235"/>
            <a:ext cx="3255403" cy="2505456"/>
          </a:xfrm>
          <a:custGeom>
            <a:avLst/>
            <a:gdLst/>
            <a:ahLst/>
            <a:cxnLst/>
            <a:rect l="l" t="t" r="r" b="b"/>
            <a:pathLst>
              <a:path w="3255403" h="2505456" extrusionOk="0">
                <a:moveTo>
                  <a:pt x="0" y="0"/>
                </a:moveTo>
                <a:lnTo>
                  <a:pt x="3255403" y="0"/>
                </a:lnTo>
                <a:lnTo>
                  <a:pt x="2094477" y="2505456"/>
                </a:lnTo>
                <a:lnTo>
                  <a:pt x="0" y="2505456"/>
                </a:lnTo>
                <a:close/>
              </a:path>
            </a:pathLst>
          </a:custGeom>
          <a:noFill/>
          <a:ln>
            <a:noFill/>
          </a:ln>
        </p:spPr>
      </p:pic>
      <p:pic>
        <p:nvPicPr>
          <p:cNvPr id="269" name="Google Shape;269;p35"/>
          <p:cNvPicPr preferRelativeResize="0"/>
          <p:nvPr/>
        </p:nvPicPr>
        <p:blipFill rotWithShape="1">
          <a:blip r:embed="rId4">
            <a:alphaModFix/>
          </a:blip>
          <a:srcRect t="7944" r="-3" b="-3"/>
          <a:stretch/>
        </p:blipFill>
        <p:spPr>
          <a:xfrm>
            <a:off x="7381876" y="10"/>
            <a:ext cx="4810125" cy="2501827"/>
          </a:xfrm>
          <a:custGeom>
            <a:avLst/>
            <a:gdLst/>
            <a:ahLst/>
            <a:cxnLst/>
            <a:rect l="l" t="t" r="r" b="b"/>
            <a:pathLst>
              <a:path w="4810125" h="2501837" extrusionOk="0">
                <a:moveTo>
                  <a:pt x="1159248" y="0"/>
                </a:moveTo>
                <a:lnTo>
                  <a:pt x="4810125" y="0"/>
                </a:lnTo>
                <a:lnTo>
                  <a:pt x="4810125" y="2501837"/>
                </a:lnTo>
                <a:lnTo>
                  <a:pt x="0" y="2501837"/>
                </a:lnTo>
                <a:close/>
              </a:path>
            </a:pathLst>
          </a:custGeom>
          <a:noFill/>
          <a:ln>
            <a:noFill/>
          </a:ln>
        </p:spPr>
      </p:pic>
      <p:pic>
        <p:nvPicPr>
          <p:cNvPr id="270" name="Google Shape;270;p35"/>
          <p:cNvPicPr preferRelativeResize="0"/>
          <p:nvPr/>
        </p:nvPicPr>
        <p:blipFill rotWithShape="1">
          <a:blip r:embed="rId5">
            <a:alphaModFix/>
          </a:blip>
          <a:srcRect l="973" r="1046" b="3"/>
          <a:stretch/>
        </p:blipFill>
        <p:spPr>
          <a:xfrm>
            <a:off x="4675537" y="-6235"/>
            <a:ext cx="3677817" cy="2505456"/>
          </a:xfrm>
          <a:custGeom>
            <a:avLst/>
            <a:gdLst/>
            <a:ahLst/>
            <a:cxnLst/>
            <a:rect l="l" t="t" r="r" b="b"/>
            <a:pathLst>
              <a:path w="3677817" h="2505456" extrusionOk="0">
                <a:moveTo>
                  <a:pt x="1160926" y="0"/>
                </a:moveTo>
                <a:lnTo>
                  <a:pt x="3677817" y="0"/>
                </a:lnTo>
                <a:lnTo>
                  <a:pt x="2516891" y="2505456"/>
                </a:lnTo>
                <a:lnTo>
                  <a:pt x="0" y="2505456"/>
                </a:lnTo>
                <a:close/>
              </a:path>
            </a:pathLst>
          </a:custGeom>
          <a:noFill/>
          <a:ln>
            <a:noFill/>
          </a:ln>
        </p:spPr>
      </p:pic>
      <p:pic>
        <p:nvPicPr>
          <p:cNvPr id="271" name="Google Shape;271;p35"/>
          <p:cNvPicPr preferRelativeResize="0"/>
          <p:nvPr/>
        </p:nvPicPr>
        <p:blipFill rotWithShape="1">
          <a:blip r:embed="rId6">
            <a:alphaModFix/>
          </a:blip>
          <a:srcRect l="11919" r="6625" b="2"/>
          <a:stretch/>
        </p:blipFill>
        <p:spPr>
          <a:xfrm>
            <a:off x="5353049" y="2660089"/>
            <a:ext cx="6838950" cy="4197911"/>
          </a:xfrm>
          <a:custGeom>
            <a:avLst/>
            <a:gdLst/>
            <a:ahLst/>
            <a:cxnLst/>
            <a:rect l="l" t="t" r="r" b="b"/>
            <a:pathLst>
              <a:path w="6838950" h="4197911" extrusionOk="0">
                <a:moveTo>
                  <a:pt x="1945141" y="0"/>
                </a:moveTo>
                <a:lnTo>
                  <a:pt x="1951364" y="0"/>
                </a:lnTo>
                <a:lnTo>
                  <a:pt x="3141155" y="0"/>
                </a:lnTo>
                <a:lnTo>
                  <a:pt x="4791200" y="0"/>
                </a:lnTo>
                <a:lnTo>
                  <a:pt x="6838950" y="0"/>
                </a:lnTo>
                <a:lnTo>
                  <a:pt x="6838950" y="4197911"/>
                </a:lnTo>
                <a:lnTo>
                  <a:pt x="0" y="4197911"/>
                </a:lnTo>
                <a:close/>
              </a:path>
            </a:pathLst>
          </a:custGeom>
          <a:noFill/>
          <a:ln>
            <a:noFill/>
          </a:ln>
        </p:spPr>
      </p:pic>
      <p:sp>
        <p:nvSpPr>
          <p:cNvPr id="272" name="Google Shape;272;p35"/>
          <p:cNvSpPr/>
          <p:nvPr/>
        </p:nvSpPr>
        <p:spPr>
          <a:xfrm rot="10800000" flipH="1">
            <a:off x="1" y="2660091"/>
            <a:ext cx="7122523" cy="4197911"/>
          </a:xfrm>
          <a:custGeom>
            <a:avLst/>
            <a:gdLst/>
            <a:ahLst/>
            <a:cxnLst/>
            <a:rect l="l" t="t" r="r" b="b"/>
            <a:pathLst>
              <a:path w="7122523" h="4197911" extrusionOk="0">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73" name="Google Shape;273;p35"/>
          <p:cNvPicPr preferRelativeResize="0"/>
          <p:nvPr/>
        </p:nvPicPr>
        <p:blipFill rotWithShape="1">
          <a:blip r:embed="rId7">
            <a:alphaModFix/>
          </a:blip>
          <a:srcRect l="14311" r="14826" b="3"/>
          <a:stretch/>
        </p:blipFill>
        <p:spPr>
          <a:xfrm>
            <a:off x="2268501" y="10"/>
            <a:ext cx="3393943" cy="2502833"/>
          </a:xfrm>
          <a:custGeom>
            <a:avLst/>
            <a:gdLst/>
            <a:ahLst/>
            <a:cxnLst/>
            <a:rect l="l" t="t" r="r" b="b"/>
            <a:pathLst>
              <a:path w="3393943" h="2502843" extrusionOk="0">
                <a:moveTo>
                  <a:pt x="1159715" y="0"/>
                </a:moveTo>
                <a:lnTo>
                  <a:pt x="3393943" y="0"/>
                </a:lnTo>
                <a:lnTo>
                  <a:pt x="2234228" y="2502843"/>
                </a:lnTo>
                <a:lnTo>
                  <a:pt x="0" y="2502843"/>
                </a:lnTo>
                <a:close/>
              </a:path>
            </a:pathLst>
          </a:custGeom>
          <a:noFill/>
          <a:ln>
            <a:noFill/>
          </a:ln>
        </p:spPr>
      </p:pic>
      <p:sp>
        <p:nvSpPr>
          <p:cNvPr id="274" name="Google Shape;274;p35"/>
          <p:cNvSpPr txBox="1">
            <a:spLocks noGrp="1"/>
          </p:cNvSpPr>
          <p:nvPr>
            <p:ph type="body" idx="1"/>
          </p:nvPr>
        </p:nvSpPr>
        <p:spPr>
          <a:xfrm>
            <a:off x="136287" y="3164954"/>
            <a:ext cx="5959712" cy="27990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000"/>
              <a:buNone/>
            </a:pPr>
            <a:r>
              <a:rPr lang="en-US" sz="3000" b="1" dirty="0">
                <a:solidFill>
                  <a:srgbClr val="FFFFFF"/>
                </a:solidFill>
              </a:rPr>
              <a:t>Area Monitoring System (AMS)</a:t>
            </a:r>
            <a:endParaRPr sz="4300" b="1" dirty="0">
              <a:solidFill>
                <a:srgbClr val="FFFFFF"/>
              </a:solidFill>
            </a:endParaRPr>
          </a:p>
          <a:p>
            <a:pPr marL="228600" lvl="0" indent="-228600" algn="l" rtl="0">
              <a:lnSpc>
                <a:spcPct val="90000"/>
              </a:lnSpc>
              <a:spcBef>
                <a:spcPts val="1000"/>
              </a:spcBef>
              <a:spcAft>
                <a:spcPts val="0"/>
              </a:spcAft>
              <a:buClr>
                <a:srgbClr val="FFFFFF"/>
              </a:buClr>
              <a:buSzPts val="2200"/>
              <a:buChar char="•"/>
            </a:pPr>
            <a:r>
              <a:rPr lang="en-US" sz="2200" dirty="0">
                <a:solidFill>
                  <a:srgbClr val="FFFFFF"/>
                </a:solidFill>
              </a:rPr>
              <a:t>Increasing the scale of use of satellite data to monitor large agricultural</a:t>
            </a:r>
            <a:r>
              <a:rPr lang="pl-PL" sz="2200" dirty="0">
                <a:solidFill>
                  <a:srgbClr val="FFFFFF"/>
                </a:solidFill>
              </a:rPr>
              <a:t> </a:t>
            </a:r>
            <a:r>
              <a:rPr lang="en-US" sz="2200" dirty="0">
                <a:solidFill>
                  <a:srgbClr val="FFFFFF"/>
                </a:solidFill>
              </a:rPr>
              <a:t>areas</a:t>
            </a:r>
            <a:endParaRPr dirty="0"/>
          </a:p>
          <a:p>
            <a:pPr marL="228600" lvl="0" indent="-228600" algn="l" rtl="0">
              <a:lnSpc>
                <a:spcPct val="90000"/>
              </a:lnSpc>
              <a:spcBef>
                <a:spcPts val="1000"/>
              </a:spcBef>
              <a:spcAft>
                <a:spcPts val="0"/>
              </a:spcAft>
              <a:buClr>
                <a:srgbClr val="FFFFFF"/>
              </a:buClr>
              <a:buSzPts val="2200"/>
              <a:buChar char="•"/>
            </a:pPr>
            <a:r>
              <a:rPr lang="en-US" sz="2200" dirty="0">
                <a:solidFill>
                  <a:srgbClr val="FFFFFF"/>
                </a:solidFill>
              </a:rPr>
              <a:t>Reducing the cost of administrative issues</a:t>
            </a:r>
            <a:endParaRPr dirty="0"/>
          </a:p>
          <a:p>
            <a:pPr marL="228600" lvl="0" indent="-228600" algn="l" rtl="0">
              <a:lnSpc>
                <a:spcPct val="90000"/>
              </a:lnSpc>
              <a:spcBef>
                <a:spcPts val="1000"/>
              </a:spcBef>
              <a:spcAft>
                <a:spcPts val="0"/>
              </a:spcAft>
              <a:buClr>
                <a:srgbClr val="FFFFFF"/>
              </a:buClr>
              <a:buSzPts val="2200"/>
              <a:buChar char="•"/>
            </a:pPr>
            <a:r>
              <a:rPr lang="en-US" sz="2200" dirty="0">
                <a:solidFill>
                  <a:srgbClr val="FFFFFF"/>
                </a:solidFill>
              </a:rPr>
              <a:t>Pursue the use of satellite data to support decision-making</a:t>
            </a:r>
            <a:endParaRPr sz="2200" dirty="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74123-5198-AE85-0465-A80B9A3DECF0}"/>
              </a:ext>
            </a:extLst>
          </p:cNvPr>
          <p:cNvSpPr>
            <a:spLocks noGrp="1"/>
          </p:cNvSpPr>
          <p:nvPr>
            <p:ph type="title"/>
          </p:nvPr>
        </p:nvSpPr>
        <p:spPr>
          <a:xfrm>
            <a:off x="3567113" y="4500721"/>
            <a:ext cx="8385173" cy="1856319"/>
          </a:xfrm>
        </p:spPr>
        <p:txBody>
          <a:bodyPr anchor="t">
            <a:normAutofit fontScale="90000"/>
          </a:bodyPr>
          <a:lstStyle/>
          <a:p>
            <a:pPr marL="72000">
              <a:spcBef>
                <a:spcPts val="600"/>
              </a:spcBef>
              <a:spcAft>
                <a:spcPts val="600"/>
              </a:spcAft>
            </a:pPr>
            <a:r>
              <a:rPr lang="en-US" sz="3600" dirty="0">
                <a:solidFill>
                  <a:schemeClr val="bg1"/>
                </a:solidFill>
                <a:latin typeface="+mn-lt"/>
              </a:rPr>
              <a:t>Different structure of land parcels in Poland</a:t>
            </a:r>
            <a:br>
              <a:rPr lang="pl-PL" sz="3600" dirty="0">
                <a:solidFill>
                  <a:schemeClr val="bg1"/>
                </a:solidFill>
                <a:latin typeface="+mn-lt"/>
              </a:rPr>
            </a:br>
            <a:r>
              <a:rPr lang="pl-PL" sz="2200" dirty="0">
                <a:solidFill>
                  <a:schemeClr val="bg1"/>
                </a:solidFill>
                <a:latin typeface="+mn-lt"/>
              </a:rPr>
              <a:t>-  </a:t>
            </a:r>
            <a:r>
              <a:rPr lang="pl-PL" sz="2200" dirty="0" err="1">
                <a:solidFill>
                  <a:schemeClr val="bg1"/>
                </a:solidFill>
                <a:latin typeface="+mn-lt"/>
              </a:rPr>
              <a:t>North</a:t>
            </a:r>
            <a:r>
              <a:rPr lang="pl-PL" sz="2200" dirty="0">
                <a:solidFill>
                  <a:schemeClr val="bg1"/>
                </a:solidFill>
                <a:latin typeface="+mn-lt"/>
              </a:rPr>
              <a:t> - </a:t>
            </a:r>
            <a:r>
              <a:rPr lang="en-US" sz="2200" dirty="0">
                <a:solidFill>
                  <a:schemeClr val="bg1"/>
                </a:solidFill>
                <a:latin typeface="+mn-lt"/>
              </a:rPr>
              <a:t>crops on </a:t>
            </a:r>
            <a:r>
              <a:rPr lang="en-US" sz="2200" b="1" dirty="0">
                <a:solidFill>
                  <a:schemeClr val="bg1"/>
                </a:solidFill>
                <a:latin typeface="+mn-lt"/>
              </a:rPr>
              <a:t>large parcels </a:t>
            </a:r>
            <a:r>
              <a:rPr lang="en-US" sz="2200" dirty="0">
                <a:solidFill>
                  <a:schemeClr val="bg1"/>
                </a:solidFill>
                <a:latin typeface="+mn-lt"/>
              </a:rPr>
              <a:t>of land </a:t>
            </a:r>
            <a:br>
              <a:rPr lang="pl-PL" sz="2200" dirty="0">
                <a:solidFill>
                  <a:schemeClr val="bg1"/>
                </a:solidFill>
                <a:latin typeface="+mn-lt"/>
              </a:rPr>
            </a:br>
            <a:r>
              <a:rPr lang="pl-PL" sz="2200" dirty="0">
                <a:solidFill>
                  <a:schemeClr val="bg1"/>
                </a:solidFill>
                <a:latin typeface="+mn-lt"/>
              </a:rPr>
              <a:t>-  </a:t>
            </a:r>
            <a:r>
              <a:rPr lang="pl-PL" sz="2200" dirty="0" err="1">
                <a:solidFill>
                  <a:schemeClr val="bg1"/>
                </a:solidFill>
                <a:latin typeface="+mn-lt"/>
              </a:rPr>
              <a:t>South</a:t>
            </a:r>
            <a:r>
              <a:rPr lang="pl-PL" sz="2200" dirty="0">
                <a:solidFill>
                  <a:schemeClr val="bg1"/>
                </a:solidFill>
                <a:latin typeface="+mn-lt"/>
              </a:rPr>
              <a:t> - </a:t>
            </a:r>
            <a:r>
              <a:rPr lang="pl-PL" sz="2200" b="1" dirty="0" err="1">
                <a:solidFill>
                  <a:schemeClr val="bg1"/>
                </a:solidFill>
                <a:latin typeface="+mn-lt"/>
              </a:rPr>
              <a:t>fragmented</a:t>
            </a:r>
            <a:r>
              <a:rPr lang="pl-PL" sz="2200" b="1" dirty="0">
                <a:solidFill>
                  <a:schemeClr val="bg1"/>
                </a:solidFill>
                <a:latin typeface="+mn-lt"/>
              </a:rPr>
              <a:t> </a:t>
            </a:r>
            <a:r>
              <a:rPr lang="pl-PL" sz="2200" b="1" dirty="0" err="1">
                <a:solidFill>
                  <a:schemeClr val="bg1"/>
                </a:solidFill>
                <a:latin typeface="+mn-lt"/>
              </a:rPr>
              <a:t>structure</a:t>
            </a:r>
            <a:r>
              <a:rPr lang="pl-PL" sz="2200" b="1" dirty="0">
                <a:solidFill>
                  <a:schemeClr val="bg1"/>
                </a:solidFill>
                <a:latin typeface="+mn-lt"/>
              </a:rPr>
              <a:t> </a:t>
            </a:r>
            <a:r>
              <a:rPr lang="pl-PL" sz="2200" dirty="0">
                <a:solidFill>
                  <a:schemeClr val="bg1"/>
                </a:solidFill>
                <a:latin typeface="+mn-lt"/>
              </a:rPr>
              <a:t>of </a:t>
            </a:r>
            <a:r>
              <a:rPr lang="pl-PL" sz="2200" dirty="0" err="1">
                <a:solidFill>
                  <a:schemeClr val="bg1"/>
                </a:solidFill>
                <a:latin typeface="+mn-lt"/>
              </a:rPr>
              <a:t>parcels</a:t>
            </a:r>
            <a:br>
              <a:rPr lang="pl-PL" sz="2200" dirty="0">
                <a:solidFill>
                  <a:schemeClr val="bg1"/>
                </a:solidFill>
                <a:latin typeface="+mn-lt"/>
              </a:rPr>
            </a:br>
            <a:r>
              <a:rPr lang="pl-PL" sz="2200" dirty="0">
                <a:solidFill>
                  <a:schemeClr val="bg1"/>
                </a:solidFill>
                <a:latin typeface="+mn-lt"/>
              </a:rPr>
              <a:t>- </a:t>
            </a:r>
            <a:r>
              <a:rPr lang="en-US" sz="2200" dirty="0">
                <a:solidFill>
                  <a:schemeClr val="bg1"/>
                </a:solidFill>
                <a:latin typeface="+mn-lt"/>
              </a:rPr>
              <a:t> different climatic conditions</a:t>
            </a:r>
            <a:br>
              <a:rPr kumimoji="0" lang="pl-PL" sz="4000" b="0" i="0" u="none" strike="noStrike" kern="1200" cap="none" spc="0" normalizeH="0" baseline="0" noProof="0" dirty="0">
                <a:ln>
                  <a:noFill/>
                </a:ln>
                <a:solidFill>
                  <a:prstClr val="white"/>
                </a:solidFill>
                <a:effectLst/>
                <a:uLnTx/>
                <a:uFillTx/>
                <a:latin typeface="Calibri" panose="020F0502020204030204"/>
                <a:ea typeface="+mj-ea"/>
                <a:cs typeface="+mj-cs"/>
              </a:rPr>
            </a:br>
            <a:br>
              <a:rPr lang="pl-PL" sz="4000" dirty="0">
                <a:solidFill>
                  <a:schemeClr val="bg1"/>
                </a:solidFill>
              </a:rPr>
            </a:br>
            <a:endParaRPr lang="pl-PL" sz="4000" dirty="0">
              <a:solidFill>
                <a:schemeClr val="bg1"/>
              </a:solidFill>
            </a:endParaRPr>
          </a:p>
        </p:txBody>
      </p:sp>
      <p:pic>
        <p:nvPicPr>
          <p:cNvPr id="5" name="Picture 2" descr="Unijne środki na scalanie gruntów w Małopolsce » Małopolska">
            <a:extLst>
              <a:ext uri="{FF2B5EF4-FFF2-40B4-BE49-F238E27FC236}">
                <a16:creationId xmlns:a16="http://schemas.microsoft.com/office/drawing/2014/main" id="{5D8981BF-C398-DEF9-0736-3A12816232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79" r="9492"/>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2ED5D8A-5423-0CC7-D3FD-FF0B1404889A}"/>
              </a:ext>
            </a:extLst>
          </p:cNvPr>
          <p:cNvPicPr>
            <a:picLocks noChangeAspect="1"/>
          </p:cNvPicPr>
          <p:nvPr/>
        </p:nvPicPr>
        <p:blipFill rotWithShape="1">
          <a:blip r:embed="rId4"/>
          <a:srcRect r="9501" b="-3"/>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Picture 4" descr="Coraz mniej gruntów rolnych do zagospodarowania - Bankier.pl">
            <a:extLst>
              <a:ext uri="{FF2B5EF4-FFF2-40B4-BE49-F238E27FC236}">
                <a16:creationId xmlns:a16="http://schemas.microsoft.com/office/drawing/2014/main" id="{F1BE48B4-280A-28B6-2EC0-49F2750E37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23" r="20096" b="2"/>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104" name="Group 10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98" name="Freeform: Shape 97">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172E8025-8968-BCB3-3822-E1E5873EDBFF}"/>
              </a:ext>
            </a:extLst>
          </p:cNvPr>
          <p:cNvSpPr txBox="1"/>
          <p:nvPr/>
        </p:nvSpPr>
        <p:spPr>
          <a:xfrm>
            <a:off x="5727700" y="1524000"/>
            <a:ext cx="2203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black"/>
                </a:solidFill>
                <a:effectLst/>
                <a:uLnTx/>
                <a:uFillTx/>
                <a:latin typeface="Calibri" panose="020F0502020204030204"/>
                <a:ea typeface="+mn-ea"/>
                <a:cs typeface="+mn-cs"/>
              </a:rPr>
              <a:t>Poland</a:t>
            </a:r>
          </a:p>
        </p:txBody>
      </p:sp>
      <p:cxnSp>
        <p:nvCxnSpPr>
          <p:cNvPr id="13" name="Straight Arrow Connector 12">
            <a:extLst>
              <a:ext uri="{FF2B5EF4-FFF2-40B4-BE49-F238E27FC236}">
                <a16:creationId xmlns:a16="http://schemas.microsoft.com/office/drawing/2014/main" id="{C2AE3A6D-557E-BE0F-880C-531A2D0D6675}"/>
              </a:ext>
            </a:extLst>
          </p:cNvPr>
          <p:cNvCxnSpPr>
            <a:cxnSpLocks/>
          </p:cNvCxnSpPr>
          <p:nvPr/>
        </p:nvCxnSpPr>
        <p:spPr>
          <a:xfrm flipH="1">
            <a:off x="3416300" y="1282700"/>
            <a:ext cx="16049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82D348B-B13C-BC11-86AF-FBC50C772E76}"/>
              </a:ext>
            </a:extLst>
          </p:cNvPr>
          <p:cNvCxnSpPr>
            <a:cxnSpLocks/>
          </p:cNvCxnSpPr>
          <p:nvPr/>
        </p:nvCxnSpPr>
        <p:spPr>
          <a:xfrm>
            <a:off x="7175500" y="2418336"/>
            <a:ext cx="163195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A51FB3-3DEE-8C69-CCBB-482AAC94D636}"/>
              </a:ext>
            </a:extLst>
          </p:cNvPr>
          <p:cNvCxnSpPr/>
          <p:nvPr/>
        </p:nvCxnSpPr>
        <p:spPr>
          <a:xfrm>
            <a:off x="4533900" y="1912382"/>
            <a:ext cx="3225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Title 1">
            <a:extLst>
              <a:ext uri="{FF2B5EF4-FFF2-40B4-BE49-F238E27FC236}">
                <a16:creationId xmlns:a16="http://schemas.microsoft.com/office/drawing/2014/main" id="{6E0BCD3B-FD2F-D088-E90C-926868602C95}"/>
              </a:ext>
            </a:extLst>
          </p:cNvPr>
          <p:cNvSpPr txBox="1">
            <a:spLocks/>
          </p:cNvSpPr>
          <p:nvPr/>
        </p:nvSpPr>
        <p:spPr>
          <a:xfrm>
            <a:off x="136289" y="4316648"/>
            <a:ext cx="3032362" cy="852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600" b="1" i="0" u="none" strike="noStrike" kern="1200" cap="none" spc="0" normalizeH="0" baseline="0" noProof="0" dirty="0">
                <a:ln>
                  <a:noFill/>
                </a:ln>
                <a:solidFill>
                  <a:srgbClr val="FFC000"/>
                </a:solidFill>
                <a:effectLst/>
                <a:uLnTx/>
                <a:uFillTx/>
                <a:latin typeface="Calibri Light" panose="020F0302020204030204"/>
                <a:ea typeface="+mj-ea"/>
                <a:cs typeface="+mj-cs"/>
              </a:rPr>
              <a:t>The </a:t>
            </a:r>
            <a:r>
              <a:rPr kumimoji="0" lang="pl-PL" sz="3600" b="1" i="0" u="none" strike="noStrike" kern="1200" cap="none" spc="0" normalizeH="0" baseline="0" noProof="0" dirty="0" err="1">
                <a:ln>
                  <a:noFill/>
                </a:ln>
                <a:solidFill>
                  <a:srgbClr val="FFC000"/>
                </a:solidFill>
                <a:effectLst/>
                <a:uLnTx/>
                <a:uFillTx/>
                <a:latin typeface="Calibri Light" panose="020F0302020204030204"/>
                <a:ea typeface="+mj-ea"/>
                <a:cs typeface="+mj-cs"/>
              </a:rPr>
              <a:t>challenges</a:t>
            </a:r>
            <a:endParaRPr kumimoji="0" lang="pl-PL" sz="3600" b="1" i="0" u="none" strike="noStrike" kern="1200" cap="none" spc="0" normalizeH="0" baseline="0" noProof="0" dirty="0">
              <a:ln>
                <a:noFill/>
              </a:ln>
              <a:solidFill>
                <a:srgbClr val="FFC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32093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74123-5198-AE85-0465-A80B9A3DECF0}"/>
              </a:ext>
            </a:extLst>
          </p:cNvPr>
          <p:cNvSpPr>
            <a:spLocks noGrp="1"/>
          </p:cNvSpPr>
          <p:nvPr>
            <p:ph type="title"/>
          </p:nvPr>
        </p:nvSpPr>
        <p:spPr>
          <a:xfrm>
            <a:off x="7706208" y="557255"/>
            <a:ext cx="4305881" cy="1657614"/>
          </a:xfrm>
        </p:spPr>
        <p:txBody>
          <a:bodyPr vert="horz" lIns="91440" tIns="45720" rIns="91440" bIns="45720" rtlCol="0">
            <a:normAutofit fontScale="90000"/>
          </a:bodyPr>
          <a:lstStyle/>
          <a:p>
            <a:pPr algn="ctr"/>
            <a:r>
              <a:rPr lang="en-US" sz="3100" b="1" err="1"/>
              <a:t>Visualisation</a:t>
            </a:r>
            <a:r>
              <a:rPr lang="en-US" sz="3100" b="1"/>
              <a:t> of the different structure of parcels </a:t>
            </a:r>
            <a:br>
              <a:rPr lang="pl-PL" sz="3100" b="1"/>
            </a:br>
            <a:r>
              <a:rPr lang="en-US" sz="3100" b="1"/>
              <a:t>in the regions of Poland</a:t>
            </a:r>
            <a:br>
              <a:rPr lang="pl-PL" sz="3600" kern="1200">
                <a:latin typeface="+mj-lt"/>
                <a:ea typeface="+mj-ea"/>
                <a:cs typeface="+mj-cs"/>
              </a:rPr>
            </a:br>
            <a:endParaRPr lang="en-US" sz="3600" kern="1200">
              <a:latin typeface="+mj-lt"/>
              <a:ea typeface="+mj-ea"/>
              <a:cs typeface="+mj-cs"/>
            </a:endParaRPr>
          </a:p>
        </p:txBody>
      </p:sp>
      <p:pic>
        <p:nvPicPr>
          <p:cNvPr id="5" name="Picture 4">
            <a:extLst>
              <a:ext uri="{FF2B5EF4-FFF2-40B4-BE49-F238E27FC236}">
                <a16:creationId xmlns:a16="http://schemas.microsoft.com/office/drawing/2014/main" id="{F5800AF1-7F55-7B8B-D154-2D51BC5AC50E}"/>
              </a:ext>
            </a:extLst>
          </p:cNvPr>
          <p:cNvPicPr>
            <a:picLocks noChangeAspect="1"/>
          </p:cNvPicPr>
          <p:nvPr/>
        </p:nvPicPr>
        <p:blipFill rotWithShape="1">
          <a:blip r:embed="rId3"/>
          <a:srcRect t="6190" r="-4" b="13515"/>
          <a:stretch/>
        </p:blipFill>
        <p:spPr>
          <a:xfrm>
            <a:off x="44275" y="2245195"/>
            <a:ext cx="3719750" cy="2225041"/>
          </a:xfrm>
          <a:prstGeom prst="rect">
            <a:avLst/>
          </a:prstGeom>
        </p:spPr>
      </p:pic>
      <p:pic>
        <p:nvPicPr>
          <p:cNvPr id="9" name="Picture 8">
            <a:extLst>
              <a:ext uri="{FF2B5EF4-FFF2-40B4-BE49-F238E27FC236}">
                <a16:creationId xmlns:a16="http://schemas.microsoft.com/office/drawing/2014/main" id="{8C437DF2-340C-60F0-50FD-8DE9EF613D30}"/>
              </a:ext>
            </a:extLst>
          </p:cNvPr>
          <p:cNvPicPr>
            <a:picLocks noChangeAspect="1"/>
          </p:cNvPicPr>
          <p:nvPr/>
        </p:nvPicPr>
        <p:blipFill rotWithShape="1">
          <a:blip r:embed="rId4"/>
          <a:srcRect t="20817" r="-2" b="31645"/>
          <a:stretch/>
        </p:blipFill>
        <p:spPr>
          <a:xfrm>
            <a:off x="3764023" y="4453812"/>
            <a:ext cx="3719752" cy="2267032"/>
          </a:xfrm>
          <a:prstGeom prst="rect">
            <a:avLst/>
          </a:prstGeom>
        </p:spPr>
      </p:pic>
      <p:pic>
        <p:nvPicPr>
          <p:cNvPr id="4" name="Picture 4" descr="Coraz mniej gruntów rolnych do zagospodarowania - Bankier.pl">
            <a:extLst>
              <a:ext uri="{FF2B5EF4-FFF2-40B4-BE49-F238E27FC236}">
                <a16:creationId xmlns:a16="http://schemas.microsoft.com/office/drawing/2014/main" id="{F1BE48B4-280A-28B6-2EC0-49F2750E37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 b="1037"/>
          <a:stretch/>
        </p:blipFill>
        <p:spPr bwMode="auto">
          <a:xfrm>
            <a:off x="3764035" y="36579"/>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800227-E385-46A4-2118-2946065F4DBE}"/>
              </a:ext>
            </a:extLst>
          </p:cNvPr>
          <p:cNvPicPr>
            <a:picLocks noChangeAspect="1"/>
          </p:cNvPicPr>
          <p:nvPr/>
        </p:nvPicPr>
        <p:blipFill rotWithShape="1">
          <a:blip r:embed="rId6"/>
          <a:srcRect t="39259" r="-4" b="-4"/>
          <a:stretch/>
        </p:blipFill>
        <p:spPr>
          <a:xfrm>
            <a:off x="44287" y="62142"/>
            <a:ext cx="3719748" cy="2208617"/>
          </a:xfrm>
          <a:prstGeom prst="rect">
            <a:avLst/>
          </a:prstGeom>
        </p:spPr>
      </p:pic>
      <p:pic>
        <p:nvPicPr>
          <p:cNvPr id="7" name="Picture 6">
            <a:extLst>
              <a:ext uri="{FF2B5EF4-FFF2-40B4-BE49-F238E27FC236}">
                <a16:creationId xmlns:a16="http://schemas.microsoft.com/office/drawing/2014/main" id="{48274498-E080-B06F-1DF3-FA5B18F5242F}"/>
              </a:ext>
            </a:extLst>
          </p:cNvPr>
          <p:cNvPicPr>
            <a:picLocks noChangeAspect="1"/>
          </p:cNvPicPr>
          <p:nvPr/>
        </p:nvPicPr>
        <p:blipFill rotWithShape="1">
          <a:blip r:embed="rId7"/>
          <a:srcRect r="-4" b="8348"/>
          <a:stretch/>
        </p:blipFill>
        <p:spPr>
          <a:xfrm>
            <a:off x="3764025" y="2186784"/>
            <a:ext cx="3719748" cy="2241464"/>
          </a:xfrm>
          <a:prstGeom prst="rect">
            <a:avLst/>
          </a:prstGeom>
        </p:spPr>
      </p:pic>
      <p:pic>
        <p:nvPicPr>
          <p:cNvPr id="6" name="Picture 5">
            <a:extLst>
              <a:ext uri="{FF2B5EF4-FFF2-40B4-BE49-F238E27FC236}">
                <a16:creationId xmlns:a16="http://schemas.microsoft.com/office/drawing/2014/main" id="{B311750D-29BE-3056-5D8E-2D22BEE244BE}"/>
              </a:ext>
            </a:extLst>
          </p:cNvPr>
          <p:cNvPicPr>
            <a:picLocks noChangeAspect="1"/>
          </p:cNvPicPr>
          <p:nvPr/>
        </p:nvPicPr>
        <p:blipFill rotWithShape="1">
          <a:blip r:embed="rId8"/>
          <a:srcRect t="20936" r="-2" b="31870"/>
          <a:stretch/>
        </p:blipFill>
        <p:spPr>
          <a:xfrm>
            <a:off x="0" y="4486659"/>
            <a:ext cx="3719752" cy="2250607"/>
          </a:xfrm>
          <a:prstGeom prst="rect">
            <a:avLst/>
          </a:prstGeom>
        </p:spPr>
      </p:pic>
      <p:sp>
        <p:nvSpPr>
          <p:cNvPr id="28" name="Content Placeholder 27">
            <a:extLst>
              <a:ext uri="{FF2B5EF4-FFF2-40B4-BE49-F238E27FC236}">
                <a16:creationId xmlns:a16="http://schemas.microsoft.com/office/drawing/2014/main" id="{D8B89D79-47A3-A0DA-130A-0225E62C2317}"/>
              </a:ext>
            </a:extLst>
          </p:cNvPr>
          <p:cNvSpPr>
            <a:spLocks noGrp="1"/>
          </p:cNvSpPr>
          <p:nvPr>
            <p:ph idx="1"/>
          </p:nvPr>
        </p:nvSpPr>
        <p:spPr>
          <a:xfrm>
            <a:off x="7528046" y="4587949"/>
            <a:ext cx="5244206" cy="4221287"/>
          </a:xfrm>
        </p:spPr>
        <p:txBody>
          <a:bodyPr>
            <a:normAutofit/>
          </a:bodyPr>
          <a:lstStyle/>
          <a:p>
            <a:pPr marL="0" indent="0">
              <a:buNone/>
            </a:pPr>
            <a:r>
              <a:rPr lang="en-US" sz="2400" b="1"/>
              <a:t>Different size of agricultural parcels</a:t>
            </a:r>
            <a:endParaRPr lang="pl-PL" sz="2400" b="1"/>
          </a:p>
          <a:p>
            <a:endParaRPr lang="pl-PL" sz="2000" b="1"/>
          </a:p>
          <a:p>
            <a:endParaRPr lang="pl-PL" sz="2000" b="1"/>
          </a:p>
          <a:p>
            <a:pPr marL="0" indent="0">
              <a:buNone/>
            </a:pPr>
            <a:r>
              <a:rPr lang="pl-PL" sz="2400" b="1"/>
              <a:t>Spatial </a:t>
            </a:r>
            <a:r>
              <a:rPr lang="en-US" sz="2400" b="1"/>
              <a:t>data</a:t>
            </a:r>
            <a:r>
              <a:rPr lang="en-US" sz="2400"/>
              <a:t> with </a:t>
            </a:r>
            <a:r>
              <a:rPr lang="pl-PL" sz="2400" b="1"/>
              <a:t>different</a:t>
            </a:r>
            <a:r>
              <a:rPr lang="pl-PL" sz="2400"/>
              <a:t> </a:t>
            </a:r>
            <a:r>
              <a:rPr lang="en-US" sz="2400"/>
              <a:t>resolution</a:t>
            </a:r>
            <a:br>
              <a:rPr lang="pl-PL" sz="2000"/>
            </a:br>
            <a:endParaRPr lang="pl-PL" sz="2000"/>
          </a:p>
        </p:txBody>
      </p:sp>
      <p:pic>
        <p:nvPicPr>
          <p:cNvPr id="3" name="Picture 2">
            <a:extLst>
              <a:ext uri="{FF2B5EF4-FFF2-40B4-BE49-F238E27FC236}">
                <a16:creationId xmlns:a16="http://schemas.microsoft.com/office/drawing/2014/main" id="{FA0639FE-9D1B-DF9E-874C-E103082F46D4}"/>
              </a:ext>
            </a:extLst>
          </p:cNvPr>
          <p:cNvPicPr>
            <a:picLocks noChangeAspect="1"/>
          </p:cNvPicPr>
          <p:nvPr/>
        </p:nvPicPr>
        <p:blipFill>
          <a:blip r:embed="rId9"/>
          <a:stretch>
            <a:fillRect/>
          </a:stretch>
        </p:blipFill>
        <p:spPr>
          <a:xfrm>
            <a:off x="8450672" y="2012931"/>
            <a:ext cx="2816952" cy="2153430"/>
          </a:xfrm>
          <a:prstGeom prst="rect">
            <a:avLst/>
          </a:prstGeom>
        </p:spPr>
      </p:pic>
      <p:sp>
        <p:nvSpPr>
          <p:cNvPr id="11" name="TextBox 10">
            <a:extLst>
              <a:ext uri="{FF2B5EF4-FFF2-40B4-BE49-F238E27FC236}">
                <a16:creationId xmlns:a16="http://schemas.microsoft.com/office/drawing/2014/main" id="{8995D572-4BEE-DC2C-F387-E4F87C9C8C96}"/>
              </a:ext>
            </a:extLst>
          </p:cNvPr>
          <p:cNvSpPr txBox="1"/>
          <p:nvPr/>
        </p:nvSpPr>
        <p:spPr>
          <a:xfrm>
            <a:off x="962143" y="327715"/>
            <a:ext cx="6095114" cy="646331"/>
          </a:xfrm>
          <a:prstGeom prst="rect">
            <a:avLst/>
          </a:prstGeom>
          <a:noFill/>
        </p:spPr>
        <p:txBody>
          <a:bodyPr wrap="square">
            <a:spAutoFit/>
          </a:bodyPr>
          <a:lstStyle/>
          <a:p>
            <a:r>
              <a:rPr lang="en-US" sz="3600">
                <a:solidFill>
                  <a:schemeClr val="tx1"/>
                </a:solidFill>
              </a:rPr>
              <a:t>North</a:t>
            </a:r>
            <a:r>
              <a:rPr lang="pl-PL" sz="3600">
                <a:solidFill>
                  <a:schemeClr val="tx1"/>
                </a:solidFill>
              </a:rPr>
              <a:t>  			 S</a:t>
            </a:r>
            <a:r>
              <a:rPr lang="en-US" sz="3600" err="1">
                <a:solidFill>
                  <a:schemeClr val="tx1"/>
                </a:solidFill>
              </a:rPr>
              <a:t>outh</a:t>
            </a:r>
            <a:endParaRPr lang="pl-PL" sz="3600">
              <a:solidFill>
                <a:schemeClr val="tx1"/>
              </a:solidFill>
            </a:endParaRPr>
          </a:p>
        </p:txBody>
      </p:sp>
      <p:sp>
        <p:nvSpPr>
          <p:cNvPr id="12" name="Arrow: Down 11">
            <a:extLst>
              <a:ext uri="{FF2B5EF4-FFF2-40B4-BE49-F238E27FC236}">
                <a16:creationId xmlns:a16="http://schemas.microsoft.com/office/drawing/2014/main" id="{00ADBD34-A36D-BA18-15F7-361200411062}"/>
              </a:ext>
            </a:extLst>
          </p:cNvPr>
          <p:cNvSpPr/>
          <p:nvPr/>
        </p:nvSpPr>
        <p:spPr>
          <a:xfrm>
            <a:off x="9666368" y="5151476"/>
            <a:ext cx="483781" cy="606754"/>
          </a:xfrm>
          <a:prstGeom prst="downArrow">
            <a:avLst/>
          </a:prstGeom>
          <a:solidFill>
            <a:srgbClr val="9E252A"/>
          </a:solidFill>
          <a:ln>
            <a:solidFill>
              <a:srgbClr val="9E25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Rectangle 9">
            <a:extLst>
              <a:ext uri="{FF2B5EF4-FFF2-40B4-BE49-F238E27FC236}">
                <a16:creationId xmlns:a16="http://schemas.microsoft.com/office/drawing/2014/main" id="{608022D4-5E87-4306-2557-4AE7190B8847}"/>
              </a:ext>
            </a:extLst>
          </p:cNvPr>
          <p:cNvSpPr/>
          <p:nvPr/>
        </p:nvSpPr>
        <p:spPr>
          <a:xfrm>
            <a:off x="7650833" y="4507335"/>
            <a:ext cx="4514850" cy="563527"/>
          </a:xfrm>
          <a:prstGeom prst="rect">
            <a:avLst/>
          </a:prstGeom>
          <a:noFill/>
          <a:ln>
            <a:solidFill>
              <a:srgbClr val="9E25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Rectangle 12">
            <a:extLst>
              <a:ext uri="{FF2B5EF4-FFF2-40B4-BE49-F238E27FC236}">
                <a16:creationId xmlns:a16="http://schemas.microsoft.com/office/drawing/2014/main" id="{935E24E1-1068-5942-B750-330470ABBB20}"/>
              </a:ext>
            </a:extLst>
          </p:cNvPr>
          <p:cNvSpPr/>
          <p:nvPr/>
        </p:nvSpPr>
        <p:spPr>
          <a:xfrm>
            <a:off x="7528046" y="5737218"/>
            <a:ext cx="4663954" cy="563527"/>
          </a:xfrm>
          <a:prstGeom prst="rect">
            <a:avLst/>
          </a:prstGeom>
          <a:noFill/>
          <a:ln>
            <a:solidFill>
              <a:srgbClr val="9E25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33769463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Google Shape;414;p45"/>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5" name="Google Shape;415;p45"/>
          <p:cNvPicPr preferRelativeResize="0"/>
          <p:nvPr/>
        </p:nvPicPr>
        <p:blipFill rotWithShape="1">
          <a:blip r:embed="rId3">
            <a:alphaModFix/>
          </a:blip>
          <a:srcRect l="4768" r="10351"/>
          <a:stretch/>
        </p:blipFill>
        <p:spPr>
          <a:xfrm>
            <a:off x="-1" y="190"/>
            <a:ext cx="8128855" cy="5291194"/>
          </a:xfrm>
          <a:prstGeom prst="rect">
            <a:avLst/>
          </a:prstGeom>
          <a:noFill/>
          <a:ln>
            <a:noFill/>
          </a:ln>
        </p:spPr>
      </p:pic>
      <p:sp>
        <p:nvSpPr>
          <p:cNvPr id="416" name="Google Shape;416;p45"/>
          <p:cNvSpPr/>
          <p:nvPr/>
        </p:nvSpPr>
        <p:spPr>
          <a:xfrm flipH="1">
            <a:off x="-264" y="5282206"/>
            <a:ext cx="12192264" cy="1163844"/>
          </a:xfrm>
          <a:prstGeom prst="rect">
            <a:avLst/>
          </a:prstGeom>
          <a:gradFill>
            <a:gsLst>
              <a:gs pos="0">
                <a:srgbClr val="2F5496">
                  <a:alpha val="10980"/>
                </a:srgbClr>
              </a:gs>
              <a:gs pos="28000">
                <a:srgbClr val="2F5496">
                  <a:alpha val="10980"/>
                </a:srgbClr>
              </a:gs>
              <a:gs pos="100000">
                <a:srgbClr val="000000">
                  <a:alpha val="76862"/>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45"/>
          <p:cNvSpPr/>
          <p:nvPr/>
        </p:nvSpPr>
        <p:spPr>
          <a:xfrm flipH="1">
            <a:off x="2" y="5282206"/>
            <a:ext cx="12191998" cy="1586485"/>
          </a:xfrm>
          <a:prstGeom prst="rect">
            <a:avLst/>
          </a:prstGeom>
          <a:gradFill>
            <a:gsLst>
              <a:gs pos="0">
                <a:srgbClr val="000000">
                  <a:alpha val="95686"/>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45"/>
          <p:cNvSpPr txBox="1">
            <a:spLocks noGrp="1"/>
          </p:cNvSpPr>
          <p:nvPr>
            <p:ph type="title"/>
          </p:nvPr>
        </p:nvSpPr>
        <p:spPr>
          <a:xfrm>
            <a:off x="699715" y="5635366"/>
            <a:ext cx="7091299" cy="8985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2800" b="1" dirty="0">
                <a:solidFill>
                  <a:srgbClr val="FFFFFF"/>
                </a:solidFill>
                <a:latin typeface="Calibri"/>
                <a:ea typeface="Calibri"/>
                <a:cs typeface="Calibri"/>
                <a:sym typeface="Calibri"/>
              </a:rPr>
              <a:t>SENTINEL 2</a:t>
            </a:r>
            <a:br>
              <a:rPr lang="en-US" sz="2800" dirty="0">
                <a:solidFill>
                  <a:srgbClr val="FFFFFF"/>
                </a:solidFill>
                <a:latin typeface="Calibri"/>
                <a:ea typeface="Calibri"/>
                <a:cs typeface="Calibri"/>
                <a:sym typeface="Calibri"/>
              </a:rPr>
            </a:br>
            <a:endParaRPr sz="2800" dirty="0">
              <a:solidFill>
                <a:srgbClr val="FFFFFF"/>
              </a:solidFill>
              <a:latin typeface="Calibri"/>
              <a:ea typeface="Calibri"/>
              <a:cs typeface="Calibri"/>
              <a:sym typeface="Calibri"/>
            </a:endParaRPr>
          </a:p>
        </p:txBody>
      </p:sp>
      <p:sp>
        <p:nvSpPr>
          <p:cNvPr id="419" name="Google Shape;419;p45"/>
          <p:cNvSpPr/>
          <p:nvPr/>
        </p:nvSpPr>
        <p:spPr>
          <a:xfrm rot="10800000" flipH="1">
            <a:off x="8128857" y="5282206"/>
            <a:ext cx="4063143" cy="1576412"/>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5"/>
          <p:cNvSpPr txBox="1">
            <a:spLocks noGrp="1"/>
          </p:cNvSpPr>
          <p:nvPr>
            <p:ph type="body" idx="1"/>
          </p:nvPr>
        </p:nvSpPr>
        <p:spPr>
          <a:xfrm>
            <a:off x="8571507" y="5669430"/>
            <a:ext cx="3291839" cy="830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800"/>
              <a:buNone/>
            </a:pPr>
            <a:r>
              <a:rPr lang="en-US" b="1" dirty="0" err="1">
                <a:solidFill>
                  <a:srgbClr val="FFFFFF"/>
                </a:solidFill>
                <a:latin typeface="Calibri"/>
                <a:ea typeface="Calibri"/>
                <a:cs typeface="Calibri"/>
                <a:sym typeface="Calibri"/>
              </a:rPr>
              <a:t>HySpex</a:t>
            </a:r>
            <a:r>
              <a:rPr lang="en-US" dirty="0">
                <a:solidFill>
                  <a:srgbClr val="FFFFFF"/>
                </a:solidFill>
                <a:latin typeface="Calibri"/>
                <a:ea typeface="Calibri"/>
                <a:cs typeface="Calibri"/>
                <a:sym typeface="Calibri"/>
              </a:rPr>
              <a:t> </a:t>
            </a:r>
            <a:br>
              <a:rPr lang="en-US" sz="2000" dirty="0">
                <a:solidFill>
                  <a:srgbClr val="FFFFFF"/>
                </a:solidFill>
                <a:latin typeface="Calibri"/>
                <a:ea typeface="Calibri"/>
                <a:cs typeface="Calibri"/>
                <a:sym typeface="Calibri"/>
              </a:rPr>
            </a:br>
            <a:endParaRPr sz="2000" dirty="0">
              <a:solidFill>
                <a:srgbClr val="FFFFFF"/>
              </a:solidFill>
              <a:latin typeface="Calibri"/>
              <a:ea typeface="Calibri"/>
              <a:cs typeface="Calibri"/>
              <a:sym typeface="Calibri"/>
            </a:endParaRPr>
          </a:p>
        </p:txBody>
      </p:sp>
      <p:pic>
        <p:nvPicPr>
          <p:cNvPr id="421" name="Google Shape;421;p45"/>
          <p:cNvPicPr preferRelativeResize="0"/>
          <p:nvPr/>
        </p:nvPicPr>
        <p:blipFill rotWithShape="1">
          <a:blip r:embed="rId4">
            <a:alphaModFix/>
          </a:blip>
          <a:srcRect l="56603" r="16521" b="1"/>
          <a:stretch/>
        </p:blipFill>
        <p:spPr>
          <a:xfrm>
            <a:off x="8128856" y="1"/>
            <a:ext cx="4063143" cy="5291384"/>
          </a:xfrm>
          <a:prstGeom prst="rect">
            <a:avLst/>
          </a:prstGeom>
          <a:noFill/>
          <a:ln>
            <a:noFill/>
          </a:ln>
        </p:spPr>
      </p:pic>
      <p:sp>
        <p:nvSpPr>
          <p:cNvPr id="422" name="Google Shape;422;p45"/>
          <p:cNvSpPr txBox="1"/>
          <p:nvPr/>
        </p:nvSpPr>
        <p:spPr>
          <a:xfrm>
            <a:off x="3048724" y="5973088"/>
            <a:ext cx="3681768" cy="1633887"/>
          </a:xfrm>
          <a:prstGeom prst="rect">
            <a:avLst/>
          </a:prstGeom>
          <a:noFill/>
          <a:ln>
            <a:noFill/>
          </a:ln>
        </p:spPr>
        <p:txBody>
          <a:bodyPr spcFirstLastPara="1" wrap="square" lIns="0" tIns="0" rIns="0" bIns="0" anchor="t" anchorCtr="0">
            <a:normAutofit/>
          </a:bodyPr>
          <a:lstStyle/>
          <a:p>
            <a:pPr marL="12700" marR="0" lvl="0" indent="-12700" algn="l" rtl="0">
              <a:lnSpc>
                <a:spcPct val="90000"/>
              </a:lnSpc>
              <a:spcBef>
                <a:spcPts val="0"/>
              </a:spcBef>
              <a:spcAft>
                <a:spcPts val="0"/>
              </a:spcAft>
              <a:buClr>
                <a:schemeClr val="lt1"/>
              </a:buClr>
              <a:buSzPts val="1600"/>
              <a:buFont typeface="Arial"/>
              <a:buChar char="•"/>
            </a:pPr>
            <a:r>
              <a:rPr lang="en-US" sz="1600" dirty="0">
                <a:solidFill>
                  <a:schemeClr val="lt1"/>
                </a:solidFill>
                <a:latin typeface="Arial"/>
                <a:ea typeface="Arial"/>
                <a:cs typeface="Arial"/>
                <a:sym typeface="Arial"/>
              </a:rPr>
              <a:t> 12 (9) bands 443 - 2190 nm</a:t>
            </a:r>
            <a:endParaRPr dirty="0"/>
          </a:p>
          <a:p>
            <a:pPr marL="12700" marR="0" lvl="0" indent="-12700" algn="l" rtl="0">
              <a:lnSpc>
                <a:spcPct val="90000"/>
              </a:lnSpc>
              <a:spcBef>
                <a:spcPts val="1000"/>
              </a:spcBef>
              <a:spcAft>
                <a:spcPts val="0"/>
              </a:spcAft>
              <a:buClr>
                <a:schemeClr val="lt1"/>
              </a:buClr>
              <a:buSzPts val="1600"/>
              <a:buFont typeface="Arial"/>
              <a:buChar char="•"/>
            </a:pPr>
            <a:r>
              <a:rPr lang="en-US" sz="1600" dirty="0">
                <a:solidFill>
                  <a:schemeClr val="lt1"/>
                </a:solidFill>
                <a:latin typeface="Arial"/>
                <a:ea typeface="Arial"/>
                <a:cs typeface="Arial"/>
                <a:sym typeface="Arial"/>
              </a:rPr>
              <a:t> Field pixel size: 10, 20, 60 m</a:t>
            </a:r>
            <a:endParaRPr dirty="0"/>
          </a:p>
          <a:p>
            <a:pPr marL="12700" marR="0" lvl="0" indent="114300" algn="l" rtl="0">
              <a:lnSpc>
                <a:spcPct val="90000"/>
              </a:lnSpc>
              <a:spcBef>
                <a:spcPts val="1000"/>
              </a:spcBef>
              <a:spcAft>
                <a:spcPts val="0"/>
              </a:spcAft>
              <a:buClr>
                <a:schemeClr val="dk1"/>
              </a:buClr>
              <a:buSzPts val="2000"/>
              <a:buFont typeface="Arial"/>
              <a:buNone/>
            </a:pPr>
            <a:endParaRPr sz="2000" dirty="0">
              <a:solidFill>
                <a:schemeClr val="lt1"/>
              </a:solidFill>
              <a:latin typeface="Arial"/>
              <a:ea typeface="Arial"/>
              <a:cs typeface="Arial"/>
              <a:sym typeface="Arial"/>
            </a:endParaRPr>
          </a:p>
        </p:txBody>
      </p:sp>
      <p:sp>
        <p:nvSpPr>
          <p:cNvPr id="423" name="Google Shape;423;p45"/>
          <p:cNvSpPr txBox="1"/>
          <p:nvPr/>
        </p:nvSpPr>
        <p:spPr>
          <a:xfrm>
            <a:off x="10029859" y="5701619"/>
            <a:ext cx="6096000"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430 bands</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Field pixel size: 0.5 m </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VNIR 400 - 1000 nm</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SWIR 930 - 2500 nm</a:t>
            </a: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7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6"/>
          <p:cNvPicPr preferRelativeResize="0"/>
          <p:nvPr/>
        </p:nvPicPr>
        <p:blipFill rotWithShape="1">
          <a:blip r:embed="rId3">
            <a:alphaModFix/>
          </a:blip>
          <a:srcRect l="24552" r="7234" b="2"/>
          <a:stretch/>
        </p:blipFill>
        <p:spPr>
          <a:xfrm>
            <a:off x="2" y="-6235"/>
            <a:ext cx="3255403" cy="2505456"/>
          </a:xfrm>
          <a:custGeom>
            <a:avLst/>
            <a:gdLst/>
            <a:ahLst/>
            <a:cxnLst/>
            <a:rect l="l" t="t" r="r" b="b"/>
            <a:pathLst>
              <a:path w="3255403" h="2505456" extrusionOk="0">
                <a:moveTo>
                  <a:pt x="0" y="0"/>
                </a:moveTo>
                <a:lnTo>
                  <a:pt x="3255403" y="0"/>
                </a:lnTo>
                <a:lnTo>
                  <a:pt x="2094477" y="2505456"/>
                </a:lnTo>
                <a:lnTo>
                  <a:pt x="0" y="2505456"/>
                </a:lnTo>
                <a:close/>
              </a:path>
            </a:pathLst>
          </a:custGeom>
          <a:noFill/>
          <a:ln>
            <a:noFill/>
          </a:ln>
        </p:spPr>
      </p:pic>
      <p:pic>
        <p:nvPicPr>
          <p:cNvPr id="429" name="Google Shape;429;p46"/>
          <p:cNvPicPr preferRelativeResize="0"/>
          <p:nvPr/>
        </p:nvPicPr>
        <p:blipFill rotWithShape="1">
          <a:blip r:embed="rId4">
            <a:alphaModFix/>
          </a:blip>
          <a:srcRect t="7944" r="-3" b="-3"/>
          <a:stretch/>
        </p:blipFill>
        <p:spPr>
          <a:xfrm>
            <a:off x="7381876" y="10"/>
            <a:ext cx="4810125" cy="2501827"/>
          </a:xfrm>
          <a:custGeom>
            <a:avLst/>
            <a:gdLst/>
            <a:ahLst/>
            <a:cxnLst/>
            <a:rect l="l" t="t" r="r" b="b"/>
            <a:pathLst>
              <a:path w="4810125" h="2501837" extrusionOk="0">
                <a:moveTo>
                  <a:pt x="1159248" y="0"/>
                </a:moveTo>
                <a:lnTo>
                  <a:pt x="4810125" y="0"/>
                </a:lnTo>
                <a:lnTo>
                  <a:pt x="4810125" y="2501837"/>
                </a:lnTo>
                <a:lnTo>
                  <a:pt x="0" y="2501837"/>
                </a:lnTo>
                <a:close/>
              </a:path>
            </a:pathLst>
          </a:custGeom>
          <a:noFill/>
          <a:ln>
            <a:noFill/>
          </a:ln>
        </p:spPr>
      </p:pic>
      <p:pic>
        <p:nvPicPr>
          <p:cNvPr id="430" name="Google Shape;430;p46"/>
          <p:cNvPicPr preferRelativeResize="0"/>
          <p:nvPr/>
        </p:nvPicPr>
        <p:blipFill rotWithShape="1">
          <a:blip r:embed="rId5">
            <a:alphaModFix/>
          </a:blip>
          <a:srcRect l="973" r="1046" b="3"/>
          <a:stretch/>
        </p:blipFill>
        <p:spPr>
          <a:xfrm>
            <a:off x="4675537" y="-6235"/>
            <a:ext cx="3677817" cy="2505456"/>
          </a:xfrm>
          <a:custGeom>
            <a:avLst/>
            <a:gdLst/>
            <a:ahLst/>
            <a:cxnLst/>
            <a:rect l="l" t="t" r="r" b="b"/>
            <a:pathLst>
              <a:path w="3677817" h="2505456" extrusionOk="0">
                <a:moveTo>
                  <a:pt x="1160926" y="0"/>
                </a:moveTo>
                <a:lnTo>
                  <a:pt x="3677817" y="0"/>
                </a:lnTo>
                <a:lnTo>
                  <a:pt x="2516891" y="2505456"/>
                </a:lnTo>
                <a:lnTo>
                  <a:pt x="0" y="2505456"/>
                </a:lnTo>
                <a:close/>
              </a:path>
            </a:pathLst>
          </a:custGeom>
          <a:noFill/>
          <a:ln>
            <a:noFill/>
          </a:ln>
        </p:spPr>
      </p:pic>
      <p:pic>
        <p:nvPicPr>
          <p:cNvPr id="431" name="Google Shape;431;p46"/>
          <p:cNvPicPr preferRelativeResize="0"/>
          <p:nvPr/>
        </p:nvPicPr>
        <p:blipFill rotWithShape="1">
          <a:blip r:embed="rId6">
            <a:alphaModFix/>
          </a:blip>
          <a:srcRect l="11919" r="6625" b="2"/>
          <a:stretch/>
        </p:blipFill>
        <p:spPr>
          <a:xfrm>
            <a:off x="5353049" y="2660089"/>
            <a:ext cx="6838950" cy="4197911"/>
          </a:xfrm>
          <a:custGeom>
            <a:avLst/>
            <a:gdLst/>
            <a:ahLst/>
            <a:cxnLst/>
            <a:rect l="l" t="t" r="r" b="b"/>
            <a:pathLst>
              <a:path w="6838950" h="4197911" extrusionOk="0">
                <a:moveTo>
                  <a:pt x="1945141" y="0"/>
                </a:moveTo>
                <a:lnTo>
                  <a:pt x="1951364" y="0"/>
                </a:lnTo>
                <a:lnTo>
                  <a:pt x="3141155" y="0"/>
                </a:lnTo>
                <a:lnTo>
                  <a:pt x="4791200" y="0"/>
                </a:lnTo>
                <a:lnTo>
                  <a:pt x="6838950" y="0"/>
                </a:lnTo>
                <a:lnTo>
                  <a:pt x="6838950" y="4197911"/>
                </a:lnTo>
                <a:lnTo>
                  <a:pt x="0" y="4197911"/>
                </a:lnTo>
                <a:close/>
              </a:path>
            </a:pathLst>
          </a:custGeom>
          <a:noFill/>
          <a:ln>
            <a:noFill/>
          </a:ln>
        </p:spPr>
      </p:pic>
      <p:sp>
        <p:nvSpPr>
          <p:cNvPr id="432" name="Google Shape;432;p46"/>
          <p:cNvSpPr txBox="1">
            <a:spLocks noGrp="1"/>
          </p:cNvSpPr>
          <p:nvPr>
            <p:ph type="title"/>
          </p:nvPr>
        </p:nvSpPr>
        <p:spPr>
          <a:xfrm>
            <a:off x="504588" y="2668432"/>
            <a:ext cx="5308979" cy="85298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600" dirty="0"/>
              <a:t>The challenges - national level </a:t>
            </a:r>
            <a:endParaRPr dirty="0"/>
          </a:p>
        </p:txBody>
      </p:sp>
      <p:pic>
        <p:nvPicPr>
          <p:cNvPr id="433" name="Google Shape;433;p46"/>
          <p:cNvPicPr preferRelativeResize="0"/>
          <p:nvPr/>
        </p:nvPicPr>
        <p:blipFill rotWithShape="1">
          <a:blip r:embed="rId7">
            <a:alphaModFix/>
          </a:blip>
          <a:srcRect l="14311" r="14826" b="3"/>
          <a:stretch/>
        </p:blipFill>
        <p:spPr>
          <a:xfrm>
            <a:off x="2268501" y="10"/>
            <a:ext cx="3393943" cy="2502833"/>
          </a:xfrm>
          <a:custGeom>
            <a:avLst/>
            <a:gdLst/>
            <a:ahLst/>
            <a:cxnLst/>
            <a:rect l="l" t="t" r="r" b="b"/>
            <a:pathLst>
              <a:path w="3393943" h="2502843" extrusionOk="0">
                <a:moveTo>
                  <a:pt x="1159715" y="0"/>
                </a:moveTo>
                <a:lnTo>
                  <a:pt x="3393943" y="0"/>
                </a:lnTo>
                <a:lnTo>
                  <a:pt x="2234228" y="2502843"/>
                </a:lnTo>
                <a:lnTo>
                  <a:pt x="0" y="2502843"/>
                </a:lnTo>
                <a:close/>
              </a:path>
            </a:pathLst>
          </a:custGeom>
          <a:noFill/>
          <a:ln>
            <a:noFill/>
          </a:ln>
        </p:spPr>
      </p:pic>
      <p:pic>
        <p:nvPicPr>
          <p:cNvPr id="2" name="Picture 2">
            <a:extLst>
              <a:ext uri="{FF2B5EF4-FFF2-40B4-BE49-F238E27FC236}">
                <a16:creationId xmlns:a16="http://schemas.microsoft.com/office/drawing/2014/main" id="{DCA68E46-E893-0D6A-5AD1-E0570F2A0A51}"/>
              </a:ext>
            </a:extLst>
          </p:cNvPr>
          <p:cNvPicPr>
            <a:picLocks noChangeAspect="1" noChangeArrowheads="1"/>
          </p:cNvPicPr>
          <p:nvPr/>
        </p:nvPicPr>
        <p:blipFill>
          <a:blip r:embed="rId8" cstate="print"/>
          <a:srcRect/>
          <a:stretch>
            <a:fillRect/>
          </a:stretch>
        </p:blipFill>
        <p:spPr bwMode="auto">
          <a:xfrm>
            <a:off x="188851" y="5566694"/>
            <a:ext cx="1106445" cy="1018644"/>
          </a:xfrm>
          <a:prstGeom prst="rect">
            <a:avLst/>
          </a:prstGeom>
          <a:noFill/>
          <a:ln w="9525">
            <a:noFill/>
            <a:miter lim="800000"/>
            <a:headEnd/>
            <a:tailEnd/>
          </a:ln>
        </p:spPr>
      </p:pic>
      <p:pic>
        <p:nvPicPr>
          <p:cNvPr id="3" name="Picture 3">
            <a:extLst>
              <a:ext uri="{FF2B5EF4-FFF2-40B4-BE49-F238E27FC236}">
                <a16:creationId xmlns:a16="http://schemas.microsoft.com/office/drawing/2014/main" id="{768F282B-E7CE-C829-D41F-EC076D10F877}"/>
              </a:ext>
            </a:extLst>
          </p:cNvPr>
          <p:cNvPicPr>
            <a:picLocks noChangeAspect="1" noChangeArrowheads="1"/>
          </p:cNvPicPr>
          <p:nvPr/>
        </p:nvPicPr>
        <p:blipFill>
          <a:blip r:embed="rId9" cstate="print"/>
          <a:srcRect/>
          <a:stretch>
            <a:fillRect/>
          </a:stretch>
        </p:blipFill>
        <p:spPr bwMode="auto">
          <a:xfrm>
            <a:off x="1472190" y="5565386"/>
            <a:ext cx="1107869" cy="1018644"/>
          </a:xfrm>
          <a:prstGeom prst="rect">
            <a:avLst/>
          </a:prstGeom>
          <a:noFill/>
          <a:ln w="9525">
            <a:noFill/>
            <a:miter lim="800000"/>
            <a:headEnd/>
            <a:tailEnd/>
          </a:ln>
        </p:spPr>
      </p:pic>
      <p:pic>
        <p:nvPicPr>
          <p:cNvPr id="5" name="Picture 4">
            <a:extLst>
              <a:ext uri="{FF2B5EF4-FFF2-40B4-BE49-F238E27FC236}">
                <a16:creationId xmlns:a16="http://schemas.microsoft.com/office/drawing/2014/main" id="{0A8F0FAF-39D7-521E-ADA3-684A1D82CCE7}"/>
              </a:ext>
            </a:extLst>
          </p:cNvPr>
          <p:cNvPicPr>
            <a:picLocks noChangeAspect="1" noChangeArrowheads="1"/>
          </p:cNvPicPr>
          <p:nvPr/>
        </p:nvPicPr>
        <p:blipFill>
          <a:blip r:embed="rId10" cstate="print"/>
          <a:srcRect/>
          <a:stretch>
            <a:fillRect/>
          </a:stretch>
        </p:blipFill>
        <p:spPr bwMode="auto">
          <a:xfrm>
            <a:off x="2709129" y="5814460"/>
            <a:ext cx="1299167" cy="769570"/>
          </a:xfrm>
          <a:prstGeom prst="rect">
            <a:avLst/>
          </a:prstGeom>
          <a:noFill/>
          <a:ln w="9525">
            <a:noFill/>
            <a:miter lim="800000"/>
            <a:headEnd/>
            <a:tailEnd/>
          </a:ln>
        </p:spPr>
      </p:pic>
      <p:pic>
        <p:nvPicPr>
          <p:cNvPr id="6" name="Picture 5">
            <a:extLst>
              <a:ext uri="{FF2B5EF4-FFF2-40B4-BE49-F238E27FC236}">
                <a16:creationId xmlns:a16="http://schemas.microsoft.com/office/drawing/2014/main" id="{6F1DF004-8A26-D227-AC4B-47E274A55AF0}"/>
              </a:ext>
            </a:extLst>
          </p:cNvPr>
          <p:cNvPicPr>
            <a:picLocks noChangeAspect="1" noChangeArrowheads="1"/>
          </p:cNvPicPr>
          <p:nvPr/>
        </p:nvPicPr>
        <p:blipFill>
          <a:blip r:embed="rId11" cstate="print"/>
          <a:srcRect/>
          <a:stretch>
            <a:fillRect/>
          </a:stretch>
        </p:blipFill>
        <p:spPr bwMode="auto">
          <a:xfrm>
            <a:off x="4061294" y="5807446"/>
            <a:ext cx="1184102" cy="783597"/>
          </a:xfrm>
          <a:prstGeom prst="rect">
            <a:avLst/>
          </a:prstGeom>
          <a:noFill/>
          <a:ln w="9525">
            <a:noFill/>
            <a:miter lim="800000"/>
            <a:headEnd/>
            <a:tailEnd/>
          </a:ln>
        </p:spPr>
      </p:pic>
      <p:pic>
        <p:nvPicPr>
          <p:cNvPr id="7" name="Picture 13">
            <a:extLst>
              <a:ext uri="{FF2B5EF4-FFF2-40B4-BE49-F238E27FC236}">
                <a16:creationId xmlns:a16="http://schemas.microsoft.com/office/drawing/2014/main" id="{EB3521F0-29A6-6875-F679-0B733B4891C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842230" y="3792045"/>
            <a:ext cx="1403166" cy="952978"/>
          </a:xfrm>
          <a:prstGeom prst="rect">
            <a:avLst/>
          </a:prstGeom>
        </p:spPr>
      </p:pic>
      <p:sp>
        <p:nvSpPr>
          <p:cNvPr id="8" name="pole tekstowe 7">
            <a:extLst>
              <a:ext uri="{FF2B5EF4-FFF2-40B4-BE49-F238E27FC236}">
                <a16:creationId xmlns:a16="http://schemas.microsoft.com/office/drawing/2014/main" id="{469398A3-C96F-08F3-6CAE-26E9F3D7D17E}"/>
              </a:ext>
            </a:extLst>
          </p:cNvPr>
          <p:cNvSpPr txBox="1"/>
          <p:nvPr/>
        </p:nvSpPr>
        <p:spPr>
          <a:xfrm>
            <a:off x="1342392" y="3788373"/>
            <a:ext cx="1350937" cy="307777"/>
          </a:xfrm>
          <a:prstGeom prst="rect">
            <a:avLst/>
          </a:prstGeom>
          <a:noFill/>
        </p:spPr>
        <p:txBody>
          <a:bodyPr wrap="square" rtlCol="0">
            <a:spAutoFit/>
          </a:bodyPr>
          <a:lstStyle/>
          <a:p>
            <a:pPr algn="ctr"/>
            <a:r>
              <a:rPr lang="pl-PL" b="1" dirty="0" err="1"/>
              <a:t>Platforms</a:t>
            </a:r>
            <a:endParaRPr lang="pl-PL" b="1" dirty="0"/>
          </a:p>
        </p:txBody>
      </p:sp>
      <p:sp>
        <p:nvSpPr>
          <p:cNvPr id="9" name="pole tekstowe 8">
            <a:extLst>
              <a:ext uri="{FF2B5EF4-FFF2-40B4-BE49-F238E27FC236}">
                <a16:creationId xmlns:a16="http://schemas.microsoft.com/office/drawing/2014/main" id="{22CBAA30-6475-7D0C-60A5-2B85F18DF132}"/>
              </a:ext>
            </a:extLst>
          </p:cNvPr>
          <p:cNvSpPr txBox="1"/>
          <p:nvPr/>
        </p:nvSpPr>
        <p:spPr>
          <a:xfrm>
            <a:off x="116841" y="5044991"/>
            <a:ext cx="1350937" cy="307777"/>
          </a:xfrm>
          <a:prstGeom prst="rect">
            <a:avLst/>
          </a:prstGeom>
          <a:noFill/>
        </p:spPr>
        <p:txBody>
          <a:bodyPr wrap="square" rtlCol="0">
            <a:spAutoFit/>
          </a:bodyPr>
          <a:lstStyle/>
          <a:p>
            <a:pPr algn="ctr"/>
            <a:r>
              <a:rPr lang="pl-PL" b="1" dirty="0" err="1"/>
              <a:t>satellite</a:t>
            </a:r>
            <a:endParaRPr lang="pl-PL" b="1" dirty="0"/>
          </a:p>
        </p:txBody>
      </p:sp>
      <p:sp>
        <p:nvSpPr>
          <p:cNvPr id="10" name="pole tekstowe 9">
            <a:extLst>
              <a:ext uri="{FF2B5EF4-FFF2-40B4-BE49-F238E27FC236}">
                <a16:creationId xmlns:a16="http://schemas.microsoft.com/office/drawing/2014/main" id="{A2952437-9B14-3384-1EA5-96EACDBB5509}"/>
              </a:ext>
            </a:extLst>
          </p:cNvPr>
          <p:cNvSpPr txBox="1"/>
          <p:nvPr/>
        </p:nvSpPr>
        <p:spPr>
          <a:xfrm>
            <a:off x="2274710" y="5037596"/>
            <a:ext cx="1350937" cy="307777"/>
          </a:xfrm>
          <a:prstGeom prst="rect">
            <a:avLst/>
          </a:prstGeom>
          <a:noFill/>
        </p:spPr>
        <p:txBody>
          <a:bodyPr wrap="square" rtlCol="0">
            <a:spAutoFit/>
          </a:bodyPr>
          <a:lstStyle/>
          <a:p>
            <a:pPr algn="ctr"/>
            <a:r>
              <a:rPr lang="pl-PL" b="1" dirty="0" err="1"/>
              <a:t>airborne</a:t>
            </a:r>
            <a:endParaRPr lang="pl-PL" b="1" dirty="0"/>
          </a:p>
        </p:txBody>
      </p:sp>
      <p:sp>
        <p:nvSpPr>
          <p:cNvPr id="11" name="pole tekstowe 10">
            <a:extLst>
              <a:ext uri="{FF2B5EF4-FFF2-40B4-BE49-F238E27FC236}">
                <a16:creationId xmlns:a16="http://schemas.microsoft.com/office/drawing/2014/main" id="{0916F702-39E9-A0BE-7353-7A6B4D8CC954}"/>
              </a:ext>
            </a:extLst>
          </p:cNvPr>
          <p:cNvSpPr txBox="1"/>
          <p:nvPr/>
        </p:nvSpPr>
        <p:spPr>
          <a:xfrm>
            <a:off x="3747683" y="5485111"/>
            <a:ext cx="627221" cy="307777"/>
          </a:xfrm>
          <a:prstGeom prst="rect">
            <a:avLst/>
          </a:prstGeom>
          <a:noFill/>
        </p:spPr>
        <p:txBody>
          <a:bodyPr wrap="square" rtlCol="0">
            <a:spAutoFit/>
          </a:bodyPr>
          <a:lstStyle/>
          <a:p>
            <a:r>
              <a:rPr lang="pl-PL" b="1" dirty="0"/>
              <a:t>UAV</a:t>
            </a:r>
          </a:p>
        </p:txBody>
      </p:sp>
      <p:cxnSp>
        <p:nvCxnSpPr>
          <p:cNvPr id="12" name="Łącznik prosty ze strzałką 11">
            <a:extLst>
              <a:ext uri="{FF2B5EF4-FFF2-40B4-BE49-F238E27FC236}">
                <a16:creationId xmlns:a16="http://schemas.microsoft.com/office/drawing/2014/main" id="{57EE7384-142D-8128-7ADE-9DA2E8B0D3C8}"/>
              </a:ext>
            </a:extLst>
          </p:cNvPr>
          <p:cNvCxnSpPr>
            <a:cxnSpLocks/>
          </p:cNvCxnSpPr>
          <p:nvPr/>
        </p:nvCxnSpPr>
        <p:spPr>
          <a:xfrm flipH="1">
            <a:off x="977446" y="4096150"/>
            <a:ext cx="898937" cy="887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a:extLst>
              <a:ext uri="{FF2B5EF4-FFF2-40B4-BE49-F238E27FC236}">
                <a16:creationId xmlns:a16="http://schemas.microsoft.com/office/drawing/2014/main" id="{D1A88369-8D74-962F-376C-D6A402522593}"/>
              </a:ext>
            </a:extLst>
          </p:cNvPr>
          <p:cNvCxnSpPr>
            <a:cxnSpLocks/>
            <a:endCxn id="10" idx="0"/>
          </p:cNvCxnSpPr>
          <p:nvPr/>
        </p:nvCxnSpPr>
        <p:spPr>
          <a:xfrm>
            <a:off x="2017860" y="4096150"/>
            <a:ext cx="932319" cy="941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Łącznik prosty ze strzałką 13">
            <a:extLst>
              <a:ext uri="{FF2B5EF4-FFF2-40B4-BE49-F238E27FC236}">
                <a16:creationId xmlns:a16="http://schemas.microsoft.com/office/drawing/2014/main" id="{90E39040-BE2F-B34E-A2AE-6E307D83599E}"/>
              </a:ext>
            </a:extLst>
          </p:cNvPr>
          <p:cNvCxnSpPr>
            <a:cxnSpLocks/>
          </p:cNvCxnSpPr>
          <p:nvPr/>
        </p:nvCxnSpPr>
        <p:spPr>
          <a:xfrm flipH="1">
            <a:off x="2079119" y="5277222"/>
            <a:ext cx="330324" cy="2078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DDB66535-209E-1F19-FDA4-571E933AA41F}"/>
              </a:ext>
            </a:extLst>
          </p:cNvPr>
          <p:cNvCxnSpPr>
            <a:cxnSpLocks/>
            <a:endCxn id="11" idx="1"/>
          </p:cNvCxnSpPr>
          <p:nvPr/>
        </p:nvCxnSpPr>
        <p:spPr>
          <a:xfrm>
            <a:off x="3389640" y="5333942"/>
            <a:ext cx="358043" cy="3050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pole tekstowe 15">
            <a:extLst>
              <a:ext uri="{FF2B5EF4-FFF2-40B4-BE49-F238E27FC236}">
                <a16:creationId xmlns:a16="http://schemas.microsoft.com/office/drawing/2014/main" id="{DBD97DF5-B89B-190A-8DD2-3593087D194B}"/>
              </a:ext>
            </a:extLst>
          </p:cNvPr>
          <p:cNvSpPr txBox="1"/>
          <p:nvPr/>
        </p:nvSpPr>
        <p:spPr>
          <a:xfrm>
            <a:off x="3842230" y="4724226"/>
            <a:ext cx="1350937" cy="307777"/>
          </a:xfrm>
          <a:prstGeom prst="rect">
            <a:avLst/>
          </a:prstGeom>
          <a:noFill/>
        </p:spPr>
        <p:txBody>
          <a:bodyPr wrap="square" rtlCol="0">
            <a:spAutoFit/>
          </a:bodyPr>
          <a:lstStyle/>
          <a:p>
            <a:pPr algn="ctr"/>
            <a:r>
              <a:rPr lang="pl-PL" b="1" dirty="0"/>
              <a:t>GIS </a:t>
            </a:r>
            <a:r>
              <a:rPr lang="pl-PL" b="1" dirty="0" err="1"/>
              <a:t>database</a:t>
            </a:r>
            <a:endParaRPr lang="pl-PL" b="1" dirty="0"/>
          </a:p>
        </p:txBody>
      </p:sp>
      <p:cxnSp>
        <p:nvCxnSpPr>
          <p:cNvPr id="17" name="Łącznik prosty ze strzałką 16">
            <a:extLst>
              <a:ext uri="{FF2B5EF4-FFF2-40B4-BE49-F238E27FC236}">
                <a16:creationId xmlns:a16="http://schemas.microsoft.com/office/drawing/2014/main" id="{F570B855-5F53-6AD9-7A02-65548F5BB68C}"/>
              </a:ext>
            </a:extLst>
          </p:cNvPr>
          <p:cNvCxnSpPr>
            <a:cxnSpLocks/>
          </p:cNvCxnSpPr>
          <p:nvPr/>
        </p:nvCxnSpPr>
        <p:spPr>
          <a:xfrm flipH="1">
            <a:off x="2768434" y="4155839"/>
            <a:ext cx="979249" cy="190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17143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TotalTime>
  <Words>1802</Words>
  <Application>Microsoft Office PowerPoint</Application>
  <PresentationFormat>Widescreen</PresentationFormat>
  <Paragraphs>193</Paragraphs>
  <Slides>19</Slides>
  <Notes>18</Notes>
  <HiddenSlides>1</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19</vt:i4>
      </vt:variant>
    </vt:vector>
  </HeadingPairs>
  <TitlesOfParts>
    <vt:vector size="29" baseType="lpstr">
      <vt:lpstr>Calibri</vt:lpstr>
      <vt:lpstr>Arial</vt:lpstr>
      <vt:lpstr>Century Gothic</vt:lpstr>
      <vt:lpstr>Times New Roman</vt:lpstr>
      <vt:lpstr>Calibri Light</vt:lpstr>
      <vt:lpstr>Office Theme</vt:lpstr>
      <vt:lpstr>Office Theme</vt:lpstr>
      <vt:lpstr>Motyw pakietu Office</vt:lpstr>
      <vt:lpstr>Motyw pakietu Office</vt:lpstr>
      <vt:lpstr>1_Motyw pakietu Office</vt:lpstr>
      <vt:lpstr>European Regional Symposium</vt:lpstr>
      <vt:lpstr>University of Agriculture in Krakow</vt:lpstr>
      <vt:lpstr>The challenges</vt:lpstr>
      <vt:lpstr>The challenges  – national level  Management of the direct payment system The Agency for Restructuring and Modernisation  of Agriculture (ARMA)  </vt:lpstr>
      <vt:lpstr>PowerPoint Presentation</vt:lpstr>
      <vt:lpstr>Different structure of land parcels in Poland -  North - crops on large parcels of land  -  South - fragmented structure of parcels -  different climatic conditions  </vt:lpstr>
      <vt:lpstr>Visualisation of the different structure of parcels  in the regions of Poland </vt:lpstr>
      <vt:lpstr>SENTINEL 2 </vt:lpstr>
      <vt:lpstr>The challenges - national level </vt:lpstr>
      <vt:lpstr>UAV data</vt:lpstr>
      <vt:lpstr>PowerPoint Presentation</vt:lpstr>
      <vt:lpstr>Data  Fusion workflow </vt:lpstr>
      <vt:lpstr>PowerPoint Presentation</vt:lpstr>
      <vt:lpstr>PowerPoint Presentation</vt:lpstr>
      <vt:lpstr>PowerPoint Presentation</vt:lpstr>
      <vt:lpstr>Fusion of image and geospatial data: - Sentinel-2 - Spatial data - meteo data   </vt:lpstr>
      <vt:lpstr>PowerPoint Presentation</vt:lpstr>
      <vt:lpstr>PowerPoint Presentation</vt:lpstr>
      <vt:lpstr>Supporting innovation in agriculture for better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Regional Symposium</dc:title>
  <dc:creator>dr inż. Krystyna Michalowska</dc:creator>
  <cp:lastModifiedBy>dr inż. Krystyna Michalowska</cp:lastModifiedBy>
  <cp:revision>95</cp:revision>
  <cp:lastPrinted>2023-09-27T20:22:17Z</cp:lastPrinted>
  <dcterms:modified xsi:type="dcterms:W3CDTF">2023-09-28T21:56:36Z</dcterms:modified>
</cp:coreProperties>
</file>