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95" r:id="rId3"/>
    <p:sldId id="275" r:id="rId4"/>
    <p:sldId id="277" r:id="rId5"/>
    <p:sldId id="318" r:id="rId6"/>
    <p:sldId id="313" r:id="rId7"/>
    <p:sldId id="320" r:id="rId8"/>
    <p:sldId id="321" r:id="rId9"/>
    <p:sldId id="322" r:id="rId10"/>
    <p:sldId id="302" r:id="rId11"/>
    <p:sldId id="323" r:id="rId12"/>
    <p:sldId id="314" r:id="rId13"/>
    <p:sldId id="301" r:id="rId14"/>
    <p:sldId id="307" r:id="rId15"/>
    <p:sldId id="269" r:id="rId16"/>
  </p:sldIdLst>
  <p:sldSz cx="12188825" cy="6858000"/>
  <p:notesSz cx="6858000" cy="9144000"/>
  <p:embeddedFontLst>
    <p:embeddedFont>
      <p:font typeface="Montserrat" pitchFamily="2" charset="77"/>
      <p:regular r:id="rId18"/>
      <p:bold r:id="rId19"/>
      <p:italic r:id="rId20"/>
      <p:boldItalic r:id="rId21"/>
    </p:embeddedFont>
    <p:embeddedFont>
      <p:font typeface="Montserrat Black" panose="020F0502020204030204" pitchFamily="34" charset="0"/>
      <p:bold r:id="rId22"/>
      <p:italic r:id="rId23"/>
      <p:boldItalic r:id="rId24"/>
    </p:embeddedFont>
    <p:embeddedFont>
      <p:font typeface="Montserrat Medium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13gg56KKHnWVjns1eaf4ypyar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A24"/>
    <a:srgbClr val="F15A23"/>
    <a:srgbClr val="111E2E"/>
    <a:srgbClr val="EEEEEE"/>
    <a:srgbClr val="ABBDDD"/>
    <a:srgbClr val="BAC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2"/>
    <p:restoredTop sz="94286"/>
  </p:normalViewPr>
  <p:slideViewPr>
    <p:cSldViewPr snapToGrid="0">
      <p:cViewPr varScale="1">
        <p:scale>
          <a:sx n="116" d="100"/>
          <a:sy n="116" d="100"/>
        </p:scale>
        <p:origin x="1304" y="1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254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53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9" name="Google Shape;29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1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57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6" name="Google Shape;3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270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323" name="Google Shape;323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6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64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989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54" name="Google Shape;454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9_Layout personalizza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1821D61-D830-9870-4619-4CCC08632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47167" b="1448"/>
          <a:stretch/>
        </p:blipFill>
        <p:spPr>
          <a:xfrm>
            <a:off x="7676444" y="0"/>
            <a:ext cx="4512381" cy="6857975"/>
          </a:xfrm>
          <a:prstGeom prst="rect">
            <a:avLst/>
          </a:prstGeom>
        </p:spPr>
      </p:pic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17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261764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>
              <a:defRPr sz="4000" b="1">
                <a:latin typeface="Montserrat"/>
                <a:ea typeface="Montserrat"/>
                <a:cs typeface="Montserrat"/>
              </a:defRPr>
            </a:lvl1pPr>
          </a:lstStyle>
          <a:p>
            <a:pPr lvl="0">
              <a:buClr>
                <a:srgbClr val="F05A24"/>
              </a:buClr>
              <a:buSzPts val="3600"/>
            </a:pPr>
            <a:endParaRPr dirty="0"/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8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6" descr="Immagine che contiene mapp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26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85919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9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5" descr="Immagine che contiene testo&#10;&#10;Descrizione generata automa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0069" y="0"/>
            <a:ext cx="4761742" cy="6884502"/>
          </a:xfrm>
          <a:prstGeom prst="trapezoid">
            <a:avLst/>
          </a:prstGeom>
          <a:noFill/>
          <a:ln>
            <a:noFill/>
          </a:ln>
        </p:spPr>
      </p:pic>
      <p:pic>
        <p:nvPicPr>
          <p:cNvPr id="127" name="Google Shape;127;p65" descr="Immagine che contiene mappa&#10;&#10;Descrizione generat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4761741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65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5"/>
          <p:cNvSpPr txBox="1">
            <a:spLocks noGrp="1"/>
          </p:cNvSpPr>
          <p:nvPr>
            <p:ph type="title"/>
          </p:nvPr>
        </p:nvSpPr>
        <p:spPr>
          <a:xfrm>
            <a:off x="85919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3" name="Google Shape;133;p6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1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 descr="Immagine che contiene cielo, esterni, montagna, edificio&#10;&#10;Descrizione generata automa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0838" y="0"/>
            <a:ext cx="44579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0" descr="Immagine che contiene cielo, esterni, montagna, edificio&#10;&#10;Descrizione generat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991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30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85919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3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13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31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xfrm>
            <a:off x="3169087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16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000" y="0"/>
            <a:ext cx="35049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468" y="0"/>
            <a:ext cx="85328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66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6"/>
          <p:cNvSpPr txBox="1">
            <a:spLocks noGrp="1"/>
          </p:cNvSpPr>
          <p:nvPr>
            <p:ph type="title"/>
          </p:nvPr>
        </p:nvSpPr>
        <p:spPr>
          <a:xfrm>
            <a:off x="3169087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7" name="Google Shape;167;p6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4_Layout personalizzato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4" descr="Immagine che contiene testo&#10;&#10;Descrizione generata automa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8369" cy="378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34"/>
          <p:cNvSpPr txBox="1"/>
          <p:nvPr/>
        </p:nvSpPr>
        <p:spPr>
          <a:xfrm>
            <a:off x="0" y="6492900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4"/>
          <p:cNvSpPr txBox="1">
            <a:spLocks noGrp="1"/>
          </p:cNvSpPr>
          <p:nvPr>
            <p:ph type="title"/>
          </p:nvPr>
        </p:nvSpPr>
        <p:spPr>
          <a:xfrm>
            <a:off x="152361" y="993568"/>
            <a:ext cx="777037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4_Layout personalizzato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5" descr="Immagine che contiene testo&#10;&#10;Descrizione generata automa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0456" y="0"/>
            <a:ext cx="2778369" cy="378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35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5"/>
          <p:cNvSpPr txBox="1">
            <a:spLocks noGrp="1"/>
          </p:cNvSpPr>
          <p:nvPr>
            <p:ph type="title"/>
          </p:nvPr>
        </p:nvSpPr>
        <p:spPr>
          <a:xfrm>
            <a:off x="4042479" y="958399"/>
            <a:ext cx="777037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4_Layout personalizzato 4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6" descr="Immagine che contiene testo&#10;&#10;Descrizione generata automa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720289"/>
            <a:ext cx="12190571" cy="24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6" descr="Immagine che contiene testo&#10;&#10;Descrizione generat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4"/>
            <a:ext cx="12188825" cy="144289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p36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261764" y="852892"/>
            <a:ext cx="777037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Layout personalizzato">
  <p:cSld name="14_Layout personalizzato 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7" descr="Immagine che contiene cielo, esterni&#10;&#10;Descrizione generat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084" y="-893"/>
            <a:ext cx="46935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Google Shape;196;p37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7"/>
          <p:cNvSpPr txBox="1">
            <a:spLocks noGrp="1"/>
          </p:cNvSpPr>
          <p:nvPr>
            <p:ph type="title"/>
          </p:nvPr>
        </p:nvSpPr>
        <p:spPr>
          <a:xfrm>
            <a:off x="261764" y="852892"/>
            <a:ext cx="777037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Layout personalizzato">
  <p:cSld name="5_Layout personalizzato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39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261764" y="852892"/>
            <a:ext cx="777037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 preserve="1">
  <p:cSld name="10_Layout personalizza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17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261764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>
              <a:defRPr sz="4000" b="1">
                <a:latin typeface="Montserrat"/>
                <a:ea typeface="Montserrat"/>
                <a:cs typeface="Montserrat"/>
              </a:defRPr>
            </a:lvl1pPr>
          </a:lstStyle>
          <a:p>
            <a:pPr lvl="0">
              <a:buClr>
                <a:srgbClr val="F05A24"/>
              </a:buClr>
              <a:buSzPts val="3600"/>
            </a:pPr>
            <a:endParaRPr dirty="0"/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3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zato">
  <p:cSld name="1_Layout personalizzato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40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>
            <a:off x="261764" y="852892"/>
            <a:ext cx="777037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1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4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ayout personalizzato">
  <p:cSld name="3_Layout personalizzato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42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2"/>
          <p:cNvSpPr txBox="1">
            <a:spLocks noGrp="1"/>
          </p:cNvSpPr>
          <p:nvPr>
            <p:ph type="title"/>
          </p:nvPr>
        </p:nvSpPr>
        <p:spPr>
          <a:xfrm>
            <a:off x="261764" y="852892"/>
            <a:ext cx="777037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8"/>
              <a:buFont typeface="Arial"/>
              <a:buNone/>
              <a:defRPr sz="59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3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 sz="239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 sz="179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4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4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44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5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8" name="Google Shape;248;p45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45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0" name="Google Shape;250;p45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8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marL="914400" lvl="1" indent="-4063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799"/>
            </a:lvl2pPr>
            <a:lvl3pPr marL="1371600" lvl="2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marL="1828800" lvl="3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4pPr>
            <a:lvl5pPr marL="2286000" lvl="4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5pPr>
            <a:lvl6pPr marL="2743200" lvl="5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6pPr>
            <a:lvl7pPr marL="3200400" lvl="6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7pPr>
            <a:lvl8pPr marL="3657600" lvl="7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8pPr>
            <a:lvl9pPr marL="4114800" lvl="8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9pPr>
          </a:lstStyle>
          <a:p>
            <a:endParaRPr/>
          </a:p>
        </p:txBody>
      </p:sp>
      <p:sp>
        <p:nvSpPr>
          <p:cNvPr id="266" name="Google Shape;266;p48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7" name="Google Shape;267;p4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9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9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49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4" name="Google Shape;274;p4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2" descr="Immagine che contiene cielo, esterni, erba, città&#10;&#10;Descrizione generata automa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50493" cy="699311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62"/>
          <p:cNvSpPr/>
          <p:nvPr/>
        </p:nvSpPr>
        <p:spPr>
          <a:xfrm>
            <a:off x="-26499" y="0"/>
            <a:ext cx="12250493" cy="6993119"/>
          </a:xfrm>
          <a:prstGeom prst="rect">
            <a:avLst/>
          </a:prstGeom>
          <a:gradFill>
            <a:gsLst>
              <a:gs pos="0">
                <a:srgbClr val="000000">
                  <a:alpha val="24705"/>
                </a:srgbClr>
              </a:gs>
              <a:gs pos="45000">
                <a:srgbClr val="000000">
                  <a:alpha val="24705"/>
                </a:srgbClr>
              </a:gs>
              <a:gs pos="49000">
                <a:srgbClr val="000000">
                  <a:alpha val="47058"/>
                </a:srgbClr>
              </a:gs>
              <a:gs pos="98000">
                <a:srgbClr val="000000">
                  <a:alpha val="60000"/>
                </a:srgbClr>
              </a:gs>
              <a:gs pos="99000">
                <a:srgbClr val="000000">
                  <a:alpha val="60000"/>
                </a:srgbClr>
              </a:gs>
              <a:gs pos="100000">
                <a:srgbClr val="000000">
                  <a:alpha val="6000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498" y="73686"/>
            <a:ext cx="1874520" cy="3860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2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0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5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1"/>
          <p:cNvSpPr txBox="1">
            <a:spLocks noGrp="1"/>
          </p:cNvSpPr>
          <p:nvPr>
            <p:ph type="title"/>
          </p:nvPr>
        </p:nvSpPr>
        <p:spPr>
          <a:xfrm rot="5400000">
            <a:off x="7130816" y="1956936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1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5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9FC78-F2C0-46D7-1B29-159B49A76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0F046-9872-F284-24E1-FEC330862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65E63-62A4-1454-92A3-0EE33290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DD2D-381A-0A45-A752-6A12B98DFD1C}" type="datetimeFigureOut">
              <a:rPr lang="en-IT" smtClean="0"/>
              <a:t>27/09/23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0C984-BC87-792C-FC58-2E105505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68ACF-BEF2-165B-0153-B6A3E072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E8BA-45F7-8944-B747-D34E9B89410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1454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 preserve="1">
  <p:cSld name="10_Layout personalizzat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2516626-984C-DD91-004C-2CBEE47CE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4" name="Google Shape;24;p6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62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7;p62">
            <a:extLst>
              <a:ext uri="{FF2B5EF4-FFF2-40B4-BE49-F238E27FC236}">
                <a16:creationId xmlns:a16="http://schemas.microsoft.com/office/drawing/2014/main" id="{98C89A33-49E4-50F9-723E-F2CFA6DA18ED}"/>
              </a:ext>
            </a:extLst>
          </p:cNvPr>
          <p:cNvSpPr/>
          <p:nvPr userDrawn="1"/>
        </p:nvSpPr>
        <p:spPr>
          <a:xfrm>
            <a:off x="-26499" y="-18288"/>
            <a:ext cx="12250493" cy="699311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24705"/>
                </a:srgbClr>
              </a:gs>
              <a:gs pos="45000">
                <a:srgbClr val="000000">
                  <a:alpha val="24705"/>
                </a:srgbClr>
              </a:gs>
              <a:gs pos="49000">
                <a:srgbClr val="000000">
                  <a:alpha val="47058"/>
                </a:srgbClr>
              </a:gs>
              <a:gs pos="98000">
                <a:srgbClr val="000000">
                  <a:alpha val="60000"/>
                </a:srgbClr>
              </a:gs>
              <a:gs pos="99000">
                <a:srgbClr val="000000">
                  <a:alpha val="60000"/>
                </a:srgbClr>
              </a:gs>
              <a:gs pos="100000">
                <a:srgbClr val="000000">
                  <a:alpha val="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498" y="73686"/>
            <a:ext cx="1874520" cy="386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19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730684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6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24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4"/>
          <p:cNvSpPr txBox="1">
            <a:spLocks noGrp="1"/>
          </p:cNvSpPr>
          <p:nvPr>
            <p:ph type="title"/>
          </p:nvPr>
        </p:nvSpPr>
        <p:spPr>
          <a:xfrm>
            <a:off x="3638007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 preserve="1" userDrawn="1">
  <p:cSld name="10_Layout personalizzato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4;p20" descr="Immagine che contiene terra, esterni, pianta, sporcizia&#10;&#10;Descrizione generata automaticamente">
            <a:extLst>
              <a:ext uri="{FF2B5EF4-FFF2-40B4-BE49-F238E27FC236}">
                <a16:creationId xmlns:a16="http://schemas.microsoft.com/office/drawing/2014/main" id="{6ACDA8A2-BFD5-A9B0-A3DC-7099FAAD87D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0757" r="22500"/>
          <a:stretch/>
        </p:blipFill>
        <p:spPr>
          <a:xfrm>
            <a:off x="-16620" y="-1788"/>
            <a:ext cx="37797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8;p63">
            <a:extLst>
              <a:ext uri="{FF2B5EF4-FFF2-40B4-BE49-F238E27FC236}">
                <a16:creationId xmlns:a16="http://schemas.microsoft.com/office/drawing/2014/main" id="{96004264-B750-C8EA-2773-259D0FCB21EE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524"/>
          <a:stretch/>
        </p:blipFill>
        <p:spPr>
          <a:xfrm flipH="1">
            <a:off x="5681079" y="1371599"/>
            <a:ext cx="6518125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riangolo 5">
            <a:extLst>
              <a:ext uri="{FF2B5EF4-FFF2-40B4-BE49-F238E27FC236}">
                <a16:creationId xmlns:a16="http://schemas.microsoft.com/office/drawing/2014/main" id="{220858D7-64DB-8714-C23C-1DF18D220299}"/>
              </a:ext>
            </a:extLst>
          </p:cNvPr>
          <p:cNvSpPr/>
          <p:nvPr userDrawn="1"/>
        </p:nvSpPr>
        <p:spPr>
          <a:xfrm rot="10800000">
            <a:off x="2477125" y="-1"/>
            <a:ext cx="3512873" cy="6856212"/>
          </a:xfrm>
          <a:prstGeom prst="triangle">
            <a:avLst>
              <a:gd name="adj" fmla="val 671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Google Shape;74;p6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63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6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7;p19">
            <a:extLst>
              <a:ext uri="{FF2B5EF4-FFF2-40B4-BE49-F238E27FC236}">
                <a16:creationId xmlns:a16="http://schemas.microsoft.com/office/drawing/2014/main" id="{12A6C156-771A-38E7-90E5-BD5C5D33AB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2716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8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 preserve="1">
  <p:cSld name="10_Layout personalizzato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6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916" y="1786"/>
            <a:ext cx="11152909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63"/>
          <p:cNvSpPr txBox="1"/>
          <p:nvPr/>
        </p:nvSpPr>
        <p:spPr>
          <a:xfrm>
            <a:off x="11711036" y="6492875"/>
            <a:ext cx="477900" cy="3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524"/>
          <a:stretch/>
        </p:blipFill>
        <p:spPr>
          <a:xfrm>
            <a:off x="-6489" y="-1"/>
            <a:ext cx="6518125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3"/>
          <p:cNvSpPr txBox="1">
            <a:spLocks noGrp="1"/>
          </p:cNvSpPr>
          <p:nvPr>
            <p:ph type="title"/>
          </p:nvPr>
        </p:nvSpPr>
        <p:spPr>
          <a:xfrm>
            <a:off x="85919" y="852892"/>
            <a:ext cx="86978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72" r="3081"/>
          <a:stretch/>
        </p:blipFill>
        <p:spPr>
          <a:xfrm>
            <a:off x="7051776" y="-1787"/>
            <a:ext cx="5137049" cy="685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21" y="203651"/>
            <a:ext cx="1874520" cy="392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13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Layout personalizzato">
  <p:cSld name="10_Layout personalizzato 10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8" descr="Immagine che contiene cielo, esterni, montagna, edificio&#10;&#10;Descrizione generata automa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0838" y="0"/>
            <a:ext cx="44579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8" descr="Immagine che contiene cielo, esterni, montagna, edificio&#10;&#10;Descrizione generat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991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2" name="Google Shape;11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6079" y="136524"/>
            <a:ext cx="4300002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8"/>
          <p:cNvSpPr txBox="1">
            <a:spLocks noGrp="1"/>
          </p:cNvSpPr>
          <p:nvPr>
            <p:ph type="title"/>
          </p:nvPr>
        </p:nvSpPr>
        <p:spPr>
          <a:xfrm>
            <a:off x="3530261" y="1612992"/>
            <a:ext cx="52516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960"/>
          <a:stretch/>
        </p:blipFill>
        <p:spPr>
          <a:xfrm flipH="1">
            <a:off x="-6946" y="0"/>
            <a:ext cx="12192072" cy="302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001" y="5957466"/>
            <a:ext cx="3587414" cy="90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046" y="4655138"/>
            <a:ext cx="3262799" cy="220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Arial"/>
              <a:buNone/>
              <a:defRPr sz="4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3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50" r:id="rId3"/>
    <p:sldLayoutId id="2147483685" r:id="rId4"/>
    <p:sldLayoutId id="2147483651" r:id="rId5"/>
    <p:sldLayoutId id="2147483655" r:id="rId6"/>
    <p:sldLayoutId id="2147483686" r:id="rId7"/>
    <p:sldLayoutId id="2147483687" r:id="rId8"/>
    <p:sldLayoutId id="2147483660" r:id="rId9"/>
    <p:sldLayoutId id="2147483661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8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microsoft.com/office/2007/relationships/hdphoto" Target="../media/hdphoto7.wdp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5.emf"/><Relationship Id="rId7" Type="http://schemas.openxmlformats.org/officeDocument/2006/relationships/image" Target="../media/image38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218882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"/>
          <p:cNvSpPr/>
          <p:nvPr/>
        </p:nvSpPr>
        <p:spPr>
          <a:xfrm>
            <a:off x="9785625" y="5823688"/>
            <a:ext cx="553200" cy="599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3550" y="1168661"/>
            <a:ext cx="3691152" cy="76632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"/>
          <p:cNvSpPr txBox="1"/>
          <p:nvPr/>
        </p:nvSpPr>
        <p:spPr>
          <a:xfrm>
            <a:off x="1139868" y="3102758"/>
            <a:ext cx="937024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600" b="1" i="0" u="none" strike="noStrike" cap="none" dirty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DATA DRIVEN TOOLS FOR RISK ASSESSMENT IN AGRICULTURE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63C5E5-7531-FF77-DC6D-CB90C2CB5E6B}"/>
              </a:ext>
            </a:extLst>
          </p:cNvPr>
          <p:cNvSpPr txBox="1"/>
          <p:nvPr/>
        </p:nvSpPr>
        <p:spPr>
          <a:xfrm>
            <a:off x="3009711" y="5563147"/>
            <a:ext cx="8042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latin typeface="Montserrat" pitchFamily="2" charset="77"/>
              </a:rPr>
              <a:t>2ND EDITION EUROPEAN SYMPOSIUM BY NEREUS REGIONS: SPACE DATA FOR TOURISM &amp; AGRICULTURE </a:t>
            </a:r>
          </a:p>
          <a:p>
            <a:pPr algn="ctr"/>
            <a:r>
              <a:rPr lang="it-IT" sz="1800" dirty="0">
                <a:latin typeface="Montserrat" pitchFamily="2" charset="77"/>
              </a:rPr>
              <a:t>28-29 SEPTEMBER 2023, MATERA/BASILICATA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39DDA2-71E1-89F5-F86B-E6826D04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1" y="5361362"/>
            <a:ext cx="26670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b="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MARKET OPPORTUNITY</a:t>
            </a:r>
            <a:endParaRPr dirty="0"/>
          </a:p>
        </p:txBody>
      </p:sp>
      <p:sp>
        <p:nvSpPr>
          <p:cNvPr id="420" name="Google Shape;420;p57"/>
          <p:cNvSpPr txBox="1"/>
          <p:nvPr/>
        </p:nvSpPr>
        <p:spPr>
          <a:xfrm>
            <a:off x="2729344" y="1499182"/>
            <a:ext cx="702425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15A25"/>
                </a:solidFill>
                <a:latin typeface="Montserrat"/>
                <a:ea typeface="Montserrat"/>
                <a:cs typeface="Montserrat"/>
                <a:sym typeface="Montserrat"/>
              </a:rPr>
              <a:t>Global Worldwide Crop Insurance Market (</a:t>
            </a:r>
            <a:r>
              <a:rPr lang="en-US" sz="2800" b="1" i="0" u="none" strike="noStrike" cap="none" dirty="0" err="1">
                <a:solidFill>
                  <a:srgbClr val="F15A25"/>
                </a:solidFill>
                <a:latin typeface="Montserrat"/>
                <a:ea typeface="Montserrat"/>
                <a:cs typeface="Montserrat"/>
                <a:sym typeface="Montserrat"/>
              </a:rPr>
              <a:t>Cagr</a:t>
            </a:r>
            <a:r>
              <a:rPr lang="en-US" sz="2800" b="1" i="0" u="none" strike="noStrike" cap="none" dirty="0">
                <a:solidFill>
                  <a:srgbClr val="F15A25"/>
                </a:solidFill>
                <a:latin typeface="Montserrat"/>
                <a:ea typeface="Montserrat"/>
                <a:cs typeface="Montserrat"/>
                <a:sym typeface="Montserrat"/>
              </a:rPr>
              <a:t> 2021-2027 7%)</a:t>
            </a:r>
          </a:p>
        </p:txBody>
      </p:sp>
      <p:sp>
        <p:nvSpPr>
          <p:cNvPr id="421" name="Google Shape;421;p57"/>
          <p:cNvSpPr txBox="1"/>
          <p:nvPr/>
        </p:nvSpPr>
        <p:spPr>
          <a:xfrm>
            <a:off x="4462955" y="2398524"/>
            <a:ext cx="3528901" cy="158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25,80 B USD 2021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endParaRPr lang="en-US" sz="3600" b="0" i="0" u="none" strike="noStrike" cap="none" dirty="0">
              <a:solidFill>
                <a:schemeClr val="tx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22" name="Google Shape;422;p57"/>
          <p:cNvSpPr txBox="1"/>
          <p:nvPr/>
        </p:nvSpPr>
        <p:spPr>
          <a:xfrm>
            <a:off x="3418518" y="3352591"/>
            <a:ext cx="572348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15A25"/>
                </a:solidFill>
                <a:latin typeface="Montserrat"/>
                <a:ea typeface="Montserrat"/>
                <a:cs typeface="Montserrat"/>
                <a:sym typeface="Montserrat"/>
              </a:rPr>
              <a:t>Climate Insurance Inspections and Analysis</a:t>
            </a:r>
          </a:p>
        </p:txBody>
      </p:sp>
      <p:sp>
        <p:nvSpPr>
          <p:cNvPr id="423" name="Google Shape;423;p57"/>
          <p:cNvSpPr txBox="1"/>
          <p:nvPr/>
        </p:nvSpPr>
        <p:spPr>
          <a:xfrm>
            <a:off x="4281433" y="4209560"/>
            <a:ext cx="39976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1,8 B USD</a:t>
            </a:r>
          </a:p>
        </p:txBody>
      </p:sp>
      <p:sp>
        <p:nvSpPr>
          <p:cNvPr id="424" name="Google Shape;424;p57"/>
          <p:cNvSpPr txBox="1"/>
          <p:nvPr/>
        </p:nvSpPr>
        <p:spPr>
          <a:xfrm>
            <a:off x="3116803" y="4919290"/>
            <a:ext cx="6249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15A25"/>
                </a:solidFill>
                <a:latin typeface="Montserrat"/>
                <a:ea typeface="Montserrat"/>
                <a:cs typeface="Montserrat"/>
                <a:sym typeface="Montserrat"/>
              </a:rPr>
              <a:t>Our Target </a:t>
            </a:r>
            <a:endParaRPr sz="2800" b="0" i="0" u="none" strike="noStrike" cap="none" dirty="0">
              <a:solidFill>
                <a:srgbClr val="F15A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57"/>
          <p:cNvSpPr txBox="1"/>
          <p:nvPr/>
        </p:nvSpPr>
        <p:spPr>
          <a:xfrm>
            <a:off x="3212572" y="5444128"/>
            <a:ext cx="602966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sz="40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% of EU Market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35 M USD </a:t>
            </a:r>
          </a:p>
        </p:txBody>
      </p:sp>
      <p:sp>
        <p:nvSpPr>
          <p:cNvPr id="426" name="Google Shape;426;p57"/>
          <p:cNvSpPr txBox="1"/>
          <p:nvPr/>
        </p:nvSpPr>
        <p:spPr>
          <a:xfrm>
            <a:off x="637827" y="6499246"/>
            <a:ext cx="66497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15A25"/>
                </a:solidFill>
                <a:latin typeface="Montserrat"/>
                <a:ea typeface="Montserrat"/>
                <a:cs typeface="Montserrat"/>
                <a:sym typeface="Montserrat"/>
              </a:rPr>
              <a:t>Source: EIB/EUSPA market report 2022</a:t>
            </a:r>
            <a:endParaRPr sz="2000" b="0" i="0" u="none" strike="noStrike" cap="none">
              <a:solidFill>
                <a:srgbClr val="F15A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8FE463-61DB-FA37-2771-07D4C982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852892"/>
            <a:ext cx="7770375" cy="64629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4000" b="0" dirty="0">
                <a:solidFill>
                  <a:schemeClr val="dk1"/>
                </a:solidFill>
                <a:latin typeface="Montserrat Black"/>
                <a:cs typeface="Montserrat Black"/>
                <a:sym typeface="Montserrat"/>
              </a:rPr>
              <a:t>COMPETITION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85BBE2-4613-6A3D-B7A3-6BFA5FA2D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3" b="96585" l="9886" r="90278">
                        <a14:foregroundMark x1="31863" y1="67486" x2="27778" y2="75683"/>
                        <a14:foregroundMark x1="27778" y1="75683" x2="31291" y2="86339"/>
                        <a14:foregroundMark x1="31291" y1="86339" x2="33987" y2="88661"/>
                        <a14:foregroundMark x1="35621" y1="88934" x2="39869" y2="90027"/>
                        <a14:foregroundMark x1="49673" y1="96038" x2="66422" y2="96585"/>
                        <a14:foregroundMark x1="88154" y1="62978" x2="90278" y2="72541"/>
                        <a14:backgroundMark x1="89052" y1="99317" x2="82271" y2="99863"/>
                        <a14:backgroundMark x1="85703" y1="95219" x2="80474" y2="98497"/>
                        <a14:backgroundMark x1="76797" y1="98497" x2="71569" y2="99044"/>
                        <a14:backgroundMark x1="76389" y1="96585" x2="79085" y2="96585"/>
                        <a14:backgroundMark x1="76797" y1="96311" x2="80310" y2="96311"/>
                        <a14:backgroundMark x1="88562" y1="87705" x2="88317" y2="82377"/>
                        <a14:backgroundMark x1="88889" y1="83197" x2="88889" y2="83197"/>
                        <a14:backgroundMark x1="88889" y1="82377" x2="88889" y2="82377"/>
                        <a14:backgroundMark x1="88889" y1="81148" x2="88889" y2="81148"/>
                        <a14:backgroundMark x1="89379" y1="79372" x2="89379" y2="79372"/>
                        <a14:backgroundMark x1="48775" y1="99863" x2="48775" y2="99863"/>
                        <a14:backgroundMark x1="48203" y1="99590" x2="48203" y2="99590"/>
                        <a14:backgroundMark x1="48938" y1="99317" x2="48938" y2="99317"/>
                        <a14:backgroundMark x1="50408" y1="99317" x2="50408" y2="99317"/>
                        <a14:backgroundMark x1="70016" y1="99863" x2="70016" y2="99863"/>
                        <a14:backgroundMark x1="68954" y1="99590" x2="68954" y2="99590"/>
                        <a14:backgroundMark x1="67647" y1="99590" x2="67647" y2="99590"/>
                        <a14:backgroundMark x1="63072" y1="99590" x2="63072" y2="99590"/>
                        <a14:backgroundMark x1="57516" y1="99863" x2="57516" y2="99863"/>
                        <a14:backgroundMark x1="48203" y1="98087" x2="48203" y2="98087"/>
                        <a14:backgroundMark x1="47712" y1="97541" x2="47712" y2="9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990" y="32468"/>
            <a:ext cx="4614480" cy="2759640"/>
          </a:xfrm>
          <a:prstGeom prst="rect">
            <a:avLst/>
          </a:prstGeom>
        </p:spPr>
      </p:pic>
      <p:pic>
        <p:nvPicPr>
          <p:cNvPr id="25" name="Immagine 2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49268709-27D0-3C19-00E9-9AC934C9E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58" y="1499182"/>
            <a:ext cx="7772400" cy="5235800"/>
          </a:xfrm>
          <a:prstGeom prst="rect">
            <a:avLst/>
          </a:prstGeom>
        </p:spPr>
      </p:pic>
      <p:sp>
        <p:nvSpPr>
          <p:cNvPr id="26" name="Google Shape;246;g100be4d5fe7_0_1">
            <a:extLst>
              <a:ext uri="{FF2B5EF4-FFF2-40B4-BE49-F238E27FC236}">
                <a16:creationId xmlns:a16="http://schemas.microsoft.com/office/drawing/2014/main" id="{48A8DED8-7279-4439-823A-347A03DD0964}"/>
              </a:ext>
            </a:extLst>
          </p:cNvPr>
          <p:cNvSpPr txBox="1">
            <a:spLocks/>
          </p:cNvSpPr>
          <p:nvPr/>
        </p:nvSpPr>
        <p:spPr>
          <a:xfrm>
            <a:off x="8371256" y="4117082"/>
            <a:ext cx="3608815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F05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The 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only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solution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offering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integrated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monitoring with multi-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temporal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satellite 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observations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and high-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precision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monitoring with </a:t>
            </a:r>
            <a:r>
              <a:rPr lang="it-IT" sz="2000" dirty="0" err="1">
                <a:solidFill>
                  <a:schemeClr val="tx1"/>
                </a:solidFill>
                <a:latin typeface="Montserrat" pitchFamily="2" charset="77"/>
              </a:rPr>
              <a:t>unmanned</a:t>
            </a:r>
            <a:r>
              <a:rPr lang="it-IT" sz="2000" dirty="0">
                <a:solidFill>
                  <a:schemeClr val="tx1"/>
                </a:solidFill>
                <a:latin typeface="Montserrat" pitchFamily="2" charset="77"/>
              </a:rPr>
              <a:t> rovers</a:t>
            </a:r>
          </a:p>
        </p:txBody>
      </p:sp>
    </p:spTree>
    <p:extLst>
      <p:ext uri="{BB962C8B-B14F-4D97-AF65-F5344CB8AC3E}">
        <p14:creationId xmlns:p14="http://schemas.microsoft.com/office/powerpoint/2010/main" val="27426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8"/>
          <p:cNvSpPr txBox="1">
            <a:spLocks noGrp="1"/>
          </p:cNvSpPr>
          <p:nvPr>
            <p:ph type="title"/>
          </p:nvPr>
        </p:nvSpPr>
        <p:spPr>
          <a:xfrm>
            <a:off x="85918" y="852892"/>
            <a:ext cx="93074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b="0" dirty="0">
                <a:latin typeface="Montserrat Black"/>
                <a:ea typeface="Montserrat Black"/>
                <a:cs typeface="Montserrat Black"/>
                <a:sym typeface="Montserrat Black"/>
              </a:rPr>
              <a:t>CUSTOMERS &amp; BUSINESS MODEL</a:t>
            </a:r>
            <a:endParaRPr dirty="0"/>
          </a:p>
        </p:txBody>
      </p:sp>
      <p:sp>
        <p:nvSpPr>
          <p:cNvPr id="29" name="Google Shape;458;p58">
            <a:extLst>
              <a:ext uri="{FF2B5EF4-FFF2-40B4-BE49-F238E27FC236}">
                <a16:creationId xmlns:a16="http://schemas.microsoft.com/office/drawing/2014/main" id="{C45149A2-8E74-43E4-C482-8D8A0574607A}"/>
              </a:ext>
            </a:extLst>
          </p:cNvPr>
          <p:cNvSpPr txBox="1"/>
          <p:nvPr/>
        </p:nvSpPr>
        <p:spPr>
          <a:xfrm>
            <a:off x="106459" y="2248737"/>
            <a:ext cx="4003482" cy="38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it-IT" sz="2200" b="1" dirty="0">
                <a:solidFill>
                  <a:srgbClr val="111E2E"/>
                </a:solidFill>
                <a:latin typeface="Montserrat"/>
                <a:sym typeface="Montserrat"/>
              </a:rPr>
              <a:t>CROP INSURANCE</a:t>
            </a:r>
            <a:endParaRPr lang="it-IT" sz="2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endParaRPr lang="it-IT" sz="2200" b="0" i="0" u="none" strike="noStrike" cap="none" dirty="0">
              <a:solidFill>
                <a:srgbClr val="111E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8A03C89F-4316-83CB-814F-4B9C1A53E84B}"/>
              </a:ext>
            </a:extLst>
          </p:cNvPr>
          <p:cNvGrpSpPr>
            <a:grpSpLocks noChangeAspect="1"/>
          </p:cNvGrpSpPr>
          <p:nvPr/>
        </p:nvGrpSpPr>
        <p:grpSpPr>
          <a:xfrm>
            <a:off x="1748200" y="1517006"/>
            <a:ext cx="720000" cy="720000"/>
            <a:chOff x="518524" y="5128576"/>
            <a:chExt cx="1080000" cy="1080000"/>
          </a:xfrm>
        </p:grpSpPr>
        <p:sp>
          <p:nvSpPr>
            <p:cNvPr id="19" name="Google Shape;399;p6">
              <a:extLst>
                <a:ext uri="{FF2B5EF4-FFF2-40B4-BE49-F238E27FC236}">
                  <a16:creationId xmlns:a16="http://schemas.microsoft.com/office/drawing/2014/main" id="{F70B42B0-391C-1D3D-CA4D-05C7FEDEDDD0}"/>
                </a:ext>
              </a:extLst>
            </p:cNvPr>
            <p:cNvSpPr/>
            <p:nvPr/>
          </p:nvSpPr>
          <p:spPr>
            <a:xfrm>
              <a:off x="518524" y="5128576"/>
              <a:ext cx="1080000" cy="1080000"/>
            </a:xfrm>
            <a:prstGeom prst="ellipse">
              <a:avLst/>
            </a:prstGeom>
            <a:solidFill>
              <a:srgbClr val="F25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3" name="Picture 2" descr="Urban-planning Icons - Free SVG &amp; PNG Urban-planning Images - Noun Project">
              <a:extLst>
                <a:ext uri="{FF2B5EF4-FFF2-40B4-BE49-F238E27FC236}">
                  <a16:creationId xmlns:a16="http://schemas.microsoft.com/office/drawing/2014/main" id="{E062E5DA-3D61-BBC8-50CD-613966C52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24" y="5149167"/>
              <a:ext cx="1059409" cy="105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9F2E54E-34D0-05BD-04AC-35C674261F71}"/>
              </a:ext>
            </a:extLst>
          </p:cNvPr>
          <p:cNvGrpSpPr/>
          <p:nvPr/>
        </p:nvGrpSpPr>
        <p:grpSpPr>
          <a:xfrm>
            <a:off x="108951" y="2616607"/>
            <a:ext cx="3998498" cy="939768"/>
            <a:chOff x="2563368" y="2262159"/>
            <a:chExt cx="5054959" cy="939768"/>
          </a:xfrm>
        </p:grpSpPr>
        <p:sp>
          <p:nvSpPr>
            <p:cNvPr id="15" name="Google Shape;352;p5">
              <a:extLst>
                <a:ext uri="{FF2B5EF4-FFF2-40B4-BE49-F238E27FC236}">
                  <a16:creationId xmlns:a16="http://schemas.microsoft.com/office/drawing/2014/main" id="{3CBCF76D-6EC5-E9BC-264A-5EDE5EEAC2E5}"/>
                </a:ext>
              </a:extLst>
            </p:cNvPr>
            <p:cNvSpPr/>
            <p:nvPr/>
          </p:nvSpPr>
          <p:spPr>
            <a:xfrm>
              <a:off x="2563368" y="2262159"/>
              <a:ext cx="5054959" cy="929857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7;p5">
              <a:extLst>
                <a:ext uri="{FF2B5EF4-FFF2-40B4-BE49-F238E27FC236}">
                  <a16:creationId xmlns:a16="http://schemas.microsoft.com/office/drawing/2014/main" id="{939B42F1-9500-A096-450A-24BCE50ED5AD}"/>
                </a:ext>
              </a:extLst>
            </p:cNvPr>
            <p:cNvSpPr txBox="1"/>
            <p:nvPr/>
          </p:nvSpPr>
          <p:spPr>
            <a:xfrm>
              <a:off x="2578271" y="2278638"/>
              <a:ext cx="5040056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 b="1" i="0" u="none" strike="noStrike" cap="none" spc="-150" dirty="0">
                  <a:solidFill>
                    <a:schemeClr val="tx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Actionable understanding of </a:t>
              </a:r>
              <a:r>
                <a:rPr lang="en-US" sz="1800" b="1" i="0" u="none" strike="noStrike" cap="none" spc="-150" dirty="0">
                  <a:solidFill>
                    <a:srgbClr val="F15A2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CLIMATE RISK</a:t>
              </a:r>
              <a:r>
                <a:rPr lang="en-US" sz="1800" b="1" spc="-150" dirty="0">
                  <a:solidFill>
                    <a:schemeClr val="tx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b="1" i="0" u="none" strike="noStrike" cap="none" spc="-150" dirty="0">
                  <a:solidFill>
                    <a:schemeClr val="tx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</a:t>
              </a:r>
              <a:r>
                <a:rPr lang="en-US" sz="1800" b="1" i="0" u="none" strike="noStrike" cap="none" spc="-150" dirty="0">
                  <a:solidFill>
                    <a:srgbClr val="F15A2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VULNERABILITY</a:t>
              </a:r>
              <a:r>
                <a:rPr lang="en-US" sz="1800" b="1" i="0" u="none" strike="noStrike" cap="none" spc="-150" dirty="0">
                  <a:solidFill>
                    <a:schemeClr val="tx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across their portfolio </a:t>
              </a:r>
              <a:endParaRPr lang="en-US" sz="1800" b="0" i="0" u="none" strike="noStrike" cap="none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" name="Google Shape;399;p6">
            <a:extLst>
              <a:ext uri="{FF2B5EF4-FFF2-40B4-BE49-F238E27FC236}">
                <a16:creationId xmlns:a16="http://schemas.microsoft.com/office/drawing/2014/main" id="{D7883798-8760-E511-5931-FA49A11E11E5}"/>
              </a:ext>
            </a:extLst>
          </p:cNvPr>
          <p:cNvSpPr>
            <a:spLocks noChangeAspect="1"/>
          </p:cNvSpPr>
          <p:nvPr/>
        </p:nvSpPr>
        <p:spPr>
          <a:xfrm>
            <a:off x="6132512" y="1499182"/>
            <a:ext cx="723600" cy="723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505BC0F-E4D7-2466-C048-DD5313A03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312" y="1569472"/>
            <a:ext cx="576000" cy="576000"/>
          </a:xfrm>
          <a:prstGeom prst="rect">
            <a:avLst/>
          </a:prstGeom>
        </p:spPr>
      </p:pic>
      <p:sp>
        <p:nvSpPr>
          <p:cNvPr id="17" name="Google Shape;458;p58">
            <a:extLst>
              <a:ext uri="{FF2B5EF4-FFF2-40B4-BE49-F238E27FC236}">
                <a16:creationId xmlns:a16="http://schemas.microsoft.com/office/drawing/2014/main" id="{6517F11A-3ACB-E51A-075D-7FA282B201C8}"/>
              </a:ext>
            </a:extLst>
          </p:cNvPr>
          <p:cNvSpPr txBox="1"/>
          <p:nvPr/>
        </p:nvSpPr>
        <p:spPr>
          <a:xfrm>
            <a:off x="4492571" y="2248737"/>
            <a:ext cx="4003482" cy="38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it-IT" sz="2200" b="1" dirty="0">
                <a:solidFill>
                  <a:srgbClr val="111E2E"/>
                </a:solidFill>
                <a:latin typeface="Montserrat"/>
                <a:sym typeface="Montserrat"/>
              </a:rPr>
              <a:t>DIGITAL FARM</a:t>
            </a:r>
            <a:endParaRPr lang="it-IT" sz="2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endParaRPr lang="it-IT" sz="2200" b="0" i="0" u="none" strike="noStrike" cap="none" dirty="0">
              <a:solidFill>
                <a:srgbClr val="111E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2CF0E70F-716E-9661-9A00-AA283F031F4E}"/>
              </a:ext>
            </a:extLst>
          </p:cNvPr>
          <p:cNvGrpSpPr/>
          <p:nvPr/>
        </p:nvGrpSpPr>
        <p:grpSpPr>
          <a:xfrm>
            <a:off x="4492571" y="2616607"/>
            <a:ext cx="3998498" cy="939768"/>
            <a:chOff x="2563368" y="2262159"/>
            <a:chExt cx="5054959" cy="939768"/>
          </a:xfrm>
        </p:grpSpPr>
        <p:sp>
          <p:nvSpPr>
            <p:cNvPr id="21" name="Google Shape;352;p5">
              <a:extLst>
                <a:ext uri="{FF2B5EF4-FFF2-40B4-BE49-F238E27FC236}">
                  <a16:creationId xmlns:a16="http://schemas.microsoft.com/office/drawing/2014/main" id="{70F59234-5664-AE2F-0583-93B1E6CBE48C}"/>
                </a:ext>
              </a:extLst>
            </p:cNvPr>
            <p:cNvSpPr/>
            <p:nvPr/>
          </p:nvSpPr>
          <p:spPr>
            <a:xfrm>
              <a:off x="2563368" y="2262159"/>
              <a:ext cx="5054959" cy="929857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7;p5">
              <a:extLst>
                <a:ext uri="{FF2B5EF4-FFF2-40B4-BE49-F238E27FC236}">
                  <a16:creationId xmlns:a16="http://schemas.microsoft.com/office/drawing/2014/main" id="{F8123862-3699-0098-D7E2-99F48B148F6B}"/>
                </a:ext>
              </a:extLst>
            </p:cNvPr>
            <p:cNvSpPr txBox="1"/>
            <p:nvPr/>
          </p:nvSpPr>
          <p:spPr>
            <a:xfrm>
              <a:off x="2578271" y="2278638"/>
              <a:ext cx="5040056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 b="1" i="0" u="none" strike="noStrike" cap="none" spc="-150" dirty="0">
                  <a:solidFill>
                    <a:schemeClr val="tx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Learn from the </a:t>
              </a:r>
              <a:r>
                <a:rPr lang="en-US" sz="1800" b="1" i="0" u="none" strike="noStrike" cap="none" spc="-150" dirty="0">
                  <a:solidFill>
                    <a:srgbClr val="F15A2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PAST</a:t>
              </a:r>
              <a:r>
                <a:rPr lang="en-US" sz="1800" b="1" i="0" u="none" strike="noStrike" cap="none" spc="-150" dirty="0">
                  <a:solidFill>
                    <a:schemeClr val="tx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look at the </a:t>
              </a:r>
              <a:r>
                <a:rPr lang="en-US" sz="1800" b="1" i="0" u="none" strike="noStrike" cap="none" spc="-150" dirty="0">
                  <a:solidFill>
                    <a:srgbClr val="F15A2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PRESENT</a:t>
              </a:r>
              <a:r>
                <a:rPr lang="en-US" sz="1800" b="1" i="0" u="none" strike="noStrike" cap="none" spc="-150" dirty="0">
                  <a:solidFill>
                    <a:schemeClr val="tx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and make the best decisions for the </a:t>
              </a:r>
              <a:r>
                <a:rPr lang="en-US" sz="1800" b="1" i="0" u="none" strike="noStrike" cap="none" spc="-150" dirty="0">
                  <a:solidFill>
                    <a:srgbClr val="F15A2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FUTURE</a:t>
              </a:r>
            </a:p>
          </p:txBody>
        </p:sp>
      </p:grpSp>
      <p:sp>
        <p:nvSpPr>
          <p:cNvPr id="24" name="Google Shape;399;p6">
            <a:extLst>
              <a:ext uri="{FF2B5EF4-FFF2-40B4-BE49-F238E27FC236}">
                <a16:creationId xmlns:a16="http://schemas.microsoft.com/office/drawing/2014/main" id="{D86477B3-FC90-607C-F2D9-5F5F65BAFCCD}"/>
              </a:ext>
            </a:extLst>
          </p:cNvPr>
          <p:cNvSpPr>
            <a:spLocks noChangeAspect="1"/>
          </p:cNvSpPr>
          <p:nvPr/>
        </p:nvSpPr>
        <p:spPr>
          <a:xfrm>
            <a:off x="103230" y="3914334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C669E0F-934D-1783-FD8B-87168D9C4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30" y="4022334"/>
            <a:ext cx="576000" cy="576000"/>
          </a:xfrm>
          <a:prstGeom prst="rect">
            <a:avLst/>
          </a:prstGeom>
        </p:spPr>
      </p:pic>
      <p:pic>
        <p:nvPicPr>
          <p:cNvPr id="31" name="Google Shape;315;p3">
            <a:extLst>
              <a:ext uri="{FF2B5EF4-FFF2-40B4-BE49-F238E27FC236}">
                <a16:creationId xmlns:a16="http://schemas.microsoft.com/office/drawing/2014/main" id="{D7F5704E-811A-3794-ECD4-BBBEBEC32B0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970" y="4791228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99;p6">
            <a:extLst>
              <a:ext uri="{FF2B5EF4-FFF2-40B4-BE49-F238E27FC236}">
                <a16:creationId xmlns:a16="http://schemas.microsoft.com/office/drawing/2014/main" id="{A26E7B5F-1F2B-FD42-6699-A9DD84B4DFD1}"/>
              </a:ext>
            </a:extLst>
          </p:cNvPr>
          <p:cNvSpPr>
            <a:spLocks noChangeAspect="1"/>
          </p:cNvSpPr>
          <p:nvPr/>
        </p:nvSpPr>
        <p:spPr>
          <a:xfrm>
            <a:off x="4492571" y="3881373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EA3E10F4-622D-50D2-0ECC-4AB88B6CC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571" y="3989373"/>
            <a:ext cx="576000" cy="576000"/>
          </a:xfrm>
          <a:prstGeom prst="rect">
            <a:avLst/>
          </a:prstGeom>
        </p:spPr>
      </p:pic>
      <p:sp>
        <p:nvSpPr>
          <p:cNvPr id="36" name="Google Shape;357;p5">
            <a:extLst>
              <a:ext uri="{FF2B5EF4-FFF2-40B4-BE49-F238E27FC236}">
                <a16:creationId xmlns:a16="http://schemas.microsoft.com/office/drawing/2014/main" id="{EA54E820-8CA6-DAA6-1E52-3F51D37B425B}"/>
              </a:ext>
            </a:extLst>
          </p:cNvPr>
          <p:cNvSpPr txBox="1"/>
          <p:nvPr/>
        </p:nvSpPr>
        <p:spPr>
          <a:xfrm>
            <a:off x="854492" y="3987189"/>
            <a:ext cx="358407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 spc="-150" dirty="0">
                <a:solidFill>
                  <a:srgbClr val="F15A23"/>
                </a:solidFill>
                <a:latin typeface="Montserrat"/>
                <a:ea typeface="Montserrat"/>
                <a:cs typeface="Montserrat"/>
                <a:sym typeface="Montserrat"/>
              </a:rPr>
              <a:t>YEARLY FEE</a:t>
            </a:r>
            <a:r>
              <a:rPr lang="en-US" sz="1800" b="1" i="0" u="none" strike="noStrike" cap="none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– starting at 20K€/year</a:t>
            </a:r>
            <a:endParaRPr lang="en-US" sz="1800" b="1" i="0" u="none" strike="noStrike" cap="none" spc="-150" dirty="0">
              <a:solidFill>
                <a:srgbClr val="F15A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57;p5">
            <a:extLst>
              <a:ext uri="{FF2B5EF4-FFF2-40B4-BE49-F238E27FC236}">
                <a16:creationId xmlns:a16="http://schemas.microsoft.com/office/drawing/2014/main" id="{36C97386-2274-330F-C376-C762F4A2F8E8}"/>
              </a:ext>
            </a:extLst>
          </p:cNvPr>
          <p:cNvSpPr txBox="1"/>
          <p:nvPr/>
        </p:nvSpPr>
        <p:spPr>
          <a:xfrm>
            <a:off x="5291202" y="3949561"/>
            <a:ext cx="31998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 spc="-150" dirty="0">
                <a:solidFill>
                  <a:srgbClr val="F15A23"/>
                </a:solidFill>
                <a:latin typeface="Montserrat"/>
                <a:ea typeface="Montserrat"/>
                <a:cs typeface="Montserrat"/>
                <a:sym typeface="Montserrat"/>
              </a:rPr>
              <a:t>BUY</a:t>
            </a:r>
            <a:r>
              <a:rPr lang="en-US" sz="1800" b="1" i="0" u="none" strike="noStrike" cap="none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– starting at 1.700 EUR month</a:t>
            </a:r>
            <a:endParaRPr lang="en-US" sz="1800" b="1" i="0" u="none" strike="noStrike" cap="none" spc="-150" dirty="0">
              <a:solidFill>
                <a:srgbClr val="F15A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57;p5">
            <a:extLst>
              <a:ext uri="{FF2B5EF4-FFF2-40B4-BE49-F238E27FC236}">
                <a16:creationId xmlns:a16="http://schemas.microsoft.com/office/drawing/2014/main" id="{B6401F63-2D52-5A59-05CB-4BCE99FEDBDF}"/>
              </a:ext>
            </a:extLst>
          </p:cNvPr>
          <p:cNvSpPr txBox="1"/>
          <p:nvPr/>
        </p:nvSpPr>
        <p:spPr>
          <a:xfrm>
            <a:off x="895230" y="5008083"/>
            <a:ext cx="39867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 spc="-150" dirty="0">
                <a:solidFill>
                  <a:srgbClr val="F15A23"/>
                </a:solidFill>
                <a:latin typeface="Montserrat"/>
                <a:ea typeface="Montserrat"/>
                <a:cs typeface="Montserrat"/>
                <a:sym typeface="Montserrat"/>
              </a:rPr>
              <a:t>SAAS PLATFORM</a:t>
            </a:r>
            <a:r>
              <a:rPr lang="en-US" sz="1800" b="1" i="0" u="none" strike="noStrike" cap="none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–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included in rover lease</a:t>
            </a:r>
            <a:endParaRPr lang="en-US" sz="1800" b="1" i="0" u="none" strike="noStrike" cap="none" spc="-150" dirty="0">
              <a:solidFill>
                <a:srgbClr val="F15A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" name="Google Shape;315;p3">
            <a:extLst>
              <a:ext uri="{FF2B5EF4-FFF2-40B4-BE49-F238E27FC236}">
                <a16:creationId xmlns:a16="http://schemas.microsoft.com/office/drawing/2014/main" id="{7EC147DC-A137-94FE-B2A3-54A908DC086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940" y="4791228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357;p5">
            <a:extLst>
              <a:ext uri="{FF2B5EF4-FFF2-40B4-BE49-F238E27FC236}">
                <a16:creationId xmlns:a16="http://schemas.microsoft.com/office/drawing/2014/main" id="{8B98F08D-FB49-4041-3AC4-F4D8B3978ED3}"/>
              </a:ext>
            </a:extLst>
          </p:cNvPr>
          <p:cNvSpPr txBox="1"/>
          <p:nvPr/>
        </p:nvSpPr>
        <p:spPr>
          <a:xfrm>
            <a:off x="5313531" y="4919183"/>
            <a:ext cx="290531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 spc="-150" dirty="0">
                <a:solidFill>
                  <a:srgbClr val="F15A23"/>
                </a:solidFill>
                <a:latin typeface="Montserrat"/>
                <a:ea typeface="Montserrat"/>
                <a:cs typeface="Montserrat"/>
                <a:sym typeface="Montserrat"/>
              </a:rPr>
              <a:t>SAAS PLATFORM</a:t>
            </a:r>
            <a:r>
              <a:rPr lang="en-US" sz="1800" b="1" i="0" u="none" strike="noStrike" cap="none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spc="-15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Included in the monthly fee </a:t>
            </a:r>
            <a:endParaRPr lang="en-US" sz="1800" b="1" i="0" u="none" strike="noStrike" cap="none" spc="-150" dirty="0">
              <a:solidFill>
                <a:srgbClr val="F15A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" name="Picture 4" descr="MArcEL | Sviluppo di un'agricoltura sostenibile">
            <a:extLst>
              <a:ext uri="{FF2B5EF4-FFF2-40B4-BE49-F238E27FC236}">
                <a16:creationId xmlns:a16="http://schemas.microsoft.com/office/drawing/2014/main" id="{4A58FEB1-E193-EB77-B772-3A5B8C34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84" y="5487653"/>
            <a:ext cx="2647284" cy="151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Mare Group socio di MEDITECH: Competence Center per le Industrie 4.0 del  Sud-Italia - cleansky">
            <a:extLst>
              <a:ext uri="{FF2B5EF4-FFF2-40B4-BE49-F238E27FC236}">
                <a16:creationId xmlns:a16="http://schemas.microsoft.com/office/drawing/2014/main" id="{644B9A50-9A68-CFC8-625A-719D6D24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94" y="6011711"/>
            <a:ext cx="1696126" cy="4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ntatti utili">
            <a:extLst>
              <a:ext uri="{FF2B5EF4-FFF2-40B4-BE49-F238E27FC236}">
                <a16:creationId xmlns:a16="http://schemas.microsoft.com/office/drawing/2014/main" id="{25CA2F29-FA6D-6B92-3763-CF7C77535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86" y="5929870"/>
            <a:ext cx="1503361" cy="6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FF7304AB-5EDC-509A-0E43-103BAB28D548}"/>
              </a:ext>
            </a:extLst>
          </p:cNvPr>
          <p:cNvGrpSpPr/>
          <p:nvPr/>
        </p:nvGrpSpPr>
        <p:grpSpPr>
          <a:xfrm>
            <a:off x="1611555" y="1350974"/>
            <a:ext cx="2108709" cy="1446621"/>
            <a:chOff x="1611555" y="1357699"/>
            <a:chExt cx="2108709" cy="1446621"/>
          </a:xfrm>
        </p:grpSpPr>
        <p:sp>
          <p:nvSpPr>
            <p:cNvPr id="523" name="Google Shape;523;p13"/>
            <p:cNvSpPr txBox="1"/>
            <p:nvPr/>
          </p:nvSpPr>
          <p:spPr>
            <a:xfrm>
              <a:off x="1611560" y="1969334"/>
              <a:ext cx="20163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111E2E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CEO/Founder</a:t>
              </a:r>
              <a:endParaRPr sz="1600" b="0" i="0" u="none" strike="noStrike" cap="none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524" name="Google Shape;524;p13"/>
            <p:cNvSpPr txBox="1"/>
            <p:nvPr/>
          </p:nvSpPr>
          <p:spPr>
            <a:xfrm>
              <a:off x="1611564" y="1357699"/>
              <a:ext cx="21087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111E2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Gaetano</a:t>
              </a:r>
              <a:endParaRPr sz="2000" b="0" i="0" u="none" strike="noStrike" cap="none" dirty="0">
                <a:solidFill>
                  <a:srgbClr val="111E2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111E2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Volpe</a:t>
              </a:r>
              <a:endParaRPr sz="2000" b="0" i="0" u="none" strike="noStrike" cap="none" dirty="0">
                <a:solidFill>
                  <a:srgbClr val="111E2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5" name="Google Shape;525;p13"/>
            <p:cNvSpPr txBox="1"/>
            <p:nvPr/>
          </p:nvSpPr>
          <p:spPr>
            <a:xfrm>
              <a:off x="1611555" y="2281140"/>
              <a:ext cx="201630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111E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 years  in the space tech market</a:t>
              </a:r>
              <a:endParaRPr b="0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36" name="Google Shape;536;p13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37" y="1354284"/>
            <a:ext cx="1440000" cy="14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86B586D5-C849-ACD8-17F2-0E2304C6FB59}"/>
              </a:ext>
            </a:extLst>
          </p:cNvPr>
          <p:cNvGrpSpPr/>
          <p:nvPr/>
        </p:nvGrpSpPr>
        <p:grpSpPr>
          <a:xfrm>
            <a:off x="6927877" y="1378894"/>
            <a:ext cx="2159322" cy="1390780"/>
            <a:chOff x="5429277" y="1369976"/>
            <a:chExt cx="2159322" cy="1390780"/>
          </a:xfrm>
        </p:grpSpPr>
        <p:sp>
          <p:nvSpPr>
            <p:cNvPr id="526" name="Google Shape;526;p13"/>
            <p:cNvSpPr txBox="1"/>
            <p:nvPr/>
          </p:nvSpPr>
          <p:spPr>
            <a:xfrm>
              <a:off x="5438499" y="1369976"/>
              <a:ext cx="21501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111E2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Mauro</a:t>
              </a:r>
              <a:endParaRPr sz="2000" b="0" i="0" u="none" strike="noStrike" cap="none" dirty="0">
                <a:solidFill>
                  <a:srgbClr val="111E2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 err="1">
                  <a:solidFill>
                    <a:srgbClr val="111E2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Manente</a:t>
              </a:r>
              <a:endParaRPr sz="2000" b="0" i="0" u="none" strike="noStrike" cap="none" dirty="0">
                <a:solidFill>
                  <a:srgbClr val="111E2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8" name="Google Shape;528;p13"/>
            <p:cNvSpPr txBox="1"/>
            <p:nvPr/>
          </p:nvSpPr>
          <p:spPr>
            <a:xfrm>
              <a:off x="5467535" y="2237576"/>
              <a:ext cx="193980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>
                  <a:solidFill>
                    <a:srgbClr val="111E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 years in IT and Critical Mission SW</a:t>
              </a:r>
              <a:endParaRPr b="0" i="0" u="none" strike="noStrike" cap="none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1" name="Google Shape;531;p13"/>
            <p:cNvSpPr txBox="1"/>
            <p:nvPr/>
          </p:nvSpPr>
          <p:spPr>
            <a:xfrm>
              <a:off x="5429277" y="2005911"/>
              <a:ext cx="20163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111E2E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COO/Founder</a:t>
              </a:r>
              <a:endParaRPr sz="1600" b="0" i="0" u="none" strike="noStrike" cap="none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pic>
        <p:nvPicPr>
          <p:cNvPr id="537" name="Google Shape;537;p13"/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1595" y="1354284"/>
            <a:ext cx="1440000" cy="14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2F937FE7-C297-CF37-CAD6-667531A687F2}"/>
              </a:ext>
            </a:extLst>
          </p:cNvPr>
          <p:cNvGrpSpPr/>
          <p:nvPr/>
        </p:nvGrpSpPr>
        <p:grpSpPr>
          <a:xfrm>
            <a:off x="195437" y="2967574"/>
            <a:ext cx="4069393" cy="1522395"/>
            <a:chOff x="4042108" y="3006516"/>
            <a:chExt cx="4069393" cy="1522395"/>
          </a:xfrm>
        </p:grpSpPr>
        <p:pic>
          <p:nvPicPr>
            <p:cNvPr id="534" name="Google Shape;534;p13"/>
            <p:cNvPicPr preferRelativeResize="0">
              <a:picLocks noChangeAspect="1"/>
            </p:cNvPicPr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2108" y="3006516"/>
              <a:ext cx="1440000" cy="144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551A897E-5F83-28B2-5969-20942BE25AEA}"/>
                </a:ext>
              </a:extLst>
            </p:cNvPr>
            <p:cNvGrpSpPr/>
            <p:nvPr/>
          </p:nvGrpSpPr>
          <p:grpSpPr>
            <a:xfrm>
              <a:off x="5429294" y="3007601"/>
              <a:ext cx="2682207" cy="1521310"/>
              <a:chOff x="5429294" y="3007601"/>
              <a:chExt cx="2682207" cy="1521310"/>
            </a:xfrm>
          </p:grpSpPr>
          <p:sp>
            <p:nvSpPr>
              <p:cNvPr id="530" name="Google Shape;530;p13"/>
              <p:cNvSpPr txBox="1"/>
              <p:nvPr/>
            </p:nvSpPr>
            <p:spPr>
              <a:xfrm>
                <a:off x="5429294" y="4005731"/>
                <a:ext cx="2682207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b="0" i="0" u="none" strike="noStrike" cap="none" dirty="0" err="1">
                    <a:solidFill>
                      <a:srgbClr val="111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Phd</a:t>
                </a:r>
                <a:r>
                  <a:rPr lang="en-US" b="0" i="0" u="none" strike="noStrike" cap="none" dirty="0">
                    <a:solidFill>
                      <a:srgbClr val="111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in Remote Sensing and University researcher</a:t>
                </a:r>
                <a:endParaRPr b="0" i="0" u="none" strike="noStrike" cap="none" dirty="0">
                  <a:solidFill>
                    <a:srgbClr val="111E2E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3" name="Google Shape;533;p13"/>
              <p:cNvSpPr txBox="1"/>
              <p:nvPr/>
            </p:nvSpPr>
            <p:spPr>
              <a:xfrm>
                <a:off x="5429295" y="3648699"/>
                <a:ext cx="2016300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600" b="0" i="0" u="none" strike="noStrike" cap="none" dirty="0">
                    <a:solidFill>
                      <a:srgbClr val="111E2E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R&amp;D/Founder</a:t>
                </a:r>
                <a:endParaRPr sz="1600" b="0" i="0" u="none" strike="noStrike" cap="none" dirty="0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538" name="Google Shape;538;p13"/>
              <p:cNvSpPr txBox="1"/>
              <p:nvPr/>
            </p:nvSpPr>
            <p:spPr>
              <a:xfrm>
                <a:off x="5429295" y="3007601"/>
                <a:ext cx="2479200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 dirty="0">
                    <a:solidFill>
                      <a:srgbClr val="111E2D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Donato </a:t>
                </a:r>
                <a:endParaRPr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 dirty="0" err="1">
                    <a:solidFill>
                      <a:srgbClr val="111E2D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Amitrano</a:t>
                </a:r>
                <a:endParaRPr sz="2000" b="0" i="0" u="none" strike="noStrike" cap="none" dirty="0">
                  <a:solidFill>
                    <a:srgbClr val="111E2D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539" name="Google Shape;539;p13"/>
          <p:cNvSpPr/>
          <p:nvPr/>
        </p:nvSpPr>
        <p:spPr>
          <a:xfrm>
            <a:off x="259804" y="4702058"/>
            <a:ext cx="9290595" cy="129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We are a team (12) of scientists, technologists and creatives working together towards the same goal: a thriving planet. We are proud of our diversity, it's what makes us grow and succeed.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902A023-0316-2CC3-BD8B-E2CC90597F90}"/>
              </a:ext>
            </a:extLst>
          </p:cNvPr>
          <p:cNvGrpSpPr/>
          <p:nvPr/>
        </p:nvGrpSpPr>
        <p:grpSpPr>
          <a:xfrm>
            <a:off x="5560424" y="2986571"/>
            <a:ext cx="4233538" cy="1416904"/>
            <a:chOff x="151867" y="3076551"/>
            <a:chExt cx="4233538" cy="1416904"/>
          </a:xfrm>
        </p:grpSpPr>
        <p:pic>
          <p:nvPicPr>
            <p:cNvPr id="20" name="Picture 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4DAE527-7C58-CFD7-0FE6-2FB6C3CA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67" y="3120075"/>
              <a:ext cx="1296000" cy="1296000"/>
            </a:xfrm>
            <a:prstGeom prst="rect">
              <a:avLst/>
            </a:prstGeom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243580FC-EF6C-BC6D-E0A6-E980297C8940}"/>
                </a:ext>
              </a:extLst>
            </p:cNvPr>
            <p:cNvGrpSpPr/>
            <p:nvPr/>
          </p:nvGrpSpPr>
          <p:grpSpPr>
            <a:xfrm>
              <a:off x="1566873" y="3076551"/>
              <a:ext cx="2818532" cy="1416904"/>
              <a:chOff x="1566873" y="3102618"/>
              <a:chExt cx="2818532" cy="1416904"/>
            </a:xfrm>
          </p:grpSpPr>
          <p:sp>
            <p:nvSpPr>
              <p:cNvPr id="21" name="Google Shape;526;p13">
                <a:extLst>
                  <a:ext uri="{FF2B5EF4-FFF2-40B4-BE49-F238E27FC236}">
                    <a16:creationId xmlns:a16="http://schemas.microsoft.com/office/drawing/2014/main" id="{4940A956-D39D-9279-96F8-686BDF831667}"/>
                  </a:ext>
                </a:extLst>
              </p:cNvPr>
              <p:cNvSpPr txBox="1"/>
              <p:nvPr/>
            </p:nvSpPr>
            <p:spPr>
              <a:xfrm>
                <a:off x="1566873" y="3102618"/>
                <a:ext cx="2108800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 dirty="0">
                    <a:solidFill>
                      <a:srgbClr val="111E2D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Giovanni </a:t>
                </a: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 dirty="0" err="1">
                    <a:solidFill>
                      <a:srgbClr val="111E2D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Giacco</a:t>
                </a:r>
                <a:endParaRPr sz="2000" b="0" i="0" u="none" strike="noStrike" cap="none" dirty="0">
                  <a:solidFill>
                    <a:srgbClr val="111E2D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" name="Google Shape;528;p13">
                <a:extLst>
                  <a:ext uri="{FF2B5EF4-FFF2-40B4-BE49-F238E27FC236}">
                    <a16:creationId xmlns:a16="http://schemas.microsoft.com/office/drawing/2014/main" id="{29470FD6-50ED-D77E-3CC5-3CE4A96A5E68}"/>
                  </a:ext>
                </a:extLst>
              </p:cNvPr>
              <p:cNvSpPr txBox="1"/>
              <p:nvPr/>
            </p:nvSpPr>
            <p:spPr>
              <a:xfrm>
                <a:off x="1566873" y="3996342"/>
                <a:ext cx="281853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b="0" i="0" u="none" strike="noStrike" cap="none" dirty="0" err="1">
                    <a:solidFill>
                      <a:srgbClr val="111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Phd</a:t>
                </a:r>
                <a:r>
                  <a:rPr lang="en-US" b="0" i="0" u="none" strike="noStrike" cap="none" dirty="0">
                    <a:solidFill>
                      <a:srgbClr val="111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in Artificial Intelligence and 10 years in </a:t>
                </a:r>
                <a:r>
                  <a:rPr lang="en-US" dirty="0">
                    <a:solidFill>
                      <a:srgbClr val="111E2E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SW design</a:t>
                </a:r>
                <a:endParaRPr b="0" i="0" u="none" strike="noStrike" cap="none" dirty="0">
                  <a:solidFill>
                    <a:srgbClr val="111E2E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3" name="Google Shape;531;p13">
                <a:extLst>
                  <a:ext uri="{FF2B5EF4-FFF2-40B4-BE49-F238E27FC236}">
                    <a16:creationId xmlns:a16="http://schemas.microsoft.com/office/drawing/2014/main" id="{5758E635-607A-9BE9-2430-58915341CF91}"/>
                  </a:ext>
                </a:extLst>
              </p:cNvPr>
              <p:cNvSpPr txBox="1"/>
              <p:nvPr/>
            </p:nvSpPr>
            <p:spPr>
              <a:xfrm>
                <a:off x="1566873" y="3729108"/>
                <a:ext cx="2151346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600" b="0" i="0" u="none" strike="noStrike" cap="none" dirty="0">
                    <a:solidFill>
                      <a:srgbClr val="111E2E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CTO</a:t>
                </a:r>
                <a:endParaRPr sz="1600" b="0" i="0" u="none" strike="noStrike" cap="none" dirty="0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</p:grpSp>
      <p:sp>
        <p:nvSpPr>
          <p:cNvPr id="14" name="Google Shape;518;p13">
            <a:extLst>
              <a:ext uri="{FF2B5EF4-FFF2-40B4-BE49-F238E27FC236}">
                <a16:creationId xmlns:a16="http://schemas.microsoft.com/office/drawing/2014/main" id="{3E68EFA6-62AF-B1A7-E8E4-15A9961237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sz="4000" b="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MEET OUR TEAM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8183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340F5-DFD6-4B48-AABC-8C42B9C8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WHY NOW?</a:t>
            </a:r>
          </a:p>
        </p:txBody>
      </p:sp>
      <p:grpSp>
        <p:nvGrpSpPr>
          <p:cNvPr id="19" name="Google Shape;332;p9">
            <a:extLst>
              <a:ext uri="{FF2B5EF4-FFF2-40B4-BE49-F238E27FC236}">
                <a16:creationId xmlns:a16="http://schemas.microsoft.com/office/drawing/2014/main" id="{8F804953-635A-B75E-F6BD-E0E28BB8A920}"/>
              </a:ext>
            </a:extLst>
          </p:cNvPr>
          <p:cNvGrpSpPr/>
          <p:nvPr/>
        </p:nvGrpSpPr>
        <p:grpSpPr>
          <a:xfrm>
            <a:off x="3638007" y="2042160"/>
            <a:ext cx="2530641" cy="1727200"/>
            <a:chOff x="1143000" y="2133600"/>
            <a:chExt cx="2530641" cy="1727200"/>
          </a:xfrm>
        </p:grpSpPr>
        <p:sp>
          <p:nvSpPr>
            <p:cNvPr id="20" name="Google Shape;333;p9">
              <a:extLst>
                <a:ext uri="{FF2B5EF4-FFF2-40B4-BE49-F238E27FC236}">
                  <a16:creationId xmlns:a16="http://schemas.microsoft.com/office/drawing/2014/main" id="{683E9600-783B-1A68-D600-2D449A3A6D40}"/>
                </a:ext>
              </a:extLst>
            </p:cNvPr>
            <p:cNvSpPr/>
            <p:nvPr/>
          </p:nvSpPr>
          <p:spPr>
            <a:xfrm>
              <a:off x="1143000" y="2133600"/>
              <a:ext cx="2530641" cy="1727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6470"/>
                </a:srgbClr>
              </a:outerShdw>
            </a:effectLst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rgbClr val="111E2E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Empirical analysis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rgbClr val="111E2E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(95% chose this)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334;p9">
              <a:extLst>
                <a:ext uri="{FF2B5EF4-FFF2-40B4-BE49-F238E27FC236}">
                  <a16:creationId xmlns:a16="http://schemas.microsoft.com/office/drawing/2014/main" id="{F84367DA-9239-24A0-1C24-619F9BAA31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biLevel thresh="50000"/>
            </a:blip>
            <a:srcRect/>
            <a:stretch/>
          </p:blipFill>
          <p:spPr>
            <a:xfrm>
              <a:off x="2001920" y="2273300"/>
              <a:ext cx="812800" cy="812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335;p9">
            <a:extLst>
              <a:ext uri="{FF2B5EF4-FFF2-40B4-BE49-F238E27FC236}">
                <a16:creationId xmlns:a16="http://schemas.microsoft.com/office/drawing/2014/main" id="{C477883A-C79C-683D-1510-D86D50FE6209}"/>
              </a:ext>
            </a:extLst>
          </p:cNvPr>
          <p:cNvGrpSpPr/>
          <p:nvPr/>
        </p:nvGrpSpPr>
        <p:grpSpPr>
          <a:xfrm>
            <a:off x="6748515" y="2042160"/>
            <a:ext cx="2400300" cy="1727200"/>
            <a:chOff x="4337050" y="2133600"/>
            <a:chExt cx="2400300" cy="1727200"/>
          </a:xfrm>
        </p:grpSpPr>
        <p:sp>
          <p:nvSpPr>
            <p:cNvPr id="23" name="Google Shape;336;p9">
              <a:extLst>
                <a:ext uri="{FF2B5EF4-FFF2-40B4-BE49-F238E27FC236}">
                  <a16:creationId xmlns:a16="http://schemas.microsoft.com/office/drawing/2014/main" id="{507DC429-A151-EAEE-8640-EC6A0A497450}"/>
                </a:ext>
              </a:extLst>
            </p:cNvPr>
            <p:cNvSpPr/>
            <p:nvPr/>
          </p:nvSpPr>
          <p:spPr>
            <a:xfrm>
              <a:off x="4337050" y="2133600"/>
              <a:ext cx="2400300" cy="1727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6470"/>
                </a:srgbClr>
              </a:outerShdw>
            </a:effectLst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111E2E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Drone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111E2E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(5% chose this)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337;p9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CBC08B98-60D2-667E-6489-05649647660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biLevel thresh="50000"/>
            </a:blip>
            <a:srcRect/>
            <a:stretch/>
          </p:blipFill>
          <p:spPr>
            <a:xfrm>
              <a:off x="5130800" y="2302708"/>
              <a:ext cx="812800" cy="812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339;p9">
            <a:extLst>
              <a:ext uri="{FF2B5EF4-FFF2-40B4-BE49-F238E27FC236}">
                <a16:creationId xmlns:a16="http://schemas.microsoft.com/office/drawing/2014/main" id="{80A94F9A-921E-0BE6-1A27-B83802D87FA8}"/>
              </a:ext>
            </a:extLst>
          </p:cNvPr>
          <p:cNvSpPr/>
          <p:nvPr/>
        </p:nvSpPr>
        <p:spPr>
          <a:xfrm>
            <a:off x="9725215" y="2042160"/>
            <a:ext cx="2400300" cy="1727200"/>
          </a:xfrm>
          <a:prstGeom prst="roundRect">
            <a:avLst>
              <a:gd name="adj" fmla="val 16667"/>
            </a:avLst>
          </a:prstGeom>
          <a:solidFill>
            <a:srgbClr val="F15A23"/>
          </a:solidFill>
          <a:ln>
            <a:noFill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Satellite + ROV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340;p9">
            <a:extLst>
              <a:ext uri="{FF2B5EF4-FFF2-40B4-BE49-F238E27FC236}">
                <a16:creationId xmlns:a16="http://schemas.microsoft.com/office/drawing/2014/main" id="{43EC40A7-2923-6A34-EC94-33B203EA8CC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833154" y="2211268"/>
            <a:ext cx="812800" cy="812800"/>
          </a:xfrm>
          <a:prstGeom prst="rect">
            <a:avLst/>
          </a:prstGeom>
          <a:solidFill>
            <a:srgbClr val="F15A23"/>
          </a:solidFill>
          <a:ln>
            <a:noFill/>
          </a:ln>
        </p:spPr>
      </p:pic>
      <p:sp>
        <p:nvSpPr>
          <p:cNvPr id="29" name="Google Shape;331;p9">
            <a:extLst>
              <a:ext uri="{FF2B5EF4-FFF2-40B4-BE49-F238E27FC236}">
                <a16:creationId xmlns:a16="http://schemas.microsoft.com/office/drawing/2014/main" id="{3AFDC4BE-B9EA-64B5-CD3E-A56869FE100A}"/>
              </a:ext>
            </a:extLst>
          </p:cNvPr>
          <p:cNvSpPr txBox="1"/>
          <p:nvPr/>
        </p:nvSpPr>
        <p:spPr>
          <a:xfrm>
            <a:off x="3638006" y="1419050"/>
            <a:ext cx="7868193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The current options are:</a:t>
            </a:r>
            <a:endParaRPr sz="3200" b="0" i="0" u="none" strike="noStrike" cap="none" dirty="0">
              <a:solidFill>
                <a:schemeClr val="tx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3200" b="0" i="0" u="none" strike="noStrike" cap="none" dirty="0">
              <a:solidFill>
                <a:schemeClr val="tx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41;p9">
            <a:extLst>
              <a:ext uri="{FF2B5EF4-FFF2-40B4-BE49-F238E27FC236}">
                <a16:creationId xmlns:a16="http://schemas.microsoft.com/office/drawing/2014/main" id="{AF4A1A59-F3C5-6946-A888-6D9C530EF72E}"/>
              </a:ext>
            </a:extLst>
          </p:cNvPr>
          <p:cNvSpPr txBox="1"/>
          <p:nvPr/>
        </p:nvSpPr>
        <p:spPr>
          <a:xfrm>
            <a:off x="3638006" y="4162250"/>
            <a:ext cx="795303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Satellite + ROV  Vs. Other</a:t>
            </a:r>
            <a:endParaRPr lang="en-US" sz="3200" b="0" i="0" u="none" strike="noStrike" cap="none" dirty="0">
              <a:solidFill>
                <a:schemeClr val="tx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3200" b="0" i="0" u="none" strike="noStrike" cap="none" dirty="0">
              <a:solidFill>
                <a:schemeClr val="tx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42;p9">
            <a:extLst>
              <a:ext uri="{FF2B5EF4-FFF2-40B4-BE49-F238E27FC236}">
                <a16:creationId xmlns:a16="http://schemas.microsoft.com/office/drawing/2014/main" id="{A1FA6907-FA30-5909-3F25-D274064F2575}"/>
              </a:ext>
            </a:extLst>
          </p:cNvPr>
          <p:cNvSpPr/>
          <p:nvPr/>
        </p:nvSpPr>
        <p:spPr>
          <a:xfrm>
            <a:off x="3638005" y="5063950"/>
            <a:ext cx="8440353" cy="172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1E2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2" name="Google Shape;343;p9">
            <a:extLst>
              <a:ext uri="{FF2B5EF4-FFF2-40B4-BE49-F238E27FC236}">
                <a16:creationId xmlns:a16="http://schemas.microsoft.com/office/drawing/2014/main" id="{6F1E4164-1548-9D21-C738-8584BDB5487C}"/>
              </a:ext>
            </a:extLst>
          </p:cNvPr>
          <p:cNvGrpSpPr/>
          <p:nvPr/>
        </p:nvGrpSpPr>
        <p:grpSpPr>
          <a:xfrm>
            <a:off x="3715080" y="5311950"/>
            <a:ext cx="1359667" cy="1479200"/>
            <a:chOff x="1663316" y="5311950"/>
            <a:chExt cx="1359667" cy="1479200"/>
          </a:xfrm>
        </p:grpSpPr>
        <p:pic>
          <p:nvPicPr>
            <p:cNvPr id="33" name="Google Shape;344;p9">
              <a:extLst>
                <a:ext uri="{FF2B5EF4-FFF2-40B4-BE49-F238E27FC236}">
                  <a16:creationId xmlns:a16="http://schemas.microsoft.com/office/drawing/2014/main" id="{EB4BFDA5-4A3F-1D68-8486-92877F3223F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62150" y="5311950"/>
              <a:ext cx="787400" cy="78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45;p9">
              <a:extLst>
                <a:ext uri="{FF2B5EF4-FFF2-40B4-BE49-F238E27FC236}">
                  <a16:creationId xmlns:a16="http://schemas.microsoft.com/office/drawing/2014/main" id="{9870C0F7-84F9-9B21-3D4B-C5D18792A193}"/>
                </a:ext>
              </a:extLst>
            </p:cNvPr>
            <p:cNvSpPr/>
            <p:nvPr/>
          </p:nvSpPr>
          <p:spPr>
            <a:xfrm>
              <a:off x="1663316" y="6267930"/>
              <a:ext cx="13596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HISTORICAL </a:t>
              </a:r>
              <a:endParaRPr sz="14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DATA</a:t>
              </a:r>
              <a:endParaRPr sz="14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</p:txBody>
        </p:sp>
      </p:grpSp>
      <p:grpSp>
        <p:nvGrpSpPr>
          <p:cNvPr id="35" name="Google Shape;346;p9">
            <a:extLst>
              <a:ext uri="{FF2B5EF4-FFF2-40B4-BE49-F238E27FC236}">
                <a16:creationId xmlns:a16="http://schemas.microsoft.com/office/drawing/2014/main" id="{ED05F8ED-E948-011A-605D-2DDA5D131F77}"/>
              </a:ext>
            </a:extLst>
          </p:cNvPr>
          <p:cNvGrpSpPr/>
          <p:nvPr/>
        </p:nvGrpSpPr>
        <p:grpSpPr>
          <a:xfrm>
            <a:off x="7255586" y="5310950"/>
            <a:ext cx="1500731" cy="1480200"/>
            <a:chOff x="3680846" y="5310950"/>
            <a:chExt cx="1500731" cy="1480200"/>
          </a:xfrm>
        </p:grpSpPr>
        <p:pic>
          <p:nvPicPr>
            <p:cNvPr id="36" name="Google Shape;347;p9">
              <a:extLst>
                <a:ext uri="{FF2B5EF4-FFF2-40B4-BE49-F238E27FC236}">
                  <a16:creationId xmlns:a16="http://schemas.microsoft.com/office/drawing/2014/main" id="{BA20B585-3E00-2FFF-7801-2B7F799E23F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37012" y="5310950"/>
              <a:ext cx="788400" cy="78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348;p9">
              <a:extLst>
                <a:ext uri="{FF2B5EF4-FFF2-40B4-BE49-F238E27FC236}">
                  <a16:creationId xmlns:a16="http://schemas.microsoft.com/office/drawing/2014/main" id="{51AA9957-52B3-2E4C-A6E8-E49C2BF4DB3A}"/>
                </a:ext>
              </a:extLst>
            </p:cNvPr>
            <p:cNvSpPr/>
            <p:nvPr/>
          </p:nvSpPr>
          <p:spPr>
            <a:xfrm>
              <a:off x="3680846" y="6267930"/>
              <a:ext cx="150073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WORLDWIDE </a:t>
              </a:r>
              <a:endParaRPr sz="14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COVERAGE</a:t>
              </a:r>
              <a:endParaRPr sz="14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</p:txBody>
        </p:sp>
      </p:grpSp>
      <p:grpSp>
        <p:nvGrpSpPr>
          <p:cNvPr id="38" name="Google Shape;349;p9">
            <a:extLst>
              <a:ext uri="{FF2B5EF4-FFF2-40B4-BE49-F238E27FC236}">
                <a16:creationId xmlns:a16="http://schemas.microsoft.com/office/drawing/2014/main" id="{BE125BB0-CD79-6A08-7045-3D6C134AF0E2}"/>
              </a:ext>
            </a:extLst>
          </p:cNvPr>
          <p:cNvGrpSpPr/>
          <p:nvPr/>
        </p:nvGrpSpPr>
        <p:grpSpPr>
          <a:xfrm>
            <a:off x="9157123" y="5232067"/>
            <a:ext cx="889987" cy="1482801"/>
            <a:chOff x="6472027" y="5232067"/>
            <a:chExt cx="889987" cy="1482801"/>
          </a:xfrm>
        </p:grpSpPr>
        <p:pic>
          <p:nvPicPr>
            <p:cNvPr id="39" name="Google Shape;350;p9">
              <a:extLst>
                <a:ext uri="{FF2B5EF4-FFF2-40B4-BE49-F238E27FC236}">
                  <a16:creationId xmlns:a16="http://schemas.microsoft.com/office/drawing/2014/main" id="{6F17A74A-84DA-1A13-D8A9-DA5E6DB7F40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509033" y="5232067"/>
              <a:ext cx="788400" cy="78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351;p9">
              <a:extLst>
                <a:ext uri="{FF2B5EF4-FFF2-40B4-BE49-F238E27FC236}">
                  <a16:creationId xmlns:a16="http://schemas.microsoft.com/office/drawing/2014/main" id="{C36E9E19-C244-49E0-4283-0132457C1696}"/>
                </a:ext>
              </a:extLst>
            </p:cNvPr>
            <p:cNvSpPr/>
            <p:nvPr/>
          </p:nvSpPr>
          <p:spPr>
            <a:xfrm>
              <a:off x="6472027" y="6191648"/>
              <a:ext cx="88998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SAVE</a:t>
              </a:r>
              <a:endParaRPr sz="14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MONEY</a:t>
              </a:r>
              <a:endParaRPr sz="14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</p:txBody>
        </p:sp>
      </p:grpSp>
      <p:grpSp>
        <p:nvGrpSpPr>
          <p:cNvPr id="41" name="Google Shape;352;p9">
            <a:extLst>
              <a:ext uri="{FF2B5EF4-FFF2-40B4-BE49-F238E27FC236}">
                <a16:creationId xmlns:a16="http://schemas.microsoft.com/office/drawing/2014/main" id="{9881F0A2-B855-95AE-E4BE-99FA39CFD88F}"/>
              </a:ext>
            </a:extLst>
          </p:cNvPr>
          <p:cNvGrpSpPr/>
          <p:nvPr/>
        </p:nvGrpSpPr>
        <p:grpSpPr>
          <a:xfrm>
            <a:off x="10137018" y="5389036"/>
            <a:ext cx="2058577" cy="1396204"/>
            <a:chOff x="8203000" y="5389036"/>
            <a:chExt cx="2058577" cy="1396204"/>
          </a:xfrm>
        </p:grpSpPr>
        <p:pic>
          <p:nvPicPr>
            <p:cNvPr id="42" name="Google Shape;353;p9">
              <a:extLst>
                <a:ext uri="{FF2B5EF4-FFF2-40B4-BE49-F238E27FC236}">
                  <a16:creationId xmlns:a16="http://schemas.microsoft.com/office/drawing/2014/main" id="{1BB1B70D-ADAA-4A48-89AF-654E97D3602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736012" y="5389036"/>
              <a:ext cx="788400" cy="78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354;p9">
              <a:extLst>
                <a:ext uri="{FF2B5EF4-FFF2-40B4-BE49-F238E27FC236}">
                  <a16:creationId xmlns:a16="http://schemas.microsoft.com/office/drawing/2014/main" id="{3E5F10F8-B5D3-BCF2-0C18-5C08011A8AE0}"/>
                </a:ext>
              </a:extLst>
            </p:cNvPr>
            <p:cNvSpPr/>
            <p:nvPr/>
          </p:nvSpPr>
          <p:spPr>
            <a:xfrm>
              <a:off x="8203000" y="6262060"/>
              <a:ext cx="205857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RISK </a:t>
              </a:r>
              <a:r>
                <a:rPr lang="en-US" b="1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IDENTIFICATION</a:t>
              </a:r>
              <a:endParaRPr sz="14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57B8F919-E46A-2BA1-2341-B027FE913436}"/>
              </a:ext>
            </a:extLst>
          </p:cNvPr>
          <p:cNvGrpSpPr/>
          <p:nvPr/>
        </p:nvGrpSpPr>
        <p:grpSpPr>
          <a:xfrm>
            <a:off x="5256097" y="5279236"/>
            <a:ext cx="1726699" cy="1490769"/>
            <a:chOff x="2810291" y="5279236"/>
            <a:chExt cx="1726699" cy="1490769"/>
          </a:xfrm>
        </p:grpSpPr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8106A897-2CF3-8CA0-F822-EAD2188D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69640" y="5279236"/>
              <a:ext cx="1008000" cy="1008000"/>
            </a:xfrm>
            <a:prstGeom prst="rect">
              <a:avLst/>
            </a:prstGeom>
          </p:spPr>
        </p:pic>
        <p:sp>
          <p:nvSpPr>
            <p:cNvPr id="46" name="Google Shape;348;p9">
              <a:extLst>
                <a:ext uri="{FF2B5EF4-FFF2-40B4-BE49-F238E27FC236}">
                  <a16:creationId xmlns:a16="http://schemas.microsoft.com/office/drawing/2014/main" id="{88BA5C3E-9650-A515-8224-1CAF60A96497}"/>
                </a:ext>
              </a:extLst>
            </p:cNvPr>
            <p:cNvSpPr/>
            <p:nvPr/>
          </p:nvSpPr>
          <p:spPr>
            <a:xfrm>
              <a:off x="2810291" y="6308381"/>
              <a:ext cx="17266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200" b="1" i="0" u="none" strike="noStrike" cap="none" dirty="0">
                  <a:solidFill>
                    <a:schemeClr val="tx1"/>
                  </a:solidFill>
                  <a:latin typeface="Montserrat" pitchFamily="2" charset="77"/>
                  <a:ea typeface="Montserrat Medium"/>
                  <a:cs typeface="Montserrat Medium"/>
                  <a:sym typeface="Montserrat Medium"/>
                </a:rPr>
                <a:t>HIGH PRECISION LOCAL DATA</a:t>
              </a:r>
              <a:endParaRPr sz="1200" b="0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F6C11313-6F23-C38F-C2DF-47DB737F0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3237" y="2231368"/>
            <a:ext cx="870385" cy="8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5"/>
          <p:cNvSpPr txBox="1">
            <a:spLocks noGrp="1"/>
          </p:cNvSpPr>
          <p:nvPr>
            <p:ph type="title"/>
          </p:nvPr>
        </p:nvSpPr>
        <p:spPr>
          <a:xfrm>
            <a:off x="2658046" y="1237419"/>
            <a:ext cx="7029408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endParaRPr lang="en-US" sz="3600" b="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96" name="Google Shape;596;p15"/>
          <p:cNvSpPr txBox="1"/>
          <p:nvPr/>
        </p:nvSpPr>
        <p:spPr>
          <a:xfrm>
            <a:off x="3775712" y="5206368"/>
            <a:ext cx="4637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mauro.manente@latitudo40.com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+39 334 6535110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111E2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www.latitudo40.com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7" name="Google Shape;597;p15"/>
          <p:cNvSpPr txBox="1"/>
          <p:nvPr/>
        </p:nvSpPr>
        <p:spPr>
          <a:xfrm>
            <a:off x="3507962" y="4324566"/>
            <a:ext cx="5172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F05A24"/>
                </a:solidFill>
                <a:latin typeface="Montserrat"/>
                <a:ea typeface="Montserrat"/>
                <a:cs typeface="Montserrat"/>
                <a:sym typeface="Montserrat"/>
              </a:rPr>
              <a:t>Mauro </a:t>
            </a:r>
            <a:r>
              <a:rPr lang="en-US" sz="3000" b="1" i="0" u="none" strike="noStrike" cap="none" dirty="0" err="1">
                <a:solidFill>
                  <a:srgbClr val="F05A24"/>
                </a:solidFill>
                <a:latin typeface="Montserrat"/>
                <a:ea typeface="Montserrat"/>
                <a:cs typeface="Montserrat"/>
                <a:sym typeface="Montserrat"/>
              </a:rPr>
              <a:t>Manente</a:t>
            </a:r>
            <a:r>
              <a:rPr lang="en-US" sz="3000" b="1" i="0" u="none" strike="noStrike" cap="none" dirty="0">
                <a:solidFill>
                  <a:srgbClr val="F05A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F05A24"/>
                </a:solidFill>
                <a:latin typeface="Montserrat"/>
                <a:ea typeface="Montserrat"/>
                <a:cs typeface="Montserrat"/>
                <a:sym typeface="Montserrat"/>
              </a:rPr>
              <a:t>COO</a:t>
            </a:r>
            <a:endParaRPr sz="3000" b="1" i="0" u="none" strike="noStrike" cap="none" dirty="0">
              <a:solidFill>
                <a:srgbClr val="F05A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595;p15">
            <a:extLst>
              <a:ext uri="{FF2B5EF4-FFF2-40B4-BE49-F238E27FC236}">
                <a16:creationId xmlns:a16="http://schemas.microsoft.com/office/drawing/2014/main" id="{EDA5D5BB-20D9-85CB-8F4E-F1926D73514D}"/>
              </a:ext>
            </a:extLst>
          </p:cNvPr>
          <p:cNvSpPr txBox="1">
            <a:spLocks/>
          </p:cNvSpPr>
          <p:nvPr/>
        </p:nvSpPr>
        <p:spPr>
          <a:xfrm>
            <a:off x="2658046" y="3314766"/>
            <a:ext cx="7029408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0" dirty="0">
                <a:latin typeface="Montserrat Black"/>
                <a:ea typeface="Montserrat Black"/>
                <a:cs typeface="Montserrat Black"/>
                <a:sym typeface="Montserrat Black"/>
              </a:rPr>
              <a:t>THANK YOU!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2;p2">
            <a:extLst>
              <a:ext uri="{FF2B5EF4-FFF2-40B4-BE49-F238E27FC236}">
                <a16:creationId xmlns:a16="http://schemas.microsoft.com/office/drawing/2014/main" id="{173C57DB-FF0D-6F37-3F94-AB9035FEEF7B}"/>
              </a:ext>
            </a:extLst>
          </p:cNvPr>
          <p:cNvSpPr/>
          <p:nvPr/>
        </p:nvSpPr>
        <p:spPr>
          <a:xfrm>
            <a:off x="0" y="673100"/>
            <a:ext cx="7261225" cy="2755900"/>
          </a:xfrm>
          <a:prstGeom prst="roundRect">
            <a:avLst>
              <a:gd name="adj" fmla="val 16667"/>
            </a:avLst>
          </a:prstGeom>
          <a:solidFill>
            <a:schemeClr val="tx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en-US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CLIMATE CHANGE EXPONENTIALLY INCREASES RISKS IN AGRICULTURE AND IMPACTS OVER 90% OF THE WORLD'S POPULATION</a:t>
            </a:r>
            <a:endParaRPr lang="en-US"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02;p2">
            <a:extLst>
              <a:ext uri="{FF2B5EF4-FFF2-40B4-BE49-F238E27FC236}">
                <a16:creationId xmlns:a16="http://schemas.microsoft.com/office/drawing/2014/main" id="{42008423-0A5E-E8B9-A7BB-0049380F860C}"/>
              </a:ext>
            </a:extLst>
          </p:cNvPr>
          <p:cNvSpPr/>
          <p:nvPr/>
        </p:nvSpPr>
        <p:spPr>
          <a:xfrm>
            <a:off x="4533900" y="3848100"/>
            <a:ext cx="7261225" cy="2755900"/>
          </a:xfrm>
          <a:prstGeom prst="roundRect">
            <a:avLst>
              <a:gd name="adj" fmla="val 16667"/>
            </a:avLst>
          </a:prstGeom>
          <a:solidFill>
            <a:schemeClr val="tx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en-US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UNITED NATIONS ENVIRONMENT PROGRAMME (UNEP) ESTIMATED THAT THE GLOBAL ECONOMIC COST OF CLIMATE CHANGE-RELATED AGRICULTURAL PRODUCTION LOSSES COULD RANGE FROM $2.5 TRILLION TO $7.4 TRILLION BY 2050. </a:t>
            </a:r>
          </a:p>
        </p:txBody>
      </p:sp>
    </p:spTree>
    <p:extLst>
      <p:ext uri="{BB962C8B-B14F-4D97-AF65-F5344CB8AC3E}">
        <p14:creationId xmlns:p14="http://schemas.microsoft.com/office/powerpoint/2010/main" val="34314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54642158-061F-AC52-2DCC-BA27E0F5C0B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b="0" dirty="0">
                <a:latin typeface="Montserrat Black"/>
                <a:cs typeface="Montserrat Black"/>
              </a:rPr>
              <a:t>PROBLEM </a:t>
            </a:r>
            <a:endParaRPr lang="it-IT" b="0" dirty="0">
              <a:highlight>
                <a:srgbClr val="FF0000"/>
              </a:highlight>
              <a:latin typeface="Montserrat Black"/>
              <a:cs typeface="Montserrat Black"/>
            </a:endParaRPr>
          </a:p>
        </p:txBody>
      </p:sp>
      <p:sp>
        <p:nvSpPr>
          <p:cNvPr id="19" name="Google Shape;310;p3">
            <a:extLst>
              <a:ext uri="{FF2B5EF4-FFF2-40B4-BE49-F238E27FC236}">
                <a16:creationId xmlns:a16="http://schemas.microsoft.com/office/drawing/2014/main" id="{3E989328-4C2F-DA89-2D75-1A9E76BC1707}"/>
              </a:ext>
            </a:extLst>
          </p:cNvPr>
          <p:cNvSpPr txBox="1"/>
          <p:nvPr/>
        </p:nvSpPr>
        <p:spPr>
          <a:xfrm>
            <a:off x="3770114" y="3628015"/>
            <a:ext cx="878725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15A23"/>
                </a:solidFill>
                <a:latin typeface="Montserrat Medium"/>
                <a:ea typeface="Montserrat Black"/>
                <a:cs typeface="Montserrat Medium"/>
                <a:sym typeface="Montserrat Medium"/>
              </a:rPr>
              <a:t>DATA GAP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Montserrat Medium"/>
                <a:ea typeface="Montserrat Black"/>
                <a:cs typeface="Montserrat Medium"/>
                <a:sym typeface="Montserrat Medium"/>
              </a:rPr>
              <a:t>(inaccurate, incomplete o inaccessible)</a:t>
            </a:r>
          </a:p>
        </p:txBody>
      </p:sp>
      <p:sp>
        <p:nvSpPr>
          <p:cNvPr id="22" name="Google Shape;310;p3">
            <a:extLst>
              <a:ext uri="{FF2B5EF4-FFF2-40B4-BE49-F238E27FC236}">
                <a16:creationId xmlns:a16="http://schemas.microsoft.com/office/drawing/2014/main" id="{4CD4E6B7-C16E-DC0B-E77F-E5FD104FF46A}"/>
              </a:ext>
            </a:extLst>
          </p:cNvPr>
          <p:cNvSpPr txBox="1"/>
          <p:nvPr/>
        </p:nvSpPr>
        <p:spPr>
          <a:xfrm>
            <a:off x="3831074" y="4792476"/>
            <a:ext cx="77542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spc="-150" dirty="0">
                <a:solidFill>
                  <a:srgbClr val="F15A23"/>
                </a:solidFill>
                <a:latin typeface="Montserrat Medium"/>
                <a:ea typeface="Montserrat Black"/>
                <a:cs typeface="Montserrat Medium"/>
                <a:sym typeface="Montserrat Medium"/>
              </a:rPr>
              <a:t>CHALLENGES WITH ACCURATE REPORTING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Montserrat Medium"/>
                <a:ea typeface="Montserrat Black"/>
                <a:cs typeface="Montserrat Medium"/>
                <a:sym typeface="Montserrat Medium"/>
              </a:rPr>
              <a:t>(unable to identify solutions)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C794BF-6808-5F75-BD69-BE804974EA96}"/>
              </a:ext>
            </a:extLst>
          </p:cNvPr>
          <p:cNvSpPr txBox="1"/>
          <p:nvPr/>
        </p:nvSpPr>
        <p:spPr>
          <a:xfrm>
            <a:off x="3831075" y="1499182"/>
            <a:ext cx="8042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Insurance and monitoring projects in </a:t>
            </a:r>
            <a:r>
              <a:rPr lang="it-IT" sz="3200" dirty="0" err="1">
                <a:latin typeface="Montserrat" pitchFamily="2" charset="77"/>
              </a:rPr>
              <a:t>agriculture</a:t>
            </a:r>
            <a:r>
              <a:rPr lang="it-IT" sz="3200" dirty="0">
                <a:latin typeface="Montserrat" pitchFamily="2" charset="77"/>
              </a:rPr>
              <a:t> </a:t>
            </a:r>
            <a:r>
              <a:rPr lang="it-IT" sz="3200" dirty="0" err="1">
                <a:latin typeface="Montserrat" pitchFamily="2" charset="77"/>
              </a:rPr>
              <a:t>struggle</a:t>
            </a:r>
            <a:r>
              <a:rPr lang="it-IT" sz="3200" dirty="0">
                <a:latin typeface="Montserrat" pitchFamily="2" charset="77"/>
              </a:rPr>
              <a:t> to </a:t>
            </a:r>
            <a:r>
              <a:rPr lang="it-IT" sz="3200" dirty="0" err="1">
                <a:latin typeface="Montserrat" pitchFamily="2" charset="77"/>
              </a:rPr>
              <a:t>meet</a:t>
            </a:r>
            <a:r>
              <a:rPr lang="it-IT" sz="3200" dirty="0">
                <a:latin typeface="Montserrat" pitchFamily="2" charset="77"/>
              </a:rPr>
              <a:t> performance targets due a </a:t>
            </a:r>
            <a:r>
              <a:rPr lang="it-IT" sz="3200" b="1" dirty="0" err="1">
                <a:latin typeface="Montserrat" pitchFamily="2" charset="77"/>
              </a:rPr>
              <a:t>lack</a:t>
            </a:r>
            <a:r>
              <a:rPr lang="it-IT" sz="3200" b="1" dirty="0">
                <a:latin typeface="Montserrat" pitchFamily="2" charset="77"/>
              </a:rPr>
              <a:t> of </a:t>
            </a:r>
            <a:r>
              <a:rPr lang="it-IT" sz="3200" b="1" dirty="0" err="1">
                <a:latin typeface="Montserrat" pitchFamily="2" charset="77"/>
              </a:rPr>
              <a:t>comprehensive</a:t>
            </a:r>
            <a:r>
              <a:rPr lang="it-IT" sz="3200" b="1" dirty="0">
                <a:latin typeface="Montserrat" pitchFamily="2" charset="77"/>
              </a:rPr>
              <a:t> and </a:t>
            </a:r>
            <a:r>
              <a:rPr lang="it-IT" sz="3200" b="1" dirty="0" err="1">
                <a:latin typeface="Montserrat" pitchFamily="2" charset="77"/>
              </a:rPr>
              <a:t>actionable</a:t>
            </a:r>
            <a:r>
              <a:rPr lang="it-IT" sz="3200" b="1" dirty="0">
                <a:latin typeface="Montserrat" pitchFamily="2" charset="77"/>
              </a:rPr>
              <a:t> data</a:t>
            </a:r>
            <a:r>
              <a:rPr lang="it-IT" sz="3200" dirty="0">
                <a:latin typeface="Montserrat" pitchFamily="2" charset="77"/>
              </a:rPr>
              <a:t>!</a:t>
            </a:r>
          </a:p>
          <a:p>
            <a:endParaRPr lang="it-IT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85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"/>
          <p:cNvSpPr txBox="1">
            <a:spLocks noGrp="1"/>
          </p:cNvSpPr>
          <p:nvPr>
            <p:ph type="title"/>
          </p:nvPr>
        </p:nvSpPr>
        <p:spPr>
          <a:xfrm>
            <a:off x="730684" y="8528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b="0" dirty="0">
                <a:latin typeface="Montserrat Black"/>
                <a:ea typeface="Montserrat Black"/>
                <a:cs typeface="Montserrat Black"/>
                <a:sym typeface="Montserrat Black"/>
              </a:rPr>
              <a:t>OUR SOLUTION</a:t>
            </a:r>
            <a:endParaRPr dirty="0"/>
          </a:p>
        </p:txBody>
      </p:sp>
      <p:pic>
        <p:nvPicPr>
          <p:cNvPr id="309" name="Google Shape;309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1863" y="203642"/>
            <a:ext cx="2606400" cy="89243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"/>
          <p:cNvSpPr txBox="1"/>
          <p:nvPr/>
        </p:nvSpPr>
        <p:spPr>
          <a:xfrm>
            <a:off x="1071579" y="6005108"/>
            <a:ext cx="106286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111E2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MAKING ACTIONABLE DATA A REALITY</a:t>
            </a:r>
            <a:endParaRPr sz="3600" b="1" i="0" u="none" strike="noStrike" cap="none" dirty="0">
              <a:solidFill>
                <a:srgbClr val="F05A24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314" name="Google Shape;314;p3"/>
          <p:cNvGrpSpPr/>
          <p:nvPr/>
        </p:nvGrpSpPr>
        <p:grpSpPr>
          <a:xfrm>
            <a:off x="1254025" y="2915728"/>
            <a:ext cx="2905350" cy="3180148"/>
            <a:chOff x="1254025" y="3564104"/>
            <a:chExt cx="2905350" cy="3180148"/>
          </a:xfrm>
        </p:grpSpPr>
        <p:pic>
          <p:nvPicPr>
            <p:cNvPr id="315" name="Google Shape;315;p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4025" y="3852322"/>
              <a:ext cx="2891930" cy="2891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"/>
            <p:cNvSpPr txBox="1"/>
            <p:nvPr/>
          </p:nvSpPr>
          <p:spPr>
            <a:xfrm>
              <a:off x="1267446" y="3564104"/>
              <a:ext cx="2891929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111E2D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DATA FROM SPACE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111E2D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(REMOTE SENSING)</a:t>
              </a:r>
              <a:endParaRPr sz="1800" b="1" i="0" u="none" strike="noStrike" cap="none">
                <a:solidFill>
                  <a:srgbClr val="111E2D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317" name="Google Shape;317;p3"/>
          <p:cNvGrpSpPr/>
          <p:nvPr/>
        </p:nvGrpSpPr>
        <p:grpSpPr>
          <a:xfrm>
            <a:off x="5013789" y="2915728"/>
            <a:ext cx="2891930" cy="3180148"/>
            <a:chOff x="4710105" y="3564104"/>
            <a:chExt cx="2891930" cy="3180148"/>
          </a:xfrm>
        </p:grpSpPr>
        <p:pic>
          <p:nvPicPr>
            <p:cNvPr id="318" name="Google Shape;318;p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0105" y="3852322"/>
              <a:ext cx="2891930" cy="2891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3"/>
            <p:cNvSpPr txBox="1"/>
            <p:nvPr/>
          </p:nvSpPr>
          <p:spPr>
            <a:xfrm>
              <a:off x="4941520" y="3564104"/>
              <a:ext cx="24291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111E2D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ARTIFICIAL INTELLIGENCE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310;p3">
            <a:extLst>
              <a:ext uri="{FF2B5EF4-FFF2-40B4-BE49-F238E27FC236}">
                <a16:creationId xmlns:a16="http://schemas.microsoft.com/office/drawing/2014/main" id="{E0B3483F-E2F1-58B9-BF4A-9BCF9607BDC1}"/>
              </a:ext>
            </a:extLst>
          </p:cNvPr>
          <p:cNvSpPr txBox="1"/>
          <p:nvPr/>
        </p:nvSpPr>
        <p:spPr>
          <a:xfrm>
            <a:off x="730684" y="1630409"/>
            <a:ext cx="1145814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spc="-150" dirty="0">
                <a:solidFill>
                  <a:srgbClr val="111E2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Fully Integrated and Automated Crop Data Analytics Platform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A22DB54-4557-4CF1-6E28-49F032E15DD9}"/>
              </a:ext>
            </a:extLst>
          </p:cNvPr>
          <p:cNvGrpSpPr/>
          <p:nvPr/>
        </p:nvGrpSpPr>
        <p:grpSpPr>
          <a:xfrm>
            <a:off x="8577519" y="2934101"/>
            <a:ext cx="3336150" cy="3143402"/>
            <a:chOff x="7995625" y="2915728"/>
            <a:chExt cx="3336150" cy="3143402"/>
          </a:xfrm>
        </p:grpSpPr>
        <p:pic>
          <p:nvPicPr>
            <p:cNvPr id="3" name="Google Shape;315;p3">
              <a:extLst>
                <a:ext uri="{FF2B5EF4-FFF2-40B4-BE49-F238E27FC236}">
                  <a16:creationId xmlns:a16="http://schemas.microsoft.com/office/drawing/2014/main" id="{8F93A277-32E1-F465-273C-4B87028B1529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5901" y="3167200"/>
              <a:ext cx="2891930" cy="2891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3"/>
            <p:cNvSpPr txBox="1"/>
            <p:nvPr/>
          </p:nvSpPr>
          <p:spPr>
            <a:xfrm>
              <a:off x="7995625" y="2915728"/>
              <a:ext cx="333615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dirty="0">
                  <a:solidFill>
                    <a:srgbClr val="111E2D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ROVER-IN-THE-BOX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dirty="0">
                  <a:solidFill>
                    <a:srgbClr val="111E2D"/>
                  </a:solidFill>
                  <a:latin typeface="Montserrat Medium"/>
                  <a:ea typeface="Arial"/>
                  <a:cs typeface="Montserrat Medium"/>
                  <a:sym typeface="Montserrat Medium"/>
                </a:rPr>
                <a:t>WITH 5G SERVICES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Figura a mano libera 3">
              <a:extLst>
                <a:ext uri="{FF2B5EF4-FFF2-40B4-BE49-F238E27FC236}">
                  <a16:creationId xmlns:a16="http://schemas.microsoft.com/office/drawing/2014/main" id="{E13BC513-B62D-4552-B897-9D7A3DED9456}"/>
                </a:ext>
              </a:extLst>
            </p:cNvPr>
            <p:cNvSpPr/>
            <p:nvPr/>
          </p:nvSpPr>
          <p:spPr>
            <a:xfrm>
              <a:off x="9546336" y="4581144"/>
              <a:ext cx="749808" cy="850392"/>
            </a:xfrm>
            <a:custGeom>
              <a:avLst/>
              <a:gdLst>
                <a:gd name="connsiteX0" fmla="*/ 100584 w 749808"/>
                <a:gd name="connsiteY0" fmla="*/ 256032 h 850392"/>
                <a:gd name="connsiteX1" fmla="*/ 347472 w 749808"/>
                <a:gd name="connsiteY1" fmla="*/ 82296 h 850392"/>
                <a:gd name="connsiteX2" fmla="*/ 740664 w 749808"/>
                <a:gd name="connsiteY2" fmla="*/ 0 h 850392"/>
                <a:gd name="connsiteX3" fmla="*/ 749808 w 749808"/>
                <a:gd name="connsiteY3" fmla="*/ 283464 h 850392"/>
                <a:gd name="connsiteX4" fmla="*/ 274320 w 749808"/>
                <a:gd name="connsiteY4" fmla="*/ 850392 h 850392"/>
                <a:gd name="connsiteX5" fmla="*/ 0 w 749808"/>
                <a:gd name="connsiteY5" fmla="*/ 594360 h 850392"/>
                <a:gd name="connsiteX6" fmla="*/ 182880 w 749808"/>
                <a:gd name="connsiteY6" fmla="*/ 429768 h 850392"/>
                <a:gd name="connsiteX7" fmla="*/ 192024 w 749808"/>
                <a:gd name="connsiteY7" fmla="*/ 17373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9808" h="850392">
                  <a:moveTo>
                    <a:pt x="100584" y="256032"/>
                  </a:moveTo>
                  <a:lnTo>
                    <a:pt x="347472" y="82296"/>
                  </a:lnTo>
                  <a:lnTo>
                    <a:pt x="740664" y="0"/>
                  </a:lnTo>
                  <a:lnTo>
                    <a:pt x="749808" y="283464"/>
                  </a:lnTo>
                  <a:lnTo>
                    <a:pt x="274320" y="850392"/>
                  </a:lnTo>
                  <a:lnTo>
                    <a:pt x="0" y="594360"/>
                  </a:lnTo>
                  <a:lnTo>
                    <a:pt x="182880" y="429768"/>
                  </a:lnTo>
                  <a:lnTo>
                    <a:pt x="192024" y="173736"/>
                  </a:lnTo>
                </a:path>
              </a:pathLst>
            </a:custGeom>
            <a:solidFill>
              <a:srgbClr val="111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72FB447-B9E4-2B17-5C62-BD638D30F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6612" y="4316435"/>
              <a:ext cx="870385" cy="87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2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32B062E-2F40-2B3F-98D3-ABAF3F96A3EF}"/>
              </a:ext>
            </a:extLst>
          </p:cNvPr>
          <p:cNvSpPr/>
          <p:nvPr/>
        </p:nvSpPr>
        <p:spPr>
          <a:xfrm>
            <a:off x="5638887" y="1448529"/>
            <a:ext cx="2335570" cy="52218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68" name="Google Shape;160;p7">
            <a:extLst>
              <a:ext uri="{FF2B5EF4-FFF2-40B4-BE49-F238E27FC236}">
                <a16:creationId xmlns:a16="http://schemas.microsoft.com/office/drawing/2014/main" id="{44D73B60-A599-A56D-3F9C-DDDA2B201A69}"/>
              </a:ext>
            </a:extLst>
          </p:cNvPr>
          <p:cNvSpPr/>
          <p:nvPr/>
        </p:nvSpPr>
        <p:spPr>
          <a:xfrm>
            <a:off x="10462560" y="1319739"/>
            <a:ext cx="1453144" cy="1072975"/>
          </a:xfrm>
          <a:prstGeom prst="roundRect">
            <a:avLst>
              <a:gd name="adj" fmla="val 31421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9" name="Immagine 2048">
            <a:extLst>
              <a:ext uri="{FF2B5EF4-FFF2-40B4-BE49-F238E27FC236}">
                <a16:creationId xmlns:a16="http://schemas.microsoft.com/office/drawing/2014/main" id="{CB43DC6B-94C9-0BD3-03BA-D61A204E2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744" y="4641374"/>
            <a:ext cx="1344148" cy="1183926"/>
          </a:xfrm>
          <a:prstGeom prst="rect">
            <a:avLst/>
          </a:prstGeom>
        </p:spPr>
      </p:pic>
      <p:sp>
        <p:nvSpPr>
          <p:cNvPr id="325" name="Google Shape;325;p54"/>
          <p:cNvSpPr txBox="1">
            <a:spLocks noGrp="1"/>
          </p:cNvSpPr>
          <p:nvPr>
            <p:ph type="title"/>
          </p:nvPr>
        </p:nvSpPr>
        <p:spPr>
          <a:xfrm>
            <a:off x="261764" y="624292"/>
            <a:ext cx="77703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</a:pPr>
            <a:r>
              <a:rPr lang="en-US" b="0" dirty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OUR TECHNOLOGY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Google Shape;155;p7">
            <a:extLst>
              <a:ext uri="{FF2B5EF4-FFF2-40B4-BE49-F238E27FC236}">
                <a16:creationId xmlns:a16="http://schemas.microsoft.com/office/drawing/2014/main" id="{170776B1-D303-F82E-50DD-BC5EA62DD42E}"/>
              </a:ext>
            </a:extLst>
          </p:cNvPr>
          <p:cNvSpPr/>
          <p:nvPr/>
        </p:nvSpPr>
        <p:spPr>
          <a:xfrm>
            <a:off x="85919" y="2844939"/>
            <a:ext cx="1453144" cy="842267"/>
          </a:xfrm>
          <a:prstGeom prst="roundRect">
            <a:avLst>
              <a:gd name="adj" fmla="val 31421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SATELLITE DATA PROVIDERS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6;p7">
            <a:extLst>
              <a:ext uri="{FF2B5EF4-FFF2-40B4-BE49-F238E27FC236}">
                <a16:creationId xmlns:a16="http://schemas.microsoft.com/office/drawing/2014/main" id="{C2CB93AC-C198-7C07-7BEA-2CA9F87ADE25}"/>
              </a:ext>
            </a:extLst>
          </p:cNvPr>
          <p:cNvSpPr/>
          <p:nvPr/>
        </p:nvSpPr>
        <p:spPr>
          <a:xfrm>
            <a:off x="1929840" y="2610903"/>
            <a:ext cx="1453144" cy="1322448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63500" dir="2580000" algn="l" rotWithShape="0">
              <a:srgbClr val="7F7F7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7;p7">
            <a:extLst>
              <a:ext uri="{FF2B5EF4-FFF2-40B4-BE49-F238E27FC236}">
                <a16:creationId xmlns:a16="http://schemas.microsoft.com/office/drawing/2014/main" id="{40993210-3918-4001-D9EF-CC5AD1CBCE2A}"/>
              </a:ext>
            </a:extLst>
          </p:cNvPr>
          <p:cNvSpPr/>
          <p:nvPr/>
        </p:nvSpPr>
        <p:spPr>
          <a:xfrm>
            <a:off x="1645283" y="4001985"/>
            <a:ext cx="20259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LATITUDO 40 EARTH DATA PLATFORM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58;p7">
            <a:extLst>
              <a:ext uri="{FF2B5EF4-FFF2-40B4-BE49-F238E27FC236}">
                <a16:creationId xmlns:a16="http://schemas.microsoft.com/office/drawing/2014/main" id="{C91F8105-1DF5-FF03-0FE8-FAB2E8EEB1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3088" y="2737335"/>
            <a:ext cx="1116000" cy="11159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59;p7">
            <a:extLst>
              <a:ext uri="{FF2B5EF4-FFF2-40B4-BE49-F238E27FC236}">
                <a16:creationId xmlns:a16="http://schemas.microsoft.com/office/drawing/2014/main" id="{44939FD4-8BC2-2BE8-FBD4-9A9484588F71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1539063" y="3266073"/>
            <a:ext cx="390777" cy="6054"/>
          </a:xfrm>
          <a:prstGeom prst="straightConnector1">
            <a:avLst/>
          </a:prstGeom>
          <a:noFill/>
          <a:ln w="57150" cap="flat" cmpd="sng">
            <a:solidFill>
              <a:srgbClr val="F15A2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" name="Google Shape;160;p7">
            <a:extLst>
              <a:ext uri="{FF2B5EF4-FFF2-40B4-BE49-F238E27FC236}">
                <a16:creationId xmlns:a16="http://schemas.microsoft.com/office/drawing/2014/main" id="{1BC0EAE4-EE00-B032-B8A5-77403F982C19}"/>
              </a:ext>
            </a:extLst>
          </p:cNvPr>
          <p:cNvSpPr/>
          <p:nvPr/>
        </p:nvSpPr>
        <p:spPr>
          <a:xfrm>
            <a:off x="3884530" y="2733376"/>
            <a:ext cx="1453144" cy="1072975"/>
          </a:xfrm>
          <a:prstGeom prst="roundRect">
            <a:avLst>
              <a:gd name="adj" fmla="val 31421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161;p7">
            <a:extLst>
              <a:ext uri="{FF2B5EF4-FFF2-40B4-BE49-F238E27FC236}">
                <a16:creationId xmlns:a16="http://schemas.microsoft.com/office/drawing/2014/main" id="{DFC857CB-032B-8FB1-2356-C6844708C804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3382984" y="3269864"/>
            <a:ext cx="501546" cy="2263"/>
          </a:xfrm>
          <a:prstGeom prst="straightConnector1">
            <a:avLst/>
          </a:prstGeom>
          <a:noFill/>
          <a:ln w="57150" cap="flat" cmpd="sng">
            <a:solidFill>
              <a:srgbClr val="F15A23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1" name="Immagine 46">
            <a:extLst>
              <a:ext uri="{FF2B5EF4-FFF2-40B4-BE49-F238E27FC236}">
                <a16:creationId xmlns:a16="http://schemas.microsoft.com/office/drawing/2014/main" id="{F229FC53-7D5F-1C76-21D5-7857C9568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63628" t="35599" r="-927" b="34508"/>
          <a:stretch/>
        </p:blipFill>
        <p:spPr>
          <a:xfrm>
            <a:off x="4169343" y="2778504"/>
            <a:ext cx="971583" cy="987639"/>
          </a:xfrm>
          <a:prstGeom prst="rect">
            <a:avLst/>
          </a:prstGeom>
        </p:spPr>
      </p:pic>
      <p:sp>
        <p:nvSpPr>
          <p:cNvPr id="52" name="Google Shape;336;p54">
            <a:extLst>
              <a:ext uri="{FF2B5EF4-FFF2-40B4-BE49-F238E27FC236}">
                <a16:creationId xmlns:a16="http://schemas.microsoft.com/office/drawing/2014/main" id="{6344B3AA-A0EF-86A3-3376-65C38025CBD2}"/>
              </a:ext>
            </a:extLst>
          </p:cNvPr>
          <p:cNvSpPr/>
          <p:nvPr/>
        </p:nvSpPr>
        <p:spPr>
          <a:xfrm>
            <a:off x="3420725" y="3991233"/>
            <a:ext cx="2468818" cy="59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Crop Damages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Anomalies Identification</a:t>
            </a:r>
            <a:endParaRPr sz="1600" b="1" i="0" u="none" strike="noStrike" cap="none" dirty="0">
              <a:solidFill>
                <a:srgbClr val="111E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01D4F342-773C-ADAF-8E2B-A96DE39848AC}"/>
              </a:ext>
            </a:extLst>
          </p:cNvPr>
          <p:cNvGrpSpPr/>
          <p:nvPr/>
        </p:nvGrpSpPr>
        <p:grpSpPr>
          <a:xfrm>
            <a:off x="5979437" y="2552306"/>
            <a:ext cx="1622822" cy="1429382"/>
            <a:chOff x="6378045" y="3847030"/>
            <a:chExt cx="1291307" cy="1188000"/>
          </a:xfrm>
        </p:grpSpPr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649EED18-83FF-676B-CF80-2DE4CF97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8045" y="3847030"/>
              <a:ext cx="1291307" cy="1188000"/>
            </a:xfrm>
            <a:prstGeom prst="rect">
              <a:avLst/>
            </a:prstGeom>
          </p:spPr>
        </p:pic>
        <p:pic>
          <p:nvPicPr>
            <p:cNvPr id="58" name="Picture 2" descr="UgCS Vertical scan tool for drones">
              <a:extLst>
                <a:ext uri="{FF2B5EF4-FFF2-40B4-BE49-F238E27FC236}">
                  <a16:creationId xmlns:a16="http://schemas.microsoft.com/office/drawing/2014/main" id="{27F7CE4A-E830-746B-2742-DE1695439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14133" y="3973030"/>
              <a:ext cx="936000" cy="936000"/>
            </a:xfrm>
            <a:prstGeom prst="rect">
              <a:avLst/>
            </a:prstGeom>
            <a:solidFill>
              <a:srgbClr val="FF0000"/>
            </a:solidFill>
          </p:spPr>
        </p:pic>
      </p:grpSp>
      <p:sp>
        <p:nvSpPr>
          <p:cNvPr id="59" name="Google Shape;336;p54">
            <a:extLst>
              <a:ext uri="{FF2B5EF4-FFF2-40B4-BE49-F238E27FC236}">
                <a16:creationId xmlns:a16="http://schemas.microsoft.com/office/drawing/2014/main" id="{19D0DD72-595F-BFBA-3CF6-38C254AB988C}"/>
              </a:ext>
            </a:extLst>
          </p:cNvPr>
          <p:cNvSpPr/>
          <p:nvPr/>
        </p:nvSpPr>
        <p:spPr>
          <a:xfrm>
            <a:off x="5556439" y="1922407"/>
            <a:ext cx="2468818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AI BASED MISSION PLANNING (ROVER)</a:t>
            </a:r>
          </a:p>
        </p:txBody>
      </p:sp>
      <p:cxnSp>
        <p:nvCxnSpPr>
          <p:cNvPr id="60" name="Google Shape;161;p7">
            <a:extLst>
              <a:ext uri="{FF2B5EF4-FFF2-40B4-BE49-F238E27FC236}">
                <a16:creationId xmlns:a16="http://schemas.microsoft.com/office/drawing/2014/main" id="{99058EB5-6B7E-9113-9218-8D5E46D8DC20}"/>
              </a:ext>
            </a:extLst>
          </p:cNvPr>
          <p:cNvCxnSpPr>
            <a:cxnSpLocks/>
            <a:stCxn id="8" idx="3"/>
            <a:endCxn id="57" idx="1"/>
          </p:cNvCxnSpPr>
          <p:nvPr/>
        </p:nvCxnSpPr>
        <p:spPr>
          <a:xfrm flipV="1">
            <a:off x="5337674" y="3266997"/>
            <a:ext cx="641763" cy="2867"/>
          </a:xfrm>
          <a:prstGeom prst="straightConnector1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3" name="Immagine 62">
            <a:extLst>
              <a:ext uri="{FF2B5EF4-FFF2-40B4-BE49-F238E27FC236}">
                <a16:creationId xmlns:a16="http://schemas.microsoft.com/office/drawing/2014/main" id="{44E5617D-684A-701A-E004-CE8584018C0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6000"/>
                    </a14:imgEffect>
                    <a14:imgEffect>
                      <a14:colorTemperature colorTemp="11500"/>
                    </a14:imgEffect>
                    <a14:imgEffect>
                      <a14:saturation sat="24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818" y="4783337"/>
            <a:ext cx="900000" cy="900000"/>
          </a:xfrm>
          <a:prstGeom prst="rect">
            <a:avLst/>
          </a:prstGeom>
        </p:spPr>
      </p:pic>
      <p:sp>
        <p:nvSpPr>
          <p:cNvPr id="2048" name="Google Shape;265;p4">
            <a:extLst>
              <a:ext uri="{FF2B5EF4-FFF2-40B4-BE49-F238E27FC236}">
                <a16:creationId xmlns:a16="http://schemas.microsoft.com/office/drawing/2014/main" id="{AAD6FA3E-AAA9-6890-D980-0F1DF2BB5113}"/>
              </a:ext>
            </a:extLst>
          </p:cNvPr>
          <p:cNvSpPr/>
          <p:nvPr/>
        </p:nvSpPr>
        <p:spPr>
          <a:xfrm>
            <a:off x="5689687" y="5825300"/>
            <a:ext cx="2202322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algn="ctr">
              <a:buSzPts val="2000"/>
            </a:pPr>
            <a:r>
              <a:rPr lang="en-US" sz="1600" b="1" dirty="0">
                <a:solidFill>
                  <a:srgbClr val="FF0000"/>
                </a:solidFill>
                <a:latin typeface="Montserrat" pitchFamily="2" charset="77"/>
                <a:sym typeface="Montserrat Medium"/>
              </a:rPr>
              <a:t>ROVER-IN-A-BOX MISSION</a:t>
            </a:r>
          </a:p>
        </p:txBody>
      </p:sp>
      <p:cxnSp>
        <p:nvCxnSpPr>
          <p:cNvPr id="2050" name="Google Shape;161;p7">
            <a:extLst>
              <a:ext uri="{FF2B5EF4-FFF2-40B4-BE49-F238E27FC236}">
                <a16:creationId xmlns:a16="http://schemas.microsoft.com/office/drawing/2014/main" id="{BF972F4C-3621-E39B-C51F-9843EAC390C9}"/>
              </a:ext>
            </a:extLst>
          </p:cNvPr>
          <p:cNvCxnSpPr>
            <a:cxnSpLocks/>
            <a:stCxn id="57" idx="2"/>
            <a:endCxn id="2049" idx="0"/>
          </p:cNvCxnSpPr>
          <p:nvPr/>
        </p:nvCxnSpPr>
        <p:spPr>
          <a:xfrm>
            <a:off x="6790848" y="3981688"/>
            <a:ext cx="10970" cy="659686"/>
          </a:xfrm>
          <a:prstGeom prst="straightConnector1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62" name="Google Shape;336;p54">
            <a:extLst>
              <a:ext uri="{FF2B5EF4-FFF2-40B4-BE49-F238E27FC236}">
                <a16:creationId xmlns:a16="http://schemas.microsoft.com/office/drawing/2014/main" id="{F7190F20-93AF-897F-7DFE-AD7B718D259A}"/>
              </a:ext>
            </a:extLst>
          </p:cNvPr>
          <p:cNvSpPr/>
          <p:nvPr/>
        </p:nvSpPr>
        <p:spPr>
          <a:xfrm>
            <a:off x="8134996" y="4038455"/>
            <a:ext cx="20259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SATELLITE AND ROVER AI DATA FUSION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endParaRPr lang="en-US" sz="1600" b="1" i="0" u="none" strike="noStrike" cap="none" dirty="0">
              <a:solidFill>
                <a:srgbClr val="111E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63" name="Immagine 2062">
            <a:extLst>
              <a:ext uri="{FF2B5EF4-FFF2-40B4-BE49-F238E27FC236}">
                <a16:creationId xmlns:a16="http://schemas.microsoft.com/office/drawing/2014/main" id="{4840CA4A-A5A5-EAF8-0844-DF8AA238BB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1373" y="2539321"/>
            <a:ext cx="1615494" cy="1486255"/>
          </a:xfrm>
          <a:prstGeom prst="rect">
            <a:avLst/>
          </a:prstGeom>
        </p:spPr>
      </p:pic>
      <p:cxnSp>
        <p:nvCxnSpPr>
          <p:cNvPr id="2064" name="Google Shape;161;p7">
            <a:extLst>
              <a:ext uri="{FF2B5EF4-FFF2-40B4-BE49-F238E27FC236}">
                <a16:creationId xmlns:a16="http://schemas.microsoft.com/office/drawing/2014/main" id="{A10EFD14-5B96-FF7C-B08D-3F5D932A54EB}"/>
              </a:ext>
            </a:extLst>
          </p:cNvPr>
          <p:cNvCxnSpPr>
            <a:cxnSpLocks/>
            <a:stCxn id="57" idx="3"/>
            <a:endCxn id="2063" idx="1"/>
          </p:cNvCxnSpPr>
          <p:nvPr/>
        </p:nvCxnSpPr>
        <p:spPr>
          <a:xfrm>
            <a:off x="7602259" y="3266997"/>
            <a:ext cx="719114" cy="15452"/>
          </a:xfrm>
          <a:prstGeom prst="straightConnector1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067" name="Immagine 2066">
            <a:extLst>
              <a:ext uri="{FF2B5EF4-FFF2-40B4-BE49-F238E27FC236}">
                <a16:creationId xmlns:a16="http://schemas.microsoft.com/office/drawing/2014/main" id="{392108A0-6105-A79F-5B0A-93B54C99CA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3132" y="1448529"/>
            <a:ext cx="792001" cy="792000"/>
          </a:xfrm>
          <a:prstGeom prst="rect">
            <a:avLst/>
          </a:prstGeom>
        </p:spPr>
      </p:pic>
      <p:sp>
        <p:nvSpPr>
          <p:cNvPr id="2069" name="Google Shape;336;p54">
            <a:extLst>
              <a:ext uri="{FF2B5EF4-FFF2-40B4-BE49-F238E27FC236}">
                <a16:creationId xmlns:a16="http://schemas.microsoft.com/office/drawing/2014/main" id="{F5B984C6-F686-BE1C-79DD-A470CAC9A54A}"/>
              </a:ext>
            </a:extLst>
          </p:cNvPr>
          <p:cNvSpPr/>
          <p:nvPr/>
        </p:nvSpPr>
        <p:spPr>
          <a:xfrm>
            <a:off x="10178084" y="941557"/>
            <a:ext cx="2022097" cy="33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CROP RISKS</a:t>
            </a:r>
            <a:endParaRPr sz="1600" b="1" i="0" u="none" strike="noStrike" cap="none" dirty="0">
              <a:solidFill>
                <a:srgbClr val="111E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3" name="Google Shape;160;p7">
            <a:extLst>
              <a:ext uri="{FF2B5EF4-FFF2-40B4-BE49-F238E27FC236}">
                <a16:creationId xmlns:a16="http://schemas.microsoft.com/office/drawing/2014/main" id="{D59A9D6F-335F-BC37-B7EF-1849D4A8B758}"/>
              </a:ext>
            </a:extLst>
          </p:cNvPr>
          <p:cNvSpPr/>
          <p:nvPr/>
        </p:nvSpPr>
        <p:spPr>
          <a:xfrm>
            <a:off x="10462560" y="4310950"/>
            <a:ext cx="1453144" cy="1072975"/>
          </a:xfrm>
          <a:prstGeom prst="roundRect">
            <a:avLst>
              <a:gd name="adj" fmla="val 31421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3" name="Immagine 2102">
            <a:extLst>
              <a:ext uri="{FF2B5EF4-FFF2-40B4-BE49-F238E27FC236}">
                <a16:creationId xmlns:a16="http://schemas.microsoft.com/office/drawing/2014/main" id="{40CAB468-0270-9857-3AFD-E9CD548F1CB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rcRect l="62701" b="70107"/>
          <a:stretch/>
        </p:blipFill>
        <p:spPr>
          <a:xfrm>
            <a:off x="10764154" y="4415437"/>
            <a:ext cx="849957" cy="864000"/>
          </a:xfrm>
          <a:prstGeom prst="rect">
            <a:avLst/>
          </a:prstGeom>
        </p:spPr>
      </p:pic>
      <p:sp>
        <p:nvSpPr>
          <p:cNvPr id="2105" name="Google Shape;336;p54">
            <a:extLst>
              <a:ext uri="{FF2B5EF4-FFF2-40B4-BE49-F238E27FC236}">
                <a16:creationId xmlns:a16="http://schemas.microsoft.com/office/drawing/2014/main" id="{808B5F5C-3472-C3AE-ECC7-3A782DB07051}"/>
              </a:ext>
            </a:extLst>
          </p:cNvPr>
          <p:cNvSpPr/>
          <p:nvPr/>
        </p:nvSpPr>
        <p:spPr>
          <a:xfrm>
            <a:off x="10178084" y="5455869"/>
            <a:ext cx="2022097" cy="33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CROP DAMAGES</a:t>
            </a:r>
            <a:endParaRPr sz="1600" b="1" i="0" u="none" strike="noStrike" cap="none" dirty="0">
              <a:solidFill>
                <a:srgbClr val="111E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10" name="Connettore 7 2109">
            <a:extLst>
              <a:ext uri="{FF2B5EF4-FFF2-40B4-BE49-F238E27FC236}">
                <a16:creationId xmlns:a16="http://schemas.microsoft.com/office/drawing/2014/main" id="{156FF129-B3E5-A9C7-3DCF-01B078CDC893}"/>
              </a:ext>
            </a:extLst>
          </p:cNvPr>
          <p:cNvCxnSpPr>
            <a:stCxn id="2063" idx="3"/>
            <a:endCxn id="2068" idx="2"/>
          </p:cNvCxnSpPr>
          <p:nvPr/>
        </p:nvCxnSpPr>
        <p:spPr>
          <a:xfrm flipV="1">
            <a:off x="9936867" y="2392714"/>
            <a:ext cx="1252265" cy="889735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1" name="Connettore 7 2110">
            <a:extLst>
              <a:ext uri="{FF2B5EF4-FFF2-40B4-BE49-F238E27FC236}">
                <a16:creationId xmlns:a16="http://schemas.microsoft.com/office/drawing/2014/main" id="{E23F1BE5-ABA3-08A1-8541-B40DDFA47755}"/>
              </a:ext>
            </a:extLst>
          </p:cNvPr>
          <p:cNvCxnSpPr>
            <a:cxnSpLocks/>
            <a:stCxn id="2063" idx="3"/>
            <a:endCxn id="2083" idx="0"/>
          </p:cNvCxnSpPr>
          <p:nvPr/>
        </p:nvCxnSpPr>
        <p:spPr>
          <a:xfrm>
            <a:off x="9936867" y="3282449"/>
            <a:ext cx="1252265" cy="102850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3" name="CasellaDiTesto 2108">
            <a:extLst>
              <a:ext uri="{FF2B5EF4-FFF2-40B4-BE49-F238E27FC236}">
                <a16:creationId xmlns:a16="http://schemas.microsoft.com/office/drawing/2014/main" id="{74DFA107-7EBE-EFDC-DB82-5F78DAEBF617}"/>
              </a:ext>
            </a:extLst>
          </p:cNvPr>
          <p:cNvSpPr txBox="1"/>
          <p:nvPr/>
        </p:nvSpPr>
        <p:spPr>
          <a:xfrm>
            <a:off x="204328" y="6233708"/>
            <a:ext cx="379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Montserrat" pitchFamily="2" charset="77"/>
              </a:rPr>
              <a:t>Remote Control (Low </a:t>
            </a:r>
            <a:r>
              <a:rPr lang="it-IT" b="1" dirty="0" err="1">
                <a:solidFill>
                  <a:srgbClr val="FF0000"/>
                </a:solidFill>
                <a:latin typeface="Montserrat" pitchFamily="2" charset="77"/>
              </a:rPr>
              <a:t>Latency</a:t>
            </a:r>
            <a:r>
              <a:rPr lang="it-IT" b="1" dirty="0">
                <a:solidFill>
                  <a:srgbClr val="FF0000"/>
                </a:solidFill>
                <a:latin typeface="Montserrat" pitchFamily="2" charset="77"/>
              </a:rPr>
              <a:t>)</a:t>
            </a:r>
          </a:p>
          <a:p>
            <a:pPr algn="ctr"/>
            <a:r>
              <a:rPr lang="it-IT" b="1" dirty="0">
                <a:solidFill>
                  <a:srgbClr val="FF0000"/>
                </a:solidFill>
                <a:latin typeface="Montserrat" pitchFamily="2" charset="77"/>
              </a:rPr>
              <a:t>Fast Data Transfer (Wide </a:t>
            </a:r>
            <a:r>
              <a:rPr lang="it-IT" b="1" dirty="0" err="1">
                <a:solidFill>
                  <a:srgbClr val="FF0000"/>
                </a:solidFill>
                <a:latin typeface="Montserrat" pitchFamily="2" charset="77"/>
              </a:rPr>
              <a:t>Bandwidth</a:t>
            </a:r>
            <a:r>
              <a:rPr lang="it-IT" b="1" dirty="0">
                <a:solidFill>
                  <a:srgbClr val="FF0000"/>
                </a:solidFill>
                <a:latin typeface="Montserrat" pitchFamily="2" charset="77"/>
              </a:rPr>
              <a:t>)</a:t>
            </a:r>
          </a:p>
        </p:txBody>
      </p:sp>
      <p:sp>
        <p:nvSpPr>
          <p:cNvPr id="10" name="Google Shape;336;p54">
            <a:extLst>
              <a:ext uri="{FF2B5EF4-FFF2-40B4-BE49-F238E27FC236}">
                <a16:creationId xmlns:a16="http://schemas.microsoft.com/office/drawing/2014/main" id="{93C026AF-6D75-D4FB-D92D-5D11F0859151}"/>
              </a:ext>
            </a:extLst>
          </p:cNvPr>
          <p:cNvSpPr/>
          <p:nvPr/>
        </p:nvSpPr>
        <p:spPr>
          <a:xfrm>
            <a:off x="6031332" y="1501919"/>
            <a:ext cx="1570927" cy="40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4/5G MEC</a:t>
            </a:r>
          </a:p>
        </p:txBody>
      </p:sp>
    </p:spTree>
    <p:extLst>
      <p:ext uri="{BB962C8B-B14F-4D97-AF65-F5344CB8AC3E}">
        <p14:creationId xmlns:p14="http://schemas.microsoft.com/office/powerpoint/2010/main" val="17334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er pitch.mp4">
            <a:hlinkClick r:id="" action="ppaction://media"/>
            <a:extLst>
              <a:ext uri="{FF2B5EF4-FFF2-40B4-BE49-F238E27FC236}">
                <a16:creationId xmlns:a16="http://schemas.microsoft.com/office/drawing/2014/main" id="{48533820-D2A8-8156-7E1A-BC9159E8C1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6941" y="1625600"/>
            <a:ext cx="8361884" cy="4703696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F013772-954D-EAFA-6719-7A49007C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641" y="573492"/>
            <a:ext cx="9290184" cy="646290"/>
          </a:xfrm>
        </p:spPr>
        <p:txBody>
          <a:bodyPr/>
          <a:lstStyle/>
          <a:p>
            <a:r>
              <a:rPr lang="en-US" b="0" dirty="0">
                <a:latin typeface="Montserrat Black"/>
                <a:ea typeface="Montserrat Black"/>
                <a:cs typeface="Montserrat Black"/>
                <a:sym typeface="Montserrat Black"/>
              </a:rPr>
              <a:t>OUR PRODUCT IN ACTION </a:t>
            </a:r>
            <a:r>
              <a:rPr lang="en-US" b="0" dirty="0">
                <a:latin typeface="Montserrat Black"/>
                <a:cs typeface="Montserrat Black"/>
                <a:sym typeface="Montserrat Black"/>
              </a:rPr>
              <a:t>DEMO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6FE8F41-B6D7-6917-474C-E7A443D60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3" b="96585" l="9886" r="90278">
                        <a14:foregroundMark x1="31863" y1="67486" x2="27778" y2="75683"/>
                        <a14:foregroundMark x1="27778" y1="75683" x2="31291" y2="86339"/>
                        <a14:foregroundMark x1="31291" y1="86339" x2="33987" y2="88661"/>
                        <a14:foregroundMark x1="35621" y1="88934" x2="39869" y2="90027"/>
                        <a14:foregroundMark x1="49673" y1="96038" x2="66422" y2="96585"/>
                        <a14:foregroundMark x1="88154" y1="62978" x2="90278" y2="72541"/>
                        <a14:backgroundMark x1="89052" y1="99317" x2="82271" y2="99863"/>
                        <a14:backgroundMark x1="85703" y1="95219" x2="80474" y2="98497"/>
                        <a14:backgroundMark x1="76797" y1="98497" x2="71569" y2="99044"/>
                        <a14:backgroundMark x1="76389" y1="96585" x2="79085" y2="96585"/>
                        <a14:backgroundMark x1="76797" y1="96311" x2="80310" y2="96311"/>
                        <a14:backgroundMark x1="88562" y1="87705" x2="88317" y2="82377"/>
                        <a14:backgroundMark x1="88889" y1="83197" x2="88889" y2="83197"/>
                        <a14:backgroundMark x1="88889" y1="82377" x2="88889" y2="82377"/>
                        <a14:backgroundMark x1="88889" y1="81148" x2="88889" y2="81148"/>
                        <a14:backgroundMark x1="89379" y1="79372" x2="89379" y2="79372"/>
                        <a14:backgroundMark x1="48775" y1="99863" x2="48775" y2="99863"/>
                        <a14:backgroundMark x1="48203" y1="99590" x2="48203" y2="99590"/>
                        <a14:backgroundMark x1="48938" y1="99317" x2="48938" y2="99317"/>
                        <a14:backgroundMark x1="50408" y1="99317" x2="50408" y2="99317"/>
                        <a14:backgroundMark x1="70016" y1="99863" x2="70016" y2="99863"/>
                        <a14:backgroundMark x1="68954" y1="99590" x2="68954" y2="99590"/>
                        <a14:backgroundMark x1="67647" y1="99590" x2="67647" y2="99590"/>
                        <a14:backgroundMark x1="63072" y1="99590" x2="63072" y2="99590"/>
                        <a14:backgroundMark x1="57516" y1="99863" x2="57516" y2="99863"/>
                        <a14:backgroundMark x1="48203" y1="98087" x2="48203" y2="98087"/>
                        <a14:backgroundMark x1="47712" y1="97541" x2="47712" y2="9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1542" y="2118873"/>
            <a:ext cx="7924442" cy="4739127"/>
          </a:xfrm>
          <a:prstGeom prst="rect">
            <a:avLst/>
          </a:prstGeom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id="{AA1BB0AA-C035-3A15-ADA9-4C9C1413E9F6}"/>
              </a:ext>
            </a:extLst>
          </p:cNvPr>
          <p:cNvSpPr txBox="1">
            <a:spLocks/>
          </p:cNvSpPr>
          <p:nvPr/>
        </p:nvSpPr>
        <p:spPr>
          <a:xfrm>
            <a:off x="0" y="117951"/>
            <a:ext cx="296289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5A24"/>
              </a:buClr>
              <a:buSzPts val="36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NEW VERSION Q3 2023</a:t>
            </a:r>
          </a:p>
        </p:txBody>
      </p:sp>
    </p:spTree>
    <p:extLst>
      <p:ext uri="{BB962C8B-B14F-4D97-AF65-F5344CB8AC3E}">
        <p14:creationId xmlns:p14="http://schemas.microsoft.com/office/powerpoint/2010/main" val="21789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B5990DAF-26C0-A589-8F33-E6B13B19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1" y="852892"/>
            <a:ext cx="7770375" cy="590891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4000" b="0" dirty="0">
                <a:solidFill>
                  <a:schemeClr val="tx1"/>
                </a:solidFill>
                <a:latin typeface="Montserrat Black"/>
                <a:cs typeface="Montserrat Black"/>
              </a:rPr>
              <a:t>OUR DIGITAL PLATFORM</a:t>
            </a:r>
          </a:p>
        </p:txBody>
      </p:sp>
      <p:pic>
        <p:nvPicPr>
          <p:cNvPr id="6" name="Immagine 5" descr="Immagine che contiene schermata, Software multimediale, software, Software per la grafica&#10;&#10;Descrizione generata automaticamente">
            <a:extLst>
              <a:ext uri="{FF2B5EF4-FFF2-40B4-BE49-F238E27FC236}">
                <a16:creationId xmlns:a16="http://schemas.microsoft.com/office/drawing/2014/main" id="{F395C834-5D58-FB75-DAEF-D9ACC8AD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53" y="1552746"/>
            <a:ext cx="5915159" cy="4206334"/>
          </a:xfrm>
          <a:prstGeom prst="rect">
            <a:avLst/>
          </a:prstGeom>
        </p:spPr>
      </p:pic>
      <p:sp>
        <p:nvSpPr>
          <p:cNvPr id="7" name="Google Shape;157;p7">
            <a:extLst>
              <a:ext uri="{FF2B5EF4-FFF2-40B4-BE49-F238E27FC236}">
                <a16:creationId xmlns:a16="http://schemas.microsoft.com/office/drawing/2014/main" id="{823EB6FA-18E0-0C2C-30D1-2A5564414AF0}"/>
              </a:ext>
            </a:extLst>
          </p:cNvPr>
          <p:cNvSpPr/>
          <p:nvPr/>
        </p:nvSpPr>
        <p:spPr>
          <a:xfrm>
            <a:off x="179253" y="5759080"/>
            <a:ext cx="5915158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IDENTIFICATION OF RISKS IN CROP VIA SATELLITE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magine 8" descr="Immagine che contiene schermata, mappa, software, Software multimediale&#10;&#10;Descrizione generata automaticamente">
            <a:extLst>
              <a:ext uri="{FF2B5EF4-FFF2-40B4-BE49-F238E27FC236}">
                <a16:creationId xmlns:a16="http://schemas.microsoft.com/office/drawing/2014/main" id="{29864C27-9546-2E9C-B55C-CEB67642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39" y="1551501"/>
            <a:ext cx="5915158" cy="4206334"/>
          </a:xfrm>
          <a:prstGeom prst="rect">
            <a:avLst/>
          </a:prstGeom>
        </p:spPr>
      </p:pic>
      <p:sp>
        <p:nvSpPr>
          <p:cNvPr id="10" name="Google Shape;157;p7">
            <a:extLst>
              <a:ext uri="{FF2B5EF4-FFF2-40B4-BE49-F238E27FC236}">
                <a16:creationId xmlns:a16="http://schemas.microsoft.com/office/drawing/2014/main" id="{E4B3F41D-2096-AA83-587C-AABE77BEA0E7}"/>
              </a:ext>
            </a:extLst>
          </p:cNvPr>
          <p:cNvSpPr/>
          <p:nvPr/>
        </p:nvSpPr>
        <p:spPr>
          <a:xfrm>
            <a:off x="6260239" y="5759080"/>
            <a:ext cx="5915158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AI BASED ROVER ROUTE PLANNING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9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7;p7">
            <a:extLst>
              <a:ext uri="{FF2B5EF4-FFF2-40B4-BE49-F238E27FC236}">
                <a16:creationId xmlns:a16="http://schemas.microsoft.com/office/drawing/2014/main" id="{823EB6FA-18E0-0C2C-30D1-2A5564414AF0}"/>
              </a:ext>
            </a:extLst>
          </p:cNvPr>
          <p:cNvSpPr/>
          <p:nvPr/>
        </p:nvSpPr>
        <p:spPr>
          <a:xfrm>
            <a:off x="179253" y="5606680"/>
            <a:ext cx="5915158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REMOTE TELEMETRY AND CONTROL OF THE AUTONOMOUS ROVER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57;p7">
            <a:extLst>
              <a:ext uri="{FF2B5EF4-FFF2-40B4-BE49-F238E27FC236}">
                <a16:creationId xmlns:a16="http://schemas.microsoft.com/office/drawing/2014/main" id="{E4B3F41D-2096-AA83-587C-AABE77BEA0E7}"/>
              </a:ext>
            </a:extLst>
          </p:cNvPr>
          <p:cNvSpPr/>
          <p:nvPr/>
        </p:nvSpPr>
        <p:spPr>
          <a:xfrm>
            <a:off x="6260239" y="5606680"/>
            <a:ext cx="5915158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REAL TIME VIEW AND EMERGENCY MANUAL ROVER CONTROL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testo, schermata, software, mappa&#10;&#10;Descrizione generata automaticamente">
            <a:extLst>
              <a:ext uri="{FF2B5EF4-FFF2-40B4-BE49-F238E27FC236}">
                <a16:creationId xmlns:a16="http://schemas.microsoft.com/office/drawing/2014/main" id="{3AE5F3D4-95D7-70B9-2381-A978FF49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6" y="1597159"/>
            <a:ext cx="5638390" cy="4009521"/>
          </a:xfrm>
          <a:prstGeom prst="rect">
            <a:avLst/>
          </a:prstGeom>
        </p:spPr>
      </p:pic>
      <p:pic>
        <p:nvPicPr>
          <p:cNvPr id="11" name="Immagine 10" descr="Immagine che contiene schermata, verde, Software multimediale, pianta&#10;&#10;Descrizione generata automaticamente">
            <a:extLst>
              <a:ext uri="{FF2B5EF4-FFF2-40B4-BE49-F238E27FC236}">
                <a16:creationId xmlns:a16="http://schemas.microsoft.com/office/drawing/2014/main" id="{2AB4CAB7-13BF-C8AB-E2A8-5056796E4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39" y="1597159"/>
            <a:ext cx="5776225" cy="4107537"/>
          </a:xfrm>
          <a:prstGeom prst="rect">
            <a:avLst/>
          </a:prstGeom>
        </p:spPr>
      </p:pic>
      <p:sp>
        <p:nvSpPr>
          <p:cNvPr id="15" name="Titolo 2">
            <a:extLst>
              <a:ext uri="{FF2B5EF4-FFF2-40B4-BE49-F238E27FC236}">
                <a16:creationId xmlns:a16="http://schemas.microsoft.com/office/drawing/2014/main" id="{0502CF89-E616-C371-F976-5A49D462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1" y="852892"/>
            <a:ext cx="7770375" cy="64629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4000" b="0" dirty="0">
                <a:solidFill>
                  <a:schemeClr val="tx1"/>
                </a:solidFill>
                <a:latin typeface="Montserrat Black"/>
                <a:cs typeface="Montserrat Black"/>
              </a:rPr>
              <a:t>OUR DIGITAL PLATFORM</a:t>
            </a:r>
          </a:p>
        </p:txBody>
      </p:sp>
    </p:spTree>
    <p:extLst>
      <p:ext uri="{BB962C8B-B14F-4D97-AF65-F5344CB8AC3E}">
        <p14:creationId xmlns:p14="http://schemas.microsoft.com/office/powerpoint/2010/main" val="40137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7;p7">
            <a:extLst>
              <a:ext uri="{FF2B5EF4-FFF2-40B4-BE49-F238E27FC236}">
                <a16:creationId xmlns:a16="http://schemas.microsoft.com/office/drawing/2014/main" id="{E4B3F41D-2096-AA83-587C-AABE77BEA0E7}"/>
              </a:ext>
            </a:extLst>
          </p:cNvPr>
          <p:cNvSpPr/>
          <p:nvPr/>
        </p:nvSpPr>
        <p:spPr>
          <a:xfrm>
            <a:off x="179253" y="5593980"/>
            <a:ext cx="5915158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3D RECONSTRUCTION OF THE FIELD WITH DAMAGES/RISKS IDENTIFICATION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57;p7">
            <a:extLst>
              <a:ext uri="{FF2B5EF4-FFF2-40B4-BE49-F238E27FC236}">
                <a16:creationId xmlns:a16="http://schemas.microsoft.com/office/drawing/2014/main" id="{823EB6FA-18E0-0C2C-30D1-2A5564414AF0}"/>
              </a:ext>
            </a:extLst>
          </p:cNvPr>
          <p:cNvSpPr/>
          <p:nvPr/>
        </p:nvSpPr>
        <p:spPr>
          <a:xfrm>
            <a:off x="6094411" y="5593980"/>
            <a:ext cx="5915158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E2E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11E2E"/>
                </a:solidFill>
                <a:latin typeface="Montserrat"/>
                <a:ea typeface="Montserrat"/>
                <a:cs typeface="Montserrat"/>
                <a:sym typeface="Montserrat"/>
              </a:rPr>
              <a:t>AUTOMATIC ANALYSIS OF DAMAGE IN THE FIELD (SUPPORT FOR EXPERTISE) OR RISKS (SUPPORT FOR MITIGATION)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magine 5" descr="Immagine che contiene schermata, Software multimediale, software, Software per la grafica&#10;&#10;Descrizione generata automaticamente">
            <a:extLst>
              <a:ext uri="{FF2B5EF4-FFF2-40B4-BE49-F238E27FC236}">
                <a16:creationId xmlns:a16="http://schemas.microsoft.com/office/drawing/2014/main" id="{77A3F6F9-8CA7-11CA-1765-2C655920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53" y="1584459"/>
            <a:ext cx="5638390" cy="4009521"/>
          </a:xfrm>
          <a:prstGeom prst="rect">
            <a:avLst/>
          </a:prstGeom>
        </p:spPr>
      </p:pic>
      <p:pic>
        <p:nvPicPr>
          <p:cNvPr id="11" name="Immagine 10" descr="Immagine che contiene testo, software, Pagina Web, Icona del computer&#10;&#10;Descrizione generata automaticamente">
            <a:extLst>
              <a:ext uri="{FF2B5EF4-FFF2-40B4-BE49-F238E27FC236}">
                <a16:creationId xmlns:a16="http://schemas.microsoft.com/office/drawing/2014/main" id="{E1EF283D-A5B9-1567-1FA0-D5648996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794" y="1584459"/>
            <a:ext cx="5638391" cy="4009522"/>
          </a:xfrm>
          <a:prstGeom prst="rect">
            <a:avLst/>
          </a:prstGeom>
        </p:spPr>
      </p:pic>
      <p:sp>
        <p:nvSpPr>
          <p:cNvPr id="14" name="Titolo 2">
            <a:extLst>
              <a:ext uri="{FF2B5EF4-FFF2-40B4-BE49-F238E27FC236}">
                <a16:creationId xmlns:a16="http://schemas.microsoft.com/office/drawing/2014/main" id="{66191726-5076-F564-D216-E0CBFE1B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1" y="852892"/>
            <a:ext cx="7770375" cy="64629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4000" b="0" dirty="0">
                <a:solidFill>
                  <a:schemeClr val="tx1"/>
                </a:solidFill>
                <a:latin typeface="Montserrat Black"/>
                <a:cs typeface="Montserrat Black"/>
              </a:rPr>
              <a:t>OUR DIGITAL PLATFORM</a:t>
            </a:r>
          </a:p>
        </p:txBody>
      </p:sp>
    </p:spTree>
    <p:extLst>
      <p:ext uri="{BB962C8B-B14F-4D97-AF65-F5344CB8AC3E}">
        <p14:creationId xmlns:p14="http://schemas.microsoft.com/office/powerpoint/2010/main" val="10708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Continental_16x9">
      <a:dk1>
        <a:srgbClr val="545454"/>
      </a:dk1>
      <a:lt1>
        <a:srgbClr val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21313</TotalTime>
  <Words>564</Words>
  <Application>Microsoft Macintosh PowerPoint</Application>
  <PresentationFormat>Custom</PresentationFormat>
  <Paragraphs>116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Montserrat Black</vt:lpstr>
      <vt:lpstr>Montserrat</vt:lpstr>
      <vt:lpstr>Arial</vt:lpstr>
      <vt:lpstr>Montserrat Medium</vt:lpstr>
      <vt:lpstr>Tema di Office</vt:lpstr>
      <vt:lpstr>PowerPoint Presentation</vt:lpstr>
      <vt:lpstr>PowerPoint Presentation</vt:lpstr>
      <vt:lpstr>PROBLEM </vt:lpstr>
      <vt:lpstr>OUR SOLUTION</vt:lpstr>
      <vt:lpstr>OUR TECHNOLOGY</vt:lpstr>
      <vt:lpstr>OUR PRODUCT IN ACTION DEMO</vt:lpstr>
      <vt:lpstr>OUR DIGITAL PLATFORM</vt:lpstr>
      <vt:lpstr>OUR DIGITAL PLATFORM</vt:lpstr>
      <vt:lpstr>OUR DIGITAL PLATFORM</vt:lpstr>
      <vt:lpstr>MARKET OPPORTUNITY</vt:lpstr>
      <vt:lpstr>COMPETITION</vt:lpstr>
      <vt:lpstr>CUSTOMERS &amp; BUSINESS MODEL</vt:lpstr>
      <vt:lpstr>MEET OUR TEAM</vt:lpstr>
      <vt:lpstr>WHY NOW?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Mauro Manente</cp:lastModifiedBy>
  <cp:revision>67</cp:revision>
  <dcterms:modified xsi:type="dcterms:W3CDTF">2023-09-27T19:23:38Z</dcterms:modified>
</cp:coreProperties>
</file>