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5279" y="342900"/>
            <a:ext cx="2776855" cy="71755"/>
          </a:xfrm>
          <a:custGeom>
            <a:avLst/>
            <a:gdLst/>
            <a:ahLst/>
            <a:cxnLst/>
            <a:rect l="l" t="t" r="r" b="b"/>
            <a:pathLst>
              <a:path w="2776855" h="71754">
                <a:moveTo>
                  <a:pt x="2776728" y="0"/>
                </a:moveTo>
                <a:lnTo>
                  <a:pt x="0" y="0"/>
                </a:lnTo>
                <a:lnTo>
                  <a:pt x="0" y="71627"/>
                </a:lnTo>
                <a:lnTo>
                  <a:pt x="2776728" y="71627"/>
                </a:lnTo>
                <a:lnTo>
                  <a:pt x="2776728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031991" y="339852"/>
            <a:ext cx="2776855" cy="74930"/>
          </a:xfrm>
          <a:custGeom>
            <a:avLst/>
            <a:gdLst/>
            <a:ahLst/>
            <a:cxnLst/>
            <a:rect l="l" t="t" r="r" b="b"/>
            <a:pathLst>
              <a:path w="2776854" h="74929">
                <a:moveTo>
                  <a:pt x="2776727" y="0"/>
                </a:moveTo>
                <a:lnTo>
                  <a:pt x="0" y="0"/>
                </a:lnTo>
                <a:lnTo>
                  <a:pt x="0" y="74675"/>
                </a:lnTo>
                <a:lnTo>
                  <a:pt x="2776727" y="74675"/>
                </a:lnTo>
                <a:lnTo>
                  <a:pt x="2776727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182111" y="339852"/>
            <a:ext cx="2776855" cy="74930"/>
          </a:xfrm>
          <a:custGeom>
            <a:avLst/>
            <a:gdLst/>
            <a:ahLst/>
            <a:cxnLst/>
            <a:rect l="l" t="t" r="r" b="b"/>
            <a:pathLst>
              <a:path w="2776854" h="74929">
                <a:moveTo>
                  <a:pt x="2776728" y="0"/>
                </a:moveTo>
                <a:lnTo>
                  <a:pt x="0" y="0"/>
                </a:lnTo>
                <a:lnTo>
                  <a:pt x="0" y="74675"/>
                </a:lnTo>
                <a:lnTo>
                  <a:pt x="2776728" y="74675"/>
                </a:lnTo>
                <a:lnTo>
                  <a:pt x="2776728" y="0"/>
                </a:lnTo>
                <a:close/>
              </a:path>
            </a:pathLst>
          </a:custGeom>
          <a:solidFill>
            <a:srgbClr val="FFD5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32231" y="478536"/>
            <a:ext cx="2776855" cy="4360545"/>
          </a:xfrm>
          <a:custGeom>
            <a:avLst/>
            <a:gdLst/>
            <a:ahLst/>
            <a:cxnLst/>
            <a:rect l="l" t="t" r="r" b="b"/>
            <a:pathLst>
              <a:path w="2776855" h="4360545">
                <a:moveTo>
                  <a:pt x="2776728" y="0"/>
                </a:moveTo>
                <a:lnTo>
                  <a:pt x="0" y="0"/>
                </a:lnTo>
                <a:lnTo>
                  <a:pt x="0" y="4360164"/>
                </a:lnTo>
                <a:lnTo>
                  <a:pt x="2776728" y="4360164"/>
                </a:lnTo>
                <a:lnTo>
                  <a:pt x="2776728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5151" y="652017"/>
            <a:ext cx="4933696" cy="73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hyperlink" Target="http://www.icgc.cat/Descarregues/Imatges-aeries-i-de-satel-lit/Ortoimatges-Sentinel-2-mensuals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g"/><Relationship Id="rId9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1935" y="4485132"/>
            <a:ext cx="1223772" cy="3185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3271" y="3026664"/>
            <a:ext cx="2211324" cy="9006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67237" y="0"/>
            <a:ext cx="4581525" cy="2522855"/>
            <a:chOff x="4567237" y="0"/>
            <a:chExt cx="4581525" cy="2522855"/>
          </a:xfrm>
        </p:grpSpPr>
        <p:sp>
          <p:nvSpPr>
            <p:cNvPr id="5" name="object 5"/>
            <p:cNvSpPr/>
            <p:nvPr/>
          </p:nvSpPr>
          <p:spPr>
            <a:xfrm>
              <a:off x="4572000" y="0"/>
              <a:ext cx="4572000" cy="1708785"/>
            </a:xfrm>
            <a:custGeom>
              <a:avLst/>
              <a:gdLst/>
              <a:ahLst/>
              <a:cxnLst/>
              <a:rect l="l" t="t" r="r" b="b"/>
              <a:pathLst>
                <a:path w="4572000" h="1708785">
                  <a:moveTo>
                    <a:pt x="4572000" y="0"/>
                  </a:moveTo>
                  <a:lnTo>
                    <a:pt x="0" y="0"/>
                  </a:lnTo>
                  <a:lnTo>
                    <a:pt x="0" y="1708403"/>
                  </a:lnTo>
                  <a:lnTo>
                    <a:pt x="4572000" y="1708403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D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2000" y="0"/>
              <a:ext cx="4572000" cy="1708785"/>
            </a:xfrm>
            <a:custGeom>
              <a:avLst/>
              <a:gdLst/>
              <a:ahLst/>
              <a:cxnLst/>
              <a:rect l="l" t="t" r="r" b="b"/>
              <a:pathLst>
                <a:path w="4572000" h="1708785">
                  <a:moveTo>
                    <a:pt x="0" y="1708403"/>
                  </a:moveTo>
                  <a:lnTo>
                    <a:pt x="4572000" y="1708403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708403"/>
                  </a:lnTo>
                  <a:close/>
                </a:path>
              </a:pathLst>
            </a:custGeom>
            <a:ln w="9525">
              <a:solidFill>
                <a:srgbClr val="FFD5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2000" y="1706879"/>
              <a:ext cx="4572000" cy="810895"/>
            </a:xfrm>
            <a:custGeom>
              <a:avLst/>
              <a:gdLst/>
              <a:ahLst/>
              <a:cxnLst/>
              <a:rect l="l" t="t" r="r" b="b"/>
              <a:pathLst>
                <a:path w="4572000" h="810894">
                  <a:moveTo>
                    <a:pt x="4572000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4572000" y="810768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829936" y="593293"/>
            <a:ext cx="4110354" cy="1678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49530" marR="5080" indent="-190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Helvetica"/>
                <a:cs typeface="Helvetica"/>
              </a:rPr>
              <a:t>Earth Observation and </a:t>
            </a:r>
            <a:r>
              <a:rPr dirty="0" sz="2000" spc="-5" b="1">
                <a:latin typeface="Helvetica"/>
                <a:cs typeface="Helvetica"/>
              </a:rPr>
              <a:t>climate </a:t>
            </a:r>
            <a:r>
              <a:rPr dirty="0" sz="2000" b="1">
                <a:latin typeface="Helvetica"/>
                <a:cs typeface="Helvetica"/>
              </a:rPr>
              <a:t> impacts </a:t>
            </a:r>
            <a:r>
              <a:rPr dirty="0" sz="2000" spc="-5" b="1">
                <a:latin typeface="Helvetica"/>
                <a:cs typeface="Helvetica"/>
              </a:rPr>
              <a:t>over </a:t>
            </a:r>
            <a:r>
              <a:rPr dirty="0" sz="2000" b="1">
                <a:latin typeface="Helvetica"/>
                <a:cs typeface="Helvetica"/>
              </a:rPr>
              <a:t>economic activities </a:t>
            </a:r>
            <a:r>
              <a:rPr dirty="0" sz="2000" spc="-545" b="1">
                <a:latin typeface="Helvetica"/>
                <a:cs typeface="Helvetica"/>
              </a:rPr>
              <a:t> </a:t>
            </a:r>
            <a:r>
              <a:rPr dirty="0" sz="2000" b="1">
                <a:latin typeface="Helvetica"/>
                <a:cs typeface="Helvetica"/>
              </a:rPr>
              <a:t>as</a:t>
            </a:r>
            <a:r>
              <a:rPr dirty="0" sz="2000" spc="-25" b="1">
                <a:latin typeface="Helvetica"/>
                <a:cs typeface="Helvetica"/>
              </a:rPr>
              <a:t> </a:t>
            </a:r>
            <a:r>
              <a:rPr dirty="0" sz="2000" b="1">
                <a:latin typeface="Helvetica"/>
                <a:cs typeface="Helvetica"/>
              </a:rPr>
              <a:t>tourism:</a:t>
            </a:r>
            <a:r>
              <a:rPr dirty="0" sz="2000" spc="-30" b="1">
                <a:latin typeface="Helvetica"/>
                <a:cs typeface="Helvetica"/>
              </a:rPr>
              <a:t> </a:t>
            </a:r>
            <a:r>
              <a:rPr dirty="0" sz="2000" b="1">
                <a:latin typeface="Helvetica"/>
                <a:cs typeface="Helvetica"/>
              </a:rPr>
              <a:t>a</a:t>
            </a:r>
            <a:r>
              <a:rPr dirty="0" sz="2000" spc="-20" b="1">
                <a:latin typeface="Helvetica"/>
                <a:cs typeface="Helvetica"/>
              </a:rPr>
              <a:t> </a:t>
            </a:r>
            <a:r>
              <a:rPr dirty="0" sz="2000" b="1">
                <a:latin typeface="Helvetica"/>
                <a:cs typeface="Helvetica"/>
              </a:rPr>
              <a:t>Catalan</a:t>
            </a:r>
            <a:r>
              <a:rPr dirty="0" sz="2000" spc="-35" b="1">
                <a:latin typeface="Helvetica"/>
                <a:cs typeface="Helvetica"/>
              </a:rPr>
              <a:t> </a:t>
            </a:r>
            <a:r>
              <a:rPr dirty="0" sz="2000" spc="-5" b="1">
                <a:latin typeface="Helvetica"/>
                <a:cs typeface="Helvetica"/>
              </a:rPr>
              <a:t>perspective</a:t>
            </a:r>
            <a:endParaRPr sz="20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Helvetica"/>
                <a:cs typeface="Helvetica"/>
              </a:rPr>
              <a:t>Dr.</a:t>
            </a:r>
            <a:r>
              <a:rPr dirty="0" sz="2000" spc="-45">
                <a:latin typeface="Helvetica"/>
                <a:cs typeface="Helvetica"/>
              </a:rPr>
              <a:t> </a:t>
            </a:r>
            <a:r>
              <a:rPr dirty="0" sz="2000">
                <a:latin typeface="Helvetica"/>
                <a:cs typeface="Helvetica"/>
              </a:rPr>
              <a:t>Jordi</a:t>
            </a:r>
            <a:r>
              <a:rPr dirty="0" sz="2000" spc="-50">
                <a:latin typeface="Helvetica"/>
                <a:cs typeface="Helvetica"/>
              </a:rPr>
              <a:t> </a:t>
            </a:r>
            <a:r>
              <a:rPr dirty="0" sz="2000">
                <a:latin typeface="Helvetica"/>
                <a:cs typeface="Helvetica"/>
              </a:rPr>
              <a:t>Corbera</a:t>
            </a:r>
            <a:endParaRPr sz="2000">
              <a:latin typeface="Helvetica"/>
              <a:cs typeface="Helvetic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441" y="97534"/>
            <a:ext cx="3288606" cy="49484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106" y="95307"/>
            <a:ext cx="131635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b="1">
                <a:latin typeface="Arial"/>
                <a:cs typeface="Arial"/>
              </a:rPr>
              <a:t>R</a:t>
            </a:r>
            <a:r>
              <a:rPr dirty="0" sz="1350" spc="-5" b="1">
                <a:latin typeface="Arial"/>
                <a:cs typeface="Arial"/>
              </a:rPr>
              <a:t>ESE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-100" b="1">
                <a:latin typeface="Arial"/>
                <a:cs typeface="Arial"/>
              </a:rPr>
              <a:t>T</a:t>
            </a:r>
            <a:r>
              <a:rPr dirty="0" sz="1350" spc="-15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T</a:t>
            </a:r>
            <a:r>
              <a:rPr dirty="0" sz="1350" spc="-10" b="1">
                <a:latin typeface="Arial"/>
                <a:cs typeface="Arial"/>
              </a:rPr>
              <a:t>I</a:t>
            </a:r>
            <a:r>
              <a:rPr dirty="0" sz="1350" b="1"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2970" y="4932972"/>
            <a:ext cx="364998" cy="1254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83077" y="727964"/>
            <a:ext cx="5389245" cy="293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dirty="0" sz="1200" spc="-5">
                <a:latin typeface="Arial"/>
                <a:cs typeface="Arial"/>
              </a:rPr>
              <a:t>Loss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">
                <a:latin typeface="Arial"/>
                <a:cs typeface="Arial"/>
              </a:rPr>
              <a:t> attractiveness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thermal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comfort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during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summer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nights</a:t>
            </a:r>
            <a:endParaRPr sz="1200">
              <a:latin typeface="Arial"/>
              <a:cs typeface="Arial"/>
            </a:endParaRPr>
          </a:p>
          <a:p>
            <a:pPr algn="just" marL="184785" marR="5080" indent="-172720">
              <a:lnSpc>
                <a:spcPct val="160100"/>
              </a:lnSpc>
              <a:spcBef>
                <a:spcPts val="1005"/>
              </a:spcBef>
              <a:buChar char="•"/>
              <a:tabLst>
                <a:tab pos="185420" algn="l"/>
              </a:tabLst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increase in </a:t>
            </a:r>
            <a:r>
              <a:rPr dirty="0" sz="1200" spc="-5">
                <a:latin typeface="Arial"/>
                <a:cs typeface="Arial"/>
              </a:rPr>
              <a:t>the supply </a:t>
            </a:r>
            <a:r>
              <a:rPr dirty="0" sz="1200">
                <a:latin typeface="Arial"/>
                <a:cs typeface="Arial"/>
              </a:rPr>
              <a:t>of </a:t>
            </a:r>
            <a:r>
              <a:rPr dirty="0" sz="1200" spc="-5">
                <a:latin typeface="Arial"/>
                <a:cs typeface="Arial"/>
              </a:rPr>
              <a:t>tourist places </a:t>
            </a:r>
            <a:r>
              <a:rPr dirty="0" sz="1200" spc="-10">
                <a:latin typeface="Arial"/>
                <a:cs typeface="Arial"/>
              </a:rPr>
              <a:t>in </a:t>
            </a:r>
            <a:r>
              <a:rPr dirty="0" sz="1200" spc="-5">
                <a:latin typeface="Arial"/>
                <a:cs typeface="Arial"/>
              </a:rPr>
              <a:t>the coastal municipalities </a:t>
            </a:r>
            <a:r>
              <a:rPr dirty="0" sz="1200" spc="-10">
                <a:latin typeface="Arial"/>
                <a:cs typeface="Arial"/>
              </a:rPr>
              <a:t>can 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endanger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10">
                <a:latin typeface="Arial"/>
                <a:cs typeface="Arial"/>
              </a:rPr>
              <a:t>declining </a:t>
            </a:r>
            <a:r>
              <a:rPr dirty="0" sz="1200" spc="-5">
                <a:latin typeface="Arial"/>
                <a:cs typeface="Arial"/>
              </a:rPr>
              <a:t>resource, which, in </a:t>
            </a:r>
            <a:r>
              <a:rPr dirty="0" sz="1200">
                <a:latin typeface="Arial"/>
                <a:cs typeface="Arial"/>
              </a:rPr>
              <a:t>future </a:t>
            </a:r>
            <a:r>
              <a:rPr dirty="0" sz="1200" spc="-5">
                <a:latin typeface="Arial"/>
                <a:cs typeface="Arial"/>
              </a:rPr>
              <a:t>scenarios, is expected </a:t>
            </a:r>
            <a:r>
              <a:rPr dirty="0" sz="1200" spc="-10">
                <a:latin typeface="Arial"/>
                <a:cs typeface="Arial"/>
              </a:rPr>
              <a:t>to </a:t>
            </a:r>
            <a:r>
              <a:rPr dirty="0" sz="1200" spc="-5">
                <a:latin typeface="Arial"/>
                <a:cs typeface="Arial"/>
              </a:rPr>
              <a:t> decrease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substantially.</a:t>
            </a:r>
            <a:endParaRPr sz="1200">
              <a:latin typeface="Arial"/>
              <a:cs typeface="Arial"/>
            </a:endParaRPr>
          </a:p>
          <a:p>
            <a:pPr algn="just" marL="184785" marR="5715" indent="-172720">
              <a:lnSpc>
                <a:spcPct val="160000"/>
              </a:lnSpc>
              <a:spcBef>
                <a:spcPts val="1010"/>
              </a:spcBef>
              <a:buChar char="•"/>
              <a:tabLst>
                <a:tab pos="185420" algn="l"/>
              </a:tabLst>
            </a:pPr>
            <a:r>
              <a:rPr dirty="0" sz="1200" spc="-25">
                <a:latin typeface="Arial"/>
                <a:cs typeface="Arial"/>
              </a:rPr>
              <a:t>Towards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10">
                <a:latin typeface="Arial"/>
                <a:cs typeface="Arial"/>
              </a:rPr>
              <a:t>lower guarantee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10">
                <a:latin typeface="Arial"/>
                <a:cs typeface="Arial"/>
              </a:rPr>
              <a:t>available water </a:t>
            </a:r>
            <a:r>
              <a:rPr dirty="0" sz="1200" spc="-5">
                <a:latin typeface="Arial"/>
                <a:cs typeface="Arial"/>
              </a:rPr>
              <a:t>resources, or a greater </a:t>
            </a:r>
            <a:r>
              <a:rPr dirty="0" sz="1200" spc="-15">
                <a:latin typeface="Arial"/>
                <a:cs typeface="Arial"/>
              </a:rPr>
              <a:t>and 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expensive difficulty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obtaining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them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sufficient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quantity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quality.</a:t>
            </a:r>
            <a:endParaRPr sz="1200">
              <a:latin typeface="Arial"/>
              <a:cs typeface="Arial"/>
            </a:endParaRPr>
          </a:p>
          <a:p>
            <a:pPr algn="just" marL="184785" marR="5080" indent="-172720">
              <a:lnSpc>
                <a:spcPct val="160000"/>
              </a:lnSpc>
              <a:spcBef>
                <a:spcPts val="1010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It </a:t>
            </a:r>
            <a:r>
              <a:rPr dirty="0" sz="1200" spc="-5">
                <a:latin typeface="Arial"/>
                <a:cs typeface="Arial"/>
              </a:rPr>
              <a:t>is not expected that the </a:t>
            </a:r>
            <a:r>
              <a:rPr dirty="0" sz="1200" spc="-10">
                <a:latin typeface="Arial"/>
                <a:cs typeface="Arial"/>
              </a:rPr>
              <a:t>main consequence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10">
                <a:latin typeface="Arial"/>
                <a:cs typeface="Arial"/>
              </a:rPr>
              <a:t>climate change will </a:t>
            </a:r>
            <a:r>
              <a:rPr dirty="0" sz="1200" spc="-5">
                <a:latin typeface="Arial"/>
                <a:cs typeface="Arial"/>
              </a:rPr>
              <a:t>be a 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significant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decrease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snow</a:t>
            </a:r>
            <a:r>
              <a:rPr dirty="0" sz="1200" spc="-5">
                <a:latin typeface="Arial"/>
                <a:cs typeface="Arial"/>
              </a:rPr>
              <a:t> tourism,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but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rather</a:t>
            </a:r>
            <a:r>
              <a:rPr dirty="0" sz="1200">
                <a:latin typeface="Arial"/>
                <a:cs typeface="Arial"/>
              </a:rPr>
              <a:t> its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redistribution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territorial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concentration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 a</a:t>
            </a:r>
            <a:r>
              <a:rPr dirty="0" sz="1200">
                <a:latin typeface="Arial"/>
                <a:cs typeface="Arial"/>
              </a:rPr>
              <a:t> few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resorts, </a:t>
            </a:r>
            <a:r>
              <a:rPr dirty="0" sz="1200" spc="-5">
                <a:latin typeface="Arial"/>
                <a:cs typeface="Arial"/>
              </a:rPr>
              <a:t>especially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Baqueira-Beret.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037" y="52577"/>
            <a:ext cx="1583690" cy="273050"/>
          </a:xfrm>
          <a:custGeom>
            <a:avLst/>
            <a:gdLst/>
            <a:ahLst/>
            <a:cxnLst/>
            <a:rect l="l" t="t" r="r" b="b"/>
            <a:pathLst>
              <a:path w="1583689" h="273050">
                <a:moveTo>
                  <a:pt x="1583436" y="0"/>
                </a:moveTo>
                <a:lnTo>
                  <a:pt x="0" y="0"/>
                </a:lnTo>
                <a:lnTo>
                  <a:pt x="0" y="272796"/>
                </a:lnTo>
                <a:lnTo>
                  <a:pt x="1583436" y="272796"/>
                </a:lnTo>
                <a:lnTo>
                  <a:pt x="1583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01002" y="79628"/>
            <a:ext cx="974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DISCUSSION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1375" y="483108"/>
            <a:ext cx="2719070" cy="4334510"/>
            <a:chOff x="341375" y="483108"/>
            <a:chExt cx="2719070" cy="43345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975" y="483108"/>
              <a:ext cx="1728216" cy="27371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75" y="2298191"/>
              <a:ext cx="1871472" cy="25191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8540" y="4867147"/>
            <a:ext cx="61683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 b="1">
                <a:latin typeface="Arial"/>
                <a:cs typeface="Arial"/>
              </a:rPr>
              <a:t>https://</a:t>
            </a:r>
            <a:r>
              <a:rPr dirty="0" sz="1050" spc="-5" b="1">
                <a:latin typeface="Arial"/>
                <a:cs typeface="Arial"/>
                <a:hlinkClick r:id="rId5"/>
              </a:rPr>
              <a:t>www.icgc.cat/Descarregues/Imatges-aeries-i-de-satel-lit/Ortoimatges-Sentinel-2-mensuals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66293"/>
            <a:ext cx="13417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b="1">
                <a:latin typeface="Arial"/>
                <a:cs typeface="Arial"/>
              </a:rPr>
              <a:t>R</a:t>
            </a:r>
            <a:r>
              <a:rPr dirty="0" sz="1350" spc="-5" b="1">
                <a:latin typeface="Arial"/>
                <a:cs typeface="Arial"/>
              </a:rPr>
              <a:t>ESE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-100" b="1">
                <a:latin typeface="Arial"/>
                <a:cs typeface="Arial"/>
              </a:rPr>
              <a:t>T</a:t>
            </a:r>
            <a:r>
              <a:rPr dirty="0" sz="1350" spc="-15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T</a:t>
            </a:r>
            <a:r>
              <a:rPr dirty="0" sz="1350" spc="-10" b="1">
                <a:latin typeface="Arial"/>
                <a:cs typeface="Arial"/>
              </a:rPr>
              <a:t>I</a:t>
            </a:r>
            <a:r>
              <a:rPr dirty="0" sz="1350" b="1"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957" y="4927295"/>
            <a:ext cx="2945574" cy="1378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9572" y="4932972"/>
            <a:ext cx="3492627" cy="1328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5605" y="4932972"/>
            <a:ext cx="291592" cy="12540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4812" y="1658239"/>
            <a:ext cx="1393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SIT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1800" spc="-10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35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221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MAIN</a:t>
            </a:r>
            <a:r>
              <a:rPr dirty="0" spc="-40"/>
              <a:t> </a:t>
            </a:r>
            <a:r>
              <a:rPr dirty="0"/>
              <a:t>COMPONENTS</a:t>
            </a:r>
            <a:r>
              <a:rPr dirty="0" spc="-80"/>
              <a:t> </a:t>
            </a:r>
            <a:r>
              <a:rPr dirty="0" spc="-5"/>
              <a:t>AT</a:t>
            </a:r>
          </a:p>
          <a:p>
            <a:pPr marL="1922145">
              <a:lnSpc>
                <a:spcPct val="100000"/>
              </a:lnSpc>
              <a:spcBef>
                <a:spcPts val="1295"/>
              </a:spcBef>
            </a:pPr>
            <a:r>
              <a:rPr dirty="0" spc="-5"/>
              <a:t>CATALONIA:</a:t>
            </a:r>
            <a:r>
              <a:rPr dirty="0" spc="-20"/>
              <a:t> </a:t>
            </a:r>
            <a:r>
              <a:rPr dirty="0" spc="-5"/>
              <a:t>CLIMATE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14978" y="1529537"/>
            <a:ext cx="3767454" cy="195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Verdana"/>
                <a:cs typeface="Verdana"/>
              </a:rPr>
              <a:t>Impacts</a:t>
            </a:r>
            <a:r>
              <a:rPr dirty="0" sz="1800" spc="-2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on</a:t>
            </a:r>
            <a:r>
              <a:rPr dirty="0" sz="1800" spc="-2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tourism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60000"/>
              </a:lnSpc>
              <a:spcBef>
                <a:spcPts val="1535"/>
              </a:spcBef>
              <a:buAutoNum type="arabicPeriod"/>
              <a:tabLst>
                <a:tab pos="244475" algn="l"/>
              </a:tabLst>
            </a:pPr>
            <a:r>
              <a:rPr dirty="0" sz="1350">
                <a:latin typeface="Verdana"/>
                <a:cs typeface="Verdana"/>
              </a:rPr>
              <a:t>The</a:t>
            </a:r>
            <a:r>
              <a:rPr dirty="0" sz="1350" spc="-25">
                <a:latin typeface="Verdana"/>
                <a:cs typeface="Verdana"/>
              </a:rPr>
              <a:t> </a:t>
            </a:r>
            <a:r>
              <a:rPr dirty="0" sz="1350" spc="-5">
                <a:latin typeface="Verdana"/>
                <a:cs typeface="Verdana"/>
              </a:rPr>
              <a:t>Component</a:t>
            </a:r>
            <a:r>
              <a:rPr dirty="0" sz="1350" spc="-40">
                <a:latin typeface="Verdana"/>
                <a:cs typeface="Verdana"/>
              </a:rPr>
              <a:t> </a:t>
            </a:r>
            <a:r>
              <a:rPr dirty="0" sz="1350">
                <a:latin typeface="Verdana"/>
                <a:cs typeface="Verdana"/>
              </a:rPr>
              <a:t>about</a:t>
            </a:r>
            <a:r>
              <a:rPr dirty="0" sz="1350" spc="-15">
                <a:latin typeface="Verdana"/>
                <a:cs typeface="Verdana"/>
              </a:rPr>
              <a:t> </a:t>
            </a:r>
            <a:r>
              <a:rPr dirty="0" sz="1350">
                <a:latin typeface="Verdana"/>
                <a:cs typeface="Verdana"/>
              </a:rPr>
              <a:t>extreme</a:t>
            </a:r>
            <a:r>
              <a:rPr dirty="0" sz="1350" spc="-35">
                <a:latin typeface="Verdana"/>
                <a:cs typeface="Verdana"/>
              </a:rPr>
              <a:t> </a:t>
            </a:r>
            <a:r>
              <a:rPr dirty="0" sz="1350">
                <a:latin typeface="Verdana"/>
                <a:cs typeface="Verdana"/>
              </a:rPr>
              <a:t>heat</a:t>
            </a:r>
            <a:r>
              <a:rPr dirty="0" sz="1350" spc="-15">
                <a:latin typeface="Verdana"/>
                <a:cs typeface="Verdana"/>
              </a:rPr>
              <a:t> </a:t>
            </a:r>
            <a:r>
              <a:rPr dirty="0" sz="1350" spc="5">
                <a:latin typeface="Verdana"/>
                <a:cs typeface="Verdana"/>
              </a:rPr>
              <a:t>and </a:t>
            </a:r>
            <a:r>
              <a:rPr dirty="0" sz="1350" spc="-459">
                <a:latin typeface="Verdana"/>
                <a:cs typeface="Verdana"/>
              </a:rPr>
              <a:t> </a:t>
            </a:r>
            <a:r>
              <a:rPr dirty="0" sz="1350">
                <a:latin typeface="Verdana"/>
                <a:cs typeface="Verdana"/>
              </a:rPr>
              <a:t>comfort</a:t>
            </a:r>
            <a:r>
              <a:rPr dirty="0" sz="1350" spc="-35">
                <a:latin typeface="Verdana"/>
                <a:cs typeface="Verdana"/>
              </a:rPr>
              <a:t> </a:t>
            </a:r>
            <a:r>
              <a:rPr dirty="0" sz="1350" spc="-5">
                <a:latin typeface="Verdana"/>
                <a:cs typeface="Verdana"/>
              </a:rPr>
              <a:t>(direct </a:t>
            </a:r>
            <a:r>
              <a:rPr dirty="0" sz="1350">
                <a:latin typeface="Verdana"/>
                <a:cs typeface="Verdana"/>
              </a:rPr>
              <a:t>impact)</a:t>
            </a:r>
            <a:endParaRPr sz="1350">
              <a:latin typeface="Verdana"/>
              <a:cs typeface="Verdana"/>
            </a:endParaRPr>
          </a:p>
          <a:p>
            <a:pPr marL="12700" marR="441325">
              <a:lnSpc>
                <a:spcPct val="160000"/>
              </a:lnSpc>
              <a:spcBef>
                <a:spcPts val="1140"/>
              </a:spcBef>
              <a:buAutoNum type="arabicPeriod"/>
              <a:tabLst>
                <a:tab pos="244475" algn="l"/>
              </a:tabLst>
            </a:pPr>
            <a:r>
              <a:rPr dirty="0" sz="1350">
                <a:latin typeface="Verdana"/>
                <a:cs typeface="Verdana"/>
              </a:rPr>
              <a:t>The</a:t>
            </a:r>
            <a:r>
              <a:rPr dirty="0" sz="1350" spc="-30">
                <a:latin typeface="Verdana"/>
                <a:cs typeface="Verdana"/>
              </a:rPr>
              <a:t> </a:t>
            </a:r>
            <a:r>
              <a:rPr dirty="0" sz="1350" spc="-5">
                <a:latin typeface="Verdana"/>
                <a:cs typeface="Verdana"/>
              </a:rPr>
              <a:t>Component</a:t>
            </a:r>
            <a:r>
              <a:rPr dirty="0" sz="1350" spc="-45">
                <a:latin typeface="Verdana"/>
                <a:cs typeface="Verdana"/>
              </a:rPr>
              <a:t> </a:t>
            </a:r>
            <a:r>
              <a:rPr dirty="0" sz="1350">
                <a:latin typeface="Verdana"/>
                <a:cs typeface="Verdana"/>
              </a:rPr>
              <a:t>on</a:t>
            </a:r>
            <a:r>
              <a:rPr dirty="0" sz="1350" spc="-5">
                <a:latin typeface="Verdana"/>
                <a:cs typeface="Verdana"/>
              </a:rPr>
              <a:t> water</a:t>
            </a:r>
            <a:r>
              <a:rPr dirty="0" sz="1350" spc="-30">
                <a:latin typeface="Verdana"/>
                <a:cs typeface="Verdana"/>
              </a:rPr>
              <a:t> </a:t>
            </a:r>
            <a:r>
              <a:rPr dirty="0" sz="1350">
                <a:latin typeface="Verdana"/>
                <a:cs typeface="Verdana"/>
              </a:rPr>
              <a:t>resources </a:t>
            </a:r>
            <a:r>
              <a:rPr dirty="0" sz="1350" spc="-459">
                <a:latin typeface="Verdana"/>
                <a:cs typeface="Verdana"/>
              </a:rPr>
              <a:t> </a:t>
            </a:r>
            <a:r>
              <a:rPr dirty="0" sz="1350" spc="-5">
                <a:latin typeface="Verdana"/>
                <a:cs typeface="Verdana"/>
              </a:rPr>
              <a:t>(indirect</a:t>
            </a:r>
            <a:r>
              <a:rPr dirty="0" sz="1350" spc="-10">
                <a:latin typeface="Verdana"/>
                <a:cs typeface="Verdana"/>
              </a:rPr>
              <a:t> </a:t>
            </a:r>
            <a:r>
              <a:rPr dirty="0" sz="1350">
                <a:latin typeface="Verdana"/>
                <a:cs typeface="Verdana"/>
              </a:rPr>
              <a:t>impact)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812" y="2468435"/>
            <a:ext cx="1972310" cy="1123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Tourism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sector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prefers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1200" spc="-40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focus on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more obvious,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immediate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processes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1200" spc="-4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phenomena and</a:t>
            </a:r>
            <a:r>
              <a:rPr dirty="0" sz="1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easily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quantifiable.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106" y="95307"/>
            <a:ext cx="131635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b="1">
                <a:latin typeface="Arial"/>
                <a:cs typeface="Arial"/>
              </a:rPr>
              <a:t>R</a:t>
            </a:r>
            <a:r>
              <a:rPr dirty="0" sz="1350" spc="-5" b="1">
                <a:latin typeface="Arial"/>
                <a:cs typeface="Arial"/>
              </a:rPr>
              <a:t>ESE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-100" b="1">
                <a:latin typeface="Arial"/>
                <a:cs typeface="Arial"/>
              </a:rPr>
              <a:t>T</a:t>
            </a:r>
            <a:r>
              <a:rPr dirty="0" sz="1350" spc="-15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T</a:t>
            </a:r>
            <a:r>
              <a:rPr dirty="0" sz="1350" spc="-10" b="1">
                <a:latin typeface="Arial"/>
                <a:cs typeface="Arial"/>
              </a:rPr>
              <a:t>I</a:t>
            </a:r>
            <a:r>
              <a:rPr dirty="0" sz="1350" b="1"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5985" y="4932972"/>
            <a:ext cx="291211" cy="125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7315200" cy="3467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957" y="4927295"/>
            <a:ext cx="2945574" cy="1378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9572" y="4932972"/>
            <a:ext cx="3492627" cy="13284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85037" y="52577"/>
            <a:ext cx="1583690" cy="273050"/>
          </a:xfrm>
          <a:custGeom>
            <a:avLst/>
            <a:gdLst/>
            <a:ahLst/>
            <a:cxnLst/>
            <a:rect l="l" t="t" r="r" b="b"/>
            <a:pathLst>
              <a:path w="1583689" h="273050">
                <a:moveTo>
                  <a:pt x="1583436" y="0"/>
                </a:moveTo>
                <a:lnTo>
                  <a:pt x="0" y="0"/>
                </a:lnTo>
                <a:lnTo>
                  <a:pt x="0" y="272796"/>
                </a:lnTo>
                <a:lnTo>
                  <a:pt x="1583436" y="272796"/>
                </a:lnTo>
                <a:lnTo>
                  <a:pt x="1583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34205" y="79628"/>
            <a:ext cx="1203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EXTREME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HEAT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106" y="95307"/>
            <a:ext cx="131635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b="1">
                <a:latin typeface="Arial"/>
                <a:cs typeface="Arial"/>
              </a:rPr>
              <a:t>R</a:t>
            </a:r>
            <a:r>
              <a:rPr dirty="0" sz="1350" spc="-5" b="1">
                <a:latin typeface="Arial"/>
                <a:cs typeface="Arial"/>
              </a:rPr>
              <a:t>ESE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-100" b="1">
                <a:latin typeface="Arial"/>
                <a:cs typeface="Arial"/>
              </a:rPr>
              <a:t>T</a:t>
            </a:r>
            <a:r>
              <a:rPr dirty="0" sz="1350" spc="-15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T</a:t>
            </a:r>
            <a:r>
              <a:rPr dirty="0" sz="1350" spc="-10" b="1">
                <a:latin typeface="Arial"/>
                <a:cs typeface="Arial"/>
              </a:rPr>
              <a:t>I</a:t>
            </a:r>
            <a:r>
              <a:rPr dirty="0" sz="1350" b="1"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0397" y="4932972"/>
            <a:ext cx="296799" cy="125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957" y="4927295"/>
            <a:ext cx="2945574" cy="1378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9572" y="4932972"/>
            <a:ext cx="3492627" cy="1328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97013" y="459041"/>
            <a:ext cx="7474584" cy="4410075"/>
            <a:chOff x="997013" y="459041"/>
            <a:chExt cx="7474584" cy="44100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363" y="469283"/>
              <a:ext cx="7294858" cy="43099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08125" y="470154"/>
              <a:ext cx="3421379" cy="216535"/>
            </a:xfrm>
            <a:custGeom>
              <a:avLst/>
              <a:gdLst/>
              <a:ahLst/>
              <a:cxnLst/>
              <a:rect l="l" t="t" r="r" b="b"/>
              <a:pathLst>
                <a:path w="3421379" h="216534">
                  <a:moveTo>
                    <a:pt x="3421379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3421379" y="216408"/>
                  </a:lnTo>
                  <a:lnTo>
                    <a:pt x="3421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08125" y="470154"/>
              <a:ext cx="3421379" cy="216535"/>
            </a:xfrm>
            <a:custGeom>
              <a:avLst/>
              <a:gdLst/>
              <a:ahLst/>
              <a:cxnLst/>
              <a:rect l="l" t="t" r="r" b="b"/>
              <a:pathLst>
                <a:path w="3421379" h="216534">
                  <a:moveTo>
                    <a:pt x="0" y="216408"/>
                  </a:moveTo>
                  <a:lnTo>
                    <a:pt x="3421379" y="216408"/>
                  </a:lnTo>
                  <a:lnTo>
                    <a:pt x="3421379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18793" y="4456938"/>
              <a:ext cx="4849495" cy="361315"/>
            </a:xfrm>
            <a:custGeom>
              <a:avLst/>
              <a:gdLst/>
              <a:ahLst/>
              <a:cxnLst/>
              <a:rect l="l" t="t" r="r" b="b"/>
              <a:pathLst>
                <a:path w="4849495" h="361314">
                  <a:moveTo>
                    <a:pt x="4849367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4849367" y="361188"/>
                  </a:lnTo>
                  <a:lnTo>
                    <a:pt x="4849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18793" y="4456938"/>
              <a:ext cx="4849495" cy="361315"/>
            </a:xfrm>
            <a:custGeom>
              <a:avLst/>
              <a:gdLst/>
              <a:ahLst/>
              <a:cxnLst/>
              <a:rect l="l" t="t" r="r" b="b"/>
              <a:pathLst>
                <a:path w="4849495" h="361314">
                  <a:moveTo>
                    <a:pt x="0" y="361188"/>
                  </a:moveTo>
                  <a:lnTo>
                    <a:pt x="4849367" y="361188"/>
                  </a:lnTo>
                  <a:lnTo>
                    <a:pt x="4849367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222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53278" y="4588001"/>
              <a:ext cx="2807335" cy="269875"/>
            </a:xfrm>
            <a:custGeom>
              <a:avLst/>
              <a:gdLst/>
              <a:ahLst/>
              <a:cxnLst/>
              <a:rect l="l" t="t" r="r" b="b"/>
              <a:pathLst>
                <a:path w="2807334" h="269875">
                  <a:moveTo>
                    <a:pt x="2807207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2807207" y="269748"/>
                  </a:lnTo>
                  <a:lnTo>
                    <a:pt x="2807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53278" y="4588001"/>
              <a:ext cx="2807335" cy="269875"/>
            </a:xfrm>
            <a:custGeom>
              <a:avLst/>
              <a:gdLst/>
              <a:ahLst/>
              <a:cxnLst/>
              <a:rect l="l" t="t" r="r" b="b"/>
              <a:pathLst>
                <a:path w="2807334" h="269875">
                  <a:moveTo>
                    <a:pt x="0" y="269748"/>
                  </a:moveTo>
                  <a:lnTo>
                    <a:pt x="2807207" y="269748"/>
                  </a:lnTo>
                  <a:lnTo>
                    <a:pt x="2807207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84413" y="4377689"/>
              <a:ext cx="440690" cy="269875"/>
            </a:xfrm>
            <a:custGeom>
              <a:avLst/>
              <a:gdLst/>
              <a:ahLst/>
              <a:cxnLst/>
              <a:rect l="l" t="t" r="r" b="b"/>
              <a:pathLst>
                <a:path w="440690" h="269875">
                  <a:moveTo>
                    <a:pt x="440435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440435" y="269748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84413" y="4377689"/>
              <a:ext cx="440690" cy="269875"/>
            </a:xfrm>
            <a:custGeom>
              <a:avLst/>
              <a:gdLst/>
              <a:ahLst/>
              <a:cxnLst/>
              <a:rect l="l" t="t" r="r" b="b"/>
              <a:pathLst>
                <a:path w="440690" h="269875">
                  <a:moveTo>
                    <a:pt x="0" y="269748"/>
                  </a:moveTo>
                  <a:lnTo>
                    <a:pt x="440435" y="269748"/>
                  </a:lnTo>
                  <a:lnTo>
                    <a:pt x="440435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685037" y="52577"/>
            <a:ext cx="1583690" cy="273050"/>
          </a:xfrm>
          <a:custGeom>
            <a:avLst/>
            <a:gdLst/>
            <a:ahLst/>
            <a:cxnLst/>
            <a:rect l="l" t="t" r="r" b="b"/>
            <a:pathLst>
              <a:path w="1583689" h="273050">
                <a:moveTo>
                  <a:pt x="1583436" y="0"/>
                </a:moveTo>
                <a:lnTo>
                  <a:pt x="0" y="0"/>
                </a:lnTo>
                <a:lnTo>
                  <a:pt x="0" y="272796"/>
                </a:lnTo>
                <a:lnTo>
                  <a:pt x="1583436" y="272796"/>
                </a:lnTo>
                <a:lnTo>
                  <a:pt x="1583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34205" y="79628"/>
            <a:ext cx="1203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EXTREME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HEAT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106" y="95307"/>
            <a:ext cx="131635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b="1">
                <a:latin typeface="Arial"/>
                <a:cs typeface="Arial"/>
              </a:rPr>
              <a:t>R</a:t>
            </a:r>
            <a:r>
              <a:rPr dirty="0" sz="1350" spc="-5" b="1">
                <a:latin typeface="Arial"/>
                <a:cs typeface="Arial"/>
              </a:rPr>
              <a:t>ESE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-100" b="1">
                <a:latin typeface="Arial"/>
                <a:cs typeface="Arial"/>
              </a:rPr>
              <a:t>T</a:t>
            </a:r>
            <a:r>
              <a:rPr dirty="0" sz="1350" spc="-15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T</a:t>
            </a:r>
            <a:r>
              <a:rPr dirty="0" sz="1350" spc="-10" b="1">
                <a:latin typeface="Arial"/>
                <a:cs typeface="Arial"/>
              </a:rPr>
              <a:t>I</a:t>
            </a:r>
            <a:r>
              <a:rPr dirty="0" sz="1350" b="1"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7256" y="4932972"/>
            <a:ext cx="289941" cy="125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957" y="4927295"/>
            <a:ext cx="2945574" cy="1378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9572" y="4932972"/>
            <a:ext cx="3492627" cy="1328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408" y="1156716"/>
            <a:ext cx="1239012" cy="65836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96240" y="432816"/>
            <a:ext cx="8641080" cy="4384675"/>
            <a:chOff x="396240" y="432816"/>
            <a:chExt cx="8641080" cy="43846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6188" y="432816"/>
              <a:ext cx="6771131" cy="43845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3836" y="1382268"/>
              <a:ext cx="1735836" cy="13609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240" y="3500627"/>
              <a:ext cx="2231136" cy="12694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676" y="3220211"/>
              <a:ext cx="2078736" cy="27431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685037" y="52577"/>
            <a:ext cx="1583690" cy="273050"/>
          </a:xfrm>
          <a:custGeom>
            <a:avLst/>
            <a:gdLst/>
            <a:ahLst/>
            <a:cxnLst/>
            <a:rect l="l" t="t" r="r" b="b"/>
            <a:pathLst>
              <a:path w="1583689" h="273050">
                <a:moveTo>
                  <a:pt x="1583436" y="0"/>
                </a:moveTo>
                <a:lnTo>
                  <a:pt x="0" y="0"/>
                </a:lnTo>
                <a:lnTo>
                  <a:pt x="0" y="272796"/>
                </a:lnTo>
                <a:lnTo>
                  <a:pt x="1583436" y="272796"/>
                </a:lnTo>
                <a:lnTo>
                  <a:pt x="1583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934205" y="79628"/>
            <a:ext cx="1203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EXTREME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HEAT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106" y="95307"/>
            <a:ext cx="131635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b="1">
                <a:latin typeface="Arial"/>
                <a:cs typeface="Arial"/>
              </a:rPr>
              <a:t>R</a:t>
            </a:r>
            <a:r>
              <a:rPr dirty="0" sz="1350" spc="-5" b="1">
                <a:latin typeface="Arial"/>
                <a:cs typeface="Arial"/>
              </a:rPr>
              <a:t>ESE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-100" b="1">
                <a:latin typeface="Arial"/>
                <a:cs typeface="Arial"/>
              </a:rPr>
              <a:t>T</a:t>
            </a:r>
            <a:r>
              <a:rPr dirty="0" sz="1350" spc="-15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T</a:t>
            </a:r>
            <a:r>
              <a:rPr dirty="0" sz="1350" spc="-10" b="1">
                <a:latin typeface="Arial"/>
                <a:cs typeface="Arial"/>
              </a:rPr>
              <a:t>I</a:t>
            </a:r>
            <a:r>
              <a:rPr dirty="0" sz="1350" b="1"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4207" y="4932972"/>
            <a:ext cx="292989" cy="125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39" y="882395"/>
            <a:ext cx="7383780" cy="33787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85037" y="52577"/>
            <a:ext cx="1583690" cy="273050"/>
          </a:xfrm>
          <a:custGeom>
            <a:avLst/>
            <a:gdLst/>
            <a:ahLst/>
            <a:cxnLst/>
            <a:rect l="l" t="t" r="r" b="b"/>
            <a:pathLst>
              <a:path w="1583689" h="273050">
                <a:moveTo>
                  <a:pt x="1583436" y="0"/>
                </a:moveTo>
                <a:lnTo>
                  <a:pt x="0" y="0"/>
                </a:lnTo>
                <a:lnTo>
                  <a:pt x="0" y="272796"/>
                </a:lnTo>
                <a:lnTo>
                  <a:pt x="1583436" y="272796"/>
                </a:lnTo>
                <a:lnTo>
                  <a:pt x="1583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25417" y="79628"/>
            <a:ext cx="162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 b="1">
                <a:latin typeface="Arial"/>
                <a:cs typeface="Arial"/>
              </a:rPr>
              <a:t>W</a:t>
            </a:r>
            <a:r>
              <a:rPr dirty="0" sz="1200" spc="-13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TER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30" b="1">
                <a:latin typeface="Arial"/>
                <a:cs typeface="Arial"/>
              </a:rPr>
              <a:t>A</a:t>
            </a:r>
            <a:r>
              <a:rPr dirty="0" sz="1200" spc="-85" b="1">
                <a:latin typeface="Arial"/>
                <a:cs typeface="Arial"/>
              </a:rPr>
              <a:t>V</a:t>
            </a:r>
            <a:r>
              <a:rPr dirty="0" sz="1200" spc="-4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L</a:t>
            </a:r>
            <a:r>
              <a:rPr dirty="0" sz="1200" spc="-2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B</a:t>
            </a:r>
            <a:r>
              <a:rPr dirty="0" sz="1200" spc="10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LI</a:t>
            </a:r>
            <a:r>
              <a:rPr dirty="0" sz="1200" spc="1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106" y="95307"/>
            <a:ext cx="131635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b="1">
                <a:latin typeface="Arial"/>
                <a:cs typeface="Arial"/>
              </a:rPr>
              <a:t>R</a:t>
            </a:r>
            <a:r>
              <a:rPr dirty="0" sz="1350" spc="-5" b="1">
                <a:latin typeface="Arial"/>
                <a:cs typeface="Arial"/>
              </a:rPr>
              <a:t>ESE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-100" b="1">
                <a:latin typeface="Arial"/>
                <a:cs typeface="Arial"/>
              </a:rPr>
              <a:t>T</a:t>
            </a:r>
            <a:r>
              <a:rPr dirty="0" sz="1350" spc="-15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T</a:t>
            </a:r>
            <a:r>
              <a:rPr dirty="0" sz="1350" spc="-10" b="1">
                <a:latin typeface="Arial"/>
                <a:cs typeface="Arial"/>
              </a:rPr>
              <a:t>I</a:t>
            </a:r>
            <a:r>
              <a:rPr dirty="0" sz="1350" b="1"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4276" y="556259"/>
            <a:ext cx="7880984" cy="4502150"/>
            <a:chOff x="684276" y="556259"/>
            <a:chExt cx="7880984" cy="4502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5223" y="4932971"/>
              <a:ext cx="291973" cy="1254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556259"/>
              <a:ext cx="7880604" cy="434644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85037" y="52577"/>
            <a:ext cx="1583690" cy="273050"/>
          </a:xfrm>
          <a:custGeom>
            <a:avLst/>
            <a:gdLst/>
            <a:ahLst/>
            <a:cxnLst/>
            <a:rect l="l" t="t" r="r" b="b"/>
            <a:pathLst>
              <a:path w="1583689" h="273050">
                <a:moveTo>
                  <a:pt x="1583436" y="0"/>
                </a:moveTo>
                <a:lnTo>
                  <a:pt x="0" y="0"/>
                </a:lnTo>
                <a:lnTo>
                  <a:pt x="0" y="272796"/>
                </a:lnTo>
                <a:lnTo>
                  <a:pt x="1583436" y="272796"/>
                </a:lnTo>
                <a:lnTo>
                  <a:pt x="1583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25417" y="79628"/>
            <a:ext cx="162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 b="1">
                <a:latin typeface="Arial"/>
                <a:cs typeface="Arial"/>
              </a:rPr>
              <a:t>W</a:t>
            </a:r>
            <a:r>
              <a:rPr dirty="0" sz="1200" spc="-13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TER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30" b="1">
                <a:latin typeface="Arial"/>
                <a:cs typeface="Arial"/>
              </a:rPr>
              <a:t>A</a:t>
            </a:r>
            <a:r>
              <a:rPr dirty="0" sz="1200" spc="-85" b="1">
                <a:latin typeface="Arial"/>
                <a:cs typeface="Arial"/>
              </a:rPr>
              <a:t>V</a:t>
            </a:r>
            <a:r>
              <a:rPr dirty="0" sz="1200" spc="-4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L</a:t>
            </a:r>
            <a:r>
              <a:rPr dirty="0" sz="1200" spc="-2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B</a:t>
            </a:r>
            <a:r>
              <a:rPr dirty="0" sz="1200" spc="10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LI</a:t>
            </a:r>
            <a:r>
              <a:rPr dirty="0" sz="1200" spc="1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106" y="95307"/>
            <a:ext cx="131635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b="1">
                <a:latin typeface="Arial"/>
                <a:cs typeface="Arial"/>
              </a:rPr>
              <a:t>R</a:t>
            </a:r>
            <a:r>
              <a:rPr dirty="0" sz="1350" spc="-5" b="1">
                <a:latin typeface="Arial"/>
                <a:cs typeface="Arial"/>
              </a:rPr>
              <a:t>ESE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-100" b="1">
                <a:latin typeface="Arial"/>
                <a:cs typeface="Arial"/>
              </a:rPr>
              <a:t>T</a:t>
            </a:r>
            <a:r>
              <a:rPr dirty="0" sz="1350" spc="-15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T</a:t>
            </a:r>
            <a:r>
              <a:rPr dirty="0" sz="1350" spc="-10" b="1">
                <a:latin typeface="Arial"/>
                <a:cs typeface="Arial"/>
              </a:rPr>
              <a:t>I</a:t>
            </a:r>
            <a:r>
              <a:rPr dirty="0" sz="1350" b="1"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3192" y="4932972"/>
            <a:ext cx="294004" cy="1254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9495" y="771144"/>
            <a:ext cx="4593590" cy="3744595"/>
            <a:chOff x="539495" y="771144"/>
            <a:chExt cx="4593590" cy="37445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1938527"/>
              <a:ext cx="4593336" cy="25770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40" y="771144"/>
              <a:ext cx="2638044" cy="116738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291328" y="606551"/>
            <a:ext cx="3735704" cy="4269105"/>
            <a:chOff x="5291328" y="606551"/>
            <a:chExt cx="3735704" cy="42691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1328" y="606551"/>
              <a:ext cx="3735324" cy="26639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4480" y="2715768"/>
              <a:ext cx="3023616" cy="215950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685037" y="52577"/>
            <a:ext cx="1583690" cy="273050"/>
          </a:xfrm>
          <a:custGeom>
            <a:avLst/>
            <a:gdLst/>
            <a:ahLst/>
            <a:cxnLst/>
            <a:rect l="l" t="t" r="r" b="b"/>
            <a:pathLst>
              <a:path w="1583689" h="273050">
                <a:moveTo>
                  <a:pt x="1583436" y="0"/>
                </a:moveTo>
                <a:lnTo>
                  <a:pt x="0" y="0"/>
                </a:lnTo>
                <a:lnTo>
                  <a:pt x="0" y="272796"/>
                </a:lnTo>
                <a:lnTo>
                  <a:pt x="1583436" y="272796"/>
                </a:lnTo>
                <a:lnTo>
                  <a:pt x="1583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25417" y="79628"/>
            <a:ext cx="162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 b="1">
                <a:latin typeface="Arial"/>
                <a:cs typeface="Arial"/>
              </a:rPr>
              <a:t>W</a:t>
            </a:r>
            <a:r>
              <a:rPr dirty="0" sz="1200" spc="-13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TER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30" b="1">
                <a:latin typeface="Arial"/>
                <a:cs typeface="Arial"/>
              </a:rPr>
              <a:t>A</a:t>
            </a:r>
            <a:r>
              <a:rPr dirty="0" sz="1200" spc="-85" b="1">
                <a:latin typeface="Arial"/>
                <a:cs typeface="Arial"/>
              </a:rPr>
              <a:t>V</a:t>
            </a:r>
            <a:r>
              <a:rPr dirty="0" sz="1200" spc="-4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L</a:t>
            </a:r>
            <a:r>
              <a:rPr dirty="0" sz="1200" spc="-2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B</a:t>
            </a:r>
            <a:r>
              <a:rPr dirty="0" sz="1200" spc="10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LI</a:t>
            </a:r>
            <a:r>
              <a:rPr dirty="0" sz="1200" spc="1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4192" y="4875072"/>
            <a:ext cx="3289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https://visors.icgc.cat/subsidencia-projectes/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106" y="95307"/>
            <a:ext cx="131635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b="1">
                <a:latin typeface="Arial"/>
                <a:cs typeface="Arial"/>
              </a:rPr>
              <a:t>R</a:t>
            </a:r>
            <a:r>
              <a:rPr dirty="0" sz="1350" spc="-5" b="1">
                <a:latin typeface="Arial"/>
                <a:cs typeface="Arial"/>
              </a:rPr>
              <a:t>ESE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-100" b="1">
                <a:latin typeface="Arial"/>
                <a:cs typeface="Arial"/>
              </a:rPr>
              <a:t>T</a:t>
            </a:r>
            <a:r>
              <a:rPr dirty="0" sz="1350" spc="-15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T</a:t>
            </a:r>
            <a:r>
              <a:rPr dirty="0" sz="1350" spc="-10" b="1">
                <a:latin typeface="Arial"/>
                <a:cs typeface="Arial"/>
              </a:rPr>
              <a:t>I</a:t>
            </a:r>
            <a:r>
              <a:rPr dirty="0" sz="1350" b="1"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2683" y="4932972"/>
            <a:ext cx="294513" cy="125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987552"/>
            <a:ext cx="2247900" cy="32994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3031" y="559308"/>
            <a:ext cx="2237231" cy="40248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6600" y="2709672"/>
            <a:ext cx="3322320" cy="18531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6600" y="742959"/>
            <a:ext cx="3376412" cy="173419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85037" y="52577"/>
            <a:ext cx="1583690" cy="273050"/>
          </a:xfrm>
          <a:custGeom>
            <a:avLst/>
            <a:gdLst/>
            <a:ahLst/>
            <a:cxnLst/>
            <a:rect l="l" t="t" r="r" b="b"/>
            <a:pathLst>
              <a:path w="1583689" h="273050">
                <a:moveTo>
                  <a:pt x="1583436" y="0"/>
                </a:moveTo>
                <a:lnTo>
                  <a:pt x="0" y="0"/>
                </a:lnTo>
                <a:lnTo>
                  <a:pt x="0" y="272796"/>
                </a:lnTo>
                <a:lnTo>
                  <a:pt x="1583436" y="272796"/>
                </a:lnTo>
                <a:lnTo>
                  <a:pt x="1583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01002" y="79628"/>
            <a:ext cx="974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DISCUSSION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Gomez Lopez, Daniel</dc:creator>
  <dc:title>PowerPoint Presentation</dc:title>
  <dcterms:created xsi:type="dcterms:W3CDTF">2023-09-27T16:13:07Z</dcterms:created>
  <dcterms:modified xsi:type="dcterms:W3CDTF">2023-09-27T16:13:07Z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2023-09-27T00:00:00Z</vt:filetime>
  </property>
</Properties>
</file>