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16"/>
  </p:notesMasterIdLst>
  <p:handoutMasterIdLst>
    <p:handoutMasterId r:id="rId17"/>
  </p:handoutMasterIdLst>
  <p:sldIdLst>
    <p:sldId id="429" r:id="rId3"/>
    <p:sldId id="435" r:id="rId4"/>
    <p:sldId id="430" r:id="rId5"/>
    <p:sldId id="436" r:id="rId6"/>
    <p:sldId id="437" r:id="rId7"/>
    <p:sldId id="432" r:id="rId8"/>
    <p:sldId id="440" r:id="rId9"/>
    <p:sldId id="442" r:id="rId10"/>
    <p:sldId id="443" r:id="rId11"/>
    <p:sldId id="446" r:id="rId12"/>
    <p:sldId id="447" r:id="rId13"/>
    <p:sldId id="434" r:id="rId14"/>
    <p:sldId id="44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4192"/>
    <a:srgbClr val="000000"/>
    <a:srgbClr val="3333FF"/>
    <a:srgbClr val="0000FF"/>
    <a:srgbClr val="FF0066"/>
    <a:srgbClr val="1F3C14"/>
    <a:srgbClr val="3366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24" autoAdjust="0"/>
  </p:normalViewPr>
  <p:slideViewPr>
    <p:cSldViewPr snapToGrid="0">
      <p:cViewPr varScale="1">
        <p:scale>
          <a:sx n="104" d="100"/>
          <a:sy n="104" d="100"/>
        </p:scale>
        <p:origin x="7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51795-EFB9-46C9-80C8-FEAA8075B6FA}" type="datetimeFigureOut">
              <a:rPr lang="it-IT" smtClean="0"/>
              <a:t>27/09/2023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9FABB-DF1E-4F82-8C78-0A058F5B57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66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85F3D-90B8-4877-8C7B-BB1B6BB0222D}" type="datetimeFigureOut">
              <a:rPr lang="it-IT" smtClean="0"/>
              <a:pPr/>
              <a:t>27/09/2023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B5CCA-1CE6-437B-86D5-E0C3536FC8B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32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73544-8866-4AA4-9E6A-C41ADE6E3F9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" y="6306370"/>
            <a:ext cx="574866" cy="557027"/>
          </a:xfrm>
          <a:prstGeom prst="rect">
            <a:avLst/>
          </a:prstGeom>
        </p:spPr>
      </p:pic>
      <p:cxnSp>
        <p:nvCxnSpPr>
          <p:cNvPr id="13" name="Connettore 1 12"/>
          <p:cNvCxnSpPr/>
          <p:nvPr userDrawn="1"/>
        </p:nvCxnSpPr>
        <p:spPr>
          <a:xfrm>
            <a:off x="0" y="6293223"/>
            <a:ext cx="12192000" cy="6723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titolo 1"/>
          <p:cNvSpPr>
            <a:spLocks noGrp="1"/>
          </p:cNvSpPr>
          <p:nvPr>
            <p:ph type="title"/>
          </p:nvPr>
        </p:nvSpPr>
        <p:spPr>
          <a:xfrm>
            <a:off x="555812" y="-10187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678270" y="1216025"/>
            <a:ext cx="4188105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6" name="Titolo 1"/>
          <p:cNvSpPr txBox="1">
            <a:spLocks/>
          </p:cNvSpPr>
          <p:nvPr userDrawn="1"/>
        </p:nvSpPr>
        <p:spPr>
          <a:xfrm>
            <a:off x="183871" y="5553636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Segnaposto immagine 2"/>
          <p:cNvSpPr>
            <a:spLocks noGrp="1"/>
          </p:cNvSpPr>
          <p:nvPr>
            <p:ph type="pic" idx="1"/>
          </p:nvPr>
        </p:nvSpPr>
        <p:spPr>
          <a:xfrm>
            <a:off x="183871" y="12985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9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317" y="5474914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9356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Valerio.tramutoli@unibas.it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11D505-E779-8C43-C225-0F2329BB5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377" y="6400404"/>
            <a:ext cx="1616765" cy="4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7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5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defTabSz="121917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7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84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73544-8866-4AA4-9E6A-C41ADE6E3F9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51109"/>
            <a:ext cx="597558" cy="579014"/>
          </a:xfrm>
          <a:prstGeom prst="rect">
            <a:avLst/>
          </a:prstGeom>
        </p:spPr>
      </p:pic>
      <p:pic>
        <p:nvPicPr>
          <p:cNvPr id="11" name="Picture 2" descr="C:\Users\User\Dropbox\Copernicus Academy\Communication kit Academy\Logo academy_FIN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9" y="6335745"/>
            <a:ext cx="901350" cy="5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1 13"/>
          <p:cNvCxnSpPr/>
          <p:nvPr userDrawn="1"/>
        </p:nvCxnSpPr>
        <p:spPr>
          <a:xfrm>
            <a:off x="0" y="6293224"/>
            <a:ext cx="12711953" cy="52544"/>
          </a:xfrm>
          <a:prstGeom prst="line">
            <a:avLst/>
          </a:prstGeom>
          <a:ln w="41275"/>
          <a:scene3d>
            <a:camera prst="orthographicFront">
              <a:rot lat="0" lon="0" rev="18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9356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9356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Valerio.tramutoli@unibas.it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579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0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28737" y="932722"/>
            <a:ext cx="12741071" cy="5935929"/>
            <a:chOff x="-396553" y="699541"/>
            <a:chExt cx="9555803" cy="4451947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345" y="992283"/>
              <a:ext cx="6513804" cy="4159205"/>
            </a:xfrm>
            <a:prstGeom prst="rect">
              <a:avLst/>
            </a:prstGeom>
            <a:solidFill>
              <a:srgbClr val="0E0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553" y="699541"/>
              <a:ext cx="4621109" cy="4059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6" descr="S:\F15015_Copernicus\3_Work\330_Work-in-process\SC4_BackgroundMat\Old\Element Copernicus\Cover PPT\Link\Po_River_Italy.jp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9" t="25927" r="-1" b="9813"/>
            <a:stretch/>
          </p:blipFill>
          <p:spPr bwMode="auto">
            <a:xfrm>
              <a:off x="6837540" y="988942"/>
              <a:ext cx="2306461" cy="4162546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 userDrawn="1"/>
          </p:nvSpPr>
          <p:spPr>
            <a:xfrm>
              <a:off x="6837540" y="990051"/>
              <a:ext cx="2306460" cy="41534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6512460" y="988942"/>
              <a:ext cx="2646790" cy="4162546"/>
            </a:xfrm>
            <a:prstGeom prst="rect">
              <a:avLst/>
            </a:prstGeom>
            <a:gradFill flip="none" rotWithShape="1">
              <a:gsLst>
                <a:gs pos="17000">
                  <a:srgbClr val="0E0A32"/>
                </a:gs>
                <a:gs pos="1000">
                  <a:srgbClr val="0E0A32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4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597352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26484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032596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1" y="2756926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48683" y="5786226"/>
            <a:ext cx="12283016" cy="110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57" y="5830675"/>
            <a:ext cx="1735959" cy="10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1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0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7" r:id="rId2"/>
    <p:sldLayoutId id="2147483655" r:id="rId3"/>
    <p:sldLayoutId id="214748366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pPr defTabSz="121917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pPr defTabSz="1219170"/>
            <a:fld id="{58768E1A-8455-4611-8763-3FA1B747F6B6}" type="slidenum">
              <a:rPr lang="en-US" smtClean="0"/>
              <a:pPr defTabSz="121917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57" y="6066880"/>
            <a:ext cx="1210916" cy="7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https://bok.eo4geo.eu/PP1-2-8" TargetMode="External"/><Relationship Id="rId18" Type="http://schemas.openxmlformats.org/officeDocument/2006/relationships/hyperlink" Target="https://bok.eo4geo.eu/PS1-2" TargetMode="External"/><Relationship Id="rId26" Type="http://schemas.openxmlformats.org/officeDocument/2006/relationships/hyperlink" Target="https://bok.eo4geo.eu/PP1-6-7" TargetMode="External"/><Relationship Id="rId39" Type="http://schemas.openxmlformats.org/officeDocument/2006/relationships/hyperlink" Target="https://bok.eo4geo.eu/PS3-4-3" TargetMode="External"/><Relationship Id="rId21" Type="http://schemas.openxmlformats.org/officeDocument/2006/relationships/hyperlink" Target="https://bok.eo4geo.eu/PP1-6-1" TargetMode="External"/><Relationship Id="rId34" Type="http://schemas.openxmlformats.org/officeDocument/2006/relationships/hyperlink" Target="https://bok.eo4geo.eu/PS1-5-1-2" TargetMode="External"/><Relationship Id="rId7" Type="http://schemas.openxmlformats.org/officeDocument/2006/relationships/hyperlink" Target="https://bok.eo4geo.eu/PP1-1-2" TargetMode="External"/><Relationship Id="rId2" Type="http://schemas.openxmlformats.org/officeDocument/2006/relationships/image" Target="../media/image24.png"/><Relationship Id="rId16" Type="http://schemas.openxmlformats.org/officeDocument/2006/relationships/hyperlink" Target="https://bok.eo4geo.eu/PP1-4-5" TargetMode="External"/><Relationship Id="rId20" Type="http://schemas.openxmlformats.org/officeDocument/2006/relationships/hyperlink" Target="https://bok.eo4geo.eu/PP1-1-5" TargetMode="External"/><Relationship Id="rId29" Type="http://schemas.openxmlformats.org/officeDocument/2006/relationships/hyperlink" Target="https://bok.eo4geo.eu/PP1-8-4" TargetMode="External"/><Relationship Id="rId41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ok.eo4geo.eu/PP1-1-11" TargetMode="External"/><Relationship Id="rId11" Type="http://schemas.openxmlformats.org/officeDocument/2006/relationships/hyperlink" Target="https://bok.eo4geo.eu/PP1-2-10" TargetMode="External"/><Relationship Id="rId24" Type="http://schemas.openxmlformats.org/officeDocument/2006/relationships/hyperlink" Target="https://bok.eo4geo.eu/PP1-6-4" TargetMode="External"/><Relationship Id="rId32" Type="http://schemas.openxmlformats.org/officeDocument/2006/relationships/hyperlink" Target="https://bok.eo4geo.eu/PS1-2-2" TargetMode="External"/><Relationship Id="rId37" Type="http://schemas.openxmlformats.org/officeDocument/2006/relationships/hyperlink" Target="https://bok.eo4geo.eu/PS3-4-1" TargetMode="External"/><Relationship Id="rId40" Type="http://schemas.openxmlformats.org/officeDocument/2006/relationships/hyperlink" Target="https://bok.eo4geo.eu/PS3-4-4" TargetMode="External"/><Relationship Id="rId5" Type="http://schemas.openxmlformats.org/officeDocument/2006/relationships/hyperlink" Target="https://bok.eo4geo.eu/PP1-1-1" TargetMode="External"/><Relationship Id="rId15" Type="http://schemas.openxmlformats.org/officeDocument/2006/relationships/hyperlink" Target="https://bok.eo4geo.eu/PP1-3-3" TargetMode="External"/><Relationship Id="rId23" Type="http://schemas.openxmlformats.org/officeDocument/2006/relationships/hyperlink" Target="https://bok.eo4geo.eu/PP1-6-3" TargetMode="External"/><Relationship Id="rId28" Type="http://schemas.openxmlformats.org/officeDocument/2006/relationships/hyperlink" Target="https://bok.eo4geo.eu/GD11-2" TargetMode="External"/><Relationship Id="rId36" Type="http://schemas.openxmlformats.org/officeDocument/2006/relationships/hyperlink" Target="https://bok.eo4geo.eu/PS2-2-3-4" TargetMode="External"/><Relationship Id="rId10" Type="http://schemas.openxmlformats.org/officeDocument/2006/relationships/hyperlink" Target="https://bok.eo4geo.eu/PP1-1-7" TargetMode="External"/><Relationship Id="rId19" Type="http://schemas.openxmlformats.org/officeDocument/2006/relationships/hyperlink" Target="https://bok.eo4geo.eu/IP1-7-1" TargetMode="External"/><Relationship Id="rId31" Type="http://schemas.openxmlformats.org/officeDocument/2006/relationships/hyperlink" Target="https://bok.eo4geo.eu/PS1-2-1-1-1" TargetMode="External"/><Relationship Id="rId4" Type="http://schemas.openxmlformats.org/officeDocument/2006/relationships/hyperlink" Target="https://bok.eo4geo.eu/PP1" TargetMode="External"/><Relationship Id="rId9" Type="http://schemas.openxmlformats.org/officeDocument/2006/relationships/hyperlink" Target="https://bok.eo4geo.eu/PP1-1-6" TargetMode="External"/><Relationship Id="rId14" Type="http://schemas.openxmlformats.org/officeDocument/2006/relationships/hyperlink" Target="https://bok.eo4geo.eu/PP1-3-1" TargetMode="External"/><Relationship Id="rId22" Type="http://schemas.openxmlformats.org/officeDocument/2006/relationships/hyperlink" Target="https://bok.eo4geo.eu/PP1-6-2" TargetMode="External"/><Relationship Id="rId27" Type="http://schemas.openxmlformats.org/officeDocument/2006/relationships/hyperlink" Target="https://bok.eo4geo.eu/PP2-2-2" TargetMode="External"/><Relationship Id="rId30" Type="http://schemas.openxmlformats.org/officeDocument/2006/relationships/hyperlink" Target="https://bok.eo4geo.eu/PS1" TargetMode="External"/><Relationship Id="rId35" Type="http://schemas.openxmlformats.org/officeDocument/2006/relationships/hyperlink" Target="https://bok.eo4geo.eu/PS2-2-3-2" TargetMode="External"/><Relationship Id="rId8" Type="http://schemas.openxmlformats.org/officeDocument/2006/relationships/hyperlink" Target="https://bok.eo4geo.eu/PP1-1-4" TargetMode="External"/><Relationship Id="rId3" Type="http://schemas.openxmlformats.org/officeDocument/2006/relationships/hyperlink" Target="https://bok.eo4geo.eu/IP3-1-2-3" TargetMode="External"/><Relationship Id="rId12" Type="http://schemas.openxmlformats.org/officeDocument/2006/relationships/hyperlink" Target="https://bok.eo4geo.eu/PP1-2-5" TargetMode="External"/><Relationship Id="rId17" Type="http://schemas.openxmlformats.org/officeDocument/2006/relationships/hyperlink" Target="https://bok.eo4geo.eu/PP2-2-5-2" TargetMode="External"/><Relationship Id="rId25" Type="http://schemas.openxmlformats.org/officeDocument/2006/relationships/hyperlink" Target="https://bok.eo4geo.eu/PP1-6-6" TargetMode="External"/><Relationship Id="rId33" Type="http://schemas.openxmlformats.org/officeDocument/2006/relationships/hyperlink" Target="https://bok.eo4geo.eu/PS1-4" TargetMode="External"/><Relationship Id="rId38" Type="http://schemas.openxmlformats.org/officeDocument/2006/relationships/hyperlink" Target="https://bok.eo4geo.eu/PS3-4-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tb.itc.utwente.nl/page/518/dashboar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A9BADD49-D408-7A35-C447-95F18A3E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11021" r="10918" b="4762"/>
          <a:stretch/>
        </p:blipFill>
        <p:spPr>
          <a:xfrm>
            <a:off x="-20782" y="-101490"/>
            <a:ext cx="12212782" cy="64272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42" y="6325713"/>
            <a:ext cx="549334" cy="5322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F9A22F-FB3E-18A1-8870-B80CC9BC2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" y="6457797"/>
            <a:ext cx="1616765" cy="4027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DBBC3F-CD63-2A90-7F90-797ED5DCB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89" y="-2012669"/>
            <a:ext cx="3310415" cy="987638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993A791-F810-1AB2-A7C5-474D26722BC0}"/>
              </a:ext>
            </a:extLst>
          </p:cNvPr>
          <p:cNvSpPr txBox="1">
            <a:spLocks/>
          </p:cNvSpPr>
          <p:nvPr/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1">
                    <a:lumMod val="50000"/>
                  </a:schemeClr>
                </a:solidFill>
              </a:rPr>
              <a:t>valerio.tramutoli@unibas.it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531" y="532287"/>
            <a:ext cx="5253469" cy="4279141"/>
          </a:xfrm>
          <a:solidFill>
            <a:srgbClr val="000000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spc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to prepare workforce and talents to address space skills in business, research and public administration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85EF521-E547-EB41-E0D0-C393F75E2527}"/>
              </a:ext>
            </a:extLst>
          </p:cNvPr>
          <p:cNvSpPr/>
          <p:nvPr/>
        </p:nvSpPr>
        <p:spPr>
          <a:xfrm>
            <a:off x="6345671" y="506836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</a:rPr>
              <a:t>Valerio Tramutoli </a:t>
            </a:r>
          </a:p>
          <a:p>
            <a:pPr algn="ctr"/>
            <a:r>
              <a:rPr lang="it-IT" sz="2400" i="1" dirty="0">
                <a:solidFill>
                  <a:schemeClr val="bg1"/>
                </a:solidFill>
              </a:rPr>
              <a:t>University of Basilicata </a:t>
            </a:r>
          </a:p>
        </p:txBody>
      </p:sp>
    </p:spTree>
    <p:extLst>
      <p:ext uri="{BB962C8B-B14F-4D97-AF65-F5344CB8AC3E}">
        <p14:creationId xmlns:p14="http://schemas.microsoft.com/office/powerpoint/2010/main" val="18977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-295275" y="141009"/>
            <a:ext cx="12782550" cy="1143000"/>
          </a:xfrm>
        </p:spPr>
        <p:txBody>
          <a:bodyPr>
            <a:noAutofit/>
          </a:bodyPr>
          <a:lstStyle/>
          <a:p>
            <a:r>
              <a:rPr lang="it-IT" dirty="0" err="1"/>
              <a:t>Example</a:t>
            </a:r>
            <a:r>
              <a:rPr lang="it-IT" b="0" dirty="0"/>
              <a:t> </a:t>
            </a:r>
            <a:r>
              <a:rPr lang="it-IT" dirty="0"/>
              <a:t>2 </a:t>
            </a:r>
            <a:br>
              <a:rPr lang="it-IT" sz="3600" dirty="0"/>
            </a:br>
            <a:r>
              <a:rPr lang="it-IT" sz="2800" b="0" dirty="0"/>
              <a:t>The</a:t>
            </a:r>
            <a:r>
              <a:rPr lang="it-IT" sz="2800" dirty="0"/>
              <a:t> </a:t>
            </a:r>
            <a:r>
              <a:rPr lang="it-IT" sz="2400" dirty="0"/>
              <a:t>UNIBAS </a:t>
            </a:r>
            <a:r>
              <a:rPr lang="en-US" sz="2400" dirty="0"/>
              <a:t>Summer School for Local/Regional Administration Workforce 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pic>
        <p:nvPicPr>
          <p:cNvPr id="2" name="Immagine 1" descr="Immagine che contiene testo, cielo, mappa, interni&#10;&#10;Descrizione generata automaticamente">
            <a:extLst>
              <a:ext uri="{FF2B5EF4-FFF2-40B4-BE49-F238E27FC236}">
                <a16:creationId xmlns:a16="http://schemas.microsoft.com/office/drawing/2014/main" id="{892DD3CE-DA60-A63A-5364-B4D56024A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9652" r="2743" b="5951"/>
          <a:stretch/>
        </p:blipFill>
        <p:spPr>
          <a:xfrm>
            <a:off x="7728240" y="1231306"/>
            <a:ext cx="3523487" cy="15488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50CB71-026D-185A-6D97-959545547B00}"/>
              </a:ext>
            </a:extLst>
          </p:cNvPr>
          <p:cNvSpPr txBox="1"/>
          <p:nvPr/>
        </p:nvSpPr>
        <p:spPr>
          <a:xfrm>
            <a:off x="10982131" y="6137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FCC181C-1507-9F9F-EAA6-013CB1B2F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886" y="2922978"/>
            <a:ext cx="3284394" cy="38318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Module 1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[IP3-1-2-3]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Normalized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Vegetation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Index (NDVI)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[PP1] Basics of Optical Remote Sensing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Electromagnetic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Waves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Photons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[PP1-1-11]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intensity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etc.)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Electromagnetic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[PP1-1-4] Planck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the black body.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Wien's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displacement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[PP1-1-6] Stefan–Boltzmann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Kirchoff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[PP1-1-7] Concepts of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Emissivity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Brightness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Temperature.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[PP1-2-10]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Rayleigh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roughness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criterion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[PP1-2-5] Concepts of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Transmittance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Absorbance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Reflectance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Scattering.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[PP1-2-8] EM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penetration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Attenuation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Length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[PP1-3-1]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Radiometric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quantities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irradiance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flux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brightness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emittance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luminosity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etc.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[PP1-3-3]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Signatures of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[PP1-4-5] Beer-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Bouguer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-Lambert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[PP2-2-5-2]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Attenuation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lenght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penetration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depth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[PS1-2] Passive vs.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Module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[IP1-7-1]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correction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[PP1-1-11]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intensity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etc.)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[PP1-1-5]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Rayleigh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-Jeans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approximation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Wien's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approximation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Structure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chemical-physical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Absorption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scattering of solar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[PP1-6-3] Mie Scattering in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[PP1-6-4]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Rayleigh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Scattering in the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[PP1-6-6] Light scattering by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particulates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[PP1-6-7]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Earth's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(standard)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Atmosphere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Transmittance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[PP2-2-2] Scattering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emission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C00AB88-346F-D2D1-1E9F-C4C8A6012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339" y="4391867"/>
            <a:ext cx="1747938" cy="19543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Module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[GD11-2]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Platforms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[PP1-8-4] Satellite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orbits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parametrization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choice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Types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remote sensing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[PS1-2-1-1-1] Along track scanners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[PS1-2-2]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Radiometers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[PS1-4] Imaging vs.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nonimaging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[PS1-5-1-2]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Across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 scanners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[PS2-2-3-2]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Types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satellite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orbits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[PS2-2-3-4]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Swath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[PS3-4-1]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[PS3-4-2]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[PS3-4-3]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Radiometric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[PS3-4-4]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Temporal</a:t>
            </a: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it-IT" altLang="it-IT" sz="7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Open Sans" panose="020B0606030504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</a:t>
            </a:r>
            <a:endParaRPr kumimoji="0" lang="it-IT" altLang="it-IT" sz="7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CasellaDiTesto 17">
            <a:extLst>
              <a:ext uri="{FF2B5EF4-FFF2-40B4-BE49-F238E27FC236}">
                <a16:creationId xmlns:a16="http://schemas.microsoft.com/office/drawing/2014/main" id="{F08FDEB0-E55B-6A88-A250-7BC0EFD98B51}"/>
              </a:ext>
            </a:extLst>
          </p:cNvPr>
          <p:cNvSpPr txBox="1"/>
          <p:nvPr/>
        </p:nvSpPr>
        <p:spPr>
          <a:xfrm>
            <a:off x="129243" y="1360268"/>
            <a:ext cx="463687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Main choices: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 modular 3,5 days course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Strictly in local (Italian) language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Offered in mixed form (in presence &amp; remotely)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Entirely video-registered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All lessons and additional material for insights provided before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No public call !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Selection made through the Local Administrations Directors (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education is an investment!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/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4" descr="Giovane uomo d’affari seduto che sorride">
            <a:extLst>
              <a:ext uri="{FF2B5EF4-FFF2-40B4-BE49-F238E27FC236}">
                <a16:creationId xmlns:a16="http://schemas.microsoft.com/office/drawing/2014/main" id="{08DD83D4-4441-A1D6-AC25-E2034A3EAC7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16" y="1264867"/>
            <a:ext cx="2841652" cy="512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0" y="197379"/>
            <a:ext cx="12192000" cy="1143000"/>
          </a:xfrm>
        </p:spPr>
        <p:txBody>
          <a:bodyPr>
            <a:noAutofit/>
          </a:bodyPr>
          <a:lstStyle/>
          <a:p>
            <a:r>
              <a:rPr lang="it-IT" dirty="0" err="1"/>
              <a:t>Practise</a:t>
            </a:r>
            <a:r>
              <a:rPr lang="it-IT" dirty="0"/>
              <a:t> with </a:t>
            </a:r>
            <a:r>
              <a:rPr lang="it-IT" dirty="0" err="1"/>
              <a:t>scholars</a:t>
            </a:r>
            <a:br>
              <a:rPr lang="it-IT" sz="3600" dirty="0"/>
            </a:br>
            <a:r>
              <a:rPr lang="it-IT" sz="4000" dirty="0"/>
              <a:t> </a:t>
            </a:r>
            <a:r>
              <a:rPr lang="it-IT" sz="3600" dirty="0"/>
              <a:t>the School-Work </a:t>
            </a:r>
            <a:r>
              <a:rPr lang="it-IT" sz="3600" dirty="0" err="1"/>
              <a:t>Alternation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UNIBAS </a:t>
            </a:r>
            <a:r>
              <a:rPr lang="en-US" sz="3600" dirty="0"/>
              <a:t> 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pic>
        <p:nvPicPr>
          <p:cNvPr id="4" name="Immagine 19">
            <a:extLst>
              <a:ext uri="{FF2B5EF4-FFF2-40B4-BE49-F238E27FC236}">
                <a16:creationId xmlns:a16="http://schemas.microsoft.com/office/drawing/2014/main" id="{C65BE7C0-3AD7-6BF9-3BF6-87055F56B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5" t="45279" r="9189" b="16751"/>
          <a:stretch/>
        </p:blipFill>
        <p:spPr>
          <a:xfrm>
            <a:off x="3262626" y="2636967"/>
            <a:ext cx="8864719" cy="3196123"/>
          </a:xfrm>
          <a:prstGeom prst="rect">
            <a:avLst/>
          </a:prstGeom>
        </p:spPr>
      </p:pic>
      <p:sp>
        <p:nvSpPr>
          <p:cNvPr id="5" name="CasellaDiTesto 17">
            <a:extLst>
              <a:ext uri="{FF2B5EF4-FFF2-40B4-BE49-F238E27FC236}">
                <a16:creationId xmlns:a16="http://schemas.microsoft.com/office/drawing/2014/main" id="{A6B221D2-FF63-1A9E-D4B3-325CDE9F7C69}"/>
              </a:ext>
            </a:extLst>
          </p:cNvPr>
          <p:cNvSpPr txBox="1"/>
          <p:nvPr/>
        </p:nvSpPr>
        <p:spPr>
          <a:xfrm>
            <a:off x="64655" y="1201103"/>
            <a:ext cx="1100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Objectives: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 introduce high school students to the basic (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non trivial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knowledge of remote sensing methods, instruments and applications</a:t>
            </a:r>
          </a:p>
        </p:txBody>
      </p:sp>
      <p:sp>
        <p:nvSpPr>
          <p:cNvPr id="6" name="CasellaDiTesto 17">
            <a:extLst>
              <a:ext uri="{FF2B5EF4-FFF2-40B4-BE49-F238E27FC236}">
                <a16:creationId xmlns:a16="http://schemas.microsoft.com/office/drawing/2014/main" id="{70A8BAD0-53FE-939B-42EC-075DF4AF3969}"/>
              </a:ext>
            </a:extLst>
          </p:cNvPr>
          <p:cNvSpPr txBox="1"/>
          <p:nvPr/>
        </p:nvSpPr>
        <p:spPr>
          <a:xfrm>
            <a:off x="64655" y="2701134"/>
            <a:ext cx="30778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 leverage their curiosity (and smartness) to encourage them to continue their studies in that direction</a:t>
            </a:r>
          </a:p>
        </p:txBody>
      </p:sp>
    </p:spTree>
    <p:extLst>
      <p:ext uri="{BB962C8B-B14F-4D97-AF65-F5344CB8AC3E}">
        <p14:creationId xmlns:p14="http://schemas.microsoft.com/office/powerpoint/2010/main" val="48171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2" name="Titolo 7">
            <a:extLst>
              <a:ext uri="{FF2B5EF4-FFF2-40B4-BE49-F238E27FC236}">
                <a16:creationId xmlns:a16="http://schemas.microsoft.com/office/drawing/2014/main" id="{679689A3-0FA5-6F6C-BA6E-B46040D76CE1}"/>
              </a:ext>
            </a:extLst>
          </p:cNvPr>
          <p:cNvSpPr txBox="1">
            <a:spLocks/>
          </p:cNvSpPr>
          <p:nvPr/>
        </p:nvSpPr>
        <p:spPr>
          <a:xfrm>
            <a:off x="194560" y="1558749"/>
            <a:ext cx="10972800" cy="796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(some) </a:t>
            </a:r>
            <a:r>
              <a:rPr lang="it-IT" dirty="0" err="1"/>
              <a:t>Lessons</a:t>
            </a:r>
            <a:r>
              <a:rPr lang="it-IT" dirty="0"/>
              <a:t> </a:t>
            </a:r>
            <a:r>
              <a:rPr lang="it-IT" dirty="0" err="1"/>
              <a:t>learned</a:t>
            </a:r>
            <a:endParaRPr lang="it-IT" dirty="0"/>
          </a:p>
          <a:p>
            <a:endParaRPr lang="it-IT" dirty="0"/>
          </a:p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D925F-DC5D-ACF1-B69A-50B6C85184E2}"/>
              </a:ext>
            </a:extLst>
          </p:cNvPr>
          <p:cNvSpPr txBox="1"/>
          <p:nvPr/>
        </p:nvSpPr>
        <p:spPr>
          <a:xfrm>
            <a:off x="0" y="763602"/>
            <a:ext cx="11582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At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all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education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levels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:</a:t>
            </a:r>
          </a:p>
          <a:p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In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order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to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avoid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volatile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space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skills 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ong lasting knowledge (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fundamentals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)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should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always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precede 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whatever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advanced, specialized/updated knowledge (which changes every year).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Space skills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at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European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level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(ESCO)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should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be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jointly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established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(e.g.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based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on EO4GEO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BoK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) 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and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corresponding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curricula and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professional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b="1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qualifications</a:t>
            </a:r>
            <a:r>
              <a:rPr lang="it-IT" sz="2800" b="1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reciprocally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recognized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by the </a:t>
            </a:r>
            <a:r>
              <a:rPr lang="it-IT" sz="2800" dirty="0" err="1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Member</a:t>
            </a:r>
            <a:r>
              <a:rPr lang="it-IT" sz="2800" dirty="0">
                <a:solidFill>
                  <a:srgbClr val="4472C4">
                    <a:lumMod val="50000"/>
                  </a:srgbClr>
                </a:solidFill>
                <a:latin typeface="Calibri Light"/>
                <a:ea typeface="+mj-ea"/>
                <a:cs typeface="+mj-cs"/>
              </a:rPr>
              <a:t> State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Basic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module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of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GIS and Space EO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methods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should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be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introduced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in the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ordinary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programs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of (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at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it-IT" sz="28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least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high)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schools</a:t>
            </a: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7938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pic>
        <p:nvPicPr>
          <p:cNvPr id="7" name="Immagine 18">
            <a:extLst>
              <a:ext uri="{FF2B5EF4-FFF2-40B4-BE49-F238E27FC236}">
                <a16:creationId xmlns:a16="http://schemas.microsoft.com/office/drawing/2014/main" id="{460FA8CB-14F2-BD4C-FF15-6266C324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91" y="1013614"/>
            <a:ext cx="9933538" cy="5175635"/>
          </a:xfrm>
          <a:prstGeom prst="rect">
            <a:avLst/>
          </a:prstGeom>
        </p:spPr>
      </p:pic>
      <p:sp>
        <p:nvSpPr>
          <p:cNvPr id="2" name="Titolo 7">
            <a:extLst>
              <a:ext uri="{FF2B5EF4-FFF2-40B4-BE49-F238E27FC236}">
                <a16:creationId xmlns:a16="http://schemas.microsoft.com/office/drawing/2014/main" id="{679689A3-0FA5-6F6C-BA6E-B46040D76CE1}"/>
              </a:ext>
            </a:extLst>
          </p:cNvPr>
          <p:cNvSpPr txBox="1">
            <a:spLocks/>
          </p:cNvSpPr>
          <p:nvPr/>
        </p:nvSpPr>
        <p:spPr>
          <a:xfrm>
            <a:off x="1958109" y="3907094"/>
            <a:ext cx="10972800" cy="796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dirty="0"/>
              <a:t>Thanks</a:t>
            </a:r>
          </a:p>
          <a:p>
            <a:endParaRPr lang="it-IT" sz="8000" dirty="0"/>
          </a:p>
          <a:p>
            <a:br>
              <a:rPr lang="it-IT" sz="8000" dirty="0"/>
            </a:br>
            <a:br>
              <a:rPr lang="it-IT" sz="8000" dirty="0"/>
            </a:br>
            <a:br>
              <a:rPr lang="it-IT" sz="8000" dirty="0"/>
            </a:b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29227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D9C0EE4B-AAE2-F863-2156-6208F3F068CB}"/>
              </a:ext>
            </a:extLst>
          </p:cNvPr>
          <p:cNvSpPr/>
          <p:nvPr/>
        </p:nvSpPr>
        <p:spPr>
          <a:xfrm>
            <a:off x="7389085" y="911742"/>
            <a:ext cx="4611566" cy="53514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09600" y="-149822"/>
            <a:ext cx="10972800" cy="1143000"/>
          </a:xfrm>
        </p:spPr>
        <p:txBody>
          <a:bodyPr>
            <a:noAutofit/>
          </a:bodyPr>
          <a:lstStyle/>
          <a:p>
            <a:r>
              <a:rPr lang="it-IT" dirty="0" err="1"/>
              <a:t>Facts</a:t>
            </a:r>
            <a:r>
              <a:rPr lang="it-IT" dirty="0"/>
              <a:t> 1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5" name="Titolo 7">
            <a:extLst>
              <a:ext uri="{FF2B5EF4-FFF2-40B4-BE49-F238E27FC236}">
                <a16:creationId xmlns:a16="http://schemas.microsoft.com/office/drawing/2014/main" id="{993DBA3E-D6B4-4F4E-5546-86D05B9EF5CE}"/>
              </a:ext>
            </a:extLst>
          </p:cNvPr>
          <p:cNvSpPr txBox="1">
            <a:spLocks/>
          </p:cNvSpPr>
          <p:nvPr/>
        </p:nvSpPr>
        <p:spPr>
          <a:xfrm>
            <a:off x="180584" y="2992440"/>
            <a:ext cx="6367998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0" dirty="0"/>
              <a:t>In the catalog of the almost 3000 qualifications recognized at European level by </a:t>
            </a:r>
            <a:r>
              <a:rPr lang="en-US" sz="3200" dirty="0"/>
              <a:t>ESCO the reference to experts on the development of applications/services based on EO technologies is still absent </a:t>
            </a:r>
          </a:p>
          <a:p>
            <a:pPr algn="just"/>
            <a:endParaRPr lang="en-US" sz="3200" dirty="0"/>
          </a:p>
          <a:p>
            <a:pPr algn="just"/>
            <a:r>
              <a:rPr lang="en-US" sz="2800" b="0" dirty="0"/>
              <a:t>(they instead exist with reference to GIS, aeronautics, ITC, etc.)</a:t>
            </a:r>
            <a:endParaRPr lang="it-IT" sz="2800" b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3883DC-DA53-1185-88FD-4576A25B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797" y="3373584"/>
            <a:ext cx="3696676" cy="14771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44BF3E-BD60-AB84-EA09-7177967B374F}"/>
              </a:ext>
            </a:extLst>
          </p:cNvPr>
          <p:cNvSpPr txBox="1"/>
          <p:nvPr/>
        </p:nvSpPr>
        <p:spPr>
          <a:xfrm>
            <a:off x="7562222" y="2185955"/>
            <a:ext cx="4611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Skills/</a:t>
            </a:r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Competences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Qualifications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Occupations</a:t>
            </a:r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it-IT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(ESCO)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DABFE7-7C03-B67D-598A-0C2F161ECEEB}"/>
              </a:ext>
            </a:extLst>
          </p:cNvPr>
          <p:cNvSpPr txBox="1"/>
          <p:nvPr/>
        </p:nvSpPr>
        <p:spPr>
          <a:xfrm>
            <a:off x="9398157" y="4982576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000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09600" y="-149822"/>
            <a:ext cx="10972800" cy="1143000"/>
          </a:xfrm>
        </p:spPr>
        <p:txBody>
          <a:bodyPr>
            <a:noAutofit/>
          </a:bodyPr>
          <a:lstStyle/>
          <a:p>
            <a:r>
              <a:rPr lang="it-IT" dirty="0" err="1"/>
              <a:t>Facts</a:t>
            </a:r>
            <a:r>
              <a:rPr lang="it-IT" dirty="0"/>
              <a:t> 2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5" name="Titolo 7">
            <a:extLst>
              <a:ext uri="{FF2B5EF4-FFF2-40B4-BE49-F238E27FC236}">
                <a16:creationId xmlns:a16="http://schemas.microsoft.com/office/drawing/2014/main" id="{993DBA3E-D6B4-4F4E-5546-86D05B9EF5CE}"/>
              </a:ext>
            </a:extLst>
          </p:cNvPr>
          <p:cNvSpPr txBox="1">
            <a:spLocks/>
          </p:cNvSpPr>
          <p:nvPr/>
        </p:nvSpPr>
        <p:spPr>
          <a:xfrm>
            <a:off x="273412" y="2404125"/>
            <a:ext cx="5752402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just"/>
            <a:r>
              <a:rPr lang="en-US" sz="2800" dirty="0"/>
              <a:t>The lack </a:t>
            </a:r>
            <a:r>
              <a:rPr lang="en-US" sz="2800" b="0" dirty="0"/>
              <a:t>(at European level) of </a:t>
            </a:r>
            <a:r>
              <a:rPr lang="en-US" sz="2800" dirty="0"/>
              <a:t>a unique academic curriculum</a:t>
            </a:r>
            <a:r>
              <a:rPr lang="en-US" sz="2800" b="0" dirty="0"/>
              <a:t>, offering the opportunity to researchers and professionals to acquire the </a:t>
            </a:r>
            <a:r>
              <a:rPr lang="en-US" sz="2800" dirty="0"/>
              <a:t>full chain of knowledge </a:t>
            </a:r>
            <a:r>
              <a:rPr lang="en-US" sz="2800" b="0" dirty="0"/>
              <a:t>required to move from the design of advanced EO systems and sensors up to the development of applications and services based on EO data, </a:t>
            </a:r>
            <a:r>
              <a:rPr lang="en-US" sz="2800" dirty="0"/>
              <a:t>has been</a:t>
            </a:r>
            <a:r>
              <a:rPr lang="en-US" sz="2800" b="0" dirty="0"/>
              <a:t>, since last decade, </a:t>
            </a:r>
            <a:r>
              <a:rPr lang="en-US" sz="2800" dirty="0"/>
              <a:t>recognized by the Commission as an important gap in the Copernicus User Uptake Strategy</a:t>
            </a:r>
            <a:r>
              <a:rPr lang="en-US" sz="2800" b="0" dirty="0"/>
              <a:t>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space has been recognized as an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6E1E2D4-223D-0175-14BA-E4644CB95CDB}"/>
              </a:ext>
            </a:extLst>
          </p:cNvPr>
          <p:cNvSpPr/>
          <p:nvPr/>
        </p:nvSpPr>
        <p:spPr>
          <a:xfrm>
            <a:off x="6096000" y="1714500"/>
            <a:ext cx="1905000" cy="12110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Sensors</a:t>
            </a:r>
            <a:r>
              <a:rPr lang="it-IT" sz="1600" dirty="0"/>
              <a:t> and EO systems</a:t>
            </a:r>
          </a:p>
          <a:p>
            <a:pPr algn="ctr"/>
            <a:r>
              <a:rPr lang="it-IT" sz="1600" dirty="0"/>
              <a:t>design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311B5C2-844C-BBD9-049A-5B5A134342BB}"/>
              </a:ext>
            </a:extLst>
          </p:cNvPr>
          <p:cNvSpPr/>
          <p:nvPr/>
        </p:nvSpPr>
        <p:spPr>
          <a:xfrm>
            <a:off x="7628793" y="3303624"/>
            <a:ext cx="1905000" cy="12110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Data transmission, management and analysis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38E38AD-9075-A489-3BDD-3786DC067567}"/>
              </a:ext>
            </a:extLst>
          </p:cNvPr>
          <p:cNvSpPr/>
          <p:nvPr/>
        </p:nvSpPr>
        <p:spPr>
          <a:xfrm>
            <a:off x="9533793" y="4800971"/>
            <a:ext cx="1905000" cy="12110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Applications/Services </a:t>
            </a:r>
            <a:r>
              <a:rPr lang="it-IT" sz="1600" dirty="0" err="1"/>
              <a:t>development</a:t>
            </a:r>
            <a:endParaRPr lang="it-IT" sz="1600" dirty="0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679A99C8-FAC7-043F-F176-78D5AFCC7D9D}"/>
              </a:ext>
            </a:extLst>
          </p:cNvPr>
          <p:cNvSpPr/>
          <p:nvPr/>
        </p:nvSpPr>
        <p:spPr>
          <a:xfrm rot="18861579">
            <a:off x="7599487" y="2877670"/>
            <a:ext cx="360633" cy="55391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9F0434D-402F-EE0D-D321-B0314E6B929C}"/>
              </a:ext>
            </a:extLst>
          </p:cNvPr>
          <p:cNvSpPr/>
          <p:nvPr/>
        </p:nvSpPr>
        <p:spPr>
          <a:xfrm rot="18861579">
            <a:off x="9353477" y="4386718"/>
            <a:ext cx="360633" cy="55391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7">
            <a:extLst>
              <a:ext uri="{FF2B5EF4-FFF2-40B4-BE49-F238E27FC236}">
                <a16:creationId xmlns:a16="http://schemas.microsoft.com/office/drawing/2014/main" id="{8EFCD84A-C75E-4687-700A-6C0D05D90F3B}"/>
              </a:ext>
            </a:extLst>
          </p:cNvPr>
          <p:cNvSpPr txBox="1">
            <a:spLocks/>
          </p:cNvSpPr>
          <p:nvPr/>
        </p:nvSpPr>
        <p:spPr>
          <a:xfrm>
            <a:off x="9736992" y="1108973"/>
            <a:ext cx="2048607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5B9BD5"/>
              </a:solidFill>
            </a:endParaRPr>
          </a:p>
          <a:p>
            <a:endParaRPr lang="en-US" sz="2800" dirty="0">
              <a:solidFill>
                <a:srgbClr val="5B9BD5"/>
              </a:solidFill>
            </a:endParaRPr>
          </a:p>
          <a:p>
            <a:endParaRPr lang="en-US" sz="2800" dirty="0">
              <a:solidFill>
                <a:srgbClr val="5B9BD5"/>
              </a:solidFill>
            </a:endParaRPr>
          </a:p>
          <a:p>
            <a:endParaRPr lang="en-US" sz="2800" dirty="0">
              <a:solidFill>
                <a:srgbClr val="5B9BD5"/>
              </a:solidFill>
            </a:endParaRPr>
          </a:p>
          <a:p>
            <a:endParaRPr lang="en-US" sz="2800" dirty="0">
              <a:solidFill>
                <a:srgbClr val="5B9BD5"/>
              </a:solidFill>
            </a:endParaRPr>
          </a:p>
          <a:p>
            <a:pPr algn="just"/>
            <a:r>
              <a:rPr lang="en-US" sz="2800" dirty="0">
                <a:solidFill>
                  <a:srgbClr val="5B9BD5"/>
                </a:solidFill>
              </a:rPr>
              <a:t>Presently  the required knowledge is fragmented in different academic curricula</a:t>
            </a:r>
            <a:endParaRPr lang="it-IT" sz="2800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5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09600" y="-149822"/>
            <a:ext cx="10972800" cy="1143000"/>
          </a:xfrm>
        </p:spPr>
        <p:txBody>
          <a:bodyPr>
            <a:noAutofit/>
          </a:bodyPr>
          <a:lstStyle/>
          <a:p>
            <a:r>
              <a:rPr lang="it-IT" dirty="0"/>
              <a:t>Actions 1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5" name="Titolo 7">
            <a:extLst>
              <a:ext uri="{FF2B5EF4-FFF2-40B4-BE49-F238E27FC236}">
                <a16:creationId xmlns:a16="http://schemas.microsoft.com/office/drawing/2014/main" id="{993DBA3E-D6B4-4F4E-5546-86D05B9EF5CE}"/>
              </a:ext>
            </a:extLst>
          </p:cNvPr>
          <p:cNvSpPr txBox="1">
            <a:spLocks/>
          </p:cNvSpPr>
          <p:nvPr/>
        </p:nvSpPr>
        <p:spPr>
          <a:xfrm>
            <a:off x="255828" y="679615"/>
            <a:ext cx="5745477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  <a:p>
            <a:endParaRPr lang="en-US" sz="2400" dirty="0"/>
          </a:p>
          <a:p>
            <a:pPr algn="just"/>
            <a:r>
              <a:rPr lang="it-IT" sz="2400" b="0" dirty="0"/>
              <a:t>2014. The establishment by the Commission, in the framework of the </a:t>
            </a:r>
            <a:r>
              <a:rPr lang="it-IT" sz="2400" b="0" dirty="0" err="1"/>
              <a:t>Copernicus</a:t>
            </a:r>
            <a:r>
              <a:rPr lang="it-IT" sz="2400" b="0" dirty="0"/>
              <a:t> User </a:t>
            </a:r>
            <a:r>
              <a:rPr lang="it-IT" sz="2400" b="0" dirty="0" err="1"/>
              <a:t>Uptake</a:t>
            </a:r>
            <a:r>
              <a:rPr lang="it-IT" sz="2400" b="0" dirty="0"/>
              <a:t> Strategy, of the </a:t>
            </a:r>
            <a:r>
              <a:rPr lang="it-IT" sz="2400" dirty="0"/>
              <a:t>Networks of the </a:t>
            </a:r>
            <a:r>
              <a:rPr lang="it-IT" sz="2400" dirty="0" err="1"/>
              <a:t>Copernicus</a:t>
            </a:r>
            <a:r>
              <a:rPr lang="it-IT" sz="2400" dirty="0"/>
              <a:t> </a:t>
            </a:r>
            <a:r>
              <a:rPr lang="it-IT" sz="2400" dirty="0" err="1"/>
              <a:t>Academies</a:t>
            </a:r>
            <a:r>
              <a:rPr lang="it-IT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an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29C83F-8939-0102-811B-DFA15F8B2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29" y="510913"/>
            <a:ext cx="3995860" cy="2663906"/>
          </a:xfrm>
          <a:prstGeom prst="rect">
            <a:avLst/>
          </a:prstGeom>
        </p:spPr>
      </p:pic>
      <p:sp>
        <p:nvSpPr>
          <p:cNvPr id="3" name="Segnaposto contenuto 5">
            <a:extLst>
              <a:ext uri="{FF2B5EF4-FFF2-40B4-BE49-F238E27FC236}">
                <a16:creationId xmlns:a16="http://schemas.microsoft.com/office/drawing/2014/main" id="{524766E9-06DE-D5E6-C749-925F6403ED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5352" y="2944947"/>
            <a:ext cx="3995860" cy="31315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800" dirty="0">
                <a:solidFill>
                  <a:schemeClr val="bg1"/>
                </a:solidFill>
              </a:rPr>
              <a:t>Valerio Tramutoli  (UNIBAS) and Peter Zeil  (PLUS)  the  </a:t>
            </a:r>
            <a:r>
              <a:rPr lang="it-IT" sz="800" dirty="0" err="1">
                <a:solidFill>
                  <a:schemeClr val="bg1"/>
                </a:solidFill>
              </a:rPr>
              <a:t>Copernicus</a:t>
            </a:r>
            <a:r>
              <a:rPr lang="it-IT" sz="800" dirty="0">
                <a:solidFill>
                  <a:schemeClr val="bg1"/>
                </a:solidFill>
              </a:rPr>
              <a:t> Academy «</a:t>
            </a:r>
            <a:r>
              <a:rPr lang="it-IT" sz="800" dirty="0" err="1">
                <a:solidFill>
                  <a:schemeClr val="bg1"/>
                </a:solidFill>
              </a:rPr>
              <a:t>fathers</a:t>
            </a:r>
            <a:r>
              <a:rPr lang="it-IT" sz="800" dirty="0">
                <a:solidFill>
                  <a:schemeClr val="bg1"/>
                </a:solidFill>
              </a:rPr>
              <a:t>»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2E8D689-1AB4-036D-315F-BF62EEFED4EF}"/>
              </a:ext>
            </a:extLst>
          </p:cNvPr>
          <p:cNvGrpSpPr/>
          <p:nvPr/>
        </p:nvGrpSpPr>
        <p:grpSpPr>
          <a:xfrm>
            <a:off x="255828" y="2547891"/>
            <a:ext cx="7405601" cy="3647238"/>
            <a:chOff x="9142" y="45720"/>
            <a:chExt cx="12673149" cy="624706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60056C2-2A84-8F39-FD71-D2F0C46A6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9" t="29733" r="178" b="376"/>
            <a:stretch/>
          </p:blipFill>
          <p:spPr>
            <a:xfrm>
              <a:off x="9144" y="45720"/>
              <a:ext cx="12179808" cy="6247063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0CDEE33-876D-272C-B286-A48E7C6B18D7}"/>
                </a:ext>
              </a:extLst>
            </p:cNvPr>
            <p:cNvSpPr txBox="1"/>
            <p:nvPr/>
          </p:nvSpPr>
          <p:spPr>
            <a:xfrm>
              <a:off x="9142" y="45720"/>
              <a:ext cx="12673149" cy="78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chemeClr val="tx2"/>
                  </a:solidFill>
                </a:rPr>
                <a:t>Brussels</a:t>
              </a:r>
              <a:r>
                <a:rPr lang="it-IT" dirty="0">
                  <a:solidFill>
                    <a:schemeClr val="tx2"/>
                  </a:solidFill>
                </a:rPr>
                <a:t>, 6 </a:t>
              </a:r>
              <a:r>
                <a:rPr lang="it-IT" dirty="0" err="1">
                  <a:solidFill>
                    <a:schemeClr val="tx2"/>
                  </a:solidFill>
                </a:rPr>
                <a:t>June</a:t>
              </a:r>
              <a:r>
                <a:rPr lang="it-IT" dirty="0">
                  <a:solidFill>
                    <a:schemeClr val="tx2"/>
                  </a:solidFill>
                </a:rPr>
                <a:t> 2017  First </a:t>
              </a:r>
              <a:r>
                <a:rPr lang="it-IT" dirty="0" err="1">
                  <a:solidFill>
                    <a:schemeClr val="tx2"/>
                  </a:solidFill>
                </a:rPr>
                <a:t>Copenicus</a:t>
              </a:r>
              <a:r>
                <a:rPr lang="it-IT" dirty="0">
                  <a:solidFill>
                    <a:schemeClr val="tx2"/>
                  </a:solidFill>
                </a:rPr>
                <a:t> Academy Assembly</a:t>
              </a:r>
              <a:endParaRPr lang="en-GB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E38FBD-B184-67FE-6646-13FA824B4D38}"/>
              </a:ext>
            </a:extLst>
          </p:cNvPr>
          <p:cNvGrpSpPr/>
          <p:nvPr/>
        </p:nvGrpSpPr>
        <p:grpSpPr>
          <a:xfrm>
            <a:off x="8129796" y="3174820"/>
            <a:ext cx="3299944" cy="3172268"/>
            <a:chOff x="8129796" y="3174820"/>
            <a:chExt cx="3299944" cy="317226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7D348F5-7124-80D1-3D18-F155163B1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29796" y="3174820"/>
              <a:ext cx="3299944" cy="317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5D4F18B-7DDF-E210-319C-89D51EE6E1D8}"/>
                </a:ext>
              </a:extLst>
            </p:cNvPr>
            <p:cNvSpPr/>
            <p:nvPr/>
          </p:nvSpPr>
          <p:spPr>
            <a:xfrm>
              <a:off x="8135267" y="5126588"/>
              <a:ext cx="3288062" cy="227927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7" name="Picture 32">
            <a:extLst>
              <a:ext uri="{FF2B5EF4-FFF2-40B4-BE49-F238E27FC236}">
                <a16:creationId xmlns:a16="http://schemas.microsoft.com/office/drawing/2014/main" id="{26BF5FCF-0530-D20B-F9F4-DC4634175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59" y="1240596"/>
            <a:ext cx="1310415" cy="7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09600" y="-149822"/>
            <a:ext cx="10972800" cy="1143000"/>
          </a:xfrm>
        </p:spPr>
        <p:txBody>
          <a:bodyPr>
            <a:noAutofit/>
          </a:bodyPr>
          <a:lstStyle/>
          <a:p>
            <a:r>
              <a:rPr lang="it-IT" dirty="0"/>
              <a:t>Actions 2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5" name="Titolo 7">
            <a:extLst>
              <a:ext uri="{FF2B5EF4-FFF2-40B4-BE49-F238E27FC236}">
                <a16:creationId xmlns:a16="http://schemas.microsoft.com/office/drawing/2014/main" id="{993DBA3E-D6B4-4F4E-5546-86D05B9EF5CE}"/>
              </a:ext>
            </a:extLst>
          </p:cNvPr>
          <p:cNvSpPr txBox="1">
            <a:spLocks/>
          </p:cNvSpPr>
          <p:nvPr/>
        </p:nvSpPr>
        <p:spPr>
          <a:xfrm>
            <a:off x="203074" y="2682470"/>
            <a:ext cx="5745477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  <a:p>
            <a:endParaRPr lang="en-US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0" dirty="0"/>
              <a:t>2016. </a:t>
            </a:r>
            <a:r>
              <a:rPr lang="en-US" sz="2400" b="0" dirty="0"/>
              <a:t>The introduction of the </a:t>
            </a:r>
            <a:r>
              <a:rPr lang="en-US" sz="2400" dirty="0"/>
              <a:t>Blueprint for sectorial cooperation on skills </a:t>
            </a:r>
            <a:r>
              <a:rPr lang="en-US" sz="2400" b="0" dirty="0"/>
              <a:t>by the Skills Agenda for Europe 2016 (confirmed by the </a:t>
            </a:r>
            <a:r>
              <a:rPr lang="en-US" sz="2400" dirty="0"/>
              <a:t>European Skills Agenda 2020</a:t>
            </a:r>
            <a:r>
              <a:rPr lang="en-US" sz="2400" b="0" dirty="0"/>
              <a:t>) </a:t>
            </a:r>
            <a:r>
              <a:rPr lang="en-US" sz="2400" dirty="0"/>
              <a:t>to address sector skills</a:t>
            </a:r>
            <a:r>
              <a:rPr lang="en-US" sz="2400" b="0" dirty="0"/>
              <a:t> by creating new strategic approaches and cooperation. </a:t>
            </a:r>
          </a:p>
          <a:p>
            <a:pPr algn="just"/>
            <a:endParaRPr lang="en-US" sz="2400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/>
              <a:t>2021-2027. Continuing under the new Erasmus+ </a:t>
            </a:r>
            <a:r>
              <a:rPr lang="en-US" sz="2400" b="0" dirty="0" err="1"/>
              <a:t>programme</a:t>
            </a:r>
            <a:r>
              <a:rPr lang="en-US" sz="2400" b="0" dirty="0"/>
              <a:t> with the </a:t>
            </a:r>
            <a:r>
              <a:rPr lang="en-US" sz="2400" dirty="0"/>
              <a:t>Alliances for Innovation</a:t>
            </a:r>
            <a:r>
              <a:rPr lang="en-US" sz="2400" b="0" dirty="0"/>
              <a:t> (Lot 2: Alliances for sectoral cooperation on skills)</a:t>
            </a:r>
            <a:endParaRPr lang="it-IT" sz="2400" b="0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1D6DAC89-9669-4D81-F570-4C984D91B23A}"/>
              </a:ext>
            </a:extLst>
          </p:cNvPr>
          <p:cNvSpPr/>
          <p:nvPr/>
        </p:nvSpPr>
        <p:spPr>
          <a:xfrm rot="16200000">
            <a:off x="6442312" y="1378874"/>
            <a:ext cx="360633" cy="55391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7">
            <a:extLst>
              <a:ext uri="{FF2B5EF4-FFF2-40B4-BE49-F238E27FC236}">
                <a16:creationId xmlns:a16="http://schemas.microsoft.com/office/drawing/2014/main" id="{2737710D-D504-59BB-A4BC-B7E9329B5FD8}"/>
              </a:ext>
            </a:extLst>
          </p:cNvPr>
          <p:cNvSpPr txBox="1">
            <a:spLocks/>
          </p:cNvSpPr>
          <p:nvPr/>
        </p:nvSpPr>
        <p:spPr>
          <a:xfrm>
            <a:off x="6939892" y="800403"/>
            <a:ext cx="5745477" cy="1211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  <a:p>
            <a:endParaRPr lang="en-US" sz="1800" dirty="0"/>
          </a:p>
          <a:p>
            <a:pPr algn="just"/>
            <a:r>
              <a:rPr lang="it-IT" sz="2400" b="0" dirty="0" err="1"/>
              <a:t>Among</a:t>
            </a:r>
            <a:r>
              <a:rPr lang="it-IT" sz="2400" b="0" dirty="0"/>
              <a:t> the 28 projects </a:t>
            </a:r>
            <a:r>
              <a:rPr lang="it-IT" sz="2400" b="0" dirty="0" err="1"/>
              <a:t>funded</a:t>
            </a:r>
            <a:r>
              <a:rPr lang="it-IT" sz="2400" b="0" dirty="0"/>
              <a:t> …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B0D8038-1E06-9D71-F494-BD4D0D56D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651" y="2085445"/>
            <a:ext cx="5103139" cy="36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63637" y="42396"/>
            <a:ext cx="10972800" cy="1143000"/>
          </a:xfrm>
        </p:spPr>
        <p:txBody>
          <a:bodyPr>
            <a:noAutofit/>
          </a:bodyPr>
          <a:lstStyle/>
          <a:p>
            <a:r>
              <a:rPr lang="it-IT" sz="3600" dirty="0"/>
              <a:t>Some achievement 1</a:t>
            </a:r>
            <a:br>
              <a:rPr lang="it-IT" dirty="0"/>
            </a:br>
            <a:r>
              <a:rPr lang="it-IT" dirty="0"/>
              <a:t>the EO-GIS </a:t>
            </a:r>
            <a:r>
              <a:rPr lang="it-IT" dirty="0">
                <a:hlinkClick r:id="rId2"/>
              </a:rPr>
              <a:t>body of knowledge </a:t>
            </a:r>
            <a:r>
              <a:rPr lang="it-IT" dirty="0"/>
              <a:t>(EO4GEO) 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BFDD9-FED4-8F09-E3EB-B7463F10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88" y="114362"/>
            <a:ext cx="1513567" cy="107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Google Shape;214;p32">
            <a:extLst>
              <a:ext uri="{FF2B5EF4-FFF2-40B4-BE49-F238E27FC236}">
                <a16:creationId xmlns:a16="http://schemas.microsoft.com/office/drawing/2014/main" id="{8F492958-506A-FC7C-9BA3-246680CAD5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809" y="1402016"/>
            <a:ext cx="6802301" cy="4402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;p32">
            <a:extLst>
              <a:ext uri="{FF2B5EF4-FFF2-40B4-BE49-F238E27FC236}">
                <a16:creationId xmlns:a16="http://schemas.microsoft.com/office/drawing/2014/main" id="{465EFEEB-4563-EBF5-104C-E3B29833988A}"/>
              </a:ext>
            </a:extLst>
          </p:cNvPr>
          <p:cNvSpPr txBox="1">
            <a:spLocks/>
          </p:cNvSpPr>
          <p:nvPr/>
        </p:nvSpPr>
        <p:spPr>
          <a:xfrm>
            <a:off x="281383" y="1590784"/>
            <a:ext cx="5125118" cy="1539913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formal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description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 the EO-GIS knowledge domain made by:</a:t>
            </a:r>
          </a:p>
          <a:p>
            <a:pPr>
              <a:defRPr/>
            </a:pP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thousands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 Concepts 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(theory, models,  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methods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technologies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marL="0" indent="0">
              <a:buNone/>
              <a:defRPr/>
            </a:pPr>
            <a:endParaRPr lang="it-IT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and relations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among concepts</a:t>
            </a:r>
          </a:p>
          <a:p>
            <a:pPr>
              <a:spcBef>
                <a:spcPts val="0"/>
              </a:spcBef>
              <a:defRPr/>
            </a:pPr>
            <a:endParaRPr lang="en-GB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elaborated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by the 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joint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effort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hundreds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worldwide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experts</a:t>
            </a:r>
            <a:endParaRPr lang="it-IT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GB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4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66971" y="360102"/>
            <a:ext cx="10972800" cy="1143000"/>
          </a:xfrm>
        </p:spPr>
        <p:txBody>
          <a:bodyPr>
            <a:noAutofit/>
          </a:bodyPr>
          <a:lstStyle/>
          <a:p>
            <a:r>
              <a:rPr lang="it-IT" sz="3600" dirty="0"/>
              <a:t>Some achievement 2</a:t>
            </a:r>
            <a:br>
              <a:rPr lang="it-IT" dirty="0"/>
            </a:br>
            <a:r>
              <a:rPr lang="it-IT" dirty="0"/>
              <a:t>the EO4GEO Tools</a:t>
            </a:r>
            <a:br>
              <a:rPr lang="it-IT" sz="3600" dirty="0"/>
            </a:b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BFDD9-FED4-8F09-E3EB-B7463F10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88" y="114362"/>
            <a:ext cx="1513567" cy="107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Google Shape;223;p32">
            <a:extLst>
              <a:ext uri="{FF2B5EF4-FFF2-40B4-BE49-F238E27FC236}">
                <a16:creationId xmlns:a16="http://schemas.microsoft.com/office/drawing/2014/main" id="{465EFEEB-4563-EBF5-104C-E3B29833988A}"/>
              </a:ext>
            </a:extLst>
          </p:cNvPr>
          <p:cNvSpPr txBox="1">
            <a:spLocks/>
          </p:cNvSpPr>
          <p:nvPr/>
        </p:nvSpPr>
        <p:spPr>
          <a:xfrm>
            <a:off x="296177" y="1983909"/>
            <a:ext cx="5097120" cy="1539913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 match job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offer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and demand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on the base of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specific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formalized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elements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 knowledge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49E06F-78ED-FBA2-5F83-93DF00F4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66" t="50450" r="19307" b="9008"/>
          <a:stretch/>
        </p:blipFill>
        <p:spPr>
          <a:xfrm>
            <a:off x="6426965" y="4176153"/>
            <a:ext cx="2671102" cy="190793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30A638-CF29-DE3F-B00C-31869C69A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95" t="11943" r="19578" b="49626"/>
          <a:stretch/>
        </p:blipFill>
        <p:spPr>
          <a:xfrm>
            <a:off x="5393297" y="2023407"/>
            <a:ext cx="2754819" cy="192554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8B1A798-F0E2-42C5-A4B2-9092DA76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0" t="50488" r="50096" b="8907"/>
          <a:stretch/>
        </p:blipFill>
        <p:spPr>
          <a:xfrm>
            <a:off x="9182864" y="2023407"/>
            <a:ext cx="2671101" cy="1935876"/>
          </a:xfrm>
          <a:prstGeom prst="rect">
            <a:avLst/>
          </a:prstGeom>
        </p:spPr>
      </p:pic>
      <p:sp>
        <p:nvSpPr>
          <p:cNvPr id="17" name="Freccia bidirezionale orizzontale 16">
            <a:extLst>
              <a:ext uri="{FF2B5EF4-FFF2-40B4-BE49-F238E27FC236}">
                <a16:creationId xmlns:a16="http://schemas.microsoft.com/office/drawing/2014/main" id="{0AD0F208-F1FD-BC26-4A81-AA7B1C57A7F9}"/>
              </a:ext>
            </a:extLst>
          </p:cNvPr>
          <p:cNvSpPr/>
          <p:nvPr/>
        </p:nvSpPr>
        <p:spPr>
          <a:xfrm>
            <a:off x="8334591" y="2753865"/>
            <a:ext cx="661798" cy="365125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1F48D4E-D03D-54A4-4783-2A329D7CE7C6}"/>
              </a:ext>
            </a:extLst>
          </p:cNvPr>
          <p:cNvSpPr txBox="1"/>
          <p:nvPr/>
        </p:nvSpPr>
        <p:spPr>
          <a:xfrm>
            <a:off x="235017" y="4385447"/>
            <a:ext cx="6110654" cy="120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draw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new </a:t>
            </a:r>
            <a:r>
              <a:rPr lang="it-IT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educational/training 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curricula</a:t>
            </a:r>
          </a:p>
        </p:txBody>
      </p:sp>
    </p:spTree>
    <p:extLst>
      <p:ext uri="{BB962C8B-B14F-4D97-AF65-F5344CB8AC3E}">
        <p14:creationId xmlns:p14="http://schemas.microsoft.com/office/powerpoint/2010/main" val="9949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2" descr="DSC_1065.JPG">
            <a:extLst>
              <a:ext uri="{FF2B5EF4-FFF2-40B4-BE49-F238E27FC236}">
                <a16:creationId xmlns:a16="http://schemas.microsoft.com/office/drawing/2014/main" id="{0DC7A317-4C7A-8DA8-B452-DBE4770D0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5778" r="1128" b="23228"/>
          <a:stretch/>
        </p:blipFill>
        <p:spPr>
          <a:xfrm>
            <a:off x="3934738" y="3582859"/>
            <a:ext cx="8044793" cy="2052057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0" y="338378"/>
            <a:ext cx="12192000" cy="1143000"/>
          </a:xfrm>
        </p:spPr>
        <p:txBody>
          <a:bodyPr>
            <a:noAutofit/>
          </a:bodyPr>
          <a:lstStyle/>
          <a:p>
            <a:pPr>
              <a:tabLst>
                <a:tab pos="4487863" algn="l"/>
              </a:tabLst>
            </a:pPr>
            <a:r>
              <a:rPr lang="it-IT" dirty="0" err="1"/>
              <a:t>Practise</a:t>
            </a:r>
            <a:r>
              <a:rPr lang="it-IT" dirty="0"/>
              <a:t> on </a:t>
            </a:r>
            <a:r>
              <a:rPr lang="it-IT" dirty="0" err="1"/>
              <a:t>academic</a:t>
            </a:r>
            <a:r>
              <a:rPr lang="it-IT" dirty="0"/>
              <a:t> </a:t>
            </a:r>
            <a:r>
              <a:rPr lang="it-IT" dirty="0" err="1"/>
              <a:t>edu</a:t>
            </a:r>
            <a:r>
              <a:rPr lang="it-IT" dirty="0"/>
              <a:t>: </a:t>
            </a:r>
            <a:r>
              <a:rPr lang="it-IT" dirty="0" err="1"/>
              <a:t>Example</a:t>
            </a:r>
            <a:r>
              <a:rPr lang="it-IT" dirty="0"/>
              <a:t> 1 </a:t>
            </a:r>
            <a:br>
              <a:rPr lang="it-IT" dirty="0"/>
            </a:br>
            <a:r>
              <a:rPr lang="it-IT" sz="4000" dirty="0"/>
              <a:t> </a:t>
            </a:r>
            <a:r>
              <a:rPr lang="it-IT" sz="3600" dirty="0"/>
              <a:t>the first </a:t>
            </a:r>
            <a:r>
              <a:rPr lang="it-IT" sz="3600" dirty="0" err="1"/>
              <a:t>European</a:t>
            </a:r>
            <a:r>
              <a:rPr lang="it-IT" sz="3600" dirty="0"/>
              <a:t> </a:t>
            </a:r>
            <a:r>
              <a:rPr lang="it-IT" sz="3600" dirty="0" err="1"/>
              <a:t>MoS</a:t>
            </a:r>
            <a:r>
              <a:rPr lang="it-IT" sz="3600" dirty="0"/>
              <a:t> on «</a:t>
            </a:r>
            <a:r>
              <a:rPr lang="it-IT" sz="3600" i="1" dirty="0"/>
              <a:t>Earth Observations from</a:t>
            </a:r>
            <a:br>
              <a:rPr lang="it-IT" sz="3600" i="1" dirty="0"/>
            </a:br>
            <a:r>
              <a:rPr lang="en-US" sz="3600" i="1" dirty="0"/>
              <a:t>Space: Advanced Technologies and Applications</a:t>
            </a:r>
            <a:r>
              <a:rPr lang="it-IT" sz="3600" dirty="0"/>
              <a:t>»</a:t>
            </a:r>
            <a:r>
              <a:rPr lang="en-US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UNIBAS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562092-6756-9CFC-5A39-B2068F943D4A}"/>
              </a:ext>
            </a:extLst>
          </p:cNvPr>
          <p:cNvSpPr txBox="1"/>
          <p:nvPr/>
        </p:nvSpPr>
        <p:spPr>
          <a:xfrm>
            <a:off x="280989" y="2074813"/>
            <a:ext cx="11768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Based on the EO4GEO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BoK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offers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full chain of knowledge required to move from the design of advanced EO systems and sensors up to the development of applications and services based on EO data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selected by MUR and funded with 1,6M€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lang="it-IT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3828C90-A38C-4AE5-B939-6122C5A3F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45" y="3275142"/>
            <a:ext cx="3610083" cy="29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-95250" y="54446"/>
            <a:ext cx="10526874" cy="1143000"/>
          </a:xfrm>
        </p:spPr>
        <p:txBody>
          <a:bodyPr>
            <a:noAutofit/>
          </a:bodyPr>
          <a:lstStyle/>
          <a:p>
            <a:r>
              <a:rPr lang="it-IT" dirty="0" err="1"/>
              <a:t>Practise</a:t>
            </a:r>
            <a:r>
              <a:rPr lang="it-IT" dirty="0"/>
              <a:t> on </a:t>
            </a:r>
            <a:r>
              <a:rPr lang="it-IT" dirty="0" err="1"/>
              <a:t>adults</a:t>
            </a:r>
            <a:r>
              <a:rPr lang="it-IT" dirty="0"/>
              <a:t> re-</a:t>
            </a:r>
            <a:r>
              <a:rPr lang="it-IT" dirty="0" err="1"/>
              <a:t>skilling</a:t>
            </a:r>
            <a:br>
              <a:rPr lang="it-IT" dirty="0"/>
            </a:br>
            <a:r>
              <a:rPr lang="it-IT" sz="3600" dirty="0"/>
              <a:t>e.g. </a:t>
            </a:r>
            <a:r>
              <a:rPr lang="en-US" sz="3600" dirty="0"/>
              <a:t>Local/Regional Administration Workforce 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88271" y="64504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valerio.tramutoli@unibas.it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562092-6756-9CFC-5A39-B2068F943D4A}"/>
              </a:ext>
            </a:extLst>
          </p:cNvPr>
          <p:cNvSpPr txBox="1"/>
          <p:nvPr/>
        </p:nvSpPr>
        <p:spPr>
          <a:xfrm>
            <a:off x="156712" y="1510142"/>
            <a:ext cx="558524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Objective: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to provide to LRAs  staff the basic (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non trivial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knowledge     required to evaluate/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promote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the use of  EO-based solutions in their specific institutional work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Specific Issues: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Difficult/costly to have LRAs workforce available long-time for training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Heterogeneous backgrounds and motivations (resistance?) toward innovations</a:t>
            </a:r>
          </a:p>
          <a:p>
            <a:pPr algn="just"/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50CB71-026D-185A-6D97-959545547B00}"/>
              </a:ext>
            </a:extLst>
          </p:cNvPr>
          <p:cNvSpPr txBox="1"/>
          <p:nvPr/>
        </p:nvSpPr>
        <p:spPr>
          <a:xfrm>
            <a:off x="10982131" y="6137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81F709-A7EA-4382-3394-2043F46730F5}"/>
              </a:ext>
            </a:extLst>
          </p:cNvPr>
          <p:cNvSpPr txBox="1"/>
          <p:nvPr/>
        </p:nvSpPr>
        <p:spPr>
          <a:xfrm>
            <a:off x="8849846" y="1643751"/>
            <a:ext cx="28384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Fundamental the appropriate selection of contents and methods in order      to increase motivation to actually come into the game 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purely informative effort useless for this target!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1" name="Immagine 10" descr="Podnikatel sedící na židli">
            <a:extLst>
              <a:ext uri="{FF2B5EF4-FFF2-40B4-BE49-F238E27FC236}">
                <a16:creationId xmlns:a16="http://schemas.microsoft.com/office/drawing/2014/main" id="{25800F9D-A8AA-2E1E-1DF2-0402E4644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31" y="1229511"/>
            <a:ext cx="2572747" cy="49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Widescreen</PresentationFormat>
  <Paragraphs>146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Office Theme</vt:lpstr>
      <vt:lpstr>Style Guide</vt:lpstr>
      <vt:lpstr> How to prepare workforce and talents to address space skills in business, research and public administration</vt:lpstr>
      <vt:lpstr>Facts 1</vt:lpstr>
      <vt:lpstr>Facts 2</vt:lpstr>
      <vt:lpstr>Actions 1</vt:lpstr>
      <vt:lpstr>Actions 2</vt:lpstr>
      <vt:lpstr>Some achievement 1 the EO-GIS body of knowledge (EO4GEO) </vt:lpstr>
      <vt:lpstr>Some achievement 2 the EO4GEO Tools </vt:lpstr>
      <vt:lpstr>Practise on academic edu: Example 1   the first European MoS on «Earth Observations from Space: Advanced Technologies and Applications» at UNIBAS</vt:lpstr>
      <vt:lpstr>Practise on adults re-skilling e.g. Local/Regional Administration Workforce </vt:lpstr>
      <vt:lpstr>Example 2  The UNIBAS Summer School for Local/Regional Administration Workforce </vt:lpstr>
      <vt:lpstr>Practise with scholars  the School-Work Alternation at UNIBAS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Assistant</dc:creator>
  <cp:lastModifiedBy>valerio tramutoli</cp:lastModifiedBy>
  <cp:revision>155</cp:revision>
  <dcterms:created xsi:type="dcterms:W3CDTF">2016-10-17T13:43:25Z</dcterms:created>
  <dcterms:modified xsi:type="dcterms:W3CDTF">2023-09-27T15:59:02Z</dcterms:modified>
</cp:coreProperties>
</file>