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2"/>
  </p:notesMasterIdLst>
  <p:sldIdLst>
    <p:sldId id="256" r:id="rId6"/>
    <p:sldId id="260" r:id="rId7"/>
    <p:sldId id="265" r:id="rId8"/>
    <p:sldId id="266" r:id="rId9"/>
    <p:sldId id="268"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D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AB713-B34C-4A5B-98DE-A6BCCEFB1B4E}" type="datetimeFigureOut">
              <a:t>21/09/2023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6E877-EBF1-4D6D-9BA0-E628C11615AE}" type="slidenum">
              <a:t>‹N›</a:t>
            </a:fld>
            <a:endParaRPr lang="en-US"/>
          </a:p>
        </p:txBody>
      </p:sp>
    </p:spTree>
    <p:extLst>
      <p:ext uri="{BB962C8B-B14F-4D97-AF65-F5344CB8AC3E}">
        <p14:creationId xmlns:p14="http://schemas.microsoft.com/office/powerpoint/2010/main" val="179296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3714-BF50-45B1-AADA-F5521B322951}" type="slidenum">
              <a:rPr lang="en-GB" smtClean="0"/>
              <a:t>2</a:t>
            </a:fld>
            <a:endParaRPr lang="en-GB"/>
          </a:p>
        </p:txBody>
      </p:sp>
    </p:spTree>
    <p:extLst>
      <p:ext uri="{BB962C8B-B14F-4D97-AF65-F5344CB8AC3E}">
        <p14:creationId xmlns:p14="http://schemas.microsoft.com/office/powerpoint/2010/main" val="24778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3714-BF50-45B1-AADA-F5521B322951}" type="slidenum">
              <a:rPr lang="en-GB" smtClean="0"/>
              <a:t>3</a:t>
            </a:fld>
            <a:endParaRPr lang="en-GB"/>
          </a:p>
        </p:txBody>
      </p:sp>
    </p:spTree>
    <p:extLst>
      <p:ext uri="{BB962C8B-B14F-4D97-AF65-F5344CB8AC3E}">
        <p14:creationId xmlns:p14="http://schemas.microsoft.com/office/powerpoint/2010/main" val="184524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3714-BF50-45B1-AADA-F5521B322951}" type="slidenum">
              <a:rPr lang="en-GB" smtClean="0"/>
              <a:t>4</a:t>
            </a:fld>
            <a:endParaRPr lang="en-GB"/>
          </a:p>
        </p:txBody>
      </p:sp>
    </p:spTree>
    <p:extLst>
      <p:ext uri="{BB962C8B-B14F-4D97-AF65-F5344CB8AC3E}">
        <p14:creationId xmlns:p14="http://schemas.microsoft.com/office/powerpoint/2010/main" val="217591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3714-BF50-45B1-AADA-F5521B322951}" type="slidenum">
              <a:rPr lang="en-GB" smtClean="0"/>
              <a:t>5</a:t>
            </a:fld>
            <a:endParaRPr lang="en-GB"/>
          </a:p>
        </p:txBody>
      </p:sp>
    </p:spTree>
    <p:extLst>
      <p:ext uri="{BB962C8B-B14F-4D97-AF65-F5344CB8AC3E}">
        <p14:creationId xmlns:p14="http://schemas.microsoft.com/office/powerpoint/2010/main" val="174391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33714-BF50-45B1-AADA-F5521B322951}" type="slidenum">
              <a:rPr lang="en-GB" smtClean="0"/>
              <a:t>6</a:t>
            </a:fld>
            <a:endParaRPr lang="en-GB"/>
          </a:p>
        </p:txBody>
      </p:sp>
    </p:spTree>
    <p:extLst>
      <p:ext uri="{BB962C8B-B14F-4D97-AF65-F5344CB8AC3E}">
        <p14:creationId xmlns:p14="http://schemas.microsoft.com/office/powerpoint/2010/main" val="111690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B6F2-80CE-4C50-9A76-E2F2EE2693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8E3126-871F-4723-BBEC-2685E3570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3CCE7-715C-42E9-9938-AA01B0D52BAD}"/>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311FE40C-B891-46B1-9508-B7C639DD8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5F2E1-E39C-4425-A713-5099D38A5130}"/>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119914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AB56-773D-44E1-A1C0-77F861656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B14677-D2AE-4670-9BC0-2E1E99DFCC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52053-7A40-4AA2-B864-DC1B7A1EB208}"/>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20DC7D13-2796-4EA7-8738-05FD6C75C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B1641-36B9-4DFC-BE4C-A988E80B684E}"/>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338799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28C8EF-8376-4099-AAA4-597B3570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805CC3-F800-4403-97DE-02DC05EC1A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DA25E-6AC7-40B0-A824-3D9A47D85D65}"/>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3341FB8E-3F0F-4CC8-97CF-7D997ACBC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4B4FC-30D0-464B-8A3E-0E58411B69E0}"/>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218957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DEC72D4-B1E9-4D79-8517-C146CB986AB3}" type="datetimeFigureOut">
              <a:rPr lang="fr-BE" smtClean="0"/>
              <a:t>21-09-23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397590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EC72D4-B1E9-4D79-8517-C146CB986AB3}" type="datetimeFigureOut">
              <a:rPr lang="fr-BE" smtClean="0"/>
              <a:t>21-09-23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101056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C72D4-B1E9-4D79-8517-C146CB986AB3}" type="datetimeFigureOut">
              <a:rPr lang="fr-BE" smtClean="0"/>
              <a:t>21-09-23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348858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DEC72D4-B1E9-4D79-8517-C146CB986AB3}" type="datetimeFigureOut">
              <a:rPr lang="fr-BE" smtClean="0"/>
              <a:t>21-09-23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402400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DEC72D4-B1E9-4D79-8517-C146CB986AB3}" type="datetimeFigureOut">
              <a:rPr lang="fr-BE" smtClean="0"/>
              <a:t>21-09-23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15498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DEC72D4-B1E9-4D79-8517-C146CB986AB3}" type="datetimeFigureOut">
              <a:rPr lang="fr-BE" smtClean="0"/>
              <a:t>21-09-23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3237675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C72D4-B1E9-4D79-8517-C146CB986AB3}" type="datetimeFigureOut">
              <a:rPr lang="fr-BE" smtClean="0"/>
              <a:t>21-09-23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356732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C72D4-B1E9-4D79-8517-C146CB986AB3}" type="datetimeFigureOut">
              <a:rPr lang="fr-BE" smtClean="0"/>
              <a:t>21-09-23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336195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EBA2-A0DD-4B5E-8208-099538E61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3918C-51FF-48E6-866F-6EDFA2BE39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95A21-962D-416C-9BA6-586D2BA92BB0}"/>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20CBCEF6-FA4F-40A3-8371-00FD1F53C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4B320-CE2B-451C-9EFD-6849D457EA1B}"/>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293211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EC72D4-B1E9-4D79-8517-C146CB986AB3}" type="datetimeFigureOut">
              <a:rPr lang="fr-BE" smtClean="0"/>
              <a:t>21-09-23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2847731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EC72D4-B1E9-4D79-8517-C146CB986AB3}" type="datetimeFigureOut">
              <a:rPr lang="fr-BE" smtClean="0"/>
              <a:t>21-09-23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299112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EC72D4-B1E9-4D79-8517-C146CB986AB3}" type="datetimeFigureOut">
              <a:rPr lang="fr-BE" smtClean="0"/>
              <a:t>21-09-23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97E6956F-A7C5-4EA2-A8A2-F3CB8F24DC8D}" type="slidenum">
              <a:rPr lang="fr-BE" smtClean="0"/>
              <a:t>‹N›</a:t>
            </a:fld>
            <a:endParaRPr lang="fr-BE"/>
          </a:p>
        </p:txBody>
      </p:sp>
    </p:spTree>
    <p:extLst>
      <p:ext uri="{BB962C8B-B14F-4D97-AF65-F5344CB8AC3E}">
        <p14:creationId xmlns:p14="http://schemas.microsoft.com/office/powerpoint/2010/main" val="75867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F117-03A3-4E0A-A69C-2C30B70C9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426334-FF6F-4B1A-AF8E-D487BAFCD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E7FD38-3A74-4DAD-BC4A-93C8C8166959}"/>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69A87B9C-D7B3-4DAD-B871-5A9CC0352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C36D-E525-465C-BA09-64706B926B8C}"/>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254364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206E-9ADC-4E51-9E6C-BCEE4C0E9A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B58CD-1B1B-49D1-8A34-D7BAAD619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C64D74-27B7-4C87-A55A-D8C032C28F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814F3-C449-4460-861D-023615FBD473}"/>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6" name="Footer Placeholder 5">
            <a:extLst>
              <a:ext uri="{FF2B5EF4-FFF2-40B4-BE49-F238E27FC236}">
                <a16:creationId xmlns:a16="http://schemas.microsoft.com/office/drawing/2014/main" id="{E2C7C71B-86C9-4F5D-A2CC-B2E05B196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0767-535A-47E8-8833-6AAAF01C3295}"/>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231740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94A0-CC2F-47A5-9E69-5C9E3F58C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A078BC-0F83-4712-90E0-6DA79E978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CED6BF-FE9C-463B-B045-284F56B55D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36B08-29CC-4B9A-8C8B-847C76603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C7AF39-F408-4182-B5B0-34E70ACA05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4D9261-BDB3-4607-90B4-DAB6C431EBAB}"/>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8" name="Footer Placeholder 7">
            <a:extLst>
              <a:ext uri="{FF2B5EF4-FFF2-40B4-BE49-F238E27FC236}">
                <a16:creationId xmlns:a16="http://schemas.microsoft.com/office/drawing/2014/main" id="{D642E2C9-0753-4A90-BFB5-447C100F1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D05B23-5C39-46F3-B952-E9AB7E35A966}"/>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269957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31E0-9177-4CB3-B4CC-4DDF9CFFB4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711C2-64EC-47AF-851C-1E97E3FDE849}"/>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4" name="Footer Placeholder 3">
            <a:extLst>
              <a:ext uri="{FF2B5EF4-FFF2-40B4-BE49-F238E27FC236}">
                <a16:creationId xmlns:a16="http://schemas.microsoft.com/office/drawing/2014/main" id="{722BFA9D-FB7E-40A3-AD9B-769DA9DF9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BAFD0-D6F8-4375-9069-D92B3E28E023}"/>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149503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0C01A-2AB6-476C-A1F1-3F759BB37090}"/>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3" name="Footer Placeholder 2">
            <a:extLst>
              <a:ext uri="{FF2B5EF4-FFF2-40B4-BE49-F238E27FC236}">
                <a16:creationId xmlns:a16="http://schemas.microsoft.com/office/drawing/2014/main" id="{21004B33-B2C5-4F20-9CEF-1A3B762FF1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CEC41-3F59-482F-95A2-A3EFFF269C5A}"/>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35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2601-6383-4F3E-BA24-384D77C66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36EE8-5271-428F-BA41-B257D60A5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84FCF-E03A-4073-9662-BC9F2ECA3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BD743A-78DA-4435-83BD-D3C802AD8B89}"/>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6" name="Footer Placeholder 5">
            <a:extLst>
              <a:ext uri="{FF2B5EF4-FFF2-40B4-BE49-F238E27FC236}">
                <a16:creationId xmlns:a16="http://schemas.microsoft.com/office/drawing/2014/main" id="{83CD119B-4A4F-42C0-B190-DED27EBE1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F2377-3098-4961-922E-E67F2DF00E7C}"/>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389415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6436-0881-4085-88F6-8F5CD0EE8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F0037-0FAC-4454-98F2-0677C2A63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1DCFE-6C30-4E07-8D5C-1320520A5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68D174-9439-405F-A17F-1834DD924F6A}"/>
              </a:ext>
            </a:extLst>
          </p:cNvPr>
          <p:cNvSpPr>
            <a:spLocks noGrp="1"/>
          </p:cNvSpPr>
          <p:nvPr>
            <p:ph type="dt" sz="half" idx="10"/>
          </p:nvPr>
        </p:nvSpPr>
        <p:spPr/>
        <p:txBody>
          <a:bodyPr/>
          <a:lstStyle/>
          <a:p>
            <a:fld id="{A4E5ED29-B42B-4B1C-9A94-79A04AE001A9}" type="datetimeFigureOut">
              <a:rPr lang="en-US" smtClean="0"/>
              <a:t>9/21/2023</a:t>
            </a:fld>
            <a:endParaRPr lang="en-US"/>
          </a:p>
        </p:txBody>
      </p:sp>
      <p:sp>
        <p:nvSpPr>
          <p:cNvPr id="6" name="Footer Placeholder 5">
            <a:extLst>
              <a:ext uri="{FF2B5EF4-FFF2-40B4-BE49-F238E27FC236}">
                <a16:creationId xmlns:a16="http://schemas.microsoft.com/office/drawing/2014/main" id="{4CE06ED5-13F4-4E11-BA28-EB15F7D07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64CFC2-4DFD-491F-8190-28867AA622BF}"/>
              </a:ext>
            </a:extLst>
          </p:cNvPr>
          <p:cNvSpPr>
            <a:spLocks noGrp="1"/>
          </p:cNvSpPr>
          <p:nvPr>
            <p:ph type="sldNum" sz="quarter" idx="12"/>
          </p:nvPr>
        </p:nvSpPr>
        <p:spPr/>
        <p:txBody>
          <a:bodyPr/>
          <a:lstStyle/>
          <a:p>
            <a:fld id="{6603BBA8-D39D-490D-BDC7-58F56040B2CB}" type="slidenum">
              <a:rPr lang="en-US" smtClean="0"/>
              <a:t>‹N›</a:t>
            </a:fld>
            <a:endParaRPr lang="en-US"/>
          </a:p>
        </p:txBody>
      </p:sp>
    </p:spTree>
    <p:extLst>
      <p:ext uri="{BB962C8B-B14F-4D97-AF65-F5344CB8AC3E}">
        <p14:creationId xmlns:p14="http://schemas.microsoft.com/office/powerpoint/2010/main" val="334295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9CA5E2-8505-4080-B9CC-655190681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3836E5-3C62-48B3-ADEB-2A4C04490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ABDC7-DF87-4A55-A480-D9DAEE584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5ED29-B42B-4B1C-9A94-79A04AE001A9}" type="datetimeFigureOut">
              <a:rPr lang="en-US" smtClean="0"/>
              <a:t>9/21/2023</a:t>
            </a:fld>
            <a:endParaRPr lang="en-US"/>
          </a:p>
        </p:txBody>
      </p:sp>
      <p:sp>
        <p:nvSpPr>
          <p:cNvPr id="5" name="Footer Placeholder 4">
            <a:extLst>
              <a:ext uri="{FF2B5EF4-FFF2-40B4-BE49-F238E27FC236}">
                <a16:creationId xmlns:a16="http://schemas.microsoft.com/office/drawing/2014/main" id="{BAF3C804-7A9E-47D8-ADA6-918E3A298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3261D0-05F5-42C7-8458-D756D3B9C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3BBA8-D39D-490D-BDC7-58F56040B2CB}" type="slidenum">
              <a:rPr lang="en-US" smtClean="0"/>
              <a:t>‹N›</a:t>
            </a:fld>
            <a:endParaRPr lang="en-US"/>
          </a:p>
        </p:txBody>
      </p:sp>
    </p:spTree>
    <p:extLst>
      <p:ext uri="{BB962C8B-B14F-4D97-AF65-F5344CB8AC3E}">
        <p14:creationId xmlns:p14="http://schemas.microsoft.com/office/powerpoint/2010/main" val="235811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C72D4-B1E9-4D79-8517-C146CB986AB3}" type="datetimeFigureOut">
              <a:rPr lang="fr-BE" smtClean="0"/>
              <a:t>21-09-23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6956F-A7C5-4EA2-A8A2-F3CB8F24DC8D}" type="slidenum">
              <a:rPr lang="fr-BE" smtClean="0"/>
              <a:t>‹N›</a:t>
            </a:fld>
            <a:endParaRPr lang="fr-BE"/>
          </a:p>
        </p:txBody>
      </p:sp>
    </p:spTree>
    <p:extLst>
      <p:ext uri="{BB962C8B-B14F-4D97-AF65-F5344CB8AC3E}">
        <p14:creationId xmlns:p14="http://schemas.microsoft.com/office/powerpoint/2010/main" val="69938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7.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pn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hyperlink" Target="mailto:fcuccarese@openet.it" TargetMode="External"/><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16A2-E93A-40B0-B832-E319A0D4D6C1}"/>
              </a:ext>
            </a:extLst>
          </p:cNvPr>
          <p:cNvSpPr>
            <a:spLocks noGrp="1"/>
          </p:cNvSpPr>
          <p:nvPr>
            <p:ph type="ctrTitle"/>
          </p:nvPr>
        </p:nvSpPr>
        <p:spPr>
          <a:xfrm>
            <a:off x="713897" y="894509"/>
            <a:ext cx="7957297" cy="1647825"/>
          </a:xfrm>
        </p:spPr>
        <p:txBody>
          <a:bodyPr>
            <a:normAutofit/>
          </a:bodyPr>
          <a:lstStyle/>
          <a:p>
            <a:pPr algn="l"/>
            <a:r>
              <a:rPr lang="en-US" sz="5500" b="1" dirty="0">
                <a:solidFill>
                  <a:schemeClr val="bg1"/>
                </a:solidFill>
                <a:latin typeface="Century Gothic" panose="020B0502020202020204" pitchFamily="34" charset="0"/>
                <a:cs typeface="Arial" panose="020B0604020202020204" pitchFamily="34" charset="0"/>
              </a:rPr>
              <a:t>European Regional Symposium</a:t>
            </a:r>
          </a:p>
        </p:txBody>
      </p:sp>
      <p:sp>
        <p:nvSpPr>
          <p:cNvPr id="3" name="Subtitle 2">
            <a:extLst>
              <a:ext uri="{FF2B5EF4-FFF2-40B4-BE49-F238E27FC236}">
                <a16:creationId xmlns:a16="http://schemas.microsoft.com/office/drawing/2014/main" id="{E29B357E-2D2A-4420-8CE3-CE879F73C96D}"/>
              </a:ext>
            </a:extLst>
          </p:cNvPr>
          <p:cNvSpPr>
            <a:spLocks noGrp="1"/>
          </p:cNvSpPr>
          <p:nvPr>
            <p:ph type="subTitle" idx="1"/>
          </p:nvPr>
        </p:nvSpPr>
        <p:spPr>
          <a:xfrm>
            <a:off x="971551" y="2914657"/>
            <a:ext cx="5305424" cy="2476488"/>
          </a:xfrm>
          <a:solidFill>
            <a:schemeClr val="bg1">
              <a:lumMod val="75000"/>
              <a:alpha val="80000"/>
            </a:schemeClr>
          </a:solidFill>
        </p:spPr>
        <p:txBody>
          <a:bodyPr/>
          <a:lstStyle/>
          <a:p>
            <a:pPr algn="r">
              <a:lnSpc>
                <a:spcPct val="150000"/>
              </a:lnSpc>
              <a:spcBef>
                <a:spcPts val="600"/>
              </a:spcBef>
              <a:spcAft>
                <a:spcPts val="600"/>
              </a:spcAft>
            </a:pPr>
            <a:r>
              <a:rPr lang="en-GB" sz="1800" b="1" dirty="0">
                <a:solidFill>
                  <a:srgbClr val="023133"/>
                </a:solidFill>
                <a:latin typeface="Arial" panose="020B0604020202020204" pitchFamily="34" charset="0"/>
                <a:ea typeface="Times New Roman" panose="02020603050405020304" pitchFamily="18" charset="0"/>
                <a:cs typeface="Times New Roman" panose="02020603050405020304" pitchFamily="18" charset="0"/>
              </a:rPr>
              <a:t>Second Edition of the European Regional Symposium, on space data for tourism &amp; agriculture, by NEREUS Regions</a:t>
            </a:r>
            <a:endParaRPr lang="en-US" sz="1800" b="1" dirty="0">
              <a:solidFill>
                <a:srgbClr val="023133"/>
              </a:solidFill>
              <a:latin typeface="Arial" panose="020B0604020202020204" pitchFamily="34" charset="0"/>
              <a:ea typeface="Times New Roman" panose="02020603050405020304" pitchFamily="18" charset="0"/>
              <a:cs typeface="Times New Roman" panose="02020603050405020304" pitchFamily="18"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8" name="Picture 7" descr="Tourism Generic Detailed Outline icon">
            <a:extLst>
              <a:ext uri="{FF2B5EF4-FFF2-40B4-BE49-F238E27FC236}">
                <a16:creationId xmlns:a16="http://schemas.microsoft.com/office/drawing/2014/main" id="{781805BF-368F-4598-9F46-406B92FADBC6}"/>
              </a:ext>
            </a:extLst>
          </p:cNvPr>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379905" y="2607461"/>
            <a:ext cx="975360" cy="975360"/>
          </a:xfrm>
          <a:prstGeom prst="rect">
            <a:avLst/>
          </a:prstGeom>
          <a:noFill/>
          <a:ln>
            <a:noFill/>
          </a:ln>
        </p:spPr>
      </p:pic>
      <p:pic>
        <p:nvPicPr>
          <p:cNvPr id="9" name="Picture 8" descr="A black background with a black square&#10;&#10;Description automatically generated">
            <a:extLst>
              <a:ext uri="{FF2B5EF4-FFF2-40B4-BE49-F238E27FC236}">
                <a16:creationId xmlns:a16="http://schemas.microsoft.com/office/drawing/2014/main" id="{DF37CF2C-12AF-43EE-9473-B0F97B341711}"/>
              </a:ext>
            </a:extLst>
          </p:cNvPr>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0245090" y="824224"/>
            <a:ext cx="975360" cy="975360"/>
          </a:xfrm>
          <a:prstGeom prst="rect">
            <a:avLst/>
          </a:prstGeom>
        </p:spPr>
      </p:pic>
      <p:pic>
        <p:nvPicPr>
          <p:cNvPr id="10" name="Picture 9" descr="A blue line drawing of a planet earth&#10;&#10;Description automatically generated">
            <a:extLst>
              <a:ext uri="{FF2B5EF4-FFF2-40B4-BE49-F238E27FC236}">
                <a16:creationId xmlns:a16="http://schemas.microsoft.com/office/drawing/2014/main" id="{35116369-656D-45EA-9DE8-C1842E3FAA4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678733" y="1740051"/>
            <a:ext cx="1425575" cy="867410"/>
          </a:xfrm>
          <a:prstGeom prst="rect">
            <a:avLst/>
          </a:prstGeom>
        </p:spPr>
      </p:pic>
      <p:sp>
        <p:nvSpPr>
          <p:cNvPr id="18" name="Text Box 11">
            <a:extLst>
              <a:ext uri="{FF2B5EF4-FFF2-40B4-BE49-F238E27FC236}">
                <a16:creationId xmlns:a16="http://schemas.microsoft.com/office/drawing/2014/main" id="{01F93D9F-864A-4F44-9DB5-EE0A9B4B903B}"/>
              </a:ext>
            </a:extLst>
          </p:cNvPr>
          <p:cNvSpPr txBox="1"/>
          <p:nvPr/>
        </p:nvSpPr>
        <p:spPr>
          <a:xfrm>
            <a:off x="744071" y="255589"/>
            <a:ext cx="11394136" cy="5349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1200"/>
              </a:spcBef>
              <a:spcAft>
                <a:spcPts val="0"/>
              </a:spcAft>
            </a:pPr>
            <a:r>
              <a:rPr lang="en-US" sz="2000" b="1" kern="0" dirty="0">
                <a:solidFill>
                  <a:srgbClr val="FFFFFF"/>
                </a:solidFill>
                <a:effectLst/>
                <a:latin typeface="Arial" panose="020B0604020202020204" pitchFamily="34" charset="0"/>
              </a:rPr>
              <a:t>September 28 – 29 | 2023					Matera, Basilicata Region | Italy  </a:t>
            </a:r>
            <a:endParaRPr lang="en-US" sz="6500" b="1" kern="0" dirty="0">
              <a:solidFill>
                <a:srgbClr val="FAF28D"/>
              </a:solidFill>
              <a:effectLst/>
              <a:latin typeface="Century Gothic" panose="020B0502020202020204" pitchFamily="34" charset="0"/>
            </a:endParaRPr>
          </a:p>
        </p:txBody>
      </p:sp>
      <p:cxnSp>
        <p:nvCxnSpPr>
          <p:cNvPr id="22" name="Straight Connector 21">
            <a:extLst>
              <a:ext uri="{FF2B5EF4-FFF2-40B4-BE49-F238E27FC236}">
                <a16:creationId xmlns:a16="http://schemas.microsoft.com/office/drawing/2014/main" id="{D9B88DA2-3701-463F-B3FF-BD5C966D4821}"/>
              </a:ext>
            </a:extLst>
          </p:cNvPr>
          <p:cNvCxnSpPr/>
          <p:nvPr/>
        </p:nvCxnSpPr>
        <p:spPr>
          <a:xfrm>
            <a:off x="844212" y="2560847"/>
            <a:ext cx="15506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24B5B66-7466-453B-8F6F-37E72CA86494}"/>
              </a:ext>
            </a:extLst>
          </p:cNvPr>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6520" y="4424362"/>
            <a:ext cx="1468755" cy="676275"/>
          </a:xfrm>
          <a:prstGeom prst="rect">
            <a:avLst/>
          </a:prstGeom>
        </p:spPr>
      </p:pic>
      <p:pic>
        <p:nvPicPr>
          <p:cNvPr id="24" name="Picture 23" descr="ENPAB - Regione Basilicata: rimandati al 15 dicembre i termini di ...">
            <a:extLst>
              <a:ext uri="{FF2B5EF4-FFF2-40B4-BE49-F238E27FC236}">
                <a16:creationId xmlns:a16="http://schemas.microsoft.com/office/drawing/2014/main" id="{237B2E0F-5DA8-4047-81CE-DDE5AC5915F9}"/>
              </a:ext>
            </a:extLst>
          </p:cNvPr>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17730" y="4424362"/>
            <a:ext cx="734060" cy="683895"/>
          </a:xfrm>
          <a:prstGeom prst="rect">
            <a:avLst/>
          </a:prstGeom>
          <a:noFill/>
          <a:ln>
            <a:noFill/>
          </a:ln>
        </p:spPr>
      </p:pic>
      <p:cxnSp>
        <p:nvCxnSpPr>
          <p:cNvPr id="26" name="Straight Connector 25">
            <a:extLst>
              <a:ext uri="{FF2B5EF4-FFF2-40B4-BE49-F238E27FC236}">
                <a16:creationId xmlns:a16="http://schemas.microsoft.com/office/drawing/2014/main" id="{81A0F4E9-C15D-42C5-97AD-2034E517077C}"/>
              </a:ext>
            </a:extLst>
          </p:cNvPr>
          <p:cNvCxnSpPr>
            <a:cxnSpLocks/>
          </p:cNvCxnSpPr>
          <p:nvPr/>
        </p:nvCxnSpPr>
        <p:spPr>
          <a:xfrm>
            <a:off x="762001" y="652952"/>
            <a:ext cx="112507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38" y="-33560"/>
            <a:ext cx="2809103" cy="6858000"/>
          </a:xfrm>
          <a:prstGeom prst="rect">
            <a:avLst/>
          </a:prstGeom>
          <a:solidFill>
            <a:srgbClr val="000D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9" y="185221"/>
            <a:ext cx="1905512" cy="880086"/>
          </a:xfrm>
          <a:prstGeom prst="rect">
            <a:avLst/>
          </a:prstGeom>
        </p:spPr>
      </p:pic>
      <p:sp>
        <p:nvSpPr>
          <p:cNvPr id="6" name="TextBox 5"/>
          <p:cNvSpPr txBox="1"/>
          <p:nvPr/>
        </p:nvSpPr>
        <p:spPr>
          <a:xfrm>
            <a:off x="2598131" y="243513"/>
            <a:ext cx="8753865" cy="584775"/>
          </a:xfrm>
          <a:prstGeom prst="rect">
            <a:avLst/>
          </a:prstGeom>
          <a:noFill/>
        </p:spPr>
        <p:txBody>
          <a:bodyPr wrap="square" lIns="91440" tIns="45720" rIns="91440" bIns="45720" rtlCol="0" anchor="t">
            <a:spAutoFit/>
          </a:bodyPr>
          <a:lstStyle/>
          <a:p>
            <a:pPr algn="ctr">
              <a:spcAft>
                <a:spcPts val="1200"/>
              </a:spcAft>
            </a:pPr>
            <a:r>
              <a:rPr lang="de-DE" sz="3200" dirty="0">
                <a:solidFill>
                  <a:srgbClr val="002060"/>
                </a:solidFill>
                <a:latin typeface="Aptos"/>
              </a:rPr>
              <a:t>SPARKme SPACE ACADEMY</a:t>
            </a:r>
          </a:p>
        </p:txBody>
      </p:sp>
      <p:pic>
        <p:nvPicPr>
          <p:cNvPr id="7" name="Picture 6" descr="A logo with text on it&#10;&#10;Description automatically generated">
            <a:extLst>
              <a:ext uri="{FF2B5EF4-FFF2-40B4-BE49-F238E27FC236}">
                <a16:creationId xmlns:a16="http://schemas.microsoft.com/office/drawing/2014/main" id="{04C47842-E06F-AE02-B9D3-1A0B404F3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22" y="1300613"/>
            <a:ext cx="1549220" cy="1476143"/>
          </a:xfrm>
          <a:prstGeom prst="rect">
            <a:avLst/>
          </a:prstGeom>
        </p:spPr>
      </p:pic>
      <p:sp>
        <p:nvSpPr>
          <p:cNvPr id="11" name="TextBox 10">
            <a:extLst>
              <a:ext uri="{FF2B5EF4-FFF2-40B4-BE49-F238E27FC236}">
                <a16:creationId xmlns:a16="http://schemas.microsoft.com/office/drawing/2014/main" id="{5CEBF1DB-FD91-303B-7BE4-20BBB7B529BF}"/>
              </a:ext>
            </a:extLst>
          </p:cNvPr>
          <p:cNvSpPr txBox="1"/>
          <p:nvPr/>
        </p:nvSpPr>
        <p:spPr>
          <a:xfrm>
            <a:off x="2981926" y="941062"/>
            <a:ext cx="8959154" cy="6001643"/>
          </a:xfrm>
          <a:prstGeom prst="rect">
            <a:avLst/>
          </a:prstGeom>
          <a:noFill/>
        </p:spPr>
        <p:txBody>
          <a:bodyPr wrap="square" lIns="91440" tIns="45720" rIns="91440" bIns="45720" rtlCol="0" anchor="t">
            <a:spAutoFit/>
          </a:bodyPr>
          <a:lstStyle/>
          <a:p>
            <a:pPr algn="just"/>
            <a:r>
              <a:rPr lang="en-US" sz="2400" b="1" dirty="0">
                <a:latin typeface="Aptos"/>
              </a:rPr>
              <a:t>Openet</a:t>
            </a:r>
            <a:r>
              <a:rPr lang="en-US" dirty="0">
                <a:latin typeface="Aptos"/>
              </a:rPr>
              <a:t> started its business in the satellite TLC sector, designing, developing, and managing advanced networks for both public and private clients. For over 20 years, it has maintained constant collaborations with institutions, industrial groups and research entities (i.e. ASI, ESA, FAO, UNDP, </a:t>
            </a:r>
            <a:r>
              <a:rPr lang="en-US" dirty="0" err="1">
                <a:latin typeface="Aptos"/>
              </a:rPr>
              <a:t>etc</a:t>
            </a:r>
            <a:r>
              <a:rPr lang="en-US" dirty="0">
                <a:latin typeface="Aptos"/>
              </a:rPr>
              <a:t>).  Within the scope of research and demonstration projects, it develops and implements, at both national and international levels, SATCOM applications supporting various sectors: electoral processes, tele-education, eHealth, edutainment, and acceleration programs. </a:t>
            </a:r>
          </a:p>
          <a:p>
            <a:pPr algn="just"/>
            <a:endParaRPr lang="en-US" dirty="0">
              <a:latin typeface="Aptos"/>
            </a:endParaRPr>
          </a:p>
          <a:p>
            <a:pPr algn="just"/>
            <a:r>
              <a:rPr lang="en-US" dirty="0">
                <a:latin typeface="Aptos"/>
              </a:rPr>
              <a:t>In 2018 with the support of ASI and ESA in a demonstration project, Openet launched :</a:t>
            </a:r>
          </a:p>
          <a:p>
            <a:pPr marL="342900" indent="-342900" algn="just">
              <a:buFont typeface="Wingdings" panose="05000000000000000000" pitchFamily="2" charset="2"/>
              <a:buChar char="v"/>
            </a:pPr>
            <a:r>
              <a:rPr lang="en-US" dirty="0">
                <a:latin typeface="Aptos"/>
              </a:rPr>
              <a:t>the </a:t>
            </a:r>
            <a:r>
              <a:rPr lang="en-US" b="1" dirty="0">
                <a:latin typeface="Aptos"/>
              </a:rPr>
              <a:t>SPARKme Accelerator</a:t>
            </a:r>
            <a:r>
              <a:rPr lang="en-US" dirty="0">
                <a:latin typeface="Aptos"/>
              </a:rPr>
              <a:t> to attract, support and validate new application and service ideas using Satcom in association with other space technologies. Two Competence centres have been created in Matera (IT) and in Nairobi (KE). Several local entrepreneurs have benefited from space technologies improving their businesses. </a:t>
            </a:r>
          </a:p>
          <a:p>
            <a:pPr algn="just"/>
            <a:endParaRPr lang="en-US" dirty="0">
              <a:latin typeface="Aptos"/>
            </a:endParaRPr>
          </a:p>
          <a:p>
            <a:pPr marL="342900" indent="-342900" algn="just">
              <a:buFont typeface="Wingdings" panose="05000000000000000000" pitchFamily="2" charset="2"/>
              <a:buChar char="v"/>
            </a:pPr>
            <a:r>
              <a:rPr lang="en-US" dirty="0">
                <a:latin typeface="Aptos"/>
              </a:rPr>
              <a:t>The </a:t>
            </a:r>
            <a:r>
              <a:rPr lang="en-US" b="1" dirty="0">
                <a:latin typeface="Aptos"/>
              </a:rPr>
              <a:t>SPARKme Space Academy</a:t>
            </a:r>
            <a:r>
              <a:rPr lang="en-US" dirty="0">
                <a:latin typeface="Aptos"/>
              </a:rPr>
              <a:t>, to disseminating the scientific culture with special regard to “space related themes”, offering to students and professionals, immersive experiences, events, education initiatives, sensitizing NEXT GEN about the STE(A)M opportunities and contributing to enlarge the tourism offer for an  “educational and experiential” tourism.</a:t>
            </a:r>
            <a:endParaRPr lang="en-GB" dirty="0">
              <a:latin typeface="Aptos"/>
            </a:endParaRPr>
          </a:p>
          <a:p>
            <a:pPr algn="just"/>
            <a:endParaRPr lang="en-GB" dirty="0" err="1"/>
          </a:p>
        </p:txBody>
      </p:sp>
      <p:pic>
        <p:nvPicPr>
          <p:cNvPr id="3" name="Immagine 2" descr="Immagine che contiene Elementi grafici, grafica, design&#10;&#10;Descrizione generata automaticamente">
            <a:extLst>
              <a:ext uri="{FF2B5EF4-FFF2-40B4-BE49-F238E27FC236}">
                <a16:creationId xmlns:a16="http://schemas.microsoft.com/office/drawing/2014/main" id="{CC122A37-D72E-3352-45AD-081F05B44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0671" y="254364"/>
            <a:ext cx="1350409" cy="573924"/>
          </a:xfrm>
          <a:prstGeom prst="rect">
            <a:avLst/>
          </a:prstGeom>
        </p:spPr>
      </p:pic>
      <p:sp>
        <p:nvSpPr>
          <p:cNvPr id="17" name="Rettangolo 16">
            <a:extLst>
              <a:ext uri="{FF2B5EF4-FFF2-40B4-BE49-F238E27FC236}">
                <a16:creationId xmlns:a16="http://schemas.microsoft.com/office/drawing/2014/main" id="{33F96D0E-936B-5815-B06E-348B068C01E8}"/>
              </a:ext>
            </a:extLst>
          </p:cNvPr>
          <p:cNvSpPr/>
          <p:nvPr/>
        </p:nvSpPr>
        <p:spPr bwMode="auto">
          <a:xfrm>
            <a:off x="131885" y="2945423"/>
            <a:ext cx="2646484" cy="1851377"/>
          </a:xfrm>
          <a:prstGeom prst="rect">
            <a:avLst/>
          </a:prstGeom>
          <a:blipFill dpi="0" rotWithShape="1">
            <a:blip r:embed="rId6"/>
            <a:srcRect/>
            <a:stretch>
              <a:fillRect l="-10000" r="-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CasellaDiTesto 11">
            <a:extLst>
              <a:ext uri="{FF2B5EF4-FFF2-40B4-BE49-F238E27FC236}">
                <a16:creationId xmlns:a16="http://schemas.microsoft.com/office/drawing/2014/main" id="{BBD12F54-C929-94E6-F4CA-34423114051A}"/>
              </a:ext>
            </a:extLst>
          </p:cNvPr>
          <p:cNvSpPr txBox="1">
            <a:spLocks noChangeArrowheads="1"/>
          </p:cNvSpPr>
          <p:nvPr/>
        </p:nvSpPr>
        <p:spPr bwMode="auto">
          <a:xfrm>
            <a:off x="-2531605" y="4871033"/>
            <a:ext cx="2705259" cy="2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it-IT" altLang="it-IT" sz="1200"/>
          </a:p>
        </p:txBody>
      </p:sp>
      <p:sp>
        <p:nvSpPr>
          <p:cNvPr id="21" name="Rettangolo 20">
            <a:extLst>
              <a:ext uri="{FF2B5EF4-FFF2-40B4-BE49-F238E27FC236}">
                <a16:creationId xmlns:a16="http://schemas.microsoft.com/office/drawing/2014/main" id="{51DEDB72-795D-6A4F-6EF9-63F0BDE31ACF}"/>
              </a:ext>
            </a:extLst>
          </p:cNvPr>
          <p:cNvSpPr/>
          <p:nvPr/>
        </p:nvSpPr>
        <p:spPr bwMode="auto">
          <a:xfrm>
            <a:off x="131885" y="4965467"/>
            <a:ext cx="2646484" cy="1753355"/>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CasellaDiTesto 24">
            <a:extLst>
              <a:ext uri="{FF2B5EF4-FFF2-40B4-BE49-F238E27FC236}">
                <a16:creationId xmlns:a16="http://schemas.microsoft.com/office/drawing/2014/main" id="{C4FF80C5-7552-9F5C-C0FB-F5E77F18B1F5}"/>
              </a:ext>
            </a:extLst>
          </p:cNvPr>
          <p:cNvSpPr txBox="1">
            <a:spLocks noChangeArrowheads="1"/>
          </p:cNvSpPr>
          <p:nvPr/>
        </p:nvSpPr>
        <p:spPr bwMode="auto">
          <a:xfrm>
            <a:off x="-3365010" y="6794086"/>
            <a:ext cx="2651056" cy="21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it-IT" altLang="it-IT" sz="1400"/>
          </a:p>
        </p:txBody>
      </p:sp>
    </p:spTree>
    <p:extLst>
      <p:ext uri="{BB962C8B-B14F-4D97-AF65-F5344CB8AC3E}">
        <p14:creationId xmlns:p14="http://schemas.microsoft.com/office/powerpoint/2010/main" val="22621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2809103" cy="6858000"/>
          </a:xfrm>
          <a:prstGeom prst="rect">
            <a:avLst/>
          </a:prstGeom>
          <a:solidFill>
            <a:srgbClr val="000D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9" y="185221"/>
            <a:ext cx="1905512" cy="880086"/>
          </a:xfrm>
          <a:prstGeom prst="rect">
            <a:avLst/>
          </a:prstGeom>
        </p:spPr>
      </p:pic>
      <p:sp>
        <p:nvSpPr>
          <p:cNvPr id="6" name="TextBox 5"/>
          <p:cNvSpPr txBox="1"/>
          <p:nvPr/>
        </p:nvSpPr>
        <p:spPr>
          <a:xfrm>
            <a:off x="3056240" y="581522"/>
            <a:ext cx="8290907" cy="584775"/>
          </a:xfrm>
          <a:prstGeom prst="rect">
            <a:avLst/>
          </a:prstGeom>
          <a:noFill/>
        </p:spPr>
        <p:txBody>
          <a:bodyPr wrap="square" lIns="91440" tIns="45720" rIns="91440" bIns="45720" rtlCol="0" anchor="t">
            <a:spAutoFit/>
          </a:bodyPr>
          <a:lstStyle/>
          <a:p>
            <a:pPr algn="ctr">
              <a:spcAft>
                <a:spcPts val="1200"/>
              </a:spcAft>
            </a:pPr>
            <a:r>
              <a:rPr lang="de-DE" sz="3200" dirty="0">
                <a:solidFill>
                  <a:srgbClr val="002060"/>
                </a:solidFill>
                <a:latin typeface="Aptos"/>
              </a:rPr>
              <a:t>SPARKme: </a:t>
            </a:r>
            <a:r>
              <a:rPr lang="de-DE" sz="3200" dirty="0" err="1">
                <a:solidFill>
                  <a:srgbClr val="002060"/>
                </a:solidFill>
                <a:latin typeface="Aptos"/>
              </a:rPr>
              <a:t>challenges</a:t>
            </a:r>
            <a:r>
              <a:rPr lang="de-DE" sz="3200" dirty="0">
                <a:solidFill>
                  <a:srgbClr val="002060"/>
                </a:solidFill>
                <a:latin typeface="Aptos"/>
              </a:rPr>
              <a:t> and </a:t>
            </a:r>
            <a:r>
              <a:rPr lang="de-DE" sz="3200" dirty="0" err="1">
                <a:solidFill>
                  <a:srgbClr val="002060"/>
                </a:solidFill>
                <a:latin typeface="Aptos"/>
              </a:rPr>
              <a:t>opportunities</a:t>
            </a:r>
            <a:endParaRPr lang="en-US" sz="1600" dirty="0" err="1"/>
          </a:p>
        </p:txBody>
      </p:sp>
      <p:pic>
        <p:nvPicPr>
          <p:cNvPr id="7" name="Picture 6" descr="A logo with text on it&#10;&#10;Description automatically generated">
            <a:extLst>
              <a:ext uri="{FF2B5EF4-FFF2-40B4-BE49-F238E27FC236}">
                <a16:creationId xmlns:a16="http://schemas.microsoft.com/office/drawing/2014/main" id="{04C47842-E06F-AE02-B9D3-1A0B404F3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22" y="1300613"/>
            <a:ext cx="1549220" cy="1476143"/>
          </a:xfrm>
          <a:prstGeom prst="rect">
            <a:avLst/>
          </a:prstGeom>
        </p:spPr>
      </p:pic>
      <p:sp>
        <p:nvSpPr>
          <p:cNvPr id="11" name="TextBox 10">
            <a:extLst>
              <a:ext uri="{FF2B5EF4-FFF2-40B4-BE49-F238E27FC236}">
                <a16:creationId xmlns:a16="http://schemas.microsoft.com/office/drawing/2014/main" id="{5CEBF1DB-FD91-303B-7BE4-20BBB7B529BF}"/>
              </a:ext>
            </a:extLst>
          </p:cNvPr>
          <p:cNvSpPr txBox="1"/>
          <p:nvPr/>
        </p:nvSpPr>
        <p:spPr>
          <a:xfrm>
            <a:off x="2902099" y="1155446"/>
            <a:ext cx="9044922" cy="5355312"/>
          </a:xfrm>
          <a:prstGeom prst="rect">
            <a:avLst/>
          </a:prstGeom>
          <a:noFill/>
        </p:spPr>
        <p:txBody>
          <a:bodyPr wrap="square" lIns="91440" tIns="45720" rIns="91440" bIns="45720" rtlCol="0" anchor="t">
            <a:spAutoFit/>
          </a:bodyPr>
          <a:lstStyle/>
          <a:p>
            <a:pPr algn="just"/>
            <a:r>
              <a:rPr lang="en-US" dirty="0"/>
              <a:t>The challenges are two-fold: </a:t>
            </a:r>
          </a:p>
          <a:p>
            <a:pPr algn="just"/>
            <a:endParaRPr lang="en-US" dirty="0"/>
          </a:p>
          <a:p>
            <a:pPr marL="285750" indent="-285750" algn="just">
              <a:buFont typeface="Wingdings" panose="05000000000000000000" pitchFamily="2" charset="2"/>
              <a:buChar char="v"/>
            </a:pPr>
            <a:r>
              <a:rPr lang="en-US" dirty="0"/>
              <a:t>From a </a:t>
            </a:r>
            <a:r>
              <a:rPr lang="en-US" b="1" dirty="0"/>
              <a:t>tourist perspective</a:t>
            </a:r>
            <a:r>
              <a:rPr lang="en-US" dirty="0"/>
              <a:t>, the Academy can contribute to enriching the local and regional offering by promoting the scientific culture through immersive experience thanks to ICT and technology-based solutions as well as thematic exhibits. This is also a way to propose an "educational" and “experiential” tourism with an eye towards everything that "space“ and “space related themes” in a broad sense represents in terms of innovation and environmental protection.</a:t>
            </a:r>
          </a:p>
          <a:p>
            <a:pPr marL="285750" indent="-285750" algn="just">
              <a:buFont typeface="Wingdings" panose="05000000000000000000" pitchFamily="2" charset="2"/>
              <a:buChar char="v"/>
            </a:pPr>
            <a:endParaRPr lang="en-US" dirty="0"/>
          </a:p>
          <a:p>
            <a:pPr marL="285750" indent="-285750" algn="just">
              <a:buFont typeface="Wingdings" panose="05000000000000000000" pitchFamily="2" charset="2"/>
              <a:buChar char="v"/>
            </a:pPr>
            <a:r>
              <a:rPr lang="en-US" dirty="0"/>
              <a:t>From the </a:t>
            </a:r>
            <a:r>
              <a:rPr lang="en-US" b="1" dirty="0"/>
              <a:t>educational side</a:t>
            </a:r>
            <a:r>
              <a:rPr lang="en-US" dirty="0"/>
              <a:t>: to promote the outreach education to talk about and share innovation and opportunities linked to the space sector with special regard to the NEXT GEN contributing to make a difference and reverse the negative trend that sees a decreasing number of young people deciding to take up STEM-related (Science, Technology, Engineering and Mathematics) studies and careers. Often, even from the feedback received from the students who have visited the Academy, space and everything revolving around, it is considered as a distant world, certainly exciting but also with significant entry barriers. Through the Academy, we want to narrate with the use of advanced technologies (VR, AI), and thanks to skilled expertise, how those barriers do not exist and how, instead, there are many opportunities to guide one's path of studies and professional career. </a:t>
            </a:r>
          </a:p>
        </p:txBody>
      </p:sp>
      <p:pic>
        <p:nvPicPr>
          <p:cNvPr id="4" name="Immagine 3" descr="Immagine che contiene Elementi grafici, grafica, design&#10;&#10;Descrizione generata automaticamente">
            <a:extLst>
              <a:ext uri="{FF2B5EF4-FFF2-40B4-BE49-F238E27FC236}">
                <a16:creationId xmlns:a16="http://schemas.microsoft.com/office/drawing/2014/main" id="{F59002AD-51E9-78F8-DE9E-ADB8F77ED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943" y="15940"/>
            <a:ext cx="1350409" cy="573924"/>
          </a:xfrm>
          <a:prstGeom prst="rect">
            <a:avLst/>
          </a:prstGeom>
        </p:spPr>
      </p:pic>
      <p:pic>
        <p:nvPicPr>
          <p:cNvPr id="15" name="Immagine 14" descr="Immagine che contiene interno, Lente per fisheye, persona, persone&#10;&#10;Descrizione generata automaticamente">
            <a:extLst>
              <a:ext uri="{FF2B5EF4-FFF2-40B4-BE49-F238E27FC236}">
                <a16:creationId xmlns:a16="http://schemas.microsoft.com/office/drawing/2014/main" id="{0AEA5821-C67E-D3AE-3475-DC8E4EF265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96" y="2946791"/>
            <a:ext cx="2696900" cy="1798608"/>
          </a:xfrm>
          <a:prstGeom prst="rect">
            <a:avLst/>
          </a:prstGeom>
        </p:spPr>
      </p:pic>
      <p:pic>
        <p:nvPicPr>
          <p:cNvPr id="16" name="Immagine 15" descr="Immagine che contiene uomo, muro, interno, arte&#10;&#10;Descrizione generata automaticamente">
            <a:extLst>
              <a:ext uri="{FF2B5EF4-FFF2-40B4-BE49-F238E27FC236}">
                <a16:creationId xmlns:a16="http://schemas.microsoft.com/office/drawing/2014/main" id="{B82E4EEB-226A-AC59-7C6F-D02776901E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5" y="5074404"/>
            <a:ext cx="2759571" cy="1552479"/>
          </a:xfrm>
          <a:prstGeom prst="rect">
            <a:avLst/>
          </a:prstGeom>
        </p:spPr>
      </p:pic>
    </p:spTree>
    <p:extLst>
      <p:ext uri="{BB962C8B-B14F-4D97-AF65-F5344CB8AC3E}">
        <p14:creationId xmlns:p14="http://schemas.microsoft.com/office/powerpoint/2010/main" val="246849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2809103" cy="6858000"/>
          </a:xfrm>
          <a:prstGeom prst="rect">
            <a:avLst/>
          </a:prstGeom>
          <a:solidFill>
            <a:srgbClr val="000D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9" y="185221"/>
            <a:ext cx="1905512" cy="880086"/>
          </a:xfrm>
          <a:prstGeom prst="rect">
            <a:avLst/>
          </a:prstGeom>
        </p:spPr>
      </p:pic>
      <p:sp>
        <p:nvSpPr>
          <p:cNvPr id="6" name="TextBox 5"/>
          <p:cNvSpPr txBox="1"/>
          <p:nvPr/>
        </p:nvSpPr>
        <p:spPr>
          <a:xfrm>
            <a:off x="3270382" y="15940"/>
            <a:ext cx="7893269" cy="646331"/>
          </a:xfrm>
          <a:prstGeom prst="rect">
            <a:avLst/>
          </a:prstGeom>
          <a:noFill/>
        </p:spPr>
        <p:txBody>
          <a:bodyPr wrap="square" lIns="91440" tIns="45720" rIns="91440" bIns="45720" rtlCol="0" anchor="t">
            <a:spAutoFit/>
          </a:bodyPr>
          <a:lstStyle/>
          <a:p>
            <a:pPr algn="ctr">
              <a:spcAft>
                <a:spcPts val="1200"/>
              </a:spcAft>
            </a:pPr>
            <a:r>
              <a:rPr lang="de-DE" sz="3600" dirty="0">
                <a:solidFill>
                  <a:srgbClr val="002060"/>
                </a:solidFill>
                <a:latin typeface="Aptos"/>
              </a:rPr>
              <a:t>SPARKme </a:t>
            </a:r>
            <a:r>
              <a:rPr lang="de-DE" sz="3600" dirty="0" err="1">
                <a:solidFill>
                  <a:srgbClr val="002060"/>
                </a:solidFill>
                <a:latin typeface="Aptos"/>
              </a:rPr>
              <a:t>service</a:t>
            </a:r>
            <a:r>
              <a:rPr lang="de-DE" sz="3600" dirty="0">
                <a:solidFill>
                  <a:srgbClr val="002060"/>
                </a:solidFill>
                <a:latin typeface="Aptos"/>
              </a:rPr>
              <a:t> </a:t>
            </a:r>
            <a:r>
              <a:rPr lang="de-DE" sz="3600" dirty="0" err="1">
                <a:solidFill>
                  <a:srgbClr val="002060"/>
                </a:solidFill>
                <a:latin typeface="Aptos"/>
              </a:rPr>
              <a:t>proposition</a:t>
            </a:r>
            <a:endParaRPr lang="de-DE" sz="3600" dirty="0">
              <a:solidFill>
                <a:srgbClr val="002060"/>
              </a:solidFill>
              <a:latin typeface="Aptos"/>
            </a:endParaRPr>
          </a:p>
        </p:txBody>
      </p:sp>
      <p:pic>
        <p:nvPicPr>
          <p:cNvPr id="7" name="Picture 6" descr="A logo with text on it&#10;&#10;Description automatically generated">
            <a:extLst>
              <a:ext uri="{FF2B5EF4-FFF2-40B4-BE49-F238E27FC236}">
                <a16:creationId xmlns:a16="http://schemas.microsoft.com/office/drawing/2014/main" id="{04C47842-E06F-AE02-B9D3-1A0B404F3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22" y="1300613"/>
            <a:ext cx="1549220" cy="1476143"/>
          </a:xfrm>
          <a:prstGeom prst="rect">
            <a:avLst/>
          </a:prstGeom>
        </p:spPr>
      </p:pic>
      <p:sp>
        <p:nvSpPr>
          <p:cNvPr id="11" name="TextBox 10">
            <a:extLst>
              <a:ext uri="{FF2B5EF4-FFF2-40B4-BE49-F238E27FC236}">
                <a16:creationId xmlns:a16="http://schemas.microsoft.com/office/drawing/2014/main" id="{5CEBF1DB-FD91-303B-7BE4-20BBB7B529BF}"/>
              </a:ext>
            </a:extLst>
          </p:cNvPr>
          <p:cNvSpPr txBox="1"/>
          <p:nvPr/>
        </p:nvSpPr>
        <p:spPr>
          <a:xfrm>
            <a:off x="2871387" y="662271"/>
            <a:ext cx="9150965" cy="4247317"/>
          </a:xfrm>
          <a:prstGeom prst="rect">
            <a:avLst/>
          </a:prstGeom>
          <a:noFill/>
        </p:spPr>
        <p:txBody>
          <a:bodyPr wrap="square" lIns="91440" tIns="45720" rIns="91440" bIns="45720" rtlCol="0" anchor="t">
            <a:spAutoFit/>
          </a:bodyPr>
          <a:lstStyle/>
          <a:p>
            <a:pPr algn="just"/>
            <a:r>
              <a:rPr lang="en-US" dirty="0">
                <a:latin typeface="Aptos"/>
                <a:cs typeface="Calibri" panose="020F0502020204030204"/>
              </a:rPr>
              <a:t>The Academy hosts within a single structure of approximately 4000 square meters, exhibits and advanced technological systems (VR), including the Planetarium, a 5D cinema, as well as training sessions and laboratories to live an immersive journey that starts from Earth and reaches the Moon and then the planet Mars. This journey provides stimulation and knowledge, narrating </a:t>
            </a:r>
            <a:r>
              <a:rPr lang="en-US" b="1" dirty="0">
                <a:latin typeface="Aptos"/>
                <a:cs typeface="Calibri" panose="020F0502020204030204"/>
              </a:rPr>
              <a:t>how space data, space technologies, space exploration, research and applications </a:t>
            </a:r>
            <a:r>
              <a:rPr lang="en-US" dirty="0">
                <a:latin typeface="Aptos"/>
                <a:cs typeface="Calibri" panose="020F0502020204030204"/>
              </a:rPr>
              <a:t>contribute to improving human life and safeguarding our planet. </a:t>
            </a:r>
          </a:p>
          <a:p>
            <a:pPr algn="just"/>
            <a:endParaRPr lang="en-US" dirty="0">
              <a:latin typeface="Aptos"/>
              <a:cs typeface="Calibri" panose="020F0502020204030204"/>
            </a:endParaRPr>
          </a:p>
          <a:p>
            <a:pPr algn="just"/>
            <a:r>
              <a:rPr lang="en-US" dirty="0">
                <a:latin typeface="Aptos"/>
                <a:cs typeface="Calibri" panose="020F0502020204030204"/>
              </a:rPr>
              <a:t>All of this is made possible thanks to the presence of expert communicators, laboratory activities, thematic workshops, distance live and interactive connections with centers of excellence (i.e. Universities, CERN</a:t>
            </a:r>
            <a:r>
              <a:rPr lang="en-US">
                <a:latin typeface="Aptos"/>
                <a:cs typeface="Calibri" panose="020F0502020204030204"/>
              </a:rPr>
              <a:t>, Astronomical </a:t>
            </a:r>
            <a:r>
              <a:rPr lang="en-US" dirty="0">
                <a:latin typeface="Aptos"/>
                <a:cs typeface="Calibri" panose="020F0502020204030204"/>
              </a:rPr>
              <a:t>Observatories, INAF</a:t>
            </a:r>
            <a:r>
              <a:rPr lang="en-US">
                <a:latin typeface="Aptos"/>
                <a:cs typeface="Calibri" panose="020F0502020204030204"/>
              </a:rPr>
              <a:t>, other research </a:t>
            </a:r>
            <a:r>
              <a:rPr lang="en-US" dirty="0">
                <a:latin typeface="Aptos"/>
                <a:cs typeface="Calibri" panose="020F0502020204030204"/>
              </a:rPr>
              <a:t>c</a:t>
            </a:r>
            <a:r>
              <a:rPr lang="en-US">
                <a:latin typeface="Aptos"/>
                <a:cs typeface="Calibri" panose="020F0502020204030204"/>
              </a:rPr>
              <a:t>entres</a:t>
            </a:r>
            <a:r>
              <a:rPr lang="en-US" dirty="0">
                <a:latin typeface="Aptos"/>
                <a:cs typeface="Calibri" panose="020F0502020204030204"/>
              </a:rPr>
              <a:t>, etc.).  </a:t>
            </a:r>
          </a:p>
          <a:p>
            <a:pPr algn="just"/>
            <a:endParaRPr lang="en-US" dirty="0">
              <a:latin typeface="Aptos"/>
              <a:cs typeface="Calibri" panose="020F0502020204030204"/>
            </a:endParaRPr>
          </a:p>
          <a:p>
            <a:pPr algn="just"/>
            <a:r>
              <a:rPr lang="en-US" dirty="0">
                <a:latin typeface="Aptos"/>
                <a:cs typeface="Calibri" panose="020F0502020204030204"/>
              </a:rPr>
              <a:t>Since early 2023, about 4,000 visitors including students, teachers, families  and “space dreamers” have visited the site and were excited about this experience!</a:t>
            </a:r>
          </a:p>
          <a:p>
            <a:pPr algn="just"/>
            <a:endParaRPr lang="fr-BE" dirty="0">
              <a:latin typeface="Aptos"/>
              <a:cs typeface="Calibri" panose="020F0502020204030204"/>
            </a:endParaRPr>
          </a:p>
        </p:txBody>
      </p:sp>
      <p:pic>
        <p:nvPicPr>
          <p:cNvPr id="3" name="Immagine 2" descr="Immagine che contiene Elementi grafici, grafica, design&#10;&#10;Descrizione generata automaticamente">
            <a:extLst>
              <a:ext uri="{FF2B5EF4-FFF2-40B4-BE49-F238E27FC236}">
                <a16:creationId xmlns:a16="http://schemas.microsoft.com/office/drawing/2014/main" id="{E490857C-F539-DCED-1C17-7424DB22AE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943" y="15940"/>
            <a:ext cx="1350409" cy="573924"/>
          </a:xfrm>
          <a:prstGeom prst="rect">
            <a:avLst/>
          </a:prstGeom>
        </p:spPr>
      </p:pic>
      <p:pic>
        <p:nvPicPr>
          <p:cNvPr id="9" name="Immagine 8" descr="Immagine che contiene interno, persone, gruppo, persona&#10;&#10;Descrizione generata automaticamente">
            <a:extLst>
              <a:ext uri="{FF2B5EF4-FFF2-40B4-BE49-F238E27FC236}">
                <a16:creationId xmlns:a16="http://schemas.microsoft.com/office/drawing/2014/main" id="{E966B39E-9092-4244-FECF-9FDCA7E60D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674546"/>
            <a:ext cx="2558041" cy="2050993"/>
          </a:xfrm>
          <a:prstGeom prst="rect">
            <a:avLst/>
          </a:prstGeom>
        </p:spPr>
      </p:pic>
      <p:pic>
        <p:nvPicPr>
          <p:cNvPr id="12" name="Immagine 11" descr="Immagine che contiene vestiti, persona, calzature, persone&#10;&#10;Descrizione generata automaticamente">
            <a:extLst>
              <a:ext uri="{FF2B5EF4-FFF2-40B4-BE49-F238E27FC236}">
                <a16:creationId xmlns:a16="http://schemas.microsoft.com/office/drawing/2014/main" id="{42A05106-BE52-51B5-F468-56240350C5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2896" y="4674546"/>
            <a:ext cx="2939592" cy="2050993"/>
          </a:xfrm>
          <a:prstGeom prst="rect">
            <a:avLst/>
          </a:prstGeom>
        </p:spPr>
      </p:pic>
      <p:pic>
        <p:nvPicPr>
          <p:cNvPr id="14" name="Immagine 13" descr="Immagine che contiene vestiti, persona, donna, Viso umano&#10;&#10;Descrizione generata automaticamente">
            <a:extLst>
              <a:ext uri="{FF2B5EF4-FFF2-40B4-BE49-F238E27FC236}">
                <a16:creationId xmlns:a16="http://schemas.microsoft.com/office/drawing/2014/main" id="{7782B19F-076F-61DE-5DB0-472D4930AE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3766" y="4674546"/>
            <a:ext cx="2734656" cy="2050993"/>
          </a:xfrm>
          <a:prstGeom prst="rect">
            <a:avLst/>
          </a:prstGeom>
        </p:spPr>
      </p:pic>
      <p:pic>
        <p:nvPicPr>
          <p:cNvPr id="18" name="Immagine 17" descr="Immagine che contiene vestiti, calzature, persona, persone&#10;&#10;Descrizione generata automaticamente">
            <a:extLst>
              <a:ext uri="{FF2B5EF4-FFF2-40B4-BE49-F238E27FC236}">
                <a16:creationId xmlns:a16="http://schemas.microsoft.com/office/drawing/2014/main" id="{435733CD-3610-03BB-B6F7-87655DDB83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5" y="4621787"/>
            <a:ext cx="2734656" cy="2103752"/>
          </a:xfrm>
          <a:prstGeom prst="rect">
            <a:avLst/>
          </a:prstGeom>
        </p:spPr>
      </p:pic>
    </p:spTree>
    <p:extLst>
      <p:ext uri="{BB962C8B-B14F-4D97-AF65-F5344CB8AC3E}">
        <p14:creationId xmlns:p14="http://schemas.microsoft.com/office/powerpoint/2010/main" val="424567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2809103" cy="6858000"/>
          </a:xfrm>
          <a:prstGeom prst="rect">
            <a:avLst/>
          </a:prstGeom>
          <a:solidFill>
            <a:srgbClr val="000D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9" y="185221"/>
            <a:ext cx="1905512" cy="880086"/>
          </a:xfrm>
          <a:prstGeom prst="rect">
            <a:avLst/>
          </a:prstGeom>
        </p:spPr>
      </p:pic>
      <p:sp>
        <p:nvSpPr>
          <p:cNvPr id="6" name="TextBox 5"/>
          <p:cNvSpPr txBox="1"/>
          <p:nvPr/>
        </p:nvSpPr>
        <p:spPr>
          <a:xfrm>
            <a:off x="3395122" y="277243"/>
            <a:ext cx="7893269" cy="461665"/>
          </a:xfrm>
          <a:prstGeom prst="rect">
            <a:avLst/>
          </a:prstGeom>
          <a:noFill/>
        </p:spPr>
        <p:txBody>
          <a:bodyPr wrap="square" lIns="91440" tIns="45720" rIns="91440" bIns="45720" rtlCol="0" anchor="t">
            <a:spAutoFit/>
          </a:bodyPr>
          <a:lstStyle/>
          <a:p>
            <a:pPr algn="ctr">
              <a:spcAft>
                <a:spcPts val="1200"/>
              </a:spcAft>
            </a:pPr>
            <a:r>
              <a:rPr lang="fr-BE" sz="2400" dirty="0">
                <a:solidFill>
                  <a:srgbClr val="002060"/>
                </a:solidFill>
                <a:latin typeface="Aptos"/>
                <a:ea typeface="+mn-lt"/>
                <a:cs typeface="+mn-lt"/>
              </a:rPr>
              <a:t>SPARKme: </a:t>
            </a:r>
            <a:r>
              <a:rPr lang="fr-BE" sz="2400" dirty="0" err="1">
                <a:solidFill>
                  <a:srgbClr val="002060"/>
                </a:solidFill>
                <a:latin typeface="Aptos"/>
                <a:ea typeface="+mn-lt"/>
                <a:cs typeface="+mn-lt"/>
              </a:rPr>
              <a:t>Benefits</a:t>
            </a:r>
            <a:r>
              <a:rPr lang="fr-BE" sz="2400" dirty="0">
                <a:solidFill>
                  <a:srgbClr val="002060"/>
                </a:solidFill>
                <a:latin typeface="Aptos"/>
                <a:ea typeface="+mn-lt"/>
                <a:cs typeface="+mn-lt"/>
              </a:rPr>
              <a:t> and </a:t>
            </a:r>
            <a:r>
              <a:rPr lang="fr-BE" sz="2400" dirty="0" err="1">
                <a:solidFill>
                  <a:srgbClr val="002060"/>
                </a:solidFill>
                <a:latin typeface="Aptos"/>
                <a:ea typeface="+mn-lt"/>
                <a:cs typeface="+mn-lt"/>
              </a:rPr>
              <a:t>risks</a:t>
            </a:r>
            <a:r>
              <a:rPr lang="fr-BE" sz="2400" dirty="0">
                <a:solidFill>
                  <a:srgbClr val="002060"/>
                </a:solidFill>
                <a:latin typeface="Aptos"/>
                <a:ea typeface="+mn-lt"/>
                <a:cs typeface="+mn-lt"/>
              </a:rPr>
              <a:t> </a:t>
            </a:r>
            <a:endParaRPr lang="en-US" sz="2400" dirty="0">
              <a:solidFill>
                <a:srgbClr val="002060"/>
              </a:solidFill>
              <a:latin typeface="Aptos"/>
            </a:endParaRPr>
          </a:p>
        </p:txBody>
      </p:sp>
      <p:pic>
        <p:nvPicPr>
          <p:cNvPr id="7" name="Picture 6" descr="A logo with text on it&#10;&#10;Description automatically generated">
            <a:extLst>
              <a:ext uri="{FF2B5EF4-FFF2-40B4-BE49-F238E27FC236}">
                <a16:creationId xmlns:a16="http://schemas.microsoft.com/office/drawing/2014/main" id="{04C47842-E06F-AE02-B9D3-1A0B404F3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22" y="1300613"/>
            <a:ext cx="1549220" cy="1476143"/>
          </a:xfrm>
          <a:prstGeom prst="rect">
            <a:avLst/>
          </a:prstGeom>
        </p:spPr>
      </p:pic>
      <p:sp>
        <p:nvSpPr>
          <p:cNvPr id="11" name="TextBox 10">
            <a:extLst>
              <a:ext uri="{FF2B5EF4-FFF2-40B4-BE49-F238E27FC236}">
                <a16:creationId xmlns:a16="http://schemas.microsoft.com/office/drawing/2014/main" id="{5CEBF1DB-FD91-303B-7BE4-20BBB7B529BF}"/>
              </a:ext>
            </a:extLst>
          </p:cNvPr>
          <p:cNvSpPr txBox="1"/>
          <p:nvPr/>
        </p:nvSpPr>
        <p:spPr>
          <a:xfrm>
            <a:off x="2952799" y="684221"/>
            <a:ext cx="9069553" cy="6463308"/>
          </a:xfrm>
          <a:prstGeom prst="rect">
            <a:avLst/>
          </a:prstGeom>
          <a:noFill/>
        </p:spPr>
        <p:txBody>
          <a:bodyPr wrap="square" lIns="91440" tIns="45720" rIns="91440" bIns="45720" rtlCol="0" anchor="t">
            <a:spAutoFit/>
          </a:bodyPr>
          <a:lstStyle/>
          <a:p>
            <a:pPr algn="just"/>
            <a:r>
              <a:rPr lang="en-US" dirty="0">
                <a:latin typeface="Aptos"/>
                <a:cs typeface="Calibri" panose="020F0502020204030204"/>
              </a:rPr>
              <a:t>Benefits:</a:t>
            </a:r>
          </a:p>
          <a:p>
            <a:pPr marL="342900" indent="-342900" algn="just">
              <a:buFont typeface="Arial" panose="020B0604020202020204" pitchFamily="34" charset="0"/>
              <a:buChar char="•"/>
            </a:pPr>
            <a:r>
              <a:rPr lang="en-US" dirty="0">
                <a:latin typeface="Aptos"/>
                <a:cs typeface="Calibri" panose="020F0502020204030204"/>
              </a:rPr>
              <a:t>contributes to increase</a:t>
            </a:r>
            <a:r>
              <a:rPr lang="en-US" b="1" dirty="0">
                <a:latin typeface="Aptos"/>
                <a:cs typeface="Calibri" panose="020F0502020204030204"/>
              </a:rPr>
              <a:t> the tourism offer and enlarge the opportunities for cooperating</a:t>
            </a:r>
            <a:r>
              <a:rPr lang="en-US" dirty="0">
                <a:latin typeface="Aptos"/>
                <a:cs typeface="Calibri" panose="020F0502020204030204"/>
              </a:rPr>
              <a:t> in such a field with benefits for the territory image as well as economic impacts along the service value chain.</a:t>
            </a:r>
          </a:p>
          <a:p>
            <a:pPr marL="342900" indent="-342900" algn="just">
              <a:buFont typeface="Arial" panose="020B0604020202020204" pitchFamily="34" charset="0"/>
              <a:buChar char="•"/>
            </a:pPr>
            <a:r>
              <a:rPr lang="en-US" dirty="0">
                <a:latin typeface="Aptos"/>
                <a:cs typeface="Calibri" panose="020F0502020204030204"/>
              </a:rPr>
              <a:t>Offers </a:t>
            </a:r>
            <a:r>
              <a:rPr lang="en-US" i="1" dirty="0">
                <a:latin typeface="Aptos"/>
                <a:cs typeface="Calibri" panose="020F0502020204030204"/>
              </a:rPr>
              <a:t>distance</a:t>
            </a:r>
            <a:r>
              <a:rPr lang="en-US" dirty="0">
                <a:latin typeface="Aptos"/>
                <a:cs typeface="Calibri" panose="020F0502020204030204"/>
              </a:rPr>
              <a:t> </a:t>
            </a:r>
            <a:r>
              <a:rPr lang="en-US" i="1" dirty="0">
                <a:latin typeface="Aptos"/>
                <a:cs typeface="Calibri" panose="020F0502020204030204"/>
              </a:rPr>
              <a:t>live and interactive visits at </a:t>
            </a:r>
            <a:r>
              <a:rPr lang="en-US" dirty="0">
                <a:latin typeface="Aptos"/>
                <a:cs typeface="Calibri" panose="020F0502020204030204"/>
              </a:rPr>
              <a:t>other cultural, scientific and tourism entities providing a </a:t>
            </a:r>
            <a:r>
              <a:rPr lang="en-US" b="1" dirty="0">
                <a:latin typeface="Aptos"/>
                <a:cs typeface="Calibri" panose="020F0502020204030204"/>
              </a:rPr>
              <a:t>perspective of global and inclusive tourism</a:t>
            </a:r>
            <a:r>
              <a:rPr lang="en-US" dirty="0">
                <a:latin typeface="Aptos"/>
                <a:cs typeface="Calibri" panose="020F0502020204030204"/>
              </a:rPr>
              <a:t>. </a:t>
            </a:r>
          </a:p>
          <a:p>
            <a:pPr marL="342900" indent="-342900" algn="just">
              <a:buFont typeface="Arial" panose="020B0604020202020204" pitchFamily="34" charset="0"/>
              <a:buChar char="•"/>
            </a:pPr>
            <a:r>
              <a:rPr lang="en-US" dirty="0">
                <a:latin typeface="Aptos"/>
                <a:cs typeface="Calibri" panose="020F0502020204030204"/>
              </a:rPr>
              <a:t>Offers an innovative approach to discussing “space” and the related opportunities through a storytelling method designed to engage both young and old, experts as well as those encountering these topics for the first time.</a:t>
            </a:r>
          </a:p>
          <a:p>
            <a:pPr marL="342900" indent="-342900" algn="just">
              <a:buFont typeface="Arial" panose="020B0604020202020204" pitchFamily="34" charset="0"/>
              <a:buChar char="•"/>
            </a:pPr>
            <a:r>
              <a:rPr lang="en-US" dirty="0">
                <a:latin typeface="Aptos"/>
                <a:cs typeface="Calibri" panose="020F0502020204030204"/>
              </a:rPr>
              <a:t>Uses technology-based system to “storytelling” the space and the results reached, with an opened eye on future innovations facilitating the dissemination and the </a:t>
            </a:r>
            <a:r>
              <a:rPr lang="en-US" b="1" dirty="0">
                <a:latin typeface="Aptos"/>
                <a:cs typeface="Calibri" panose="020F0502020204030204"/>
              </a:rPr>
              <a:t>sharing of this scientific and cultural heritage </a:t>
            </a:r>
          </a:p>
          <a:p>
            <a:pPr marL="342900" indent="-342900" algn="just">
              <a:buFont typeface="Arial" panose="020B0604020202020204" pitchFamily="34" charset="0"/>
              <a:buChar char="•"/>
            </a:pPr>
            <a:r>
              <a:rPr lang="en-US" dirty="0">
                <a:latin typeface="Aptos"/>
                <a:cs typeface="Calibri" panose="020F0502020204030204"/>
              </a:rPr>
              <a:t>contributes to orienting to future careers in the space sector</a:t>
            </a:r>
          </a:p>
          <a:p>
            <a:pPr algn="just"/>
            <a:r>
              <a:rPr lang="en-US" dirty="0">
                <a:latin typeface="Aptos"/>
                <a:cs typeface="Calibri" panose="020F0502020204030204"/>
              </a:rPr>
              <a:t>Risks:</a:t>
            </a:r>
          </a:p>
          <a:p>
            <a:pPr marL="342900" indent="-342900" algn="just">
              <a:buFont typeface="Arial" panose="020B0604020202020204" pitchFamily="34" charset="0"/>
              <a:buChar char="•"/>
            </a:pPr>
            <a:r>
              <a:rPr lang="en-US" dirty="0">
                <a:latin typeface="Aptos"/>
                <a:cs typeface="Calibri" panose="020F0502020204030204"/>
              </a:rPr>
              <a:t>Private initiative needing significant investments and operational costs to maintain the Academy aligned with both the results coming from the space sector research programs and sector trends</a:t>
            </a:r>
          </a:p>
          <a:p>
            <a:pPr algn="just"/>
            <a:r>
              <a:rPr lang="en-US" dirty="0">
                <a:latin typeface="Aptos"/>
                <a:cs typeface="Calibri" panose="020F0502020204030204"/>
              </a:rPr>
              <a:t>Future steps:</a:t>
            </a:r>
          </a:p>
          <a:p>
            <a:pPr marL="342900" indent="-342900" algn="just">
              <a:buFont typeface="Arial" panose="020B0604020202020204" pitchFamily="34" charset="0"/>
              <a:buChar char="•"/>
            </a:pPr>
            <a:r>
              <a:rPr lang="en-US" dirty="0">
                <a:latin typeface="Aptos"/>
                <a:cs typeface="Calibri" panose="020F0502020204030204"/>
              </a:rPr>
              <a:t>Increase partnerships and collaboration agreements</a:t>
            </a:r>
          </a:p>
          <a:p>
            <a:pPr marL="342900" indent="-342900" algn="just">
              <a:buFont typeface="Arial" panose="020B0604020202020204" pitchFamily="34" charset="0"/>
              <a:buChar char="•"/>
            </a:pPr>
            <a:r>
              <a:rPr lang="en-US" dirty="0">
                <a:latin typeface="Aptos"/>
                <a:cs typeface="Calibri" panose="020F0502020204030204"/>
              </a:rPr>
              <a:t>Increase marketing and communication actions to reach the largest part of potential visitors</a:t>
            </a:r>
          </a:p>
          <a:p>
            <a:pPr marL="342900" indent="-342900" algn="just">
              <a:buFont typeface="Arial" panose="020B0604020202020204" pitchFamily="34" charset="0"/>
              <a:buChar char="•"/>
            </a:pPr>
            <a:endParaRPr lang="en-US" dirty="0">
              <a:latin typeface="Aptos"/>
              <a:cs typeface="Calibri" panose="020F0502020204030204"/>
            </a:endParaRPr>
          </a:p>
          <a:p>
            <a:pPr marL="342900" indent="-342900" algn="just">
              <a:buFont typeface="Arial" panose="020B0604020202020204" pitchFamily="34" charset="0"/>
              <a:buChar char="•"/>
            </a:pPr>
            <a:endParaRPr lang="en-US" dirty="0">
              <a:latin typeface="Aptos"/>
              <a:cs typeface="Calibri" panose="020F0502020204030204"/>
            </a:endParaRPr>
          </a:p>
        </p:txBody>
      </p:sp>
      <p:pic>
        <p:nvPicPr>
          <p:cNvPr id="3" name="Immagine 2" descr="Immagine che contiene Elementi grafici, grafica, design&#10;&#10;Descrizione generata automaticamente">
            <a:extLst>
              <a:ext uri="{FF2B5EF4-FFF2-40B4-BE49-F238E27FC236}">
                <a16:creationId xmlns:a16="http://schemas.microsoft.com/office/drawing/2014/main" id="{9F1C2145-788D-6A39-5609-179288EA7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943" y="15940"/>
            <a:ext cx="1350409" cy="573924"/>
          </a:xfrm>
          <a:prstGeom prst="rect">
            <a:avLst/>
          </a:prstGeom>
        </p:spPr>
      </p:pic>
      <p:pic>
        <p:nvPicPr>
          <p:cNvPr id="19" name="Immagine 18" descr="Immagine che contiene vestiti, calzature, jeans, persona&#10;&#10;Descrizione generata automaticamente">
            <a:extLst>
              <a:ext uri="{FF2B5EF4-FFF2-40B4-BE49-F238E27FC236}">
                <a16:creationId xmlns:a16="http://schemas.microsoft.com/office/drawing/2014/main" id="{DC37EC46-030B-3C9E-1C58-5B2F24EDD0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526" y="3429000"/>
            <a:ext cx="2378045" cy="3170727"/>
          </a:xfrm>
          <a:prstGeom prst="rect">
            <a:avLst/>
          </a:prstGeom>
        </p:spPr>
      </p:pic>
    </p:spTree>
    <p:extLst>
      <p:ext uri="{BB962C8B-B14F-4D97-AF65-F5344CB8AC3E}">
        <p14:creationId xmlns:p14="http://schemas.microsoft.com/office/powerpoint/2010/main" val="237431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2809103" cy="6858000"/>
          </a:xfrm>
          <a:prstGeom prst="rect">
            <a:avLst/>
          </a:prstGeom>
          <a:solidFill>
            <a:srgbClr val="000D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9" y="185221"/>
            <a:ext cx="1905512" cy="880086"/>
          </a:xfrm>
          <a:prstGeom prst="rect">
            <a:avLst/>
          </a:prstGeom>
        </p:spPr>
      </p:pic>
      <p:sp>
        <p:nvSpPr>
          <p:cNvPr id="6" name="TextBox 5"/>
          <p:cNvSpPr txBox="1"/>
          <p:nvPr/>
        </p:nvSpPr>
        <p:spPr>
          <a:xfrm>
            <a:off x="3452242" y="302098"/>
            <a:ext cx="7893269" cy="646331"/>
          </a:xfrm>
          <a:prstGeom prst="rect">
            <a:avLst/>
          </a:prstGeom>
          <a:noFill/>
        </p:spPr>
        <p:txBody>
          <a:bodyPr wrap="square" rtlCol="0">
            <a:spAutoFit/>
          </a:bodyPr>
          <a:lstStyle/>
          <a:p>
            <a:pPr algn="ctr">
              <a:spcAft>
                <a:spcPts val="1200"/>
              </a:spcAft>
            </a:pPr>
            <a:r>
              <a:rPr lang="de-DE" sz="3600" dirty="0">
                <a:solidFill>
                  <a:srgbClr val="002060"/>
                </a:solidFill>
                <a:latin typeface="Aptos" panose="020B0004020202020204" pitchFamily="34" charset="0"/>
              </a:rPr>
              <a:t>Thank you</a:t>
            </a:r>
          </a:p>
        </p:txBody>
      </p:sp>
      <p:pic>
        <p:nvPicPr>
          <p:cNvPr id="7" name="Picture 6" descr="A logo with text on it&#10;&#10;Description automatically generated">
            <a:extLst>
              <a:ext uri="{FF2B5EF4-FFF2-40B4-BE49-F238E27FC236}">
                <a16:creationId xmlns:a16="http://schemas.microsoft.com/office/drawing/2014/main" id="{04C47842-E06F-AE02-B9D3-1A0B404F3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022" y="1300613"/>
            <a:ext cx="1549220" cy="1476143"/>
          </a:xfrm>
          <a:prstGeom prst="rect">
            <a:avLst/>
          </a:prstGeom>
        </p:spPr>
      </p:pic>
      <p:sp>
        <p:nvSpPr>
          <p:cNvPr id="3" name="TextBox 2">
            <a:extLst>
              <a:ext uri="{FF2B5EF4-FFF2-40B4-BE49-F238E27FC236}">
                <a16:creationId xmlns:a16="http://schemas.microsoft.com/office/drawing/2014/main" id="{B079846F-D664-CC7E-BDBB-F365BAB7700B}"/>
              </a:ext>
            </a:extLst>
          </p:cNvPr>
          <p:cNvSpPr txBox="1"/>
          <p:nvPr/>
        </p:nvSpPr>
        <p:spPr>
          <a:xfrm>
            <a:off x="3267951" y="1673349"/>
            <a:ext cx="3325337" cy="1631216"/>
          </a:xfrm>
          <a:prstGeom prst="rect">
            <a:avLst/>
          </a:prstGeom>
          <a:noFill/>
        </p:spPr>
        <p:txBody>
          <a:bodyPr wrap="square" lIns="91440" tIns="45720" rIns="91440" bIns="45720" rtlCol="0" anchor="t">
            <a:spAutoFit/>
          </a:bodyPr>
          <a:lstStyle/>
          <a:p>
            <a:r>
              <a:rPr lang="en-GB" sz="2000" dirty="0">
                <a:latin typeface="Aptos"/>
              </a:rPr>
              <a:t>Filomena Cuccarese</a:t>
            </a:r>
          </a:p>
          <a:p>
            <a:r>
              <a:rPr lang="en-GB" sz="2000" dirty="0">
                <a:latin typeface="Aptos"/>
              </a:rPr>
              <a:t>Openet Technologies S.p.A.</a:t>
            </a:r>
          </a:p>
          <a:p>
            <a:r>
              <a:rPr lang="en-GB" sz="2000" dirty="0">
                <a:latin typeface="Aptos"/>
              </a:rPr>
              <a:t>Managing Director</a:t>
            </a:r>
          </a:p>
          <a:p>
            <a:r>
              <a:rPr lang="en-GB" sz="2000" dirty="0">
                <a:latin typeface="Aptos"/>
                <a:hlinkClick r:id="rId5"/>
              </a:rPr>
              <a:t>fcuccarese@openet.it</a:t>
            </a:r>
            <a:r>
              <a:rPr lang="en-GB" sz="2000" dirty="0">
                <a:latin typeface="Aptos"/>
              </a:rPr>
              <a:t> </a:t>
            </a:r>
          </a:p>
          <a:p>
            <a:endParaRPr lang="en-GB" sz="2000" dirty="0">
              <a:latin typeface="Aptos" panose="020B0004020202020204" pitchFamily="34" charset="0"/>
            </a:endParaRPr>
          </a:p>
        </p:txBody>
      </p:sp>
      <p:pic>
        <p:nvPicPr>
          <p:cNvPr id="9" name="Immagine 8" descr="Immagine che contiene Elementi grafici, Carattere, logo, grafica&#10;&#10;Descrizione generata automaticamente">
            <a:extLst>
              <a:ext uri="{FF2B5EF4-FFF2-40B4-BE49-F238E27FC236}">
                <a16:creationId xmlns:a16="http://schemas.microsoft.com/office/drawing/2014/main" id="{F37F1919-C1C4-43F4-DE12-DE47E9135C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2321" y="1193403"/>
            <a:ext cx="1490804" cy="458709"/>
          </a:xfrm>
          <a:prstGeom prst="rect">
            <a:avLst/>
          </a:prstGeom>
        </p:spPr>
      </p:pic>
      <p:pic>
        <p:nvPicPr>
          <p:cNvPr id="8" name="Immagine 7" descr="Immagine che contiene vestiti, calzature, interno, soffitto&#10;&#10;Descrizione generata automaticamente">
            <a:extLst>
              <a:ext uri="{FF2B5EF4-FFF2-40B4-BE49-F238E27FC236}">
                <a16:creationId xmlns:a16="http://schemas.microsoft.com/office/drawing/2014/main" id="{1195D4A4-F431-7BF3-3CBB-9C892D2A5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0720" y="3770329"/>
            <a:ext cx="3762346" cy="2705601"/>
          </a:xfrm>
          <a:prstGeom prst="rect">
            <a:avLst/>
          </a:prstGeom>
        </p:spPr>
      </p:pic>
      <p:pic>
        <p:nvPicPr>
          <p:cNvPr id="11" name="Immagine 10" descr="Immagine che contiene vestiti, uomo, abito, persona&#10;&#10;Descrizione generata automaticamente">
            <a:extLst>
              <a:ext uri="{FF2B5EF4-FFF2-40B4-BE49-F238E27FC236}">
                <a16:creationId xmlns:a16="http://schemas.microsoft.com/office/drawing/2014/main" id="{B7DF8D7D-3747-0DBA-819B-241F5C88BF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843" y="3778894"/>
            <a:ext cx="4045554" cy="2697036"/>
          </a:xfrm>
          <a:prstGeom prst="rect">
            <a:avLst/>
          </a:prstGeom>
        </p:spPr>
      </p:pic>
      <p:pic>
        <p:nvPicPr>
          <p:cNvPr id="14" name="Immagine 13" descr="Immagine che contiene vestiti, calzature, persona, donna&#10;&#10;Descrizione generata automaticamente">
            <a:extLst>
              <a:ext uri="{FF2B5EF4-FFF2-40B4-BE49-F238E27FC236}">
                <a16:creationId xmlns:a16="http://schemas.microsoft.com/office/drawing/2014/main" id="{1B625D6A-937B-BDB0-1C53-52C8E0E1DD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8876" y="1065307"/>
            <a:ext cx="3762346" cy="2509178"/>
          </a:xfrm>
          <a:prstGeom prst="rect">
            <a:avLst/>
          </a:prstGeom>
        </p:spPr>
      </p:pic>
      <p:pic>
        <p:nvPicPr>
          <p:cNvPr id="15" name="Immagine 14" descr="Immagine che contiene Elementi grafici, grafica, design&#10;&#10;Descrizione generata automaticamente">
            <a:extLst>
              <a:ext uri="{FF2B5EF4-FFF2-40B4-BE49-F238E27FC236}">
                <a16:creationId xmlns:a16="http://schemas.microsoft.com/office/drawing/2014/main" id="{9F3E4897-444D-8D20-D111-F76C89785E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92135" y="95108"/>
            <a:ext cx="1350409" cy="573924"/>
          </a:xfrm>
          <a:prstGeom prst="rect">
            <a:avLst/>
          </a:prstGeom>
        </p:spPr>
      </p:pic>
    </p:spTree>
    <p:extLst>
      <p:ext uri="{BB962C8B-B14F-4D97-AF65-F5344CB8AC3E}">
        <p14:creationId xmlns:p14="http://schemas.microsoft.com/office/powerpoint/2010/main" val="2451901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7df818-c70e-43a7-bdb7-3feefbbd5a4f" xsi:nil="true"/>
    <lcf76f155ced4ddcb4097134ff3c332f xmlns="c71f459f-d4d7-4daf-a11e-4ec67a1c43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A6DCDDC45FA46AC26AEAD66851C1D" ma:contentTypeVersion="14" ma:contentTypeDescription="Create a new document." ma:contentTypeScope="" ma:versionID="16885a535f497d158765999c1b0e6eb2">
  <xsd:schema xmlns:xsd="http://www.w3.org/2001/XMLSchema" xmlns:xs="http://www.w3.org/2001/XMLSchema" xmlns:p="http://schemas.microsoft.com/office/2006/metadata/properties" xmlns:ns2="c71f459f-d4d7-4daf-a11e-4ec67a1c437c" xmlns:ns3="f57df818-c70e-43a7-bdb7-3feefbbd5a4f" targetNamespace="http://schemas.microsoft.com/office/2006/metadata/properties" ma:root="true" ma:fieldsID="6e875001f9f4cc83290551dcee32af51" ns2:_="" ns3:_="">
    <xsd:import namespace="c71f459f-d4d7-4daf-a11e-4ec67a1c437c"/>
    <xsd:import namespace="f57df818-c70e-43a7-bdb7-3feefbbd5a4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f459f-d4d7-4daf-a11e-4ec67a1c4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71d56-329a-47a3-a844-1a47ab2e4d1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7df818-c70e-43a7-bdb7-3feefbbd5a4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033883d-fd5d-4f01-bffd-91d18bfe7a87}" ma:internalName="TaxCatchAll" ma:showField="CatchAllData" ma:web="f57df818-c70e-43a7-bdb7-3feefbbd5a4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66BBB4-3C21-4EFD-A4A3-E097EB173BF4}">
  <ds:schemaRefs>
    <ds:schemaRef ds:uri="http://schemas.microsoft.com/office/2006/metadata/properties"/>
    <ds:schemaRef ds:uri="http://schemas.microsoft.com/office/infopath/2007/PartnerControls"/>
    <ds:schemaRef ds:uri="f57df818-c70e-43a7-bdb7-3feefbbd5a4f"/>
    <ds:schemaRef ds:uri="c71f459f-d4d7-4daf-a11e-4ec67a1c437c"/>
  </ds:schemaRefs>
</ds:datastoreItem>
</file>

<file path=customXml/itemProps2.xml><?xml version="1.0" encoding="utf-8"?>
<ds:datastoreItem xmlns:ds="http://schemas.openxmlformats.org/officeDocument/2006/customXml" ds:itemID="{396FED6C-534F-4C59-BC1E-ABEBD1132B57}">
  <ds:schemaRefs>
    <ds:schemaRef ds:uri="http://schemas.microsoft.com/sharepoint/v3/contenttype/forms"/>
  </ds:schemaRefs>
</ds:datastoreItem>
</file>

<file path=customXml/itemProps3.xml><?xml version="1.0" encoding="utf-8"?>
<ds:datastoreItem xmlns:ds="http://schemas.openxmlformats.org/officeDocument/2006/customXml" ds:itemID="{BF8CFC55-4D1C-47E4-A988-EBB6ACD27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f459f-d4d7-4daf-a11e-4ec67a1c437c"/>
    <ds:schemaRef ds:uri="f57df818-c70e-43a7-bdb7-3feefbbd5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1341</TotalTime>
  <Words>899</Words>
  <Application>Microsoft Office PowerPoint</Application>
  <PresentationFormat>Widescreen</PresentationFormat>
  <Paragraphs>44</Paragraphs>
  <Slides>6</Slides>
  <Notes>5</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6</vt:i4>
      </vt:variant>
    </vt:vector>
  </HeadingPairs>
  <TitlesOfParts>
    <vt:vector size="14" baseType="lpstr">
      <vt:lpstr>Aptos</vt:lpstr>
      <vt:lpstr>Arial</vt:lpstr>
      <vt:lpstr>Calibri</vt:lpstr>
      <vt:lpstr>Calibri Light</vt:lpstr>
      <vt:lpstr>Century Gothic</vt:lpstr>
      <vt:lpstr>Wingdings</vt:lpstr>
      <vt:lpstr>Office Theme</vt:lpstr>
      <vt:lpstr>Office Theme</vt:lpstr>
      <vt:lpstr>European Regional Symposium</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c:creator>
  <cp:lastModifiedBy>Filomena Cuccarese</cp:lastModifiedBy>
  <cp:revision>101</cp:revision>
  <dcterms:created xsi:type="dcterms:W3CDTF">2023-09-01T13:17:07Z</dcterms:created>
  <dcterms:modified xsi:type="dcterms:W3CDTF">2023-09-21T13:34:20Z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0x010100AA7A6DCDDC45FA46AC26AEAD66851C1D</vt:lpwstr>
  </property>
  <property fmtid="{D5CDD505-2E9C-101B-9397-08002B2CF9AE}" pid="3" name="MediaServiceImageTags">
    <vt:lpwstr/>
  </property>
</Properties>
</file>