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74" r:id="rId5"/>
    <p:sldMasterId id="2147483648" r:id="rId6"/>
    <p:sldMasterId id="2147483711" r:id="rId7"/>
  </p:sldMasterIdLst>
  <p:notesMasterIdLst>
    <p:notesMasterId r:id="rId20"/>
  </p:notesMasterIdLst>
  <p:sldIdLst>
    <p:sldId id="260" r:id="rId8"/>
    <p:sldId id="268" r:id="rId9"/>
    <p:sldId id="269" r:id="rId10"/>
    <p:sldId id="276" r:id="rId11"/>
    <p:sldId id="275" r:id="rId12"/>
    <p:sldId id="279" r:id="rId13"/>
    <p:sldId id="263" r:id="rId14"/>
    <p:sldId id="264" r:id="rId15"/>
    <p:sldId id="278" r:id="rId16"/>
    <p:sldId id="272" r:id="rId17"/>
    <p:sldId id="277" r:id="rId18"/>
    <p:sldId id="5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46D"/>
    <a:srgbClr val="D9E4DA"/>
    <a:srgbClr val="6F9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D8ADD-1AE1-DF72-2690-556A9DB0DE6B}" v="497" dt="2023-09-27T09:56:27.883"/>
    <p1510:client id="{3251197D-5C6F-C189-35AD-7BDD20701685}" v="16" dt="2023-09-27T09:19:58.148"/>
    <p1510:client id="{8CC5A4C2-9540-2804-A985-AC16F61DFF56}" v="58" dt="2023-09-27T09:12:16.783"/>
    <p1510:client id="{95440538-1D29-CE80-C4FE-424A11579984}" v="1" dt="2023-09-27T12:47:05.725"/>
    <p1510:client id="{98B4EEF8-633E-44ED-8814-0A2540A713EC}" v="1698" vWet="1700" dt="2023-09-27T12:19:43.164"/>
    <p1510:client id="{A322A2BB-90D6-267C-4E87-25C39DF72148}" v="86" dt="2023-09-27T09:56:40.552"/>
    <p1510:client id="{B0F0C8D9-30A0-46E8-A0E7-5022F255C2D9}" v="9" vWet="10" dt="2023-09-27T09:19:57.260"/>
    <p1510:client id="{B3167E17-8C6E-442B-9875-7B2F2E4D18F2}" v="366" vWet="368" dt="2023-09-27T12:47:06.761"/>
    <p1510:client id="{D2F3D0E8-90D4-CE74-3068-E851D78F4184}" v="786" dt="2023-09-27T12:14:33.983"/>
    <p1510:client id="{D48C4EBC-EF01-D10B-0EDC-32DED3642D1C}" v="160" dt="2023-09-27T09:48:25.887"/>
    <p1510:client id="{E2919046-9C29-BD5F-C34C-F4BF4511C18F}" v="490" dt="2023-09-27T10:06:2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81" autoAdjust="0"/>
  </p:normalViewPr>
  <p:slideViewPr>
    <p:cSldViewPr snapToGrid="0">
      <p:cViewPr varScale="1">
        <p:scale>
          <a:sx n="102" d="100"/>
          <a:sy n="102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547A5-037A-4DC3-86BD-9DD876676083}" type="datetimeFigureOut"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4249A-A26D-4BA2-B205-E4925DA05BD3}" type="slidenum"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EFF90-4C35-4072-886C-BC19CFC4AC5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1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Manca monitoraggio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F90-4C35-4072-886C-BC19CFC4AC5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58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9EFF90-4C35-4072-886C-BC19CFC4AC5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33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F90-4C35-4072-886C-BC19CFC4AC5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6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F90-4C35-4072-886C-BC19CFC4AC5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07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F90-4C35-4072-886C-BC19CFC4AC5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291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F90-4C35-4072-886C-BC19CFC4AC5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734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9EFF90-4C35-4072-886C-BC19CFC4AC5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9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D694E-F268-4336-A1E2-F00CF244C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8F7D30-9A71-43A8-B436-67ABB5233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D18FE3-1D40-412C-A46D-44CA4B21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EC112C-570B-4CD4-85DA-A4C5E1AC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1CC87-2315-4989-8514-31141554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B253B1DF-3EE5-E77E-69E0-1F0E4DF5E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8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B8424-282D-4ABD-974E-FD12D5F6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D357AB-F599-4C26-9C57-1C7F513F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65F0CD-D374-4A6E-8740-6E75A2A3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11D7E-72A8-41D2-B7CC-2890240C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C558D2-8D17-46F6-8B3B-766353EC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EC22C4E0-023E-1FFF-A1E6-45FF7F2155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9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EE5848-7557-4FAE-8E6D-953F9294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3A11BE-A996-4583-8EC9-0DF094930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302F4D-402C-43F9-BA8B-4E71B864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58473-EFAA-4349-B607-013EC04F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18C044-C099-427F-9A44-A780B04B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B9FCAC5B-5E24-F96C-2F25-98D95895F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4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31208-9DAD-4573-84A5-0658ECD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96820-7959-4771-96B9-1319DDC43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E4EA90-165C-4654-8A4D-815E22CAA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513092-3DA3-40A2-9378-2F77D4D1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910575-AAC3-4BD3-9AF2-5C120927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50334C-ACED-4A0C-906A-05EB10E6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BA57133D-58B0-1FC1-704F-39AE605DE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0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ED3-08D6-4DA4-8324-58A6E049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AF5B6C-300A-47DC-9E44-E26F7350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AE3507-8FBE-4306-AF21-9789473F7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38CC73-8FB3-41DB-83C9-F5A3903AF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5228B5-0803-4B3C-85FE-899197B09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532F29-44EA-4290-BB36-7134A375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8A123B-2CA8-4954-A025-EF3A76AB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1799A1-D6E3-4625-930F-6E3C2121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1D50826D-9098-FC46-B482-2A69DB5CD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9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A23980-40B7-4F55-8E0F-7C47C1F3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93BADE-C5EC-4354-A8A9-A9DA88B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167CF5-7E56-45A2-BC5E-9C6DDCD6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EF069C-2222-4067-9F2E-485D9EC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789CBC87-C00E-7C23-4A6B-AF3277D15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4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2DB22D-2042-4D11-B9C9-196644B0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5385EE-8351-4718-9F80-CFDB0BAE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9B9EAA-871E-4600-9EDB-BE1BCC4E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B253CB-6EE5-FD54-B92C-06E0B92BC6EF}"/>
              </a:ext>
            </a:extLst>
          </p:cNvPr>
          <p:cNvSpPr/>
          <p:nvPr userDrawn="1"/>
        </p:nvSpPr>
        <p:spPr>
          <a:xfrm>
            <a:off x="75634" y="6693203"/>
            <a:ext cx="9581933" cy="45719"/>
          </a:xfrm>
          <a:prstGeom prst="rect">
            <a:avLst/>
          </a:prstGeom>
          <a:solidFill>
            <a:srgbClr val="6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317D99C3-9019-8BD0-511B-5FC8C28FA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6055725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51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AA53A-5CBF-4F0D-B9BC-8C9BCF8F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C42D4D-F4DD-420F-9335-6A21FAE4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A07CA1-91F0-4395-B52D-981D4B43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5E0778-E69E-49BE-BC88-F4D48F83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3ABE79-1619-481A-A26C-28EF731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9D54EC-C665-4232-8317-BBB3A71F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5ABEBA66-127E-0F83-5B50-76DA99923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6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D694E-F268-4336-A1E2-F00CF244C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8F7D30-9A71-43A8-B436-67ABB5233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D18FE3-1D40-412C-A46D-44CA4B21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EC112C-570B-4CD4-85DA-A4C5E1AC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1CC87-2315-4989-8514-31141554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B253B1DF-3EE5-E77E-69E0-1F0E4DF5E4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81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B8424-282D-4ABD-974E-FD12D5F6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D357AB-F599-4C26-9C57-1C7F513F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65F0CD-D374-4A6E-8740-6E75A2A3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11D7E-72A8-41D2-B7CC-2890240C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C558D2-8D17-46F6-8B3B-766353EC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EC22C4E0-023E-1FFF-A1E6-45FF7F2155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9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EE5848-7557-4FAE-8E6D-953F9294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3A11BE-A996-4583-8EC9-0DF094930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302F4D-402C-43F9-BA8B-4E71B864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58473-EFAA-4349-B607-013EC04F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18C044-C099-427F-9A44-A780B04B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B9FCAC5B-5E24-F96C-2F25-98D95895F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43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31208-9DAD-4573-84A5-0658ECD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96820-7959-4771-96B9-1319DDC43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E4EA90-165C-4654-8A4D-815E22CAA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513092-3DA3-40A2-9378-2F77D4D1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910575-AAC3-4BD3-9AF2-5C120927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50334C-ACED-4A0C-906A-05EB10E6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BA57133D-58B0-1FC1-704F-39AE605DE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ED3-08D6-4DA4-8324-58A6E049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AF5B6C-300A-47DC-9E44-E26F7350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AE3507-8FBE-4306-AF21-9789473F7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38CC73-8FB3-41DB-83C9-F5A3903AF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5228B5-0803-4B3C-85FE-899197B09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532F29-44EA-4290-BB36-7134A375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8A123B-2CA8-4954-A025-EF3A76AB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1799A1-D6E3-4625-930F-6E3C2121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1D50826D-9098-FC46-B482-2A69DB5CD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09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A23980-40B7-4F55-8E0F-7C47C1F3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93BADE-C5EC-4354-A8A9-A9DA88B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167CF5-7E56-45A2-BC5E-9C6DDCD6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EF069C-2222-4067-9F2E-485D9EC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789CBC87-C00E-7C23-4A6B-AF3277D15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4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2DB22D-2042-4D11-B9C9-196644B0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5385EE-8351-4718-9F80-CFDB0BAE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9B9EAA-871E-4600-9EDB-BE1BCC4E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B253CB-6EE5-FD54-B92C-06E0B92BC6EF}"/>
              </a:ext>
            </a:extLst>
          </p:cNvPr>
          <p:cNvSpPr/>
          <p:nvPr userDrawn="1"/>
        </p:nvSpPr>
        <p:spPr>
          <a:xfrm>
            <a:off x="75634" y="6693203"/>
            <a:ext cx="9581933" cy="45719"/>
          </a:xfrm>
          <a:prstGeom prst="rect">
            <a:avLst/>
          </a:prstGeom>
          <a:solidFill>
            <a:srgbClr val="6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magine 6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317D99C3-9019-8BD0-511B-5FC8C28FA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6055725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51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AA53A-5CBF-4F0D-B9BC-8C9BCF8F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C42D4D-F4DD-420F-9335-6A21FAE4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A07CA1-91F0-4395-B52D-981D4B43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5E0778-E69E-49BE-BC88-F4D48F83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3ABE79-1619-481A-A26C-28EF731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9D54EC-C665-4232-8317-BBB3A71F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 descr="Immagine che contiene testo, cartello, clipart&#10;&#10;Descrizione generata automaticamente">
            <a:extLst>
              <a:ext uri="{FF2B5EF4-FFF2-40B4-BE49-F238E27FC236}">
                <a16:creationId xmlns:a16="http://schemas.microsoft.com/office/drawing/2014/main" id="{5ABEBA66-127E-0F83-5B50-76DA99923B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567" y="5968043"/>
            <a:ext cx="2411998" cy="7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68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77B58-58A3-43FB-966F-84C09601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FB0373-FAC8-4E81-9D01-E3FB37765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49FA88-4A9E-4837-99FD-9A993895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5169FC-85A5-4ACE-8AE8-519EF6C0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34A5C4-05D8-45A6-9149-5AACCE53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7B5733-C608-4CB1-A3FD-4AD670D4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555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E3359-D4D7-4146-90AB-9ECABD72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561A40-8743-4086-BA5C-5D9CD219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55DCFE-570D-4C38-9C2D-84EF71F5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20730-CC29-46BE-8A29-0F827075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82C88-51E5-4074-9402-468344A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54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0F7F73-C548-4700-911E-F36F3E7E6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9D0FF9-6C13-4BDF-9E3F-31CB4F8D4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32E05-A9F2-4249-8542-55DCB79B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6EFDD7-351B-4B49-A56B-5D68D5F6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067D9B-A92F-456F-A704-F43D9751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168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</a:t>
            </a:r>
            <a:br>
              <a:rPr lang="it-IT"/>
            </a:br>
            <a:r>
              <a:rPr lang="it-IT"/>
              <a:t>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DE79A86-C661-37A9-FCF0-077B28298C90}"/>
              </a:ext>
            </a:extLst>
          </p:cNvPr>
          <p:cNvSpPr/>
          <p:nvPr userDrawn="1"/>
        </p:nvSpPr>
        <p:spPr>
          <a:xfrm>
            <a:off x="75634" y="6693203"/>
            <a:ext cx="9581933" cy="45719"/>
          </a:xfrm>
          <a:prstGeom prst="rect">
            <a:avLst/>
          </a:prstGeom>
          <a:solidFill>
            <a:srgbClr val="6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371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6D694E-F268-4336-A1E2-F00CF244C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18F7D30-9A71-43A8-B436-67ABB5233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D18FE3-1D40-412C-A46D-44CA4B21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EC112C-570B-4CD4-85DA-A4C5E1AC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1CC87-2315-4989-8514-31141554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081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B8424-282D-4ABD-974E-FD12D5F6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D357AB-F599-4C26-9C57-1C7F513F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65F0CD-D374-4A6E-8740-6E75A2A3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711D7E-72A8-41D2-B7CC-2890240C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C558D2-8D17-46F6-8B3B-766353ECB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395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EE5848-7557-4FAE-8E6D-953F9294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3A11BE-A996-4583-8EC9-0DF094930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302F4D-402C-43F9-BA8B-4E71B864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558473-EFAA-4349-B607-013EC04FE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18C044-C099-427F-9A44-A780B04B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243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31208-9DAD-4573-84A5-0658ECDAF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96820-7959-4771-96B9-1319DDC43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E4EA90-165C-4654-8A4D-815E22CAA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513092-3DA3-40A2-9378-2F77D4D1E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910575-AAC3-4BD3-9AF2-5C120927D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50334C-ACED-4A0C-906A-05EB10E6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530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F5ED3-08D6-4DA4-8324-58A6E049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AF5B6C-300A-47DC-9E44-E26F7350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AE3507-8FBE-4306-AF21-9789473F7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38CC73-8FB3-41DB-83C9-F5A3903AF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5228B5-0803-4B3C-85FE-899197B09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532F29-44EA-4290-BB36-7134A375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E8A123B-2CA8-4954-A025-EF3A76AB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C1799A1-D6E3-4625-930F-6E3C2121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609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A23980-40B7-4F55-8E0F-7C47C1F3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93BADE-C5EC-4354-A8A9-A9DA88B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167CF5-7E56-45A2-BC5E-9C6DDCD6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7F8237-8728-B8D1-0E28-E49C2C571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4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2DB22D-2042-4D11-B9C9-196644B0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5385EE-8351-4718-9F80-CFDB0BAE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B733FD0-AD7D-AD1E-C423-8064E8A71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51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AA53A-5CBF-4F0D-B9BC-8C9BCF8F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C42D4D-F4DD-420F-9335-6A21FAE4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A07CA1-91F0-4395-B52D-981D4B43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5E0778-E69E-49BE-BC88-F4D48F83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3ABE79-1619-481A-A26C-28EF731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E5C850-4170-1CF0-0688-E7B95CE967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77B58-58A3-43FB-966F-84C09601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FB0373-FAC8-4E81-9D01-E3FB37765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49FA88-4A9E-4837-99FD-9A993895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5169FC-85A5-4ACE-8AE8-519EF6C0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34A5C4-05D8-45A6-9149-5AACCE53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F694F2E-2172-6DF2-CA0E-5FC753690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55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E3359-D4D7-4146-90AB-9ECABD72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561A40-8743-4086-BA5C-5D9CD219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55DCFE-570D-4C38-9C2D-84EF71F5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20730-CC29-46BE-8A29-0F827075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9713B60-7F93-C81D-ACD9-F5340A0EC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473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A23980-40B7-4F55-8E0F-7C47C1F3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E93BADE-C5EC-4354-A8A9-A9DA88BE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167CF5-7E56-45A2-BC5E-9C6DDCD6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EF069C-2222-4067-9F2E-485D9EC6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5941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2DB22D-2042-4D11-B9C9-196644B0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5385EE-8351-4718-9F80-CFDB0BAE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9B9EAA-871E-4600-9EDB-BE1BCC4E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851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AA53A-5CBF-4F0D-B9BC-8C9BCF8F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C42D4D-F4DD-420F-9335-6A21FAE4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A07CA1-91F0-4395-B52D-981D4B43F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5E0778-E69E-49BE-BC88-F4D48F83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3ABE79-1619-481A-A26C-28EF73137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9D54EC-C665-4232-8317-BBB3A71F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66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77B58-58A3-43FB-966F-84C09601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FB0373-FAC8-4E81-9D01-E3FB37765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49FA88-4A9E-4837-99FD-9A993895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5169FC-85A5-4ACE-8AE8-519EF6C0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34A5C4-05D8-45A6-9149-5AACCE53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7B5733-C608-4CB1-A3FD-4AD670D4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555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E3359-D4D7-4146-90AB-9ECABD72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561A40-8743-4086-BA5C-5D9CD2199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55DCFE-570D-4C38-9C2D-84EF71F5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620730-CC29-46BE-8A29-0F827075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82C88-51E5-4074-9402-468344A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5473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0F7F73-C548-4700-911E-F36F3E7E6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9D0FF9-6C13-4BDF-9E3F-31CB4F8D4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932E05-A9F2-4249-8542-55DCB79B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6EFDD7-351B-4B49-A56B-5D68D5F66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067D9B-A92F-456F-A704-F43D97515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168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</a:t>
            </a:r>
            <a:br>
              <a:rPr lang="it-IT"/>
            </a:br>
            <a:r>
              <a:rPr lang="it-IT"/>
              <a:t>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0F4844F-366F-8D58-9092-39EEC6ACDB91}"/>
              </a:ext>
            </a:extLst>
          </p:cNvPr>
          <p:cNvSpPr/>
          <p:nvPr userDrawn="1"/>
        </p:nvSpPr>
        <p:spPr>
          <a:xfrm>
            <a:off x="75634" y="6693203"/>
            <a:ext cx="9581933" cy="45719"/>
          </a:xfrm>
          <a:prstGeom prst="rect">
            <a:avLst/>
          </a:prstGeom>
          <a:solidFill>
            <a:srgbClr val="6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46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B5F95-188C-4853-9605-9EC5A738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7D7B-49D7-4407-9DA0-ECBE528B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741C1-C702-4172-BC79-C4A4871B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05227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6E12-80CA-4D07-AF68-958E47FD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86A51-312C-4832-B2CC-79FC3DB0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B7AA3-17E0-4D36-8E98-002D4017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Figura a mano libera: Forma 23">
            <a:extLst>
              <a:ext uri="{FF2B5EF4-FFF2-40B4-BE49-F238E27FC236}">
                <a16:creationId xmlns:a16="http://schemas.microsoft.com/office/drawing/2014/main" id="{B82EAE6D-909F-4AD5-BCF5-AC9FE36866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" name="Figura a mano libera: Forma 24">
            <a:extLst>
              <a:ext uri="{FF2B5EF4-FFF2-40B4-BE49-F238E27FC236}">
                <a16:creationId xmlns:a16="http://schemas.microsoft.com/office/drawing/2014/main" id="{587EAF07-1EE3-46BC-9DD1-D6AEEF2CEDE0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9" name="Figura a mano libera: Forma 25">
            <a:extLst>
              <a:ext uri="{FF2B5EF4-FFF2-40B4-BE49-F238E27FC236}">
                <a16:creationId xmlns:a16="http://schemas.microsoft.com/office/drawing/2014/main" id="{1C801F8F-D444-4827-8E72-6C49156CA532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" name="Figura a mano libera: Forma 26">
            <a:extLst>
              <a:ext uri="{FF2B5EF4-FFF2-40B4-BE49-F238E27FC236}">
                <a16:creationId xmlns:a16="http://schemas.microsoft.com/office/drawing/2014/main" id="{1632DBD3-7F14-462D-A24E-7D13B3497CB9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" name="Figura a mano libera: Forma 27">
            <a:extLst>
              <a:ext uri="{FF2B5EF4-FFF2-40B4-BE49-F238E27FC236}">
                <a16:creationId xmlns:a16="http://schemas.microsoft.com/office/drawing/2014/main" id="{4554ED19-2DFC-4A06-912C-9634A331BFA0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2" name="Figura a mano libera: Forma 28">
            <a:extLst>
              <a:ext uri="{FF2B5EF4-FFF2-40B4-BE49-F238E27FC236}">
                <a16:creationId xmlns:a16="http://schemas.microsoft.com/office/drawing/2014/main" id="{DEE1A3CD-EF14-44CB-BF9C-E1D2D1659FD5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3" name="Figura a mano libera: Forma 29">
            <a:extLst>
              <a:ext uri="{FF2B5EF4-FFF2-40B4-BE49-F238E27FC236}">
                <a16:creationId xmlns:a16="http://schemas.microsoft.com/office/drawing/2014/main" id="{BBD07728-25C6-4047-8756-E5B05E70747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4" name="Figura a mano libera: Forma 30">
            <a:extLst>
              <a:ext uri="{FF2B5EF4-FFF2-40B4-BE49-F238E27FC236}">
                <a16:creationId xmlns:a16="http://schemas.microsoft.com/office/drawing/2014/main" id="{7E7DC8A9-AF70-4558-B66C-8926ECBC9BE6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Figura a mano libera: Forma 31">
            <a:extLst>
              <a:ext uri="{FF2B5EF4-FFF2-40B4-BE49-F238E27FC236}">
                <a16:creationId xmlns:a16="http://schemas.microsoft.com/office/drawing/2014/main" id="{26AD4610-5486-4F89-9BC8-4010C5B55AF5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6" name="Figura a mano libera: Forma 32">
            <a:extLst>
              <a:ext uri="{FF2B5EF4-FFF2-40B4-BE49-F238E27FC236}">
                <a16:creationId xmlns:a16="http://schemas.microsoft.com/office/drawing/2014/main" id="{62CFA330-8BE4-4284-9CE4-A5BC618337D9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Figura a mano libera: Forma 33">
            <a:extLst>
              <a:ext uri="{FF2B5EF4-FFF2-40B4-BE49-F238E27FC236}">
                <a16:creationId xmlns:a16="http://schemas.microsoft.com/office/drawing/2014/main" id="{3243F7EA-BF2F-41C0-BA08-0C6B3A552013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8" name="Figura a mano libera: Forma 34">
            <a:extLst>
              <a:ext uri="{FF2B5EF4-FFF2-40B4-BE49-F238E27FC236}">
                <a16:creationId xmlns:a16="http://schemas.microsoft.com/office/drawing/2014/main" id="{67EAF0D0-51CE-4DC4-9316-57D3576CD73C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9" name="Figura a mano libera: Forma 35">
            <a:extLst>
              <a:ext uri="{FF2B5EF4-FFF2-40B4-BE49-F238E27FC236}">
                <a16:creationId xmlns:a16="http://schemas.microsoft.com/office/drawing/2014/main" id="{232A6D13-A354-4C16-8CA8-1E26311A62CA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0" name="Figura a mano libera: Forma 36">
            <a:extLst>
              <a:ext uri="{FF2B5EF4-FFF2-40B4-BE49-F238E27FC236}">
                <a16:creationId xmlns:a16="http://schemas.microsoft.com/office/drawing/2014/main" id="{76E47048-F47E-455F-8414-18B2D9CA0E8D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93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A819F-34F3-43A2-96C3-AD6D3118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FD5C7-072C-49BB-8360-A8D4D29D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C9DDE-74B1-4437-B051-9EF0E88B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48865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950420-4E07-41FB-9AB0-4FDA5DD1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301026-4B0D-4B59-B614-19A88ACC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4FEAC4-1959-473A-AAF2-A7EB598C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664238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ED6D3E-6C0D-480F-8A57-FA7A50C5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705334-F4A3-45F3-958F-38E9776C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E8E1466-F458-4E19-B1E0-E5C9A752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911871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11D3AF-D697-47D3-8DAD-E486A3E4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CC08210-BA59-4ABA-BBFB-13409523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942287-0845-4AAE-92B2-377E62176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Figura a mano libera: Forma 14">
            <a:extLst>
              <a:ext uri="{FF2B5EF4-FFF2-40B4-BE49-F238E27FC236}">
                <a16:creationId xmlns:a16="http://schemas.microsoft.com/office/drawing/2014/main" id="{309F5219-554B-4B73-99D2-30D0959DAE7C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7" name="Figura a mano libera: Forma 13">
            <a:extLst>
              <a:ext uri="{FF2B5EF4-FFF2-40B4-BE49-F238E27FC236}">
                <a16:creationId xmlns:a16="http://schemas.microsoft.com/office/drawing/2014/main" id="{14EC2A3E-6497-4835-A156-F8B1C65817C5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" name="Figura a mano libera: Forma 23">
            <a:extLst>
              <a:ext uri="{FF2B5EF4-FFF2-40B4-BE49-F238E27FC236}">
                <a16:creationId xmlns:a16="http://schemas.microsoft.com/office/drawing/2014/main" id="{1C8D63F0-B67C-44F7-B914-634CCA5ABF4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9" name="Figura a mano libera: Forma 21">
            <a:extLst>
              <a:ext uri="{FF2B5EF4-FFF2-40B4-BE49-F238E27FC236}">
                <a16:creationId xmlns:a16="http://schemas.microsoft.com/office/drawing/2014/main" id="{FEBA57CE-CE1A-434F-969C-6769B02319E1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" name="Figura a mano libera: Forma 24">
            <a:extLst>
              <a:ext uri="{FF2B5EF4-FFF2-40B4-BE49-F238E27FC236}">
                <a16:creationId xmlns:a16="http://schemas.microsoft.com/office/drawing/2014/main" id="{6DC06AC4-E78B-42FF-8F69-3908916AF99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" name="Figura a mano libera: Forma 25">
            <a:extLst>
              <a:ext uri="{FF2B5EF4-FFF2-40B4-BE49-F238E27FC236}">
                <a16:creationId xmlns:a16="http://schemas.microsoft.com/office/drawing/2014/main" id="{47D5DE43-57F8-491C-B856-FDFFB46CAD1F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2" name="Figura a mano libera: Forma 29">
            <a:extLst>
              <a:ext uri="{FF2B5EF4-FFF2-40B4-BE49-F238E27FC236}">
                <a16:creationId xmlns:a16="http://schemas.microsoft.com/office/drawing/2014/main" id="{058FA94E-BEAA-4BA7-BFE2-B6EB665CEBE5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550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7A3A6F-03C1-4492-8EB2-AF6C3B47D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36CC7F-621E-4AB6-B798-E368DA83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747E72-0B83-4074-B528-9D51787C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875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CFE39-6D5A-42D8-9141-5086AE18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1F631F-FF96-4758-BDD3-0C8E930D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C18D1-D98A-4A63-B9E5-3A5423B7B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26058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A8D552-7356-4F38-94D9-46CF0AB0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7798B0-E063-4D10-AD9F-29A2C24A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D89FB9-1A8F-4150-AAAE-4BFA830B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769007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5207-E421-402F-8506-D3B2E3B3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E5AA2-32B9-49BA-8328-E78713E87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AEEBB-67C2-4954-A682-9D2CE153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765376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9EC77-2C67-4774-B962-AD9FAA4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0CBDD-F0C4-4901-8FD0-BC83CCBB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CAD42-5CA7-453B-A70C-144B9CEE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77659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682345"/>
      </p:ext>
    </p:extLst>
  </p:cSld>
  <p:clrMapOvr>
    <a:masterClrMapping/>
  </p:clrMapOvr>
  <p:transition>
    <p:fade/>
  </p:transition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CCD59B-701C-44C1-9747-86ACBD71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5385885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539681"/>
      </p:ext>
    </p:extLst>
  </p:cSld>
  <p:clrMapOvr>
    <a:masterClrMapping/>
  </p:clrMapOvr>
  <p:transition>
    <p:fade/>
  </p:transition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altLang="zh-CN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it-IT" noProof="0"/>
              <a:t>Aggiungere un piè di pagina</a:t>
            </a:r>
            <a:endParaRPr lang="it-IT" altLang="zh-CN" noProof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it-IT" altLang="zh-CN" noProof="0" smtClean="0"/>
              <a:pPr rtl="0"/>
              <a:t>‹N›</a:t>
            </a:fld>
            <a:endParaRPr lang="it-IT" altLang="zh-CN" noProof="0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  <a:endParaRPr lang="it-IT" altLang="zh-CN" noProof="0"/>
          </a:p>
        </p:txBody>
      </p:sp>
      <p:sp>
        <p:nvSpPr>
          <p:cNvPr id="28" name="Segnaposto testo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  <p:sp>
        <p:nvSpPr>
          <p:cNvPr id="41" name="Segnaposto immagine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42" name="Segnaposto testo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43" name="Segnaposto testo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44" name="Segnaposto testo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  <p:sp>
        <p:nvSpPr>
          <p:cNvPr id="45" name="Segnaposto immagine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/>
              <a:t>Inserire o trascinare l'immagine qui</a:t>
            </a:r>
          </a:p>
        </p:txBody>
      </p:sp>
      <p:sp>
        <p:nvSpPr>
          <p:cNvPr id="46" name="Segnaposto testo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/>
              <a:t>Nome</a:t>
            </a:r>
            <a:endParaRPr lang="it-IT" altLang="zh-CN" noProof="0"/>
          </a:p>
        </p:txBody>
      </p:sp>
      <p:sp>
        <p:nvSpPr>
          <p:cNvPr id="47" name="Segnaposto testo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Breve biografia</a:t>
            </a:r>
            <a:endParaRPr lang="it-IT" altLang="zh-CN" noProof="0"/>
          </a:p>
        </p:txBody>
      </p:sp>
      <p:sp>
        <p:nvSpPr>
          <p:cNvPr id="48" name="Segnaposto testo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noProof="0"/>
              <a:t>Titolo</a:t>
            </a:r>
            <a:endParaRPr lang="it-IT" altLang="zh-CN" noProof="0"/>
          </a:p>
        </p:txBody>
      </p:sp>
    </p:spTree>
    <p:extLst>
      <p:ext uri="{BB962C8B-B14F-4D97-AF65-F5344CB8AC3E}">
        <p14:creationId xmlns:p14="http://schemas.microsoft.com/office/powerpoint/2010/main" val="235052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</a:t>
            </a:r>
            <a:br>
              <a:rPr lang="it-IT"/>
            </a:br>
            <a:r>
              <a:rPr lang="it-IT"/>
              <a:t>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01735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</a:t>
            </a:r>
            <a:br>
              <a:rPr lang="it-IT"/>
            </a:br>
            <a:r>
              <a:rPr lang="it-IT"/>
              <a:t>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it-IT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7572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grand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0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</a:t>
            </a:r>
            <a:br>
              <a:rPr lang="it-IT"/>
            </a:br>
            <a:r>
              <a:rPr lang="it-IT"/>
              <a:t>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6" name="Casella di testo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it-IT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/>
              <a:t>Inserire o trascinare l'immagine qui</a:t>
            </a:r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77216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97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49024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861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390940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unti elenc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4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5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3594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32" name="Segnaposto immagine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267316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33" name="Segnaposto immagine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61038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34" name="Segnaposto immagine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54760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35" name="Segnaposto immagine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148481" y="2358091"/>
            <a:ext cx="1079796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1072488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 punti elenco 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7" name="Segnaposto immagine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7447" y="2358091"/>
            <a:ext cx="1192090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8" name="Segnaposto immagine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211169" y="2358091"/>
            <a:ext cx="1192090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9" name="Segnaposto immagine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04891" y="2358091"/>
            <a:ext cx="1192090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41" name="Segnaposto immagine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1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3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51" name="Ottagono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55" name="Segnaposto numero diapos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31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otto digi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6" name="Figura a mano libera: Form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Rettangolo arrotondato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/>
            </a:p>
          </p:txBody>
        </p:sp>
        <p:sp>
          <p:nvSpPr>
            <p:cNvPr id="45" name="Rettangolo arrotondato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46" name="Rettangolo: Angoli arrotondati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47" name="Rettangolo arrotondato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/>
            </a:p>
          </p:txBody>
        </p:sp>
        <p:sp>
          <p:nvSpPr>
            <p:cNvPr id="48" name="Rettangolo arrotondato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/>
            </a:p>
          </p:txBody>
        </p:sp>
        <p:sp>
          <p:nvSpPr>
            <p:cNvPr id="50" name="Oval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/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Il testo enfatizzato può essere inserito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immagine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Inserire o trascinare l'immagine qui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16900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unti elenco immagine 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Descrizione punto elenco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3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Punto elenco 4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/>
              <a:t>Intestazione secondaria</a:t>
            </a:r>
          </a:p>
        </p:txBody>
      </p:sp>
      <p:sp>
        <p:nvSpPr>
          <p:cNvPr id="20" name="Segnaposto immagine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601732" y="2358091"/>
            <a:ext cx="110002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1" name="Segnaposto immagine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549426" y="2358091"/>
            <a:ext cx="110002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2" name="Segnaposto immagine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98517" y="2358090"/>
            <a:ext cx="1100028" cy="854075"/>
          </a:xfrm>
        </p:spPr>
        <p:txBody>
          <a:bodyPr rtlCol="0"/>
          <a:lstStyle>
            <a:lvl1pPr marL="0" indent="0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627730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zione numeri grand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5373076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906843" y="3429050"/>
            <a:ext cx="4522314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774740" y="3429000"/>
            <a:ext cx="4522407" cy="2762250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6463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it-IT"/>
              <a:t>1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0" y="2278063"/>
            <a:ext cx="4522787" cy="885825"/>
          </a:xfrm>
        </p:spPr>
        <p:txBody>
          <a:bodyPr rtlCol="0" anchor="ctr"/>
          <a:lstStyle>
            <a:lvl1pPr marL="0" indent="0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it-IT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43537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55767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/>
              <a:t>Intestazione secondaria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/>
              <a:t>Titolo sezione 1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it-IT"/>
              <a:t>Titolo sezione 2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it-IT"/>
              <a:t>Titolo sezione 3</a:t>
            </a:r>
          </a:p>
        </p:txBody>
      </p:sp>
    </p:spTree>
    <p:extLst>
      <p:ext uri="{BB962C8B-B14F-4D97-AF65-F5344CB8AC3E}">
        <p14:creationId xmlns:p14="http://schemas.microsoft.com/office/powerpoint/2010/main" val="1635778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/>
              <a:t>Intestazione secondaria</a:t>
            </a:r>
          </a:p>
        </p:txBody>
      </p:sp>
      <p:cxnSp>
        <p:nvCxnSpPr>
          <p:cNvPr id="15" name="Connettore diritto con freccia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Anno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Anno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5" name="Segnaposto test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6" name="Segnaposto test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7" name="Segnaposto test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8" name="Segnaposto test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39" name="Segnaposto test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0" name="Segnaposto test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1" name="Segnaposto test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2" name="Segnaposto test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3" name="Segnaposto test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4" name="Segnaposto test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5" name="Segnaposto test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6" name="Segnaposto test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7" name="Segnaposto test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8" name="Segnaposto test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/>
              <a:t>MM</a:t>
            </a:r>
          </a:p>
        </p:txBody>
      </p:sp>
      <p:sp>
        <p:nvSpPr>
          <p:cNvPr id="49" name="Segnaposto test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/>
              <a:t>Titolo elemento</a:t>
            </a:r>
          </a:p>
        </p:txBody>
      </p:sp>
      <p:sp>
        <p:nvSpPr>
          <p:cNvPr id="50" name="Segnaposto test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/>
              <a:t>Mese, Anno</a:t>
            </a:r>
          </a:p>
        </p:txBody>
      </p:sp>
    </p:spTree>
    <p:extLst>
      <p:ext uri="{BB962C8B-B14F-4D97-AF65-F5344CB8AC3E}">
        <p14:creationId xmlns:p14="http://schemas.microsoft.com/office/powerpoint/2010/main" val="7299464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3945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55887" y="3995705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07829" y="3991240"/>
            <a:ext cx="1964171" cy="216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3945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55887" y="3424428"/>
            <a:ext cx="1964171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7830" y="3424428"/>
            <a:ext cx="1964170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Nome</a:t>
            </a:r>
          </a:p>
        </p:txBody>
      </p:sp>
      <p:sp>
        <p:nvSpPr>
          <p:cNvPr id="24" name="Segnaposto immagin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1800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5" name="Segnaposto immagin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283742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6" name="Segnaposto immagin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35683" y="2808242"/>
            <a:ext cx="1505966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/>
              <a:t>Intestazione secondaria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03945" y="4311393"/>
            <a:ext cx="1964172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/>
              <a:t>Breve biografia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55887" y="4311393"/>
            <a:ext cx="1963737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/>
              <a:t>Breve biografia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07829" y="4311393"/>
            <a:ext cx="19812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/>
              <a:t>Breve biografia</a:t>
            </a:r>
          </a:p>
        </p:txBody>
      </p:sp>
    </p:spTree>
    <p:extLst>
      <p:ext uri="{BB962C8B-B14F-4D97-AF65-F5344CB8AC3E}">
        <p14:creationId xmlns:p14="http://schemas.microsoft.com/office/powerpoint/2010/main" val="114596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Nome completo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Nome completo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Nome completo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Nome completo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it-IT"/>
              <a:t>Nome completo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/>
              <a:t>Titolo</a:t>
            </a:r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4" name="Segnaposto immagine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5" name="Segnaposto immagine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6" name="Segnaposto immagine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7" name="Segnaposto immagine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20" name="Segnaposto immagine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300"/>
            </a:lvl1pPr>
          </a:lstStyle>
          <a:p>
            <a:pPr rtl="0"/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it-IT"/>
              <a:t>Nome completo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407516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/>
              <a:t>Intestazione secondaria</a:t>
            </a:r>
          </a:p>
        </p:txBody>
      </p:sp>
    </p:spTree>
    <p:extLst>
      <p:ext uri="{BB962C8B-B14F-4D97-AF65-F5344CB8AC3E}">
        <p14:creationId xmlns:p14="http://schemas.microsoft.com/office/powerpoint/2010/main" val="18325363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126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 senza elementi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3977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immagine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/>
              <a:t>Inserire o trascinare l'immagine qui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Numero di contatto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Indirizzo di posta elettronica o </a:t>
            </a:r>
            <a:r>
              <a:rPr lang="it-IT" err="1"/>
              <a:t>handle</a:t>
            </a:r>
            <a:r>
              <a:rPr lang="it-IT"/>
              <a:t> di social media</a:t>
            </a:r>
          </a:p>
        </p:txBody>
      </p:sp>
      <p:sp>
        <p:nvSpPr>
          <p:cNvPr id="8" name="Segnaposto immagine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Logo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/>
              <a:t>Indirizzo del sito Web</a:t>
            </a:r>
          </a:p>
        </p:txBody>
      </p:sp>
    </p:spTree>
    <p:extLst>
      <p:ext uri="{BB962C8B-B14F-4D97-AF65-F5344CB8AC3E}">
        <p14:creationId xmlns:p14="http://schemas.microsoft.com/office/powerpoint/2010/main" val="35455089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</p:spPr>
        <p:txBody>
          <a:bodyPr rtlCol="0"/>
          <a:lstStyle/>
          <a:p>
            <a:pPr rtl="0"/>
            <a:fld id="{4B73C415-D670-4716-A5EC-CC4D52CA2BAC}" type="slidenum">
              <a:rPr lang="it-IT" smtClean="0"/>
              <a:pPr rtl="0"/>
              <a:t>‹N›</a:t>
            </a:fld>
            <a:endParaRPr lang="it-IT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394663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image" Target="../media/image4.jpeg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30FD344-6E58-4399-B4DA-67443EC1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CF3543-EACE-4BF7-9E83-8F2BB84D7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4994B5-1871-49FA-BA5E-F1CF78916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7F99C2-7615-40CD-B2F9-4BA9055FD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EF23BA-2A48-4F9B-9E91-CA346441A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5836196-04A1-AAB9-2674-1962CDA43020}"/>
              </a:ext>
            </a:extLst>
          </p:cNvPr>
          <p:cNvSpPr/>
          <p:nvPr userDrawn="1"/>
        </p:nvSpPr>
        <p:spPr>
          <a:xfrm>
            <a:off x="75634" y="6693203"/>
            <a:ext cx="9581933" cy="45719"/>
          </a:xfrm>
          <a:prstGeom prst="rect">
            <a:avLst/>
          </a:prstGeom>
          <a:solidFill>
            <a:srgbClr val="6C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30FD344-6E58-4399-B4DA-67443EC1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CF3543-EACE-4BF7-9E83-8F2BB84D7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4994B5-1871-49FA-BA5E-F1CF78916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92981-BF2D-4BE0-AB8E-E9E8CFEF7DEF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7F99C2-7615-40CD-B2F9-4BA9055FD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EF23BA-2A48-4F9B-9E91-CA346441A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AC23F-C7FA-400C-929A-5EDEC7C4F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8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7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22E3207-B8D4-41C3-A380-F28DF0AF0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  <a:endParaRPr lang="en-US" altLang="it-IT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8B2F709-0EB5-4686-AEDF-F05A90919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Modifica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  <a:endParaRPr lang="en-US" alt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9ECE5-8B9F-4676-A39A-3C5D4DC9F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BF688E3-E1F4-44B7-8E90-BDE4C7CD35F2}" type="datetimeFigureOut">
              <a:rPr lang="it-IT" smtClean="0"/>
              <a:t>27/09/2023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56CDF-2DBB-4CE6-9BD1-2FCDACA15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AD670-F24A-46CC-A887-13DA20D58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EBAD512-66E7-4A7A-8062-95DE7FA1984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ttagono 6">
            <a:extLst>
              <a:ext uri="{FF2B5EF4-FFF2-40B4-BE49-F238E27FC236}">
                <a16:creationId xmlns:a16="http://schemas.microsoft.com/office/drawing/2014/main" id="{FFD53870-B398-46CD-A834-58D6FFEBE1F7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FDA4B43-2BFC-4D52-A64D-AC7349F9FEDD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66CB9F3-DB33-405A-9C01-550744C2060C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0" name="Casella di testo 10">
            <a:extLst>
              <a:ext uri="{FF2B5EF4-FFF2-40B4-BE49-F238E27FC236}">
                <a16:creationId xmlns:a16="http://schemas.microsoft.com/office/drawing/2014/main" id="{94FE5E0E-D01A-43F3-9BB1-9CBCB566CF06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it-IT" sz="1200">
                <a:solidFill>
                  <a:schemeClr val="tx2"/>
                </a:solidFill>
                <a:latin typeface="+mj-lt"/>
              </a:rPr>
              <a:t>Inserire qui il logo o il nome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ADD5226-8FF7-4081-8432-1857DA50DF2F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>
              <a:solidFill>
                <a:schemeClr val="accent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3292ED8-41B5-4F40-8149-DB0EE13EAB56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95CD911-78D3-419F-96D9-9466B88E33CD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EA3E69F-B784-41B3-BEF6-836606EBB629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0DBDFD8-EBF8-4E79-8493-21AC3DA70D55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100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00505000000020004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00505000000020004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00505000000020004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00505000000020004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00505000000020004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00505000000020004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00505000000020004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2000505000000020004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3501-78FE-4064-B836-7A5F84A4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6DFD8-0DBA-4C2C-BD3E-9B30BB948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0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46C2BB-2E90-402A-8390-414ADCDEB87E}"/>
              </a:ext>
            </a:extLst>
          </p:cNvPr>
          <p:cNvSpPr txBox="1"/>
          <p:nvPr/>
        </p:nvSpPr>
        <p:spPr>
          <a:xfrm>
            <a:off x="173302" y="48876"/>
            <a:ext cx="9710490" cy="12773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chemeClr val="bg2">
                    <a:lumMod val="50000"/>
                  </a:schemeClr>
                </a:solidFill>
                <a:latin typeface="Montserrat ExtraLight" panose="00000300000000000000" pitchFamily="2" charset="0"/>
                <a:ea typeface="+mj-ea"/>
                <a:cs typeface="+mj-cs"/>
              </a:rPr>
              <a:t>Treesure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FA0852-FD1E-4411-A968-00D1F18B0C7E}"/>
              </a:ext>
            </a:extLst>
          </p:cNvPr>
          <p:cNvSpPr txBox="1"/>
          <p:nvPr/>
        </p:nvSpPr>
        <p:spPr>
          <a:xfrm>
            <a:off x="414670" y="1276090"/>
            <a:ext cx="8463106" cy="50581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514350" lvl="1" algn="just">
              <a:lnSpc>
                <a:spcPct val="90000"/>
              </a:lnSpc>
              <a:spcAft>
                <a:spcPts val="600"/>
              </a:spcAft>
            </a:pPr>
            <a:endParaRPr lang="en-US" sz="2000" b="1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63D376-4311-09D8-299B-F1E147C7F037}"/>
              </a:ext>
            </a:extLst>
          </p:cNvPr>
          <p:cNvSpPr txBox="1"/>
          <p:nvPr/>
        </p:nvSpPr>
        <p:spPr>
          <a:xfrm>
            <a:off x="175267" y="1275973"/>
            <a:ext cx="5872126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000" i="1" dirty="0"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Layers for the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identification of Small Woody (SWF) Features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updated annually;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integrated approach that involves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geometric and machine-learning algorithms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; 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i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nvolvement of Local Public Administrations (LPAs)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in the development of the Treesure System to support them in: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identify and monitor the presence of SWF that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provide important ecosystem services for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biodivesity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, soil and landscape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characterisation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; 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collect information to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make more conscious decisions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about the territory and be able to plan activities to mitigate environmental impacts and increase resilience.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t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raining sessions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 for users to help them adopting the system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3A44BE3-DA2E-C33C-5A94-08778690EF70}"/>
              </a:ext>
            </a:extLst>
          </p:cNvPr>
          <p:cNvSpPr txBox="1"/>
          <p:nvPr/>
        </p:nvSpPr>
        <p:spPr>
          <a:xfrm>
            <a:off x="660309" y="980761"/>
            <a:ext cx="6094378" cy="3416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4ABA46"/>
              </a:buClr>
            </a:pPr>
            <a:r>
              <a:rPr lang="en-GB" cap="all" dirty="0">
                <a:solidFill>
                  <a:srgbClr val="719430"/>
                </a:solidFill>
                <a:latin typeface="Montserrat"/>
                <a:ea typeface="+mj-ea"/>
                <a:cs typeface="+mj-cs"/>
              </a:rPr>
              <a:t> EO PNRR PROJECT </a:t>
            </a:r>
            <a:endParaRPr lang="en-GB" cap="all" dirty="0">
              <a:solidFill>
                <a:srgbClr val="719430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F2836ED9-9901-7BD8-95DB-57DF1F81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86" y="2607841"/>
            <a:ext cx="6846180" cy="346177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DA5A2295-4433-645B-A2DB-518DE6B31CEB}"/>
              </a:ext>
            </a:extLst>
          </p:cNvPr>
          <p:cNvGrpSpPr/>
          <p:nvPr/>
        </p:nvGrpSpPr>
        <p:grpSpPr>
          <a:xfrm>
            <a:off x="7510527" y="742655"/>
            <a:ext cx="1880672" cy="942103"/>
            <a:chOff x="1352386" y="1237036"/>
            <a:chExt cx="2160110" cy="942103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263850DA-8919-9796-5A6C-FB2740BE3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686"/>
            <a:stretch/>
          </p:blipFill>
          <p:spPr>
            <a:xfrm>
              <a:off x="1352386" y="1442599"/>
              <a:ext cx="2160110" cy="736540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6F9D252-F324-7EB4-A6EE-05AC93A4F35B}"/>
                </a:ext>
              </a:extLst>
            </p:cNvPr>
            <p:cNvSpPr txBox="1"/>
            <p:nvPr/>
          </p:nvSpPr>
          <p:spPr>
            <a:xfrm>
              <a:off x="1462909" y="1237036"/>
              <a:ext cx="1295400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Monserrat"/>
                </a:rPr>
                <a:t>Prime</a:t>
              </a:r>
            </a:p>
          </p:txBody>
        </p:sp>
      </p:grpSp>
      <p:sp>
        <p:nvSpPr>
          <p:cNvPr id="13" name="TextBox 14">
            <a:extLst>
              <a:ext uri="{FF2B5EF4-FFF2-40B4-BE49-F238E27FC236}">
                <a16:creationId xmlns:a16="http://schemas.microsoft.com/office/drawing/2014/main" id="{94BC5C01-4F2E-2648-A311-023C95057142}"/>
              </a:ext>
            </a:extLst>
          </p:cNvPr>
          <p:cNvSpPr txBox="1"/>
          <p:nvPr/>
        </p:nvSpPr>
        <p:spPr>
          <a:xfrm>
            <a:off x="9919803" y="742655"/>
            <a:ext cx="168511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60000"/>
                    <a:lumOff val="40000"/>
                  </a:schemeClr>
                </a:solidFill>
                <a:latin typeface="Monserrat"/>
              </a:rPr>
              <a:t>Subcontractor</a:t>
            </a:r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390754-4FD7-F0F2-7262-871C4665DC00}"/>
              </a:ext>
            </a:extLst>
          </p:cNvPr>
          <p:cNvSpPr txBox="1"/>
          <p:nvPr/>
        </p:nvSpPr>
        <p:spPr>
          <a:xfrm>
            <a:off x="5679682" y="1876224"/>
            <a:ext cx="6291694" cy="2616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it-IT" sz="1100" b="1">
                <a:solidFill>
                  <a:srgbClr val="000000"/>
                </a:solidFill>
                <a:latin typeface="Montserrat ExtraLight"/>
              </a:rPr>
              <a:t>PHASE </a:t>
            </a:r>
            <a:r>
              <a:rPr lang="it-IT" sz="1100" b="1" i="0" u="none" strike="noStrike">
                <a:solidFill>
                  <a:srgbClr val="000000"/>
                </a:solidFill>
                <a:effectLst/>
                <a:latin typeface="Montserrat ExtraLight"/>
              </a:rPr>
              <a:t> 1:</a:t>
            </a:r>
            <a:r>
              <a:rPr lang="en-US" sz="1100" b="0" i="0">
                <a:solidFill>
                  <a:srgbClr val="000000"/>
                </a:solidFill>
                <a:effectLst/>
                <a:latin typeface="Montserrat ExtraLight"/>
              </a:rPr>
              <a:t>​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D1DEA68-BEE2-E71E-F46C-FC0C96623318}"/>
              </a:ext>
            </a:extLst>
          </p:cNvPr>
          <p:cNvSpPr txBox="1"/>
          <p:nvPr/>
        </p:nvSpPr>
        <p:spPr>
          <a:xfrm>
            <a:off x="7750933" y="2101318"/>
            <a:ext cx="2076089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it-IT" sz="1050">
                <a:solidFill>
                  <a:srgbClr val="000000"/>
                </a:solidFill>
                <a:latin typeface="Montserrat ExtraLight"/>
              </a:rPr>
              <a:t>March</a:t>
            </a:r>
            <a:r>
              <a:rPr lang="it-IT" sz="1050" b="0" i="0" u="none" strike="noStrike">
                <a:solidFill>
                  <a:srgbClr val="000000"/>
                </a:solidFill>
                <a:effectLst/>
                <a:latin typeface="Montserrat ExtraLight"/>
              </a:rPr>
              <a:t> </a:t>
            </a:r>
            <a:r>
              <a:rPr lang="it-IT" sz="1050">
                <a:solidFill>
                  <a:srgbClr val="000000"/>
                </a:solidFill>
                <a:latin typeface="Montserrat ExtraLight"/>
              </a:rPr>
              <a:t>2023- </a:t>
            </a:r>
            <a:r>
              <a:rPr lang="it-IT" sz="1050" err="1">
                <a:solidFill>
                  <a:srgbClr val="000000"/>
                </a:solidFill>
                <a:latin typeface="Montserrat ExtraLight"/>
              </a:rPr>
              <a:t>Dicember</a:t>
            </a:r>
            <a:r>
              <a:rPr lang="it-IT" sz="1050" b="0" i="0" u="none" strike="noStrike">
                <a:solidFill>
                  <a:srgbClr val="000000"/>
                </a:solidFill>
                <a:effectLst/>
                <a:latin typeface="Montserrat ExtraLight"/>
              </a:rPr>
              <a:t> 2024</a:t>
            </a:r>
            <a:r>
              <a:rPr lang="en-US" sz="1050" b="0" i="0">
                <a:solidFill>
                  <a:srgbClr val="000000"/>
                </a:solidFill>
                <a:effectLst/>
                <a:latin typeface="Montserrat ExtraLight"/>
              </a:rPr>
              <a:t>​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A60190-7EB0-C9F1-D2BF-FCCBCCA0CC9A}"/>
              </a:ext>
            </a:extLst>
          </p:cNvPr>
          <p:cNvSpPr txBox="1"/>
          <p:nvPr/>
        </p:nvSpPr>
        <p:spPr>
          <a:xfrm>
            <a:off x="9829165" y="1874580"/>
            <a:ext cx="1937409" cy="2706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algn="ctr" fontAlgn="base">
              <a:defRPr sz="1200" b="1" i="0" u="none" strike="noStrike">
                <a:solidFill>
                  <a:srgbClr val="000000"/>
                </a:solidFill>
                <a:effectLst/>
                <a:latin typeface="Montserrat ExtraLight" panose="00000300000000000000" pitchFamily="2" charset="0"/>
              </a:defRPr>
            </a:lvl1pPr>
          </a:lstStyle>
          <a:p>
            <a:r>
              <a:rPr lang="it-IT" sz="1100">
                <a:latin typeface="Montserrat ExtraLight"/>
              </a:rPr>
              <a:t>PHASE 2:</a:t>
            </a:r>
            <a:r>
              <a:rPr lang="en-US" sz="1100">
                <a:latin typeface="Montserrat ExtraLight"/>
              </a:rPr>
              <a:t>​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65E01A-4E0E-D997-26AF-C6DBDCAB4540}"/>
              </a:ext>
            </a:extLst>
          </p:cNvPr>
          <p:cNvSpPr txBox="1"/>
          <p:nvPr/>
        </p:nvSpPr>
        <p:spPr>
          <a:xfrm>
            <a:off x="10008930" y="2092665"/>
            <a:ext cx="1806366" cy="2539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it-IT" sz="1050" err="1">
                <a:solidFill>
                  <a:srgbClr val="000000"/>
                </a:solidFill>
                <a:latin typeface="Montserrat ExtraLight"/>
              </a:rPr>
              <a:t>January</a:t>
            </a:r>
            <a:r>
              <a:rPr lang="it-IT" sz="1050">
                <a:solidFill>
                  <a:srgbClr val="000000"/>
                </a:solidFill>
                <a:latin typeface="Montserrat ExtraLight"/>
              </a:rPr>
              <a:t>   25-June  26</a:t>
            </a:r>
            <a:endParaRPr lang="en-US" sz="1050" b="0" i="0">
              <a:solidFill>
                <a:srgbClr val="000000"/>
              </a:solidFill>
              <a:effectLst/>
              <a:latin typeface="Montserrat ExtraLight"/>
            </a:endParaRPr>
          </a:p>
        </p:txBody>
      </p:sp>
      <p:pic>
        <p:nvPicPr>
          <p:cNvPr id="3074" name="Picture 2" descr="CGI – Logos Download">
            <a:extLst>
              <a:ext uri="{FF2B5EF4-FFF2-40B4-BE49-F238E27FC236}">
                <a16:creationId xmlns:a16="http://schemas.microsoft.com/office/drawing/2014/main" id="{9A235396-390D-47E7-0E30-E2E757C4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926" y="1241184"/>
            <a:ext cx="738872" cy="3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4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3F6E71-7135-2C8F-E53E-6C820989F8CC}"/>
              </a:ext>
            </a:extLst>
          </p:cNvPr>
          <p:cNvSpPr txBox="1"/>
          <p:nvPr/>
        </p:nvSpPr>
        <p:spPr>
          <a:xfrm>
            <a:off x="386685" y="1100914"/>
            <a:ext cx="6884660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-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libri"/>
                <a:cs typeface="Calibri"/>
              </a:rPr>
              <a:t>O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pen software for downloading Sentinel 2 satellite data that allows images to be processed and 13 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vegetation indexes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to be calculated;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Calibri"/>
              <a:cs typeface="Calibri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Calibri"/>
              <a:cs typeface="Calibri"/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Calibri"/>
                <a:cs typeface="Calibri"/>
              </a:rPr>
              <a:t>Output of the Service Value Chain: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calculation of 13 vegetation indexes;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zonal statistics of calculated indexes;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296B72D-26C2-FC14-3E40-36DE26B8B5A3}"/>
              </a:ext>
            </a:extLst>
          </p:cNvPr>
          <p:cNvSpPr txBox="1">
            <a:spLocks/>
          </p:cNvSpPr>
          <p:nvPr/>
        </p:nvSpPr>
        <p:spPr>
          <a:xfrm>
            <a:off x="502557" y="175979"/>
            <a:ext cx="10515600" cy="701731"/>
          </a:xfrm>
          <a:prstGeom prst="rect">
            <a:avLst/>
          </a:prstGeom>
        </p:spPr>
        <p:txBody>
          <a:bodyPr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>
                <a:solidFill>
                  <a:srgbClr val="3F3F3F"/>
                </a:solidFill>
                <a:latin typeface="Montserrat ExtraLight"/>
              </a:rPr>
              <a:t>ESA PA </a:t>
            </a:r>
            <a:endParaRPr lang="en-US" sz="44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 ExtraLight" panose="00000300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C68FBB4-F5DE-A01C-1612-30217C43E82B}"/>
              </a:ext>
            </a:extLst>
          </p:cNvPr>
          <p:cNvSpPr txBox="1"/>
          <p:nvPr/>
        </p:nvSpPr>
        <p:spPr>
          <a:xfrm>
            <a:off x="704238" y="3657724"/>
            <a:ext cx="4400550" cy="32932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-NDVI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-EVI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-LAI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-STVI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-NDRE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-FAPAR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-MSAVI2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-SIWSI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-NDDI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-NDMI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-NDWI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-NBR2</a:t>
            </a: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-TCARI/OSAVI</a:t>
            </a:r>
          </a:p>
        </p:txBody>
      </p:sp>
      <p:pic>
        <p:nvPicPr>
          <p:cNvPr id="1028" name="Picture 4" descr="Indici di vegetazione NDVI e NDMI: istruzioni per l'uso | Agricolus">
            <a:extLst>
              <a:ext uri="{FF2B5EF4-FFF2-40B4-BE49-F238E27FC236}">
                <a16:creationId xmlns:a16="http://schemas.microsoft.com/office/drawing/2014/main" id="{90445076-34BA-2FBC-3A45-521FB1A14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9" r="547" b="9000"/>
          <a:stretch/>
        </p:blipFill>
        <p:spPr bwMode="auto">
          <a:xfrm>
            <a:off x="8417834" y="3040740"/>
            <a:ext cx="3268504" cy="31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740B8E8-6720-B38F-ABCE-DC31DE1F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5208" y="995747"/>
            <a:ext cx="2141406" cy="853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76CC4E-8A30-BDD2-8AA4-E46A95A3CD6C}"/>
              </a:ext>
            </a:extLst>
          </p:cNvPr>
          <p:cNvSpPr txBox="1"/>
          <p:nvPr/>
        </p:nvSpPr>
        <p:spPr>
          <a:xfrm>
            <a:off x="8985609" y="1967298"/>
            <a:ext cx="228896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accent6">
                    <a:lumMod val="60000"/>
                    <a:lumOff val="40000"/>
                  </a:schemeClr>
                </a:solidFill>
                <a:latin typeface="Monserrat"/>
              </a:rPr>
              <a:t>External provider </a:t>
            </a:r>
          </a:p>
        </p:txBody>
      </p:sp>
      <p:pic>
        <p:nvPicPr>
          <p:cNvPr id="12" name="Immagine 6" descr="A close up of a logo&#10;&#10;Description automatically generated">
            <a:extLst>
              <a:ext uri="{FF2B5EF4-FFF2-40B4-BE49-F238E27FC236}">
                <a16:creationId xmlns:a16="http://schemas.microsoft.com/office/drawing/2014/main" id="{8EACAB47-6CF1-D764-1C4A-87A5077B49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686"/>
          <a:stretch/>
        </p:blipFill>
        <p:spPr>
          <a:xfrm>
            <a:off x="9116170" y="2027718"/>
            <a:ext cx="1880672" cy="736540"/>
          </a:xfrm>
          <a:prstGeom prst="rect">
            <a:avLst/>
          </a:prstGeom>
        </p:spPr>
      </p:pic>
      <p:pic>
        <p:nvPicPr>
          <p:cNvPr id="13" name="Picture 12" descr="Planetek Italia">
            <a:extLst>
              <a:ext uri="{FF2B5EF4-FFF2-40B4-BE49-F238E27FC236}">
                <a16:creationId xmlns:a16="http://schemas.microsoft.com/office/drawing/2014/main" id="{A4BB4D55-A8BA-DEF8-612D-16BE0B748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9178" y="1089407"/>
            <a:ext cx="1195327" cy="5713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CC9ED6-A1CB-DEB9-A619-49FEDA4A53C8}"/>
              </a:ext>
            </a:extLst>
          </p:cNvPr>
          <p:cNvSpPr txBox="1"/>
          <p:nvPr/>
        </p:nvSpPr>
        <p:spPr>
          <a:xfrm>
            <a:off x="1188356" y="707570"/>
            <a:ext cx="61504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cap="all">
                <a:solidFill>
                  <a:srgbClr val="719430"/>
                </a:solidFill>
                <a:latin typeface="Montserrat"/>
                <a:ea typeface="+mj-ea"/>
                <a:cs typeface="+mj-cs"/>
              </a:rPr>
              <a:t>SVC SE-S4-16 Identification of indexes for crop health assessment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1B59D-60FC-0E1A-E6DF-3FB9679817B2}"/>
              </a:ext>
            </a:extLst>
          </p:cNvPr>
          <p:cNvSpPr txBox="1"/>
          <p:nvPr/>
        </p:nvSpPr>
        <p:spPr>
          <a:xfrm>
            <a:off x="390070" y="5932714"/>
            <a:ext cx="622299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</a:rPr>
              <a:t>weekly and monthly aggregation.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32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EEB0E372-A606-4F3A-B992-8CE1A3E31F7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86715" y="86714"/>
            <a:ext cx="12018572" cy="6684572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577A5588-921C-4B6C-B986-2333876EE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471869"/>
            <a:ext cx="6839999" cy="2172049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endParaRPr lang="it-IT">
              <a:noFill/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2E04C0D-0701-4B41-8774-468CFF3E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3922179"/>
            <a:ext cx="6840000" cy="594533"/>
          </a:xfrm>
          <a:noFill/>
        </p:spPr>
        <p:txBody>
          <a:bodyPr/>
          <a:lstStyle/>
          <a:p>
            <a:r>
              <a:rPr lang="it-IT" sz="2800">
                <a:solidFill>
                  <a:srgbClr val="4A7240"/>
                </a:solidFill>
                <a:latin typeface="Montserrat ExtraLight" panose="00000300000000000000" pitchFamily="2" charset="0"/>
              </a:rPr>
              <a:t>MAKING AGRITECH SUSTAINABLE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FC21A4-3A63-43F4-9694-B4B095031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686"/>
          <a:stretch/>
        </p:blipFill>
        <p:spPr>
          <a:xfrm>
            <a:off x="408912" y="1891318"/>
            <a:ext cx="5786405" cy="1973006"/>
          </a:xfrm>
          <a:prstGeom prst="rect">
            <a:avLst/>
          </a:prstGeom>
        </p:spPr>
      </p:pic>
      <p:sp>
        <p:nvSpPr>
          <p:cNvPr id="6" name="Sottotitolo 3">
            <a:extLst>
              <a:ext uri="{FF2B5EF4-FFF2-40B4-BE49-F238E27FC236}">
                <a16:creationId xmlns:a16="http://schemas.microsoft.com/office/drawing/2014/main" id="{A3C2E333-D211-4B3B-9BC3-833D549729E5}"/>
              </a:ext>
            </a:extLst>
          </p:cNvPr>
          <p:cNvSpPr txBox="1">
            <a:spLocks/>
          </p:cNvSpPr>
          <p:nvPr/>
        </p:nvSpPr>
        <p:spPr>
          <a:xfrm>
            <a:off x="86713" y="4927202"/>
            <a:ext cx="4238707" cy="74172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432000" tIns="144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>
                <a:solidFill>
                  <a:srgbClr val="4A7240"/>
                </a:solidFill>
                <a:latin typeface="Montserrat ExtraLight" panose="00000300000000000000" pitchFamily="2" charset="0"/>
              </a:rPr>
              <a:t>www.agricolus.com</a:t>
            </a:r>
          </a:p>
        </p:txBody>
      </p:sp>
    </p:spTree>
    <p:extLst>
      <p:ext uri="{BB962C8B-B14F-4D97-AF65-F5344CB8AC3E}">
        <p14:creationId xmlns:p14="http://schemas.microsoft.com/office/powerpoint/2010/main" val="62261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DE06654-E267-477B-AAD5-89B7687FF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3B6514-E81C-455B-BD45-3FD9D7E85105}"/>
              </a:ext>
            </a:extLst>
          </p:cNvPr>
          <p:cNvSpPr txBox="1"/>
          <p:nvPr/>
        </p:nvSpPr>
        <p:spPr>
          <a:xfrm>
            <a:off x="739862" y="1659221"/>
            <a:ext cx="952402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cap="all">
                <a:solidFill>
                  <a:srgbClr val="719430"/>
                </a:solidFill>
                <a:latin typeface="Montserrat" panose="00000500000000000000" pitchFamily="2" charset="0"/>
                <a:ea typeface="+mj-ea"/>
                <a:cs typeface="+mj-cs"/>
              </a:rPr>
              <a:t>The complete platform for AN efficient and innovative management of your farm</a:t>
            </a:r>
            <a:endParaRPr lang="it-IT" sz="2400" cap="all">
              <a:solidFill>
                <a:srgbClr val="719430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BB1D06D9-44BB-4C31-8959-35DE92ACCD2C}"/>
              </a:ext>
            </a:extLst>
          </p:cNvPr>
          <p:cNvSpPr txBox="1">
            <a:spLocks/>
          </p:cNvSpPr>
          <p:nvPr/>
        </p:nvSpPr>
        <p:spPr>
          <a:xfrm>
            <a:off x="739862" y="478433"/>
            <a:ext cx="4015272" cy="132556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chemeClr val="bg2">
                    <a:lumMod val="50000"/>
                  </a:schemeClr>
                </a:solidFill>
                <a:latin typeface="Montserrat ExtraLight" panose="00000300000000000000" pitchFamily="2" charset="0"/>
              </a:rPr>
              <a:t>Agricolus</a:t>
            </a:r>
            <a:endParaRPr lang="en-US" b="1">
              <a:solidFill>
                <a:schemeClr val="bg2">
                  <a:lumMod val="50000"/>
                </a:schemeClr>
              </a:solidFill>
              <a:latin typeface="Montserrat ExtraLight" panose="00000300000000000000" pitchFamily="2" charset="0"/>
            </a:endParaRPr>
          </a:p>
        </p:txBody>
      </p:sp>
      <p:sp>
        <p:nvSpPr>
          <p:cNvPr id="10" name="CasellaDiTesto 3">
            <a:extLst>
              <a:ext uri="{FF2B5EF4-FFF2-40B4-BE49-F238E27FC236}">
                <a16:creationId xmlns:a16="http://schemas.microsoft.com/office/drawing/2014/main" id="{D0281D88-BFBB-40F9-B2DE-2AFE62348DD6}"/>
              </a:ext>
            </a:extLst>
          </p:cNvPr>
          <p:cNvSpPr txBox="1"/>
          <p:nvPr/>
        </p:nvSpPr>
        <p:spPr>
          <a:xfrm>
            <a:off x="1366463" y="2984784"/>
            <a:ext cx="7756989" cy="334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Economic and environmental sustainability of the farm</a:t>
            </a: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Reduction of input</a:t>
            </a: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lvl="0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Optimization of the crop operations</a:t>
            </a: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Improvement of the yield</a:t>
            </a: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Data-Driven Decisions</a:t>
            </a: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05439-8690-4789-AC71-7755F9DC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76" y="5134528"/>
            <a:ext cx="325500" cy="362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E3D01-3609-47DD-82DA-E14327241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76" y="4572859"/>
            <a:ext cx="325500" cy="362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EC00A8-9909-4875-9C9F-45B1BF68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82" y="4069230"/>
            <a:ext cx="325500" cy="362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EA52A9-85C5-4FD1-8077-6000DAC83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82" y="3534834"/>
            <a:ext cx="325500" cy="362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936A8E-3D7F-41BF-B0B0-2FEB1ADD4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82" y="3018185"/>
            <a:ext cx="325500" cy="362146"/>
          </a:xfrm>
          <a:prstGeom prst="rect">
            <a:avLst/>
          </a:prstGeom>
        </p:spPr>
      </p:pic>
      <p:pic>
        <p:nvPicPr>
          <p:cNvPr id="20" name="Picture 19" descr="A person holding a flower&#10;&#10;Description automatically generated">
            <a:extLst>
              <a:ext uri="{FF2B5EF4-FFF2-40B4-BE49-F238E27FC236}">
                <a16:creationId xmlns:a16="http://schemas.microsoft.com/office/drawing/2014/main" id="{7FE7E54B-DD15-40A1-95E4-64BAEE538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2" y="3715907"/>
            <a:ext cx="3010314" cy="21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8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DE06654-E267-477B-AAD5-89B7687F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190" y="6197822"/>
            <a:ext cx="1731151" cy="794293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EAD9B480-EB33-422D-8724-E6A510E790A0}"/>
              </a:ext>
            </a:extLst>
          </p:cNvPr>
          <p:cNvSpPr txBox="1">
            <a:spLocks/>
          </p:cNvSpPr>
          <p:nvPr/>
        </p:nvSpPr>
        <p:spPr>
          <a:xfrm>
            <a:off x="739862" y="1414732"/>
            <a:ext cx="11122741" cy="74090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719430"/>
                </a:solidFill>
                <a:latin typeface="Montserrat" panose="00000500000000000000" pitchFamily="2" charset="0"/>
              </a:rPr>
              <a:t>AVAILABLE IN A SINGLE SAAS CLOUD PLATFORM AND MOBILE APP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1BC9574-1A1F-46CD-BA62-36ED0F172AF1}"/>
              </a:ext>
            </a:extLst>
          </p:cNvPr>
          <p:cNvSpPr txBox="1">
            <a:spLocks/>
          </p:cNvSpPr>
          <p:nvPr/>
        </p:nvSpPr>
        <p:spPr>
          <a:xfrm>
            <a:off x="739861" y="478433"/>
            <a:ext cx="11373479" cy="1325563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Montserrat ExtraLight" panose="00000300000000000000" pitchFamily="2" charset="0"/>
              </a:rPr>
              <a:t>Innovative technologies for agriculture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224D543-5FEA-4E2E-9C94-B94141283735}"/>
              </a:ext>
            </a:extLst>
          </p:cNvPr>
          <p:cNvSpPr txBox="1">
            <a:spLocks/>
          </p:cNvSpPr>
          <p:nvPr/>
        </p:nvSpPr>
        <p:spPr>
          <a:xfrm>
            <a:off x="555711" y="6134266"/>
            <a:ext cx="11306891" cy="59894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Proprietary technologies, developed by Agricolus' agronomists and IT experts</a:t>
            </a:r>
            <a:endParaRPr lang="it-IT" sz="200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A19EA0-6D89-1957-5C8C-44EB07E0E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31" y="2020401"/>
            <a:ext cx="1844770" cy="183736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E9F545E-D8F6-0F40-44A2-28A55517F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05" y="2019512"/>
            <a:ext cx="1844770" cy="18373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6D56E43-C4B3-5875-0213-8DE63C289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79" y="2021908"/>
            <a:ext cx="1844770" cy="183736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093193B-C98B-5197-2743-E3782B38F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22" y="2023323"/>
            <a:ext cx="1837361" cy="18373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7925CAD-7717-93A3-DFD1-A71EBF267F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84" y="4096304"/>
            <a:ext cx="1844770" cy="184477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6B64E4-EA05-FEB4-F323-424FE9FCA5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67" y="4096304"/>
            <a:ext cx="1844770" cy="184477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2FAB7E3D-2DFF-89CA-5915-64DA95E7E7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88" y="4096304"/>
            <a:ext cx="1837361" cy="183736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8CF9242-621D-ED31-3EFC-847CED55CC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829" y="4096304"/>
            <a:ext cx="1837361" cy="18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33760817-6861-4996-A9EB-97243C36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02398"/>
            <a:ext cx="2830256" cy="319077"/>
          </a:xfrm>
          <a:prstGeom prst="rect">
            <a:avLst/>
          </a:prstGeo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0806-BABF-4915-9689-3B9956D1C75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5" name="Rettangolo 3">
            <a:extLst>
              <a:ext uri="{FF2B5EF4-FFF2-40B4-BE49-F238E27FC236}">
                <a16:creationId xmlns:a16="http://schemas.microsoft.com/office/drawing/2014/main" id="{E574F7E9-D569-4788-A25C-C8AC2B7D9E21}"/>
              </a:ext>
            </a:extLst>
          </p:cNvPr>
          <p:cNvSpPr/>
          <p:nvPr/>
        </p:nvSpPr>
        <p:spPr>
          <a:xfrm>
            <a:off x="0" y="462454"/>
            <a:ext cx="12192000" cy="5885793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ttangolo 97">
            <a:extLst>
              <a:ext uri="{FF2B5EF4-FFF2-40B4-BE49-F238E27FC236}">
                <a16:creationId xmlns:a16="http://schemas.microsoft.com/office/drawing/2014/main" id="{E3E79BB0-BFD6-43FC-900C-9504CBC474A9}"/>
              </a:ext>
            </a:extLst>
          </p:cNvPr>
          <p:cNvSpPr/>
          <p:nvPr/>
        </p:nvSpPr>
        <p:spPr>
          <a:xfrm>
            <a:off x="10885422" y="2622751"/>
            <a:ext cx="943419" cy="295857"/>
          </a:xfrm>
          <a:prstGeom prst="rect">
            <a:avLst/>
          </a:prstGeom>
        </p:spPr>
        <p:txBody>
          <a:bodyPr wrap="none" rtlCol="0" anchor="ctr"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ttangolo 189">
            <a:extLst>
              <a:ext uri="{FF2B5EF4-FFF2-40B4-BE49-F238E27FC236}">
                <a16:creationId xmlns:a16="http://schemas.microsoft.com/office/drawing/2014/main" id="{86911857-B9AB-48F4-90EA-BE2015A34417}"/>
              </a:ext>
            </a:extLst>
          </p:cNvPr>
          <p:cNvSpPr/>
          <p:nvPr/>
        </p:nvSpPr>
        <p:spPr>
          <a:xfrm>
            <a:off x="4807596" y="5126713"/>
            <a:ext cx="990249" cy="37654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9" name="Rettangolo 60">
            <a:extLst>
              <a:ext uri="{FF2B5EF4-FFF2-40B4-BE49-F238E27FC236}">
                <a16:creationId xmlns:a16="http://schemas.microsoft.com/office/drawing/2014/main" id="{71A4E485-0053-48A4-A3BF-EAC2A48282A2}"/>
              </a:ext>
            </a:extLst>
          </p:cNvPr>
          <p:cNvSpPr/>
          <p:nvPr/>
        </p:nvSpPr>
        <p:spPr>
          <a:xfrm>
            <a:off x="4445456" y="4401066"/>
            <a:ext cx="3299168" cy="1569050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FFFFFF"/>
                </a:solidFill>
                <a:latin typeface="Montserrat"/>
              </a:rPr>
              <a:t>8</a:t>
            </a:r>
            <a:endParaRPr lang="it-IT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Languages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0" name="Immagine 16">
            <a:extLst>
              <a:ext uri="{FF2B5EF4-FFF2-40B4-BE49-F238E27FC236}">
                <a16:creationId xmlns:a16="http://schemas.microsoft.com/office/drawing/2014/main" id="{AB46CD8A-BC94-435B-B14A-7C7EEE874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41" y="3819414"/>
            <a:ext cx="1163303" cy="1163303"/>
          </a:xfrm>
          <a:prstGeom prst="rect">
            <a:avLst/>
          </a:prstGeom>
        </p:spPr>
      </p:pic>
      <p:sp>
        <p:nvSpPr>
          <p:cNvPr id="31" name="Rettangolo 92">
            <a:extLst>
              <a:ext uri="{FF2B5EF4-FFF2-40B4-BE49-F238E27FC236}">
                <a16:creationId xmlns:a16="http://schemas.microsoft.com/office/drawing/2014/main" id="{D3A149D0-8B28-42B1-B0A1-04902A69663E}"/>
              </a:ext>
            </a:extLst>
          </p:cNvPr>
          <p:cNvSpPr/>
          <p:nvPr/>
        </p:nvSpPr>
        <p:spPr>
          <a:xfrm>
            <a:off x="575351" y="4393545"/>
            <a:ext cx="3257368" cy="1569050"/>
          </a:xfrm>
          <a:prstGeom prst="rect">
            <a:avLst/>
          </a:prstGeom>
          <a:solidFill>
            <a:srgbClr val="719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>
                <a:solidFill>
                  <a:srgbClr val="FFFFFF"/>
                </a:solidFill>
                <a:latin typeface="Montserrat"/>
              </a:rPr>
              <a:t>82</a:t>
            </a:r>
            <a:br>
              <a:rPr lang="it-IT" sz="2400">
                <a:solidFill>
                  <a:srgbClr val="FFFFFF"/>
                </a:solidFill>
                <a:latin typeface="Montserrat"/>
              </a:rPr>
            </a:br>
            <a:r>
              <a:rPr lang="it-IT" sz="2400">
                <a:solidFill>
                  <a:srgbClr val="FFFFFF"/>
                </a:solidFill>
                <a:latin typeface="Montserrat"/>
              </a:rPr>
              <a:t>Countries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2" name="Immagine 14">
            <a:extLst>
              <a:ext uri="{FF2B5EF4-FFF2-40B4-BE49-F238E27FC236}">
                <a16:creationId xmlns:a16="http://schemas.microsoft.com/office/drawing/2014/main" id="{4477AB86-CAB2-4A4E-95F9-97A24AD8A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98" y="3803843"/>
            <a:ext cx="1163303" cy="1163303"/>
          </a:xfrm>
          <a:prstGeom prst="rect">
            <a:avLst/>
          </a:prstGeom>
        </p:spPr>
      </p:pic>
      <p:sp>
        <p:nvSpPr>
          <p:cNvPr id="33" name="Rettangolo 93">
            <a:extLst>
              <a:ext uri="{FF2B5EF4-FFF2-40B4-BE49-F238E27FC236}">
                <a16:creationId xmlns:a16="http://schemas.microsoft.com/office/drawing/2014/main" id="{37BCDB3A-F98A-4D95-A664-9B1490ED7682}"/>
              </a:ext>
            </a:extLst>
          </p:cNvPr>
          <p:cNvSpPr/>
          <p:nvPr/>
        </p:nvSpPr>
        <p:spPr>
          <a:xfrm>
            <a:off x="8374952" y="4418927"/>
            <a:ext cx="3299168" cy="1569050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FFFFFF"/>
                </a:solidFill>
                <a:latin typeface="Montserrat"/>
              </a:rPr>
              <a:t>13</a:t>
            </a:r>
            <a:endParaRPr lang="it-IT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International projects</a:t>
            </a:r>
            <a:endParaRPr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34" name="Rettangolo 94">
            <a:extLst>
              <a:ext uri="{FF2B5EF4-FFF2-40B4-BE49-F238E27FC236}">
                <a16:creationId xmlns:a16="http://schemas.microsoft.com/office/drawing/2014/main" id="{7541F6FD-DBE0-4ABE-87DF-BC959E67FE94}"/>
              </a:ext>
            </a:extLst>
          </p:cNvPr>
          <p:cNvSpPr/>
          <p:nvPr/>
        </p:nvSpPr>
        <p:spPr>
          <a:xfrm>
            <a:off x="4442959" y="2130280"/>
            <a:ext cx="3299168" cy="1569050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>
                <a:solidFill>
                  <a:srgbClr val="FFFFFF"/>
                </a:solidFill>
                <a:latin typeface="Montserrat"/>
              </a:rPr>
              <a:t>+4.399</a:t>
            </a:r>
            <a:endParaRPr kumimoji="0" lang="it-IT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Certified </a:t>
            </a:r>
            <a:r>
              <a:rPr kumimoji="0" lang="it-IT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experts</a:t>
            </a: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5" name="Immagine 12">
            <a:extLst>
              <a:ext uri="{FF2B5EF4-FFF2-40B4-BE49-F238E27FC236}">
                <a16:creationId xmlns:a16="http://schemas.microsoft.com/office/drawing/2014/main" id="{512E7CC4-EA87-40E3-8D20-761C5AF7C4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96" y="1664608"/>
            <a:ext cx="1214589" cy="1214589"/>
          </a:xfrm>
          <a:prstGeom prst="rect">
            <a:avLst/>
          </a:prstGeom>
        </p:spPr>
      </p:pic>
      <p:sp>
        <p:nvSpPr>
          <p:cNvPr id="36" name="Rettangolo 95">
            <a:extLst>
              <a:ext uri="{FF2B5EF4-FFF2-40B4-BE49-F238E27FC236}">
                <a16:creationId xmlns:a16="http://schemas.microsoft.com/office/drawing/2014/main" id="{13E37445-8F4B-484C-B531-2566221E21E0}"/>
              </a:ext>
            </a:extLst>
          </p:cNvPr>
          <p:cNvSpPr/>
          <p:nvPr/>
        </p:nvSpPr>
        <p:spPr>
          <a:xfrm>
            <a:off x="591564" y="2120137"/>
            <a:ext cx="3257368" cy="1569050"/>
          </a:xfrm>
          <a:prstGeom prst="rect">
            <a:avLst/>
          </a:prstGeom>
          <a:solidFill>
            <a:srgbClr val="719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2.304.000/mese</a:t>
            </a:r>
            <a:b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Satellite images</a:t>
            </a: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7" name="Immagine 18">
            <a:extLst>
              <a:ext uri="{FF2B5EF4-FFF2-40B4-BE49-F238E27FC236}">
                <a16:creationId xmlns:a16="http://schemas.microsoft.com/office/drawing/2014/main" id="{D2B81057-ABA6-4B6B-9B3B-23170F431A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78" y="1664608"/>
            <a:ext cx="1062823" cy="1062823"/>
          </a:xfrm>
          <a:prstGeom prst="rect">
            <a:avLst/>
          </a:prstGeom>
        </p:spPr>
      </p:pic>
      <p:pic>
        <p:nvPicPr>
          <p:cNvPr id="38" name="Immagine 16">
            <a:extLst>
              <a:ext uri="{FF2B5EF4-FFF2-40B4-BE49-F238E27FC236}">
                <a16:creationId xmlns:a16="http://schemas.microsoft.com/office/drawing/2014/main" id="{52433868-EF57-4628-9AF9-D6CF98208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122" y="3769315"/>
            <a:ext cx="1163303" cy="1163303"/>
          </a:xfrm>
          <a:prstGeom prst="rect">
            <a:avLst/>
          </a:prstGeom>
        </p:spPr>
      </p:pic>
      <p:sp>
        <p:nvSpPr>
          <p:cNvPr id="39" name="Rettangolo 93">
            <a:extLst>
              <a:ext uri="{FF2B5EF4-FFF2-40B4-BE49-F238E27FC236}">
                <a16:creationId xmlns:a16="http://schemas.microsoft.com/office/drawing/2014/main" id="{72677BC3-F849-4563-B049-04431CFB18DB}"/>
              </a:ext>
            </a:extLst>
          </p:cNvPr>
          <p:cNvSpPr/>
          <p:nvPr/>
        </p:nvSpPr>
        <p:spPr>
          <a:xfrm>
            <a:off x="8324040" y="2130280"/>
            <a:ext cx="3299168" cy="1569050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Global partners and resellers</a:t>
            </a:r>
          </a:p>
        </p:txBody>
      </p:sp>
      <p:pic>
        <p:nvPicPr>
          <p:cNvPr id="40" name="Immagine 16">
            <a:extLst>
              <a:ext uri="{FF2B5EF4-FFF2-40B4-BE49-F238E27FC236}">
                <a16:creationId xmlns:a16="http://schemas.microsoft.com/office/drawing/2014/main" id="{C3FB4D0C-D2C0-42FB-8DB2-2B0F7CD72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191" y="1664607"/>
            <a:ext cx="1214589" cy="1214589"/>
          </a:xfrm>
          <a:prstGeom prst="rect">
            <a:avLst/>
          </a:prstGeom>
        </p:spPr>
      </p:pic>
      <p:pic>
        <p:nvPicPr>
          <p:cNvPr id="41" name="Immagine 9">
            <a:extLst>
              <a:ext uri="{FF2B5EF4-FFF2-40B4-BE49-F238E27FC236}">
                <a16:creationId xmlns:a16="http://schemas.microsoft.com/office/drawing/2014/main" id="{9DF768C7-AE6C-4A8B-8E2D-385FCF4A4C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463" y="1986867"/>
            <a:ext cx="607295" cy="607295"/>
          </a:xfrm>
          <a:prstGeom prst="rect">
            <a:avLst/>
          </a:prstGeom>
        </p:spPr>
      </p:pic>
      <p:pic>
        <p:nvPicPr>
          <p:cNvPr id="42" name="Picture 2" descr="Risultato immagini per icona lingue vettoriale">
            <a:extLst>
              <a:ext uri="{FF2B5EF4-FFF2-40B4-BE49-F238E27FC236}">
                <a16:creationId xmlns:a16="http://schemas.microsoft.com/office/drawing/2014/main" id="{AA17B0BB-EE4E-4F87-972D-3ACBD8C19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65754" y="4070634"/>
            <a:ext cx="582753" cy="56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olo 1">
            <a:extLst>
              <a:ext uri="{FF2B5EF4-FFF2-40B4-BE49-F238E27FC236}">
                <a16:creationId xmlns:a16="http://schemas.microsoft.com/office/drawing/2014/main" id="{10E32C85-1035-422C-9BD5-AC50E6C46FBE}"/>
              </a:ext>
            </a:extLst>
          </p:cNvPr>
          <p:cNvSpPr txBox="1">
            <a:spLocks/>
          </p:cNvSpPr>
          <p:nvPr/>
        </p:nvSpPr>
        <p:spPr>
          <a:xfrm>
            <a:off x="838200" y="829122"/>
            <a:ext cx="10515600" cy="701731"/>
          </a:xfrm>
          <a:prstGeom prst="rect">
            <a:avLst/>
          </a:prstGeom>
        </p:spPr>
        <p:txBody>
          <a:bodyPr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3F3F3F"/>
                </a:solidFill>
                <a:latin typeface="Montserrat ExtraLight" panose="00000300000000000000" pitchFamily="2" charset="0"/>
              </a:rPr>
              <a:t>Numbers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Montserrat ExtraLight" panose="000003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156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9E693B18-3EDA-415B-B968-D5FC3BB39CF6}"/>
              </a:ext>
            </a:extLst>
          </p:cNvPr>
          <p:cNvSpPr/>
          <p:nvPr/>
        </p:nvSpPr>
        <p:spPr>
          <a:xfrm rot="5400000">
            <a:off x="-121511" y="89190"/>
            <a:ext cx="6965879" cy="6763671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DFA6000-BF40-42D6-9499-BE7F3EB62172}"/>
              </a:ext>
            </a:extLst>
          </p:cNvPr>
          <p:cNvSpPr/>
          <p:nvPr/>
        </p:nvSpPr>
        <p:spPr>
          <a:xfrm>
            <a:off x="1" y="89191"/>
            <a:ext cx="6965879" cy="6763671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4F15FF9A-6D89-42AC-A061-884D82C03BDD}"/>
              </a:ext>
            </a:extLst>
          </p:cNvPr>
          <p:cNvSpPr txBox="1">
            <a:spLocks/>
          </p:cNvSpPr>
          <p:nvPr/>
        </p:nvSpPr>
        <p:spPr>
          <a:xfrm>
            <a:off x="729450" y="1464750"/>
            <a:ext cx="5937164" cy="1325563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Montserrat ExtraLight"/>
              </a:rPr>
              <a:t>Agricolus &amp;</a:t>
            </a:r>
            <a:endParaRPr lang="en-US" b="1">
              <a:solidFill>
                <a:schemeClr val="bg2">
                  <a:lumMod val="50000"/>
                </a:schemeClr>
              </a:solidFill>
              <a:latin typeface="Montserrat ExtraLight" panose="00000300000000000000" pitchFamily="2" charset="0"/>
            </a:endParaRP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Montserrat ExtraLight"/>
              </a:rPr>
              <a:t>ESA</a:t>
            </a:r>
            <a:endParaRPr lang="en-US" b="1">
              <a:solidFill>
                <a:schemeClr val="bg2">
                  <a:lumMod val="50000"/>
                </a:schemeClr>
              </a:solidFill>
              <a:latin typeface="Montserrat ExtraLight" panose="00000300000000000000" pitchFamily="2" charset="0"/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  <a:latin typeface="Montserrat ExtraLight" panose="00000300000000000000" pitchFamily="2" charset="0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7D4FDF44-A95D-403C-8DCB-F476FB7B65C1}"/>
              </a:ext>
            </a:extLst>
          </p:cNvPr>
          <p:cNvSpPr txBox="1">
            <a:spLocks/>
          </p:cNvSpPr>
          <p:nvPr/>
        </p:nvSpPr>
        <p:spPr>
          <a:xfrm>
            <a:off x="729450" y="3056127"/>
            <a:ext cx="4564445" cy="2447885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719430"/>
                </a:solidFill>
                <a:latin typeface="Montserrat"/>
              </a:rPr>
              <a:t>AGRICOLUS </a:t>
            </a:r>
            <a:r>
              <a:rPr lang="it-IT" sz="2400" dirty="0" err="1">
                <a:solidFill>
                  <a:srgbClr val="719430"/>
                </a:solidFill>
                <a:latin typeface="Montserrat"/>
              </a:rPr>
              <a:t>ricognises</a:t>
            </a:r>
            <a:r>
              <a:rPr lang="it-IT" sz="2400" dirty="0">
                <a:solidFill>
                  <a:srgbClr val="719430"/>
                </a:solidFill>
                <a:latin typeface="Montserrat"/>
              </a:rPr>
              <a:t> the </a:t>
            </a:r>
            <a:r>
              <a:rPr lang="it-IT" sz="2400" dirty="0" err="1">
                <a:solidFill>
                  <a:srgbClr val="719430"/>
                </a:solidFill>
                <a:latin typeface="Montserrat"/>
              </a:rPr>
              <a:t>value</a:t>
            </a:r>
            <a:r>
              <a:rPr lang="it-IT" sz="2400" dirty="0">
                <a:solidFill>
                  <a:srgbClr val="719430"/>
                </a:solidFill>
                <a:latin typeface="Montserrat"/>
              </a:rPr>
              <a:t> of </a:t>
            </a:r>
            <a:r>
              <a:rPr lang="it-IT" sz="2400" dirty="0" err="1">
                <a:solidFill>
                  <a:srgbClr val="719430"/>
                </a:solidFill>
                <a:latin typeface="Montserrat"/>
              </a:rPr>
              <a:t>research</a:t>
            </a:r>
            <a:r>
              <a:rPr lang="it-IT" sz="2400" dirty="0">
                <a:solidFill>
                  <a:srgbClr val="719430"/>
                </a:solidFill>
                <a:latin typeface="Montserrat"/>
              </a:rPr>
              <a:t> activities and </a:t>
            </a:r>
            <a:r>
              <a:rPr lang="it-IT" sz="2400" dirty="0" err="1">
                <a:solidFill>
                  <a:srgbClr val="719430"/>
                </a:solidFill>
                <a:latin typeface="Montserrat"/>
              </a:rPr>
              <a:t>partecipates</a:t>
            </a:r>
            <a:r>
              <a:rPr lang="it-IT" sz="2400" dirty="0">
                <a:solidFill>
                  <a:srgbClr val="719430"/>
                </a:solidFill>
                <a:latin typeface="Montserrat"/>
              </a:rPr>
              <a:t> in </a:t>
            </a:r>
            <a:r>
              <a:rPr lang="it-IT" sz="2400" dirty="0" err="1">
                <a:solidFill>
                  <a:srgbClr val="719430"/>
                </a:solidFill>
                <a:latin typeface="Montserrat"/>
              </a:rPr>
              <a:t>several</a:t>
            </a:r>
            <a:r>
              <a:rPr lang="it-IT" sz="2400" dirty="0">
                <a:solidFill>
                  <a:srgbClr val="719430"/>
                </a:solidFill>
                <a:latin typeface="Montserrat"/>
              </a:rPr>
              <a:t> projects</a:t>
            </a:r>
          </a:p>
        </p:txBody>
      </p:sp>
      <p:sp>
        <p:nvSpPr>
          <p:cNvPr id="7" name="Rettangolo 14">
            <a:extLst>
              <a:ext uri="{FF2B5EF4-FFF2-40B4-BE49-F238E27FC236}">
                <a16:creationId xmlns:a16="http://schemas.microsoft.com/office/drawing/2014/main" id="{9ADF7BD4-B509-4C5B-8E41-E844A6DF1682}"/>
              </a:ext>
            </a:extLst>
          </p:cNvPr>
          <p:cNvSpPr/>
          <p:nvPr/>
        </p:nvSpPr>
        <p:spPr>
          <a:xfrm>
            <a:off x="5582653" y="1249844"/>
            <a:ext cx="5733047" cy="304543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Montserrat" panose="00000500000000000000" pitchFamily="2" charset="0"/>
            </a:endParaRPr>
          </a:p>
        </p:txBody>
      </p:sp>
      <p:pic>
        <p:nvPicPr>
          <p:cNvPr id="10" name="Picture 14" descr="EIT Food Innovator Fellowship open for application | EURAXESS">
            <a:extLst>
              <a:ext uri="{FF2B5EF4-FFF2-40B4-BE49-F238E27FC236}">
                <a16:creationId xmlns:a16="http://schemas.microsoft.com/office/drawing/2014/main" id="{E5B24828-CE5F-47FB-84A9-FBA81747A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915" y="4330587"/>
            <a:ext cx="1960033" cy="14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ta Marketplace">
            <a:extLst>
              <a:ext uri="{FF2B5EF4-FFF2-40B4-BE49-F238E27FC236}">
                <a16:creationId xmlns:a16="http://schemas.microsoft.com/office/drawing/2014/main" id="{0793E8DC-0471-43B5-A9F2-9DD21D76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06" y="5457378"/>
            <a:ext cx="4393386" cy="115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4">
            <a:extLst>
              <a:ext uri="{FF2B5EF4-FFF2-40B4-BE49-F238E27FC236}">
                <a16:creationId xmlns:a16="http://schemas.microsoft.com/office/drawing/2014/main" id="{46F2F14A-0851-40F6-AB7F-80BA12D30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9915" y="5805998"/>
            <a:ext cx="2536031" cy="607953"/>
          </a:xfrm>
          <a:prstGeom prst="rect">
            <a:avLst/>
          </a:prstGeom>
        </p:spPr>
      </p:pic>
      <p:sp>
        <p:nvSpPr>
          <p:cNvPr id="13" name="Rettangolo 45">
            <a:extLst>
              <a:ext uri="{FF2B5EF4-FFF2-40B4-BE49-F238E27FC236}">
                <a16:creationId xmlns:a16="http://schemas.microsoft.com/office/drawing/2014/main" id="{15B968A8-A09F-44CC-95F0-B3418FA33EEB}"/>
              </a:ext>
            </a:extLst>
          </p:cNvPr>
          <p:cNvSpPr/>
          <p:nvPr/>
        </p:nvSpPr>
        <p:spPr>
          <a:xfrm>
            <a:off x="755452" y="4793364"/>
            <a:ext cx="4155371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25511F"/>
                </a:solidFill>
                <a:latin typeface="Montserrat"/>
              </a:rPr>
              <a:t>AGRICOLUS HAS 3 ONGOING PROJECTS WITH ESA AND ONE WAS CONCLUDED LAST YEAR</a:t>
            </a:r>
          </a:p>
          <a:p>
            <a:endParaRPr lang="en-US" sz="1600" dirty="0">
              <a:solidFill>
                <a:srgbClr val="25511F"/>
              </a:solidFill>
              <a:latin typeface="Montserrat"/>
            </a:endParaRP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C4B6B87-9B8E-76E6-ACCE-976DAADCE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879" y="1525745"/>
            <a:ext cx="2171700" cy="704850"/>
          </a:xfrm>
          <a:prstGeom prst="rect">
            <a:avLst/>
          </a:prstGeom>
        </p:spPr>
      </p:pic>
      <p:pic>
        <p:nvPicPr>
          <p:cNvPr id="23" name="Picture 22" descr="A logo for a company&#10;&#10;Description automatically generated">
            <a:extLst>
              <a:ext uri="{FF2B5EF4-FFF2-40B4-BE49-F238E27FC236}">
                <a16:creationId xmlns:a16="http://schemas.microsoft.com/office/drawing/2014/main" id="{860C1FB6-97FF-EE0D-0B7D-EA83ED258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686" y="4590920"/>
            <a:ext cx="2743200" cy="923731"/>
          </a:xfrm>
          <a:prstGeom prst="rect">
            <a:avLst/>
          </a:prstGeom>
        </p:spPr>
      </p:pic>
      <p:pic>
        <p:nvPicPr>
          <p:cNvPr id="4" name="Immagine 34" descr="A diagram of a city&#10;&#10;Description automatically generated">
            <a:extLst>
              <a:ext uri="{FF2B5EF4-FFF2-40B4-BE49-F238E27FC236}">
                <a16:creationId xmlns:a16="http://schemas.microsoft.com/office/drawing/2014/main" id="{271AE360-1454-7CEF-9730-EEF626CD2E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575" b="94302" l="3729" r="36610">
                        <a14:foregroundMark x1="13842" y1="44022" x2="7740" y2="55754"/>
                        <a14:foregroundMark x1="7740" y1="55754" x2="5537" y2="82011"/>
                        <a14:foregroundMark x1="5537" y1="82011" x2="13051" y2="92849"/>
                        <a14:foregroundMark x1="13051" y1="92849" x2="20169" y2="85140"/>
                        <a14:foregroundMark x1="20169" y1="85140" x2="32373" y2="93073"/>
                        <a14:foregroundMark x1="32373" y1="93073" x2="33785" y2="78994"/>
                        <a14:foregroundMark x1="33785" y1="78994" x2="37514" y2="65140"/>
                        <a14:foregroundMark x1="37514" y1="65140" x2="34915" y2="46369"/>
                        <a14:foregroundMark x1="34915" y1="46369" x2="12316" y2="43687"/>
                        <a14:foregroundMark x1="23220" y1="55978" x2="21412" y2="73520"/>
                        <a14:foregroundMark x1="21412" y1="73520" x2="27684" y2="63911"/>
                        <a14:foregroundMark x1="27684" y1="63911" x2="20565" y2="53743"/>
                        <a14:foregroundMark x1="20565" y1="53743" x2="20056" y2="55978"/>
                        <a14:foregroundMark x1="29492" y1="53296" x2="22712" y2="58212"/>
                        <a14:foregroundMark x1="22712" y1="58212" x2="32768" y2="62235"/>
                        <a14:foregroundMark x1="32768" y1="62235" x2="28079" y2="53966"/>
                        <a14:foregroundMark x1="33898" y1="52402" x2="33898" y2="52402"/>
                        <a14:foregroundMark x1="15198" y1="73408" x2="11582" y2="86704"/>
                        <a14:foregroundMark x1="11582" y1="86704" x2="15819" y2="73520"/>
                        <a14:foregroundMark x1="15819" y1="73520" x2="15480" y2="73408"/>
                        <a14:foregroundMark x1="13842" y1="69274" x2="11582" y2="68380"/>
                        <a14:foregroundMark x1="14294" y1="73184" x2="14294" y2="73408"/>
                        <a14:foregroundMark x1="33729" y1="53631" x2="32655" y2="54525"/>
                        <a14:foregroundMark x1="32938" y1="52402" x2="34181" y2="53966"/>
                        <a14:foregroundMark x1="35819" y1="52402" x2="36610" y2="53073"/>
                        <a14:foregroundMark x1="34915" y1="55419" x2="34915" y2="60223"/>
                        <a14:foregroundMark x1="13220" y1="74078" x2="14746" y2="75866"/>
                        <a14:foregroundMark x1="12316" y1="72179" x2="12768" y2="72179"/>
                        <a14:foregroundMark x1="12316" y1="74637" x2="12316" y2="75531"/>
                      </a14:backgroundRemoval>
                    </a14:imgEffect>
                  </a14:imgLayer>
                </a14:imgProps>
              </a:ext>
            </a:extLst>
          </a:blip>
          <a:srcRect t="43194" r="62517"/>
          <a:stretch/>
        </p:blipFill>
        <p:spPr>
          <a:xfrm>
            <a:off x="5445500" y="3073248"/>
            <a:ext cx="1768119" cy="1354933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2F8F38-EC8A-5A62-2C51-96DC2660DA21}"/>
              </a:ext>
            </a:extLst>
          </p:cNvPr>
          <p:cNvSpPr/>
          <p:nvPr/>
        </p:nvSpPr>
        <p:spPr>
          <a:xfrm>
            <a:off x="5561243" y="1231900"/>
            <a:ext cx="1738165" cy="648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D2AAB035-C00F-F101-CD0B-73946D97DEE8}"/>
              </a:ext>
            </a:extLst>
          </p:cNvPr>
          <p:cNvSpPr txBox="1">
            <a:spLocks/>
          </p:cNvSpPr>
          <p:nvPr/>
        </p:nvSpPr>
        <p:spPr>
          <a:xfrm>
            <a:off x="9680114" y="3532739"/>
            <a:ext cx="1924344" cy="523220"/>
          </a:xfrm>
          <a:prstGeom prst="rect">
            <a:avLst/>
          </a:prstGeom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Light"/>
              </a:rPr>
              <a:t>ESA PA </a:t>
            </a:r>
            <a:endParaRPr lang="en-US" sz="60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Montserrat ExtraLight" panose="00000300000000000000" pitchFamily="2" charset="0"/>
            </a:endParaRPr>
          </a:p>
        </p:txBody>
      </p:sp>
      <p:pic>
        <p:nvPicPr>
          <p:cNvPr id="5" name="Picture 4" descr="A logo with a globe and a plant&#10;&#10;Description automatically generated">
            <a:extLst>
              <a:ext uri="{FF2B5EF4-FFF2-40B4-BE49-F238E27FC236}">
                <a16:creationId xmlns:a16="http://schemas.microsoft.com/office/drawing/2014/main" id="{9149680C-5B0A-BECB-19F6-2B38643E9C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9186" y="2520042"/>
            <a:ext cx="1246415" cy="1228272"/>
          </a:xfrm>
          <a:prstGeom prst="rect">
            <a:avLst/>
          </a:prstGeom>
        </p:spPr>
      </p:pic>
      <p:pic>
        <p:nvPicPr>
          <p:cNvPr id="14" name="Picture 2" descr="ESA logo - GomSpace A/S">
            <a:extLst>
              <a:ext uri="{FF2B5EF4-FFF2-40B4-BE49-F238E27FC236}">
                <a16:creationId xmlns:a16="http://schemas.microsoft.com/office/drawing/2014/main" id="{717B9144-66D2-E103-5B77-83633758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24" y="1021038"/>
            <a:ext cx="2120444" cy="87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86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DCE5F1-AC19-89A2-ACF3-9AFA501D0C70}"/>
              </a:ext>
            </a:extLst>
          </p:cNvPr>
          <p:cNvCxnSpPr>
            <a:cxnSpLocks/>
          </p:cNvCxnSpPr>
          <p:nvPr/>
        </p:nvCxnSpPr>
        <p:spPr>
          <a:xfrm flipV="1">
            <a:off x="330865" y="2959375"/>
            <a:ext cx="11530269" cy="11831"/>
          </a:xfrm>
          <a:prstGeom prst="straightConnector1">
            <a:avLst/>
          </a:prstGeom>
          <a:ln w="28575">
            <a:solidFill>
              <a:srgbClr val="246748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o 64">
            <a:extLst>
              <a:ext uri="{FF2B5EF4-FFF2-40B4-BE49-F238E27FC236}">
                <a16:creationId xmlns:a16="http://schemas.microsoft.com/office/drawing/2014/main" id="{7DD34C54-AAF9-21CD-0D37-B31B01F108B2}"/>
              </a:ext>
            </a:extLst>
          </p:cNvPr>
          <p:cNvGrpSpPr/>
          <p:nvPr/>
        </p:nvGrpSpPr>
        <p:grpSpPr>
          <a:xfrm>
            <a:off x="440798" y="3144115"/>
            <a:ext cx="1058296" cy="951018"/>
            <a:chOff x="-61422" y="3099545"/>
            <a:chExt cx="1413756" cy="1155572"/>
          </a:xfrm>
        </p:grpSpPr>
        <p:sp>
          <p:nvSpPr>
            <p:cNvPr id="48" name="Rectangle: Rounded Corners 16">
              <a:extLst>
                <a:ext uri="{FF2B5EF4-FFF2-40B4-BE49-F238E27FC236}">
                  <a16:creationId xmlns:a16="http://schemas.microsoft.com/office/drawing/2014/main" id="{DAA80BE0-2843-FD70-B27E-3F0E2ECAB6D0}"/>
                </a:ext>
              </a:extLst>
            </p:cNvPr>
            <p:cNvSpPr/>
            <p:nvPr/>
          </p:nvSpPr>
          <p:spPr>
            <a:xfrm>
              <a:off x="-61422" y="3099545"/>
              <a:ext cx="1413756" cy="869828"/>
            </a:xfrm>
            <a:prstGeom prst="roundRect">
              <a:avLst/>
            </a:prstGeom>
            <a:solidFill>
              <a:srgbClr val="D9E4DA"/>
            </a:solidFill>
            <a:ln w="28575">
              <a:solidFill>
                <a:srgbClr val="2467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Montserrat" panose="00000500000000000000" pitchFamily="2" charset="0"/>
                  <a:cs typeface="Calibri"/>
                </a:rPr>
                <a:t>FIRST PITCH</a:t>
              </a:r>
            </a:p>
          </p:txBody>
        </p:sp>
        <p:sp>
          <p:nvSpPr>
            <p:cNvPr id="49" name="Rettangolo con angoli arrotondati 48">
              <a:extLst>
                <a:ext uri="{FF2B5EF4-FFF2-40B4-BE49-F238E27FC236}">
                  <a16:creationId xmlns:a16="http://schemas.microsoft.com/office/drawing/2014/main" id="{96DE14A6-9DC2-AA56-455D-757ACF3530ED}"/>
                </a:ext>
              </a:extLst>
            </p:cNvPr>
            <p:cNvSpPr/>
            <p:nvPr/>
          </p:nvSpPr>
          <p:spPr>
            <a:xfrm>
              <a:off x="-42431" y="3990496"/>
              <a:ext cx="1330170" cy="264621"/>
            </a:xfrm>
            <a:prstGeom prst="roundRect">
              <a:avLst/>
            </a:prstGeom>
            <a:noFill/>
            <a:ln>
              <a:solidFill>
                <a:srgbClr val="2467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  <a:latin typeface="Montserrat" panose="00000500000000000000" pitchFamily="2" charset="0"/>
                </a:rPr>
                <a:t>December  2021</a:t>
              </a:r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40CBEC94-979D-3FB7-A123-5362D494633B}"/>
              </a:ext>
            </a:extLst>
          </p:cNvPr>
          <p:cNvGrpSpPr/>
          <p:nvPr/>
        </p:nvGrpSpPr>
        <p:grpSpPr>
          <a:xfrm>
            <a:off x="1863965" y="3166230"/>
            <a:ext cx="1295124" cy="937731"/>
            <a:chOff x="7835483" y="3355601"/>
            <a:chExt cx="1462159" cy="93773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47B6895-A7E2-7A23-4E2B-ECA839C1539A}"/>
                </a:ext>
              </a:extLst>
            </p:cNvPr>
            <p:cNvSpPr/>
            <p:nvPr/>
          </p:nvSpPr>
          <p:spPr>
            <a:xfrm>
              <a:off x="7881309" y="3355601"/>
              <a:ext cx="1365626" cy="720234"/>
            </a:xfrm>
            <a:prstGeom prst="roundRect">
              <a:avLst/>
            </a:prstGeom>
            <a:solidFill>
              <a:srgbClr val="D9E4DA"/>
            </a:solidFill>
            <a:ln w="28575">
              <a:solidFill>
                <a:srgbClr val="2467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Montserrat" panose="00000500000000000000" pitchFamily="2" charset="0"/>
                  <a:cs typeface="Calibri"/>
                </a:rPr>
                <a:t>KOM</a:t>
              </a:r>
            </a:p>
          </p:txBody>
        </p:sp>
        <p:sp>
          <p:nvSpPr>
            <p:cNvPr id="58" name="Rettangolo con angoli arrotondati 57">
              <a:extLst>
                <a:ext uri="{FF2B5EF4-FFF2-40B4-BE49-F238E27FC236}">
                  <a16:creationId xmlns:a16="http://schemas.microsoft.com/office/drawing/2014/main" id="{1CBABBD8-ECEB-0058-BC07-15FEAF9A81D9}"/>
                </a:ext>
              </a:extLst>
            </p:cNvPr>
            <p:cNvSpPr/>
            <p:nvPr/>
          </p:nvSpPr>
          <p:spPr>
            <a:xfrm>
              <a:off x="7835483" y="4101588"/>
              <a:ext cx="1462159" cy="191744"/>
            </a:xfrm>
            <a:prstGeom prst="roundRect">
              <a:avLst/>
            </a:prstGeom>
            <a:noFill/>
            <a:ln>
              <a:solidFill>
                <a:srgbClr val="2467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  <a:latin typeface="Montserrat" panose="00000500000000000000" pitchFamily="2" charset="0"/>
                </a:rPr>
                <a:t>14 November 2022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CD7EFF-3D76-C13F-64D2-FBA9134AED22}"/>
              </a:ext>
            </a:extLst>
          </p:cNvPr>
          <p:cNvGrpSpPr/>
          <p:nvPr/>
        </p:nvGrpSpPr>
        <p:grpSpPr>
          <a:xfrm>
            <a:off x="3593627" y="3166229"/>
            <a:ext cx="1217869" cy="941212"/>
            <a:chOff x="8487007" y="1425878"/>
            <a:chExt cx="1374940" cy="941212"/>
          </a:xfrm>
        </p:grpSpPr>
        <p:sp>
          <p:nvSpPr>
            <p:cNvPr id="19" name="Rectangle: Rounded Corners 16">
              <a:extLst>
                <a:ext uri="{FF2B5EF4-FFF2-40B4-BE49-F238E27FC236}">
                  <a16:creationId xmlns:a16="http://schemas.microsoft.com/office/drawing/2014/main" id="{3C45A6BC-5EFD-304B-1108-E8F7D2212043}"/>
                </a:ext>
              </a:extLst>
            </p:cNvPr>
            <p:cNvSpPr/>
            <p:nvPr/>
          </p:nvSpPr>
          <p:spPr>
            <a:xfrm>
              <a:off x="8487007" y="1425878"/>
              <a:ext cx="1374940" cy="744455"/>
            </a:xfrm>
            <a:prstGeom prst="roundRect">
              <a:avLst/>
            </a:prstGeom>
            <a:solidFill>
              <a:srgbClr val="D9E4DA"/>
            </a:solidFill>
            <a:ln w="28575">
              <a:solidFill>
                <a:srgbClr val="2467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solidFill>
                    <a:srgbClr val="000000"/>
                  </a:solidFill>
                  <a:latin typeface="Montserrat" panose="00000500000000000000" pitchFamily="2" charset="0"/>
                  <a:cs typeface="Calibri"/>
                </a:rPr>
                <a:t>RR</a:t>
              </a:r>
            </a:p>
          </p:txBody>
        </p:sp>
        <p:sp>
          <p:nvSpPr>
            <p:cNvPr id="59" name="Rettangolo con angoli arrotondati 58">
              <a:extLst>
                <a:ext uri="{FF2B5EF4-FFF2-40B4-BE49-F238E27FC236}">
                  <a16:creationId xmlns:a16="http://schemas.microsoft.com/office/drawing/2014/main" id="{C8637AF7-AAC6-CB84-B59D-CAB2D632537F}"/>
                </a:ext>
              </a:extLst>
            </p:cNvPr>
            <p:cNvSpPr/>
            <p:nvPr/>
          </p:nvSpPr>
          <p:spPr>
            <a:xfrm>
              <a:off x="8496926" y="2183361"/>
              <a:ext cx="1330170" cy="183729"/>
            </a:xfrm>
            <a:prstGeom prst="roundRect">
              <a:avLst/>
            </a:prstGeom>
            <a:noFill/>
            <a:ln>
              <a:solidFill>
                <a:srgbClr val="2467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rgbClr val="000000"/>
                  </a:solidFill>
                  <a:latin typeface="Montserrat" panose="00000500000000000000" pitchFamily="2" charset="0"/>
                </a:rPr>
                <a:t>15 May 2023</a:t>
              </a:r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id="{97883885-9C5A-0C16-AA8C-E3CAA579E458}"/>
              </a:ext>
            </a:extLst>
          </p:cNvPr>
          <p:cNvGrpSpPr/>
          <p:nvPr/>
        </p:nvGrpSpPr>
        <p:grpSpPr>
          <a:xfrm>
            <a:off x="5267341" y="3173590"/>
            <a:ext cx="1217869" cy="934642"/>
            <a:chOff x="10451032" y="3308573"/>
            <a:chExt cx="1374940" cy="934642"/>
          </a:xfrm>
        </p:grpSpPr>
        <p:sp>
          <p:nvSpPr>
            <p:cNvPr id="23" name="Rectangle: Rounded Corners 16">
              <a:extLst>
                <a:ext uri="{FF2B5EF4-FFF2-40B4-BE49-F238E27FC236}">
                  <a16:creationId xmlns:a16="http://schemas.microsoft.com/office/drawing/2014/main" id="{5D6509A1-A4FD-BF38-6750-19065FF92829}"/>
                </a:ext>
              </a:extLst>
            </p:cNvPr>
            <p:cNvSpPr/>
            <p:nvPr/>
          </p:nvSpPr>
          <p:spPr>
            <a:xfrm>
              <a:off x="10451032" y="3308573"/>
              <a:ext cx="1374940" cy="744455"/>
            </a:xfrm>
            <a:prstGeom prst="roundRect">
              <a:avLst/>
            </a:prstGeom>
            <a:solidFill>
              <a:srgbClr val="D9E4DA"/>
            </a:solidFill>
            <a:ln w="28575">
              <a:solidFill>
                <a:srgbClr val="2467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Montserrat" panose="00000500000000000000" pitchFamily="2" charset="0"/>
                  <a:cs typeface="Calibri"/>
                </a:rPr>
                <a:t>CDR</a:t>
              </a:r>
            </a:p>
          </p:txBody>
        </p:sp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36EF3FF1-5E94-663A-ED08-C7569F2B1C85}"/>
                </a:ext>
              </a:extLst>
            </p:cNvPr>
            <p:cNvSpPr/>
            <p:nvPr/>
          </p:nvSpPr>
          <p:spPr>
            <a:xfrm>
              <a:off x="10483178" y="4059486"/>
              <a:ext cx="1330170" cy="183729"/>
            </a:xfrm>
            <a:prstGeom prst="roundRect">
              <a:avLst/>
            </a:prstGeom>
            <a:noFill/>
            <a:ln>
              <a:solidFill>
                <a:srgbClr val="2467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  <a:latin typeface="Montserrat" panose="00000500000000000000" pitchFamily="2" charset="0"/>
                </a:rPr>
                <a:t>27 July 2023</a:t>
              </a:r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id="{FF35A38D-A82C-29FA-887B-FDA0F74C3921}"/>
              </a:ext>
            </a:extLst>
          </p:cNvPr>
          <p:cNvGrpSpPr/>
          <p:nvPr/>
        </p:nvGrpSpPr>
        <p:grpSpPr>
          <a:xfrm>
            <a:off x="6992475" y="3154874"/>
            <a:ext cx="1217869" cy="934642"/>
            <a:chOff x="10451031" y="3308573"/>
            <a:chExt cx="1374940" cy="934642"/>
          </a:xfrm>
        </p:grpSpPr>
        <p:sp>
          <p:nvSpPr>
            <p:cNvPr id="29" name="Rectangle: Rounded Corners 16">
              <a:extLst>
                <a:ext uri="{FF2B5EF4-FFF2-40B4-BE49-F238E27FC236}">
                  <a16:creationId xmlns:a16="http://schemas.microsoft.com/office/drawing/2014/main" id="{7CBD4277-C406-3417-BBF2-0467A11A31C7}"/>
                </a:ext>
              </a:extLst>
            </p:cNvPr>
            <p:cNvSpPr/>
            <p:nvPr/>
          </p:nvSpPr>
          <p:spPr>
            <a:xfrm>
              <a:off x="10451031" y="3308573"/>
              <a:ext cx="1374940" cy="744455"/>
            </a:xfrm>
            <a:prstGeom prst="roundRect">
              <a:avLst/>
            </a:prstGeom>
            <a:solidFill>
              <a:srgbClr val="D9E4DA"/>
            </a:solidFill>
            <a:ln w="28575">
              <a:solidFill>
                <a:srgbClr val="2467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Montserrat" panose="00000500000000000000" pitchFamily="2" charset="0"/>
                  <a:cs typeface="Calibri"/>
                </a:rPr>
                <a:t>FAT </a:t>
              </a:r>
            </a:p>
          </p:txBody>
        </p:sp>
        <p:sp>
          <p:nvSpPr>
            <p:cNvPr id="33" name="Rettangolo con angoli arrotondati 23">
              <a:extLst>
                <a:ext uri="{FF2B5EF4-FFF2-40B4-BE49-F238E27FC236}">
                  <a16:creationId xmlns:a16="http://schemas.microsoft.com/office/drawing/2014/main" id="{83A5424F-039B-E02E-AD74-F6F8A954C54C}"/>
                </a:ext>
              </a:extLst>
            </p:cNvPr>
            <p:cNvSpPr/>
            <p:nvPr/>
          </p:nvSpPr>
          <p:spPr>
            <a:xfrm>
              <a:off x="10483178" y="4059486"/>
              <a:ext cx="1330170" cy="183729"/>
            </a:xfrm>
            <a:prstGeom prst="roundRect">
              <a:avLst/>
            </a:prstGeom>
            <a:noFill/>
            <a:ln>
              <a:solidFill>
                <a:srgbClr val="2467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>
                  <a:solidFill>
                    <a:schemeClr val="tx1"/>
                  </a:solidFill>
                  <a:latin typeface="Montserrat" panose="00000500000000000000" pitchFamily="2" charset="0"/>
                </a:rPr>
                <a:t>May 2024</a:t>
              </a:r>
            </a:p>
          </p:txBody>
        </p:sp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6DEFB55F-0B5F-BCB8-2CF4-B8C67161781F}"/>
              </a:ext>
            </a:extLst>
          </p:cNvPr>
          <p:cNvGrpSpPr/>
          <p:nvPr/>
        </p:nvGrpSpPr>
        <p:grpSpPr>
          <a:xfrm>
            <a:off x="10307414" y="3173590"/>
            <a:ext cx="1359196" cy="933851"/>
            <a:chOff x="10371254" y="3308573"/>
            <a:chExt cx="1534494" cy="933851"/>
          </a:xfrm>
        </p:grpSpPr>
        <p:sp>
          <p:nvSpPr>
            <p:cNvPr id="36" name="Rectangle: Rounded Corners 16">
              <a:extLst>
                <a:ext uri="{FF2B5EF4-FFF2-40B4-BE49-F238E27FC236}">
                  <a16:creationId xmlns:a16="http://schemas.microsoft.com/office/drawing/2014/main" id="{B40AB601-817B-FA53-012B-EF9FD80D8659}"/>
                </a:ext>
              </a:extLst>
            </p:cNvPr>
            <p:cNvSpPr/>
            <p:nvPr/>
          </p:nvSpPr>
          <p:spPr>
            <a:xfrm>
              <a:off x="10451031" y="3308573"/>
              <a:ext cx="1374940" cy="744455"/>
            </a:xfrm>
            <a:prstGeom prst="roundRect">
              <a:avLst/>
            </a:prstGeom>
            <a:solidFill>
              <a:srgbClr val="D9E4DA"/>
            </a:solidFill>
            <a:ln w="28575">
              <a:solidFill>
                <a:srgbClr val="2467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Montserrat" panose="00000500000000000000" pitchFamily="2" charset="0"/>
                  <a:cs typeface="Calibri"/>
                </a:rPr>
                <a:t>FR</a:t>
              </a:r>
            </a:p>
          </p:txBody>
        </p:sp>
        <p:sp>
          <p:nvSpPr>
            <p:cNvPr id="37" name="Rettangolo con angoli arrotondati 23">
              <a:extLst>
                <a:ext uri="{FF2B5EF4-FFF2-40B4-BE49-F238E27FC236}">
                  <a16:creationId xmlns:a16="http://schemas.microsoft.com/office/drawing/2014/main" id="{20CE9222-C2D8-9CE1-1A49-11E4CAC8D8A2}"/>
                </a:ext>
              </a:extLst>
            </p:cNvPr>
            <p:cNvSpPr/>
            <p:nvPr/>
          </p:nvSpPr>
          <p:spPr>
            <a:xfrm>
              <a:off x="10371254" y="4059487"/>
              <a:ext cx="1534494" cy="182937"/>
            </a:xfrm>
            <a:prstGeom prst="roundRect">
              <a:avLst/>
            </a:prstGeom>
            <a:noFill/>
            <a:ln>
              <a:solidFill>
                <a:srgbClr val="2467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 November 2024</a:t>
              </a:r>
            </a:p>
          </p:txBody>
        </p:sp>
      </p:grpSp>
      <p:sp>
        <p:nvSpPr>
          <p:cNvPr id="45" name="TextBox 3">
            <a:extLst>
              <a:ext uri="{FF2B5EF4-FFF2-40B4-BE49-F238E27FC236}">
                <a16:creationId xmlns:a16="http://schemas.microsoft.com/office/drawing/2014/main" id="{7DE323B8-6E9C-2F81-6595-777C8BA8F6A4}"/>
              </a:ext>
            </a:extLst>
          </p:cNvPr>
          <p:cNvSpPr txBox="1"/>
          <p:nvPr/>
        </p:nvSpPr>
        <p:spPr>
          <a:xfrm>
            <a:off x="1219689" y="324859"/>
            <a:ext cx="96684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spc="-150" dirty="0" err="1">
                <a:solidFill>
                  <a:srgbClr val="37544A"/>
                </a:solidFill>
                <a:latin typeface="Montserrat ExtraLight"/>
                <a:ea typeface="+mj-ea"/>
                <a:cs typeface="+mj-cs"/>
              </a:rPr>
              <a:t>AgriTrack</a:t>
            </a:r>
            <a:r>
              <a:rPr lang="en-US" sz="4400" b="1" spc="-150" dirty="0">
                <a:solidFill>
                  <a:srgbClr val="37544A"/>
                </a:solidFill>
                <a:latin typeface="Montserrat ExtraLight"/>
                <a:ea typeface="+mj-ea"/>
                <a:cs typeface="+mj-cs"/>
              </a:rPr>
              <a:t> Full DSS Stack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6D7258-285F-2F7A-EA1A-643AEB2F5E22}"/>
              </a:ext>
            </a:extLst>
          </p:cNvPr>
          <p:cNvSpPr txBox="1"/>
          <p:nvPr/>
        </p:nvSpPr>
        <p:spPr>
          <a:xfrm>
            <a:off x="620827" y="4897293"/>
            <a:ext cx="10866194" cy="1200329"/>
          </a:xfrm>
          <a:prstGeom prst="rect">
            <a:avLst/>
          </a:prstGeom>
          <a:noFill/>
          <a:ln w="28575">
            <a:solidFill>
              <a:srgbClr val="24674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latin typeface="Montserrat" panose="00000500000000000000" pitchFamily="2" charset="0"/>
                <a:cs typeface="Arial"/>
              </a:rPr>
              <a:t>AgriTrack</a:t>
            </a:r>
            <a:r>
              <a:rPr lang="en-US" dirty="0">
                <a:latin typeface="Montserrat" panose="00000500000000000000" pitchFamily="2" charset="0"/>
                <a:cs typeface="Arial"/>
              </a:rPr>
              <a:t> Full DSS Stack is an  </a:t>
            </a:r>
            <a:r>
              <a:rPr lang="en-US" b="1" dirty="0">
                <a:latin typeface="Montserrat" panose="00000500000000000000" pitchFamily="2" charset="0"/>
                <a:cs typeface="Arial"/>
              </a:rPr>
              <a:t>advanced Full Decision Support System</a:t>
            </a:r>
            <a:r>
              <a:rPr lang="en-US" dirty="0">
                <a:latin typeface="Montserrat" panose="00000500000000000000" pitchFamily="2" charset="0"/>
                <a:cs typeface="Arial"/>
              </a:rPr>
              <a:t> </a:t>
            </a:r>
            <a:r>
              <a:rPr lang="en-US" dirty="0">
                <a:latin typeface="Montserrat" panose="00000500000000000000" pitchFamily="2" charset="0"/>
                <a:ea typeface="+mn-lt"/>
                <a:cs typeface="+mn-lt"/>
              </a:rPr>
              <a:t>able to combine modeling and remote sensing information to highlight the hot-spots of a vegetative stress and provide a diagnose computing a data fusion of agronomical, meteorological, pedological and forecasting models.</a:t>
            </a: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E24A36B4-0335-EE4A-EFAD-D8B0FC343051}"/>
              </a:ext>
            </a:extLst>
          </p:cNvPr>
          <p:cNvSpPr/>
          <p:nvPr/>
        </p:nvSpPr>
        <p:spPr>
          <a:xfrm>
            <a:off x="330865" y="4679797"/>
            <a:ext cx="594965" cy="5211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8" name="Elemento grafico 27" descr="Tiro a segno con riempimento a tinta unita">
            <a:extLst>
              <a:ext uri="{FF2B5EF4-FFF2-40B4-BE49-F238E27FC236}">
                <a16:creationId xmlns:a16="http://schemas.microsoft.com/office/drawing/2014/main" id="{7256D113-00AC-FC2C-E985-778A5EAD0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431" y="4625299"/>
            <a:ext cx="630169" cy="630169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B895ED6-4299-45A9-6AF8-B01E3A4CD279}"/>
              </a:ext>
            </a:extLst>
          </p:cNvPr>
          <p:cNvSpPr txBox="1"/>
          <p:nvPr/>
        </p:nvSpPr>
        <p:spPr>
          <a:xfrm>
            <a:off x="244655" y="1474909"/>
            <a:ext cx="1142195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 err="1">
                <a:latin typeface="Montserrat" panose="00000500000000000000" pitchFamily="2" charset="0"/>
              </a:rPr>
              <a:t>AgriTrack</a:t>
            </a:r>
            <a:r>
              <a:rPr lang="en-US" b="1" dirty="0">
                <a:latin typeface="Montserrat" panose="00000500000000000000" pitchFamily="2" charset="0"/>
              </a:rPr>
              <a:t> full DSS Stack </a:t>
            </a:r>
            <a:r>
              <a:rPr lang="en-US" dirty="0">
                <a:latin typeface="Montserrat" panose="00000500000000000000" pitchFamily="2" charset="0"/>
              </a:rPr>
              <a:t>is a project proposed by AGRICOLUS SRL which received funding from ESA</a:t>
            </a:r>
          </a:p>
          <a:p>
            <a:pPr algn="ctr"/>
            <a:endParaRPr lang="en-GB" dirty="0">
              <a:latin typeface="Montserrat" panose="00000500000000000000" pitchFamily="2" charset="0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CD73E0EE-2A09-648A-9831-332B694D45F3}"/>
              </a:ext>
            </a:extLst>
          </p:cNvPr>
          <p:cNvGrpSpPr/>
          <p:nvPr/>
        </p:nvGrpSpPr>
        <p:grpSpPr>
          <a:xfrm>
            <a:off x="8746986" y="3173590"/>
            <a:ext cx="1217868" cy="904511"/>
            <a:chOff x="10451031" y="3308573"/>
            <a:chExt cx="1374940" cy="904511"/>
          </a:xfrm>
        </p:grpSpPr>
        <p:sp>
          <p:nvSpPr>
            <p:cNvPr id="51" name="Rectangle: Rounded Corners 16">
              <a:extLst>
                <a:ext uri="{FF2B5EF4-FFF2-40B4-BE49-F238E27FC236}">
                  <a16:creationId xmlns:a16="http://schemas.microsoft.com/office/drawing/2014/main" id="{3AD105D0-4741-1DF7-DB11-12C4F7C6F464}"/>
                </a:ext>
              </a:extLst>
            </p:cNvPr>
            <p:cNvSpPr/>
            <p:nvPr/>
          </p:nvSpPr>
          <p:spPr>
            <a:xfrm>
              <a:off x="10451031" y="3308573"/>
              <a:ext cx="1374940" cy="744455"/>
            </a:xfrm>
            <a:prstGeom prst="roundRect">
              <a:avLst/>
            </a:prstGeom>
            <a:solidFill>
              <a:srgbClr val="D9E4DA"/>
            </a:solidFill>
            <a:ln w="28575">
              <a:solidFill>
                <a:srgbClr val="24674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  <a:latin typeface="Montserrat" panose="00000500000000000000" pitchFamily="2" charset="0"/>
                  <a:cs typeface="Calibri"/>
                </a:rPr>
                <a:t>SAT </a:t>
              </a:r>
            </a:p>
          </p:txBody>
        </p:sp>
        <p:sp>
          <p:nvSpPr>
            <p:cNvPr id="56" name="Rettangolo con angoli arrotondati 23">
              <a:extLst>
                <a:ext uri="{FF2B5EF4-FFF2-40B4-BE49-F238E27FC236}">
                  <a16:creationId xmlns:a16="http://schemas.microsoft.com/office/drawing/2014/main" id="{2CFD9BB6-A7F6-C7D3-28B4-EEC8F30ACC90}"/>
                </a:ext>
              </a:extLst>
            </p:cNvPr>
            <p:cNvSpPr/>
            <p:nvPr/>
          </p:nvSpPr>
          <p:spPr>
            <a:xfrm>
              <a:off x="10537184" y="4034312"/>
              <a:ext cx="1202634" cy="178772"/>
            </a:xfrm>
            <a:prstGeom prst="roundRect">
              <a:avLst/>
            </a:prstGeom>
            <a:noFill/>
            <a:ln>
              <a:solidFill>
                <a:srgbClr val="2467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Montserrat" panose="00000500000000000000" pitchFamily="2" charset="0"/>
                </a:rPr>
                <a:t>Sept 2024</a:t>
              </a:r>
            </a:p>
          </p:txBody>
        </p:sp>
      </p:grpSp>
      <p:cxnSp>
        <p:nvCxnSpPr>
          <p:cNvPr id="62" name="Straight Arrow Connector 14">
            <a:extLst>
              <a:ext uri="{FF2B5EF4-FFF2-40B4-BE49-F238E27FC236}">
                <a16:creationId xmlns:a16="http://schemas.microsoft.com/office/drawing/2014/main" id="{0436B5CF-280A-068E-3A5A-FD9A9CC6B805}"/>
              </a:ext>
            </a:extLst>
          </p:cNvPr>
          <p:cNvCxnSpPr>
            <a:cxnSpLocks/>
          </p:cNvCxnSpPr>
          <p:nvPr/>
        </p:nvCxnSpPr>
        <p:spPr>
          <a:xfrm>
            <a:off x="8451372" y="2346193"/>
            <a:ext cx="0" cy="1155602"/>
          </a:xfrm>
          <a:prstGeom prst="straightConnector1">
            <a:avLst/>
          </a:prstGeom>
          <a:ln w="28575">
            <a:solidFill>
              <a:srgbClr val="246748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3">
            <a:extLst>
              <a:ext uri="{FF2B5EF4-FFF2-40B4-BE49-F238E27FC236}">
                <a16:creationId xmlns:a16="http://schemas.microsoft.com/office/drawing/2014/main" id="{358608B7-4A48-64BA-FB24-F18757A9C85E}"/>
              </a:ext>
            </a:extLst>
          </p:cNvPr>
          <p:cNvSpPr txBox="1"/>
          <p:nvPr/>
        </p:nvSpPr>
        <p:spPr>
          <a:xfrm>
            <a:off x="8451371" y="2561234"/>
            <a:ext cx="22070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7544A"/>
                </a:solidFill>
                <a:latin typeface="Montserrat ExtraLight"/>
                <a:ea typeface="+mj-ea"/>
                <a:cs typeface="+mj-cs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79258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5FCDE7AD-0399-8E05-26A0-37B4231CC842}"/>
              </a:ext>
            </a:extLst>
          </p:cNvPr>
          <p:cNvSpPr txBox="1"/>
          <p:nvPr/>
        </p:nvSpPr>
        <p:spPr>
          <a:xfrm>
            <a:off x="-2831" y="89916"/>
            <a:ext cx="84780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spc="-150">
                <a:solidFill>
                  <a:srgbClr val="37544A"/>
                </a:solidFill>
                <a:latin typeface="Montserrat ExtraLight"/>
                <a:ea typeface="+mj-ea"/>
                <a:cs typeface="+mj-cs"/>
              </a:rPr>
              <a:t>Core Concept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9B5221-325E-243A-9FEC-7F17CEE03D0A}"/>
              </a:ext>
            </a:extLst>
          </p:cNvPr>
          <p:cNvSpPr txBox="1"/>
          <p:nvPr/>
        </p:nvSpPr>
        <p:spPr>
          <a:xfrm>
            <a:off x="3235031" y="3094831"/>
            <a:ext cx="2664981" cy="83099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fontAlgn="base">
              <a:buFont typeface="Arial" panose="020B0604020202020204" pitchFamily="34" charset="0"/>
              <a:buChar char="•"/>
              <a:defRPr sz="1600" b="0" i="0" u="none" strike="noStrike">
                <a:solidFill>
                  <a:srgbClr val="000000"/>
                </a:solidFill>
                <a:effectLst/>
                <a:latin typeface="Monserrat"/>
              </a:defRPr>
            </a:lvl1pPr>
          </a:lstStyle>
          <a:p>
            <a:pPr>
              <a:buNone/>
            </a:pPr>
            <a:r>
              <a:rPr lang="en-US" b="1" dirty="0">
                <a:latin typeface="Montserrat" panose="00000500000000000000" pitchFamily="2" charset="0"/>
              </a:rPr>
              <a:t>Data Collection and DSS</a:t>
            </a:r>
          </a:p>
          <a:p>
            <a:endParaRPr lang="en-GB" b="1" dirty="0">
              <a:latin typeface="Montserrat" panose="00000500000000000000" pitchFamily="2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43E836-D484-3663-3B57-F5CE9986D9E0}"/>
              </a:ext>
            </a:extLst>
          </p:cNvPr>
          <p:cNvSpPr txBox="1"/>
          <p:nvPr/>
        </p:nvSpPr>
        <p:spPr>
          <a:xfrm>
            <a:off x="7194698" y="688488"/>
            <a:ext cx="4222949" cy="96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dirty="0" err="1">
                <a:solidFill>
                  <a:srgbClr val="719B72"/>
                </a:solidFill>
                <a:latin typeface="Montserrat" panose="00000500000000000000" pitchFamily="2" charset="0"/>
                <a:ea typeface="+mj-ea"/>
                <a:cs typeface="+mj-cs"/>
              </a:rPr>
              <a:t>AgriTrack</a:t>
            </a:r>
            <a:r>
              <a:rPr lang="en-US" sz="2000" b="1" dirty="0">
                <a:solidFill>
                  <a:srgbClr val="719B72"/>
                </a:solidFill>
                <a:latin typeface="Montserrat" panose="00000500000000000000" pitchFamily="2" charset="0"/>
                <a:ea typeface="+mj-ea"/>
                <a:cs typeface="+mj-cs"/>
              </a:rPr>
              <a:t> SOLUTION</a:t>
            </a:r>
          </a:p>
        </p:txBody>
      </p:sp>
      <p:sp>
        <p:nvSpPr>
          <p:cNvPr id="15" name="CasellaDiTesto 12">
            <a:extLst>
              <a:ext uri="{FF2B5EF4-FFF2-40B4-BE49-F238E27FC236}">
                <a16:creationId xmlns:a16="http://schemas.microsoft.com/office/drawing/2014/main" id="{A1CBB13A-6BD0-4021-2B53-C03D00E668FA}"/>
              </a:ext>
            </a:extLst>
          </p:cNvPr>
          <p:cNvSpPr txBox="1"/>
          <p:nvPr/>
        </p:nvSpPr>
        <p:spPr>
          <a:xfrm>
            <a:off x="3160719" y="3525864"/>
            <a:ext cx="3409444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000000"/>
                </a:solidFill>
                <a:latin typeface="Montserrat" panose="00000500000000000000" pitchFamily="2" charset="0"/>
              </a:rPr>
              <a:t>Two common problems of agricultural DSSs: </a:t>
            </a:r>
          </a:p>
          <a:p>
            <a:endParaRPr lang="en-US" sz="160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Montserrat" panose="00000500000000000000" pitchFamily="2" charset="0"/>
              </a:rPr>
              <a:t>Information overload 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Montserrat" panose="00000500000000000000" pitchFamily="2" charset="0"/>
              </a:rPr>
              <a:t>Lack of spatial information of the prescriptions</a:t>
            </a:r>
            <a:endParaRPr lang="en-GB" sz="160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D13781D-8037-529A-3EA0-411057587AB0}"/>
              </a:ext>
            </a:extLst>
          </p:cNvPr>
          <p:cNvSpPr txBox="1"/>
          <p:nvPr/>
        </p:nvSpPr>
        <p:spPr>
          <a:xfrm>
            <a:off x="173449" y="3137875"/>
            <a:ext cx="2501513" cy="255454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Climate Change and Biodiversity Loss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Changing of consumers’ tastes and expectations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Pests and infectious crop diseases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Limited land resources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Broken supply chain </a:t>
            </a:r>
            <a:endParaRPr lang="en-GB" sz="16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030" name="Picture 6" descr="un campo di terra che ha un po 'di sporcizia su di esso">
            <a:extLst>
              <a:ext uri="{FF2B5EF4-FFF2-40B4-BE49-F238E27FC236}">
                <a16:creationId xmlns:a16="http://schemas.microsoft.com/office/drawing/2014/main" id="{F802EE12-6D54-4065-73FF-77CB4EAE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0" y="1351497"/>
            <a:ext cx="2154744" cy="1457731"/>
          </a:xfrm>
          <a:prstGeom prst="rect">
            <a:avLst/>
          </a:prstGeom>
          <a:noFill/>
          <a:ln w="57150">
            <a:solidFill>
              <a:srgbClr val="719B7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402AFE3-D41D-268E-16DE-9EBC87E09278}"/>
              </a:ext>
            </a:extLst>
          </p:cNvPr>
          <p:cNvSpPr txBox="1"/>
          <p:nvPr/>
        </p:nvSpPr>
        <p:spPr>
          <a:xfrm>
            <a:off x="-683879" y="684600"/>
            <a:ext cx="4222949" cy="96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>
                <a:solidFill>
                  <a:srgbClr val="719B72"/>
                </a:solidFill>
                <a:latin typeface="Montserrat" panose="00000500000000000000" pitchFamily="2" charset="0"/>
                <a:ea typeface="+mj-ea"/>
                <a:cs typeface="+mj-cs"/>
              </a:rPr>
              <a:t>PROBLEM</a:t>
            </a:r>
            <a:endParaRPr lang="en-US" sz="1000" b="1">
              <a:solidFill>
                <a:srgbClr val="719B72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FEB1D914-04D4-6185-3839-CD5CD50FED0A}"/>
              </a:ext>
            </a:extLst>
          </p:cNvPr>
          <p:cNvSpPr txBox="1"/>
          <p:nvPr/>
        </p:nvSpPr>
        <p:spPr>
          <a:xfrm>
            <a:off x="2687067" y="692914"/>
            <a:ext cx="4222949" cy="960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>
                <a:solidFill>
                  <a:srgbClr val="719B72"/>
                </a:solidFill>
                <a:latin typeface="Montserrat" panose="00000500000000000000" pitchFamily="2" charset="0"/>
                <a:ea typeface="+mj-ea"/>
                <a:cs typeface="+mj-cs"/>
              </a:rPr>
              <a:t>CURRENT SOLUTIONS</a:t>
            </a:r>
            <a:endParaRPr lang="en-US" sz="1000" b="1">
              <a:solidFill>
                <a:srgbClr val="719B72"/>
              </a:solidFill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454F2B4-5E79-4015-1A39-7C4C6AE3B857}"/>
              </a:ext>
            </a:extLst>
          </p:cNvPr>
          <p:cNvSpPr txBox="1"/>
          <p:nvPr/>
        </p:nvSpPr>
        <p:spPr>
          <a:xfrm>
            <a:off x="2916244" y="5495498"/>
            <a:ext cx="36291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rgbClr val="719B72"/>
                </a:solidFill>
                <a:latin typeface="Montserrat" panose="00000500000000000000" pitchFamily="2" charset="0"/>
              </a:rPr>
              <a:t>“</a:t>
            </a:r>
            <a:r>
              <a:rPr lang="en-US" sz="1600" i="1">
                <a:solidFill>
                  <a:srgbClr val="719B72"/>
                </a:solidFill>
                <a:latin typeface="Montserrat" panose="00000500000000000000" pitchFamily="2" charset="0"/>
              </a:rPr>
              <a:t>Red pixels identifies a vigor problem, but do not provide precise information on what is happening</a:t>
            </a:r>
            <a:r>
              <a:rPr lang="en-US" sz="1600">
                <a:solidFill>
                  <a:srgbClr val="719B72"/>
                </a:solidFill>
                <a:latin typeface="Montserrat" panose="00000500000000000000" pitchFamily="2" charset="0"/>
              </a:rPr>
              <a:t>”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29CFF34-FC30-4E0D-E6A4-1C9CBA3CBAE3}"/>
              </a:ext>
            </a:extLst>
          </p:cNvPr>
          <p:cNvSpPr txBox="1"/>
          <p:nvPr/>
        </p:nvSpPr>
        <p:spPr>
          <a:xfrm>
            <a:off x="7223871" y="4486881"/>
            <a:ext cx="472031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i="1">
                <a:solidFill>
                  <a:srgbClr val="719B72"/>
                </a:solidFill>
                <a:latin typeface="Montserrat" panose="00000500000000000000" pitchFamily="2" charset="0"/>
              </a:rPr>
              <a:t>“The full-DSS can integrate all information that now are not in a spatialized domain to provide feedback about what and where is happening in the red dots!”</a:t>
            </a: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AFF13E81-C9A0-B475-5B4C-98DE64D12123}"/>
              </a:ext>
            </a:extLst>
          </p:cNvPr>
          <p:cNvGrpSpPr/>
          <p:nvPr/>
        </p:nvGrpSpPr>
        <p:grpSpPr>
          <a:xfrm>
            <a:off x="7768980" y="1497546"/>
            <a:ext cx="3122004" cy="1313171"/>
            <a:chOff x="5668446" y="2171928"/>
            <a:chExt cx="5007474" cy="2182331"/>
          </a:xfrm>
        </p:grpSpPr>
        <p:pic>
          <p:nvPicPr>
            <p:cNvPr id="17" name="Picture 2" descr="Concept Series 2: GIS &amp;amp; Remote Sensing | Quarry Life Award">
              <a:extLst>
                <a:ext uri="{FF2B5EF4-FFF2-40B4-BE49-F238E27FC236}">
                  <a16:creationId xmlns:a16="http://schemas.microsoft.com/office/drawing/2014/main" id="{912C630E-37A3-CA23-B058-EFE4F7DA1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446" y="2171928"/>
              <a:ext cx="1968643" cy="218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roce 17">
              <a:extLst>
                <a:ext uri="{FF2B5EF4-FFF2-40B4-BE49-F238E27FC236}">
                  <a16:creationId xmlns:a16="http://schemas.microsoft.com/office/drawing/2014/main" id="{C660C658-E276-C6F3-6C4E-A2F72F7173BC}"/>
                </a:ext>
              </a:extLst>
            </p:cNvPr>
            <p:cNvSpPr/>
            <p:nvPr/>
          </p:nvSpPr>
          <p:spPr>
            <a:xfrm>
              <a:off x="8113232" y="3150115"/>
              <a:ext cx="329184" cy="292609"/>
            </a:xfrm>
            <a:prstGeom prst="plus">
              <a:avLst>
                <a:gd name="adj" fmla="val 37500"/>
              </a:avLst>
            </a:prstGeom>
            <a:solidFill>
              <a:srgbClr val="37544A"/>
            </a:solidFill>
            <a:ln>
              <a:solidFill>
                <a:srgbClr val="37544A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8EF48786-EF0C-A3D7-5B10-A0255EB6800A}"/>
                </a:ext>
              </a:extLst>
            </p:cNvPr>
            <p:cNvGrpSpPr/>
            <p:nvPr/>
          </p:nvGrpSpPr>
          <p:grpSpPr>
            <a:xfrm>
              <a:off x="8821157" y="2519861"/>
              <a:ext cx="1854763" cy="1568454"/>
              <a:chOff x="8536295" y="2237224"/>
              <a:chExt cx="1918068" cy="1639964"/>
            </a:xfrm>
          </p:grpSpPr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4EBEAB76-8B04-7D2F-EBC8-7BBC3C0D40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411" t="3295" r="1142" b="22814"/>
              <a:stretch/>
            </p:blipFill>
            <p:spPr>
              <a:xfrm>
                <a:off x="8536295" y="2237224"/>
                <a:ext cx="1528481" cy="80814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object 3">
                <a:extLst>
                  <a:ext uri="{FF2B5EF4-FFF2-40B4-BE49-F238E27FC236}">
                    <a16:creationId xmlns:a16="http://schemas.microsoft.com/office/drawing/2014/main" id="{401E1D83-A773-14F9-4110-052ABBC33B9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98660" y="2950123"/>
                <a:ext cx="955703" cy="760850"/>
              </a:xfrm>
              <a:prstGeom prst="rect">
                <a:avLst/>
              </a:prstGeom>
            </p:spPr>
          </p:pic>
          <p:pic>
            <p:nvPicPr>
              <p:cNvPr id="22" name="Picture 1">
                <a:extLst>
                  <a:ext uri="{FF2B5EF4-FFF2-40B4-BE49-F238E27FC236}">
                    <a16:creationId xmlns:a16="http://schemas.microsoft.com/office/drawing/2014/main" id="{87B7F6EE-B849-B1AF-DA96-80882C55B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72094" y="3012145"/>
                <a:ext cx="1168620" cy="86504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7AEBFD20-44A6-2F0C-3CF2-2009F6D41C98}"/>
              </a:ext>
            </a:extLst>
          </p:cNvPr>
          <p:cNvSpPr/>
          <p:nvPr/>
        </p:nvSpPr>
        <p:spPr>
          <a:xfrm>
            <a:off x="7546920" y="1168960"/>
            <a:ext cx="4365685" cy="2044099"/>
          </a:xfrm>
          <a:prstGeom prst="rightArrow">
            <a:avLst>
              <a:gd name="adj1" fmla="val 79659"/>
              <a:gd name="adj2" fmla="val 50000"/>
            </a:avLst>
          </a:prstGeom>
          <a:noFill/>
          <a:ln w="57150">
            <a:solidFill>
              <a:srgbClr val="71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62A88FC6-F0E8-77E5-C4F5-2B234C858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543" y="1667736"/>
            <a:ext cx="1441742" cy="954557"/>
          </a:xfrm>
          <a:prstGeom prst="rect">
            <a:avLst/>
          </a:prstGeom>
        </p:spPr>
      </p:pic>
      <p:pic>
        <p:nvPicPr>
          <p:cNvPr id="48" name="Picture 19">
            <a:extLst>
              <a:ext uri="{FF2B5EF4-FFF2-40B4-BE49-F238E27FC236}">
                <a16:creationId xmlns:a16="http://schemas.microsoft.com/office/drawing/2014/main" id="{093485B1-08A6-0490-A142-AEE1015808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442" y="1476802"/>
            <a:ext cx="760065" cy="1264455"/>
          </a:xfrm>
          <a:prstGeom prst="rect">
            <a:avLst/>
          </a:prstGeom>
        </p:spPr>
      </p:pic>
      <p:sp>
        <p:nvSpPr>
          <p:cNvPr id="24" name="Croce 23">
            <a:extLst>
              <a:ext uri="{FF2B5EF4-FFF2-40B4-BE49-F238E27FC236}">
                <a16:creationId xmlns:a16="http://schemas.microsoft.com/office/drawing/2014/main" id="{C64FF9D9-B4F0-995E-6B86-890FCF2D96E9}"/>
              </a:ext>
            </a:extLst>
          </p:cNvPr>
          <p:cNvSpPr/>
          <p:nvPr/>
        </p:nvSpPr>
        <p:spPr>
          <a:xfrm>
            <a:off x="4938132" y="2002297"/>
            <a:ext cx="230127" cy="231727"/>
          </a:xfrm>
          <a:prstGeom prst="plus">
            <a:avLst>
              <a:gd name="adj" fmla="val 37500"/>
            </a:avLst>
          </a:prstGeom>
          <a:solidFill>
            <a:srgbClr val="37544A"/>
          </a:solidFill>
          <a:ln>
            <a:solidFill>
              <a:srgbClr val="37544A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FBA4B76-8E76-2AA2-8573-C617521F9CC3}"/>
              </a:ext>
            </a:extLst>
          </p:cNvPr>
          <p:cNvSpPr txBox="1"/>
          <p:nvPr/>
        </p:nvSpPr>
        <p:spPr>
          <a:xfrm>
            <a:off x="7523375" y="3659019"/>
            <a:ext cx="3799468" cy="33855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it-IT"/>
            </a:defPPr>
            <a:lvl1pPr fontAlgn="base">
              <a:buFont typeface="Arial" panose="020B0604020202020204" pitchFamily="34" charset="0"/>
              <a:buChar char="•"/>
              <a:defRPr sz="1600" b="0" i="0" u="none" strike="noStrike">
                <a:solidFill>
                  <a:srgbClr val="000000"/>
                </a:solidFill>
                <a:effectLst/>
                <a:latin typeface="Monserrat"/>
              </a:defRPr>
            </a:lvl1pPr>
          </a:lstStyle>
          <a:p>
            <a:pPr algn="ctr">
              <a:buNone/>
            </a:pPr>
            <a:r>
              <a:rPr lang="en-US" b="1">
                <a:latin typeface="Montserrat" panose="00000500000000000000" pitchFamily="2" charset="0"/>
              </a:rPr>
              <a:t>Traditional DSS + Spatialization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7EBD0A-AADF-745F-5614-EC08CF885B87}"/>
              </a:ext>
            </a:extLst>
          </p:cNvPr>
          <p:cNvSpPr/>
          <p:nvPr/>
        </p:nvSpPr>
        <p:spPr>
          <a:xfrm>
            <a:off x="2751665" y="1325034"/>
            <a:ext cx="4097867" cy="1625599"/>
          </a:xfrm>
          <a:prstGeom prst="rect">
            <a:avLst/>
          </a:prstGeom>
          <a:noFill/>
          <a:ln w="57150">
            <a:solidFill>
              <a:srgbClr val="71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5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CD8CD9A-0189-4F57-2528-BBDB63D4894C}"/>
              </a:ext>
            </a:extLst>
          </p:cNvPr>
          <p:cNvSpPr txBox="1"/>
          <p:nvPr/>
        </p:nvSpPr>
        <p:spPr>
          <a:xfrm>
            <a:off x="160348" y="182880"/>
            <a:ext cx="575277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spc="-150">
                <a:solidFill>
                  <a:srgbClr val="37544A"/>
                </a:solidFill>
                <a:latin typeface="Montserrat ExtraLight"/>
                <a:ea typeface="+mj-ea"/>
                <a:cs typeface="+mj-cs"/>
              </a:rPr>
              <a:t>Product Description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FF7F38-541D-C380-01BD-379DBFC5F4D8}"/>
              </a:ext>
            </a:extLst>
          </p:cNvPr>
          <p:cNvSpPr txBox="1"/>
          <p:nvPr/>
        </p:nvSpPr>
        <p:spPr>
          <a:xfrm>
            <a:off x="267858" y="1536249"/>
            <a:ext cx="11660752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rtl="0" fontAlgn="base"/>
            <a:r>
              <a:rPr lang="en-US" sz="1400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AgriTrack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Calibri"/>
              </a:rPr>
              <a:t> Full DSS Stack uses all existing and new model outputs and sensed data (e.g., satellite, in-situ sensors) to obtain a probabilistic diagnosis of the agronomic issues affecting specific areas within the identified critical field.</a:t>
            </a:r>
            <a:endParaRPr lang="en-US" sz="1400" dirty="0">
              <a:latin typeface="Montserrat" panose="00000500000000000000" pitchFamily="2" charset="0"/>
              <a:cs typeface="Calibri"/>
            </a:endParaRPr>
          </a:p>
          <a:p>
            <a:pPr algn="just" rtl="0" fontAlgn="base"/>
            <a:endParaRPr lang="en-US" sz="14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 fontAlgn="base"/>
            <a:r>
              <a:rPr lang="en-US" sz="14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cs typeface="Calibri"/>
              </a:rPr>
              <a:t>This will be achieved testing different Machine Learning and data-fusion approaches</a:t>
            </a:r>
            <a:r>
              <a:rPr lang="en-US" sz="1400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.</a:t>
            </a:r>
            <a:endParaRPr lang="en-US" sz="1400" b="0" i="0" dirty="0">
              <a:solidFill>
                <a:srgbClr val="000000"/>
              </a:solidFill>
              <a:effectLst/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5" name="CasellaDiTesto 12">
            <a:extLst>
              <a:ext uri="{FF2B5EF4-FFF2-40B4-BE49-F238E27FC236}">
                <a16:creationId xmlns:a16="http://schemas.microsoft.com/office/drawing/2014/main" id="{46BED976-496A-1E19-600A-98E10B792B1E}"/>
              </a:ext>
            </a:extLst>
          </p:cNvPr>
          <p:cNvSpPr txBox="1"/>
          <p:nvPr/>
        </p:nvSpPr>
        <p:spPr>
          <a:xfrm>
            <a:off x="267858" y="3665734"/>
            <a:ext cx="62156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 fontAlgn="base">
              <a:defRPr b="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rgbClr val="719B72"/>
                </a:solidFill>
                <a:latin typeface="Montserrat" panose="00000500000000000000" pitchFamily="2" charset="0"/>
              </a:rPr>
              <a:t>4 Core Innovations: 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400">
              <a:latin typeface="Montserrat" panose="00000500000000000000" pitchFamily="2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400">
                <a:latin typeface="Montserrat" panose="00000500000000000000" pitchFamily="2" charset="0"/>
              </a:rPr>
              <a:t>Critical area diagnosis from interpretation of satellite images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400">
              <a:latin typeface="Montserrat" panose="00000500000000000000" pitchFamily="2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400">
                <a:latin typeface="Montserrat" panose="00000500000000000000" pitchFamily="2" charset="0"/>
              </a:rPr>
              <a:t>Spatial model outputs on specific issues at sub-field level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400">
              <a:latin typeface="Montserrat" panose="00000500000000000000" pitchFamily="2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400">
                <a:latin typeface="Montserrat" panose="00000500000000000000" pitchFamily="2" charset="0"/>
              </a:rPr>
              <a:t>Integration of several data sources into a single information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US" sz="1400">
              <a:latin typeface="Montserrat" panose="00000500000000000000" pitchFamily="2" charset="0"/>
            </a:endParaRP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1400">
                <a:latin typeface="Montserrat" panose="00000500000000000000" pitchFamily="2" charset="0"/>
              </a:rPr>
              <a:t>Sharing and aggregation of information at different levels</a:t>
            </a:r>
            <a:endParaRPr lang="en-GB" sz="1400">
              <a:latin typeface="Montserrat" panose="00000500000000000000" pitchFamily="2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F253DD4-A6EA-5AFE-07F7-685E6A10BE76}"/>
              </a:ext>
            </a:extLst>
          </p:cNvPr>
          <p:cNvSpPr/>
          <p:nvPr/>
        </p:nvSpPr>
        <p:spPr>
          <a:xfrm>
            <a:off x="160348" y="3512768"/>
            <a:ext cx="6853006" cy="2971800"/>
          </a:xfrm>
          <a:prstGeom prst="rect">
            <a:avLst/>
          </a:prstGeom>
          <a:noFill/>
          <a:ln w="38100">
            <a:solidFill>
              <a:srgbClr val="719B7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3E7C07-E9E8-E518-6042-A5EEE432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77" y="3386868"/>
            <a:ext cx="4267165" cy="1475967"/>
          </a:xfrm>
          <a:prstGeom prst="rect">
            <a:avLst/>
          </a:prstGeom>
          <a:noFill/>
          <a:ln w="38100">
            <a:solidFill>
              <a:srgbClr val="719B7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D4574126-2FFD-1D39-1D1A-45ADD814B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187" y="5065148"/>
            <a:ext cx="5352715" cy="982099"/>
          </a:xfrm>
          <a:prstGeom prst="rect">
            <a:avLst/>
          </a:prstGeom>
          <a:noFill/>
          <a:ln w="38100">
            <a:solidFill>
              <a:srgbClr val="719B72"/>
            </a:solidFill>
          </a:ln>
        </p:spPr>
      </p:pic>
    </p:spTree>
    <p:extLst>
      <p:ext uri="{BB962C8B-B14F-4D97-AF65-F5344CB8AC3E}">
        <p14:creationId xmlns:p14="http://schemas.microsoft.com/office/powerpoint/2010/main" val="290652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con angoli arrotondati 19">
            <a:extLst>
              <a:ext uri="{FF2B5EF4-FFF2-40B4-BE49-F238E27FC236}">
                <a16:creationId xmlns:a16="http://schemas.microsoft.com/office/drawing/2014/main" id="{8FD121A5-0D41-7620-8F86-65710A1D1A7A}"/>
              </a:ext>
            </a:extLst>
          </p:cNvPr>
          <p:cNvSpPr/>
          <p:nvPr/>
        </p:nvSpPr>
        <p:spPr>
          <a:xfrm>
            <a:off x="1337311" y="349135"/>
            <a:ext cx="9452610" cy="1425117"/>
          </a:xfrm>
          <a:prstGeom prst="roundRect">
            <a:avLst/>
          </a:prstGeom>
          <a:solidFill>
            <a:srgbClr val="D9E4DA"/>
          </a:solidFill>
          <a:ln w="38100">
            <a:solidFill>
              <a:srgbClr val="6C9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Rettangolo con angoli arrotondati 19">
            <a:extLst>
              <a:ext uri="{FF2B5EF4-FFF2-40B4-BE49-F238E27FC236}">
                <a16:creationId xmlns:a16="http://schemas.microsoft.com/office/drawing/2014/main" id="{C3999A9D-03A0-0F7C-FBA0-AD26543C61EF}"/>
              </a:ext>
            </a:extLst>
          </p:cNvPr>
          <p:cNvSpPr/>
          <p:nvPr/>
        </p:nvSpPr>
        <p:spPr>
          <a:xfrm>
            <a:off x="1913597" y="1940499"/>
            <a:ext cx="9704070" cy="1425117"/>
          </a:xfrm>
          <a:prstGeom prst="roundRect">
            <a:avLst/>
          </a:prstGeom>
          <a:solidFill>
            <a:srgbClr val="D9E4DA"/>
          </a:solidFill>
          <a:ln w="38100">
            <a:solidFill>
              <a:srgbClr val="6C9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60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C0D2F1C-7367-109F-3E96-3343259C9121}"/>
              </a:ext>
            </a:extLst>
          </p:cNvPr>
          <p:cNvSpPr txBox="1"/>
          <p:nvPr/>
        </p:nvSpPr>
        <p:spPr>
          <a:xfrm>
            <a:off x="1572657" y="639534"/>
            <a:ext cx="300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Data </a:t>
            </a: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collection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on 49 </a:t>
            </a:r>
            <a:r>
              <a:rPr lang="en-GB" sz="1600" dirty="0">
                <a:solidFill>
                  <a:schemeClr val="tx1"/>
                </a:solidFill>
                <a:latin typeface="Montserrat" panose="00000500000000000000" pitchFamily="2" charset="0"/>
              </a:rPr>
              <a:t>experimental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fields </a:t>
            </a:r>
          </a:p>
          <a:p>
            <a:endParaRPr lang="it-IT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A33A31C2-9103-D1C4-03D1-F79E507413C3}"/>
              </a:ext>
            </a:extLst>
          </p:cNvPr>
          <p:cNvSpPr txBox="1"/>
          <p:nvPr/>
        </p:nvSpPr>
        <p:spPr>
          <a:xfrm>
            <a:off x="4516885" y="485048"/>
            <a:ext cx="2221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Winter </a:t>
            </a: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Weath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Durum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Wheat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Corn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Tomato </a:t>
            </a:r>
          </a:p>
          <a:p>
            <a:endParaRPr lang="it-IT" sz="1600" dirty="0">
              <a:latin typeface="Montserrat" panose="00000500000000000000" pitchFamily="2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EA55A60-672C-3B55-F60A-2C032A22E17F}"/>
              </a:ext>
            </a:extLst>
          </p:cNvPr>
          <p:cNvSpPr txBox="1"/>
          <p:nvPr/>
        </p:nvSpPr>
        <p:spPr>
          <a:xfrm>
            <a:off x="2145772" y="2124068"/>
            <a:ext cx="35920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Montserrat" panose="00000500000000000000" pitchFamily="2" charset="0"/>
              </a:rPr>
              <a:t>User engagement activities for User Experience study, </a:t>
            </a:r>
            <a:r>
              <a:rPr lang="it-IT" sz="1600" dirty="0" err="1">
                <a:latin typeface="Montserrat" panose="00000500000000000000" pitchFamily="2" charset="0"/>
              </a:rPr>
              <a:t>identify</a:t>
            </a:r>
            <a:r>
              <a:rPr lang="it-IT" sz="1600" dirty="0">
                <a:latin typeface="Montserrat" panose="00000500000000000000" pitchFamily="2" charset="0"/>
              </a:rPr>
              <a:t>  User </a:t>
            </a:r>
            <a:r>
              <a:rPr lang="it-IT" sz="1600" dirty="0" err="1">
                <a:latin typeface="Montserrat" panose="00000500000000000000" pitchFamily="2" charset="0"/>
              </a:rPr>
              <a:t>Needs</a:t>
            </a:r>
            <a:r>
              <a:rPr lang="it-IT" sz="1600" dirty="0">
                <a:latin typeface="Montserrat" panose="00000500000000000000" pitchFamily="2" charset="0"/>
              </a:rPr>
              <a:t> and validate the product </a:t>
            </a:r>
          </a:p>
          <a:p>
            <a:endParaRPr lang="it-IT" sz="1600" dirty="0">
              <a:latin typeface="Montserrat" panose="00000500000000000000" pitchFamily="2" charset="0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0839F378-BD86-6053-0C7B-8C37A3B52D6B}"/>
              </a:ext>
            </a:extLst>
          </p:cNvPr>
          <p:cNvSpPr txBox="1"/>
          <p:nvPr/>
        </p:nvSpPr>
        <p:spPr>
          <a:xfrm>
            <a:off x="6063616" y="2042998"/>
            <a:ext cx="2703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err="1">
                <a:latin typeface="Montserrat" panose="00000500000000000000" pitchFamily="2" charset="0"/>
              </a:rPr>
              <a:t>Farmer’s</a:t>
            </a:r>
            <a:r>
              <a:rPr lang="it-IT" sz="1600">
                <a:latin typeface="Montserrat" panose="00000500000000000000" pitchFamily="2" charset="0"/>
              </a:rPr>
              <a:t> </a:t>
            </a:r>
            <a:r>
              <a:rPr lang="it-IT" sz="1600" err="1">
                <a:latin typeface="Montserrat" panose="00000500000000000000" pitchFamily="2" charset="0"/>
              </a:rPr>
              <a:t>association</a:t>
            </a:r>
            <a:endParaRPr lang="it-IT" sz="160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err="1">
                <a:latin typeface="Montserrat" panose="00000500000000000000" pitchFamily="2" charset="0"/>
              </a:rPr>
              <a:t>Cooperatives</a:t>
            </a:r>
            <a:endParaRPr lang="it-IT" sz="160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Montserrat" panose="00000500000000000000" pitchFamily="2" charset="0"/>
              </a:rPr>
              <a:t>Large 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latin typeface="Montserrat" panose="00000500000000000000" pitchFamily="2" charset="0"/>
              </a:rPr>
              <a:t>Consortia  </a:t>
            </a:r>
          </a:p>
          <a:p>
            <a:endParaRPr lang="it-IT" sz="1600">
              <a:latin typeface="Montserrat" panose="00000500000000000000" pitchFamily="2" charset="0"/>
            </a:endParaRPr>
          </a:p>
        </p:txBody>
      </p:sp>
      <p:pic>
        <p:nvPicPr>
          <p:cNvPr id="61" name="Immagine 60" descr="Immagine che contiene testo, schermata, cielo, aria aperta&#10;&#10;Descrizione generata automaticamente">
            <a:extLst>
              <a:ext uri="{FF2B5EF4-FFF2-40B4-BE49-F238E27FC236}">
                <a16:creationId xmlns:a16="http://schemas.microsoft.com/office/drawing/2014/main" id="{CE681224-0427-0B2F-0715-2A668A65AA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20002" r="7862" b="33510"/>
          <a:stretch/>
        </p:blipFill>
        <p:spPr>
          <a:xfrm>
            <a:off x="98381" y="349135"/>
            <a:ext cx="1064107" cy="1468691"/>
          </a:xfrm>
          <a:prstGeom prst="rect">
            <a:avLst/>
          </a:prstGeom>
          <a:solidFill>
            <a:srgbClr val="D9E4DA"/>
          </a:solidFill>
          <a:ln w="38100">
            <a:solidFill>
              <a:srgbClr val="6C946D"/>
            </a:solidFill>
          </a:ln>
        </p:spPr>
      </p:pic>
      <p:sp>
        <p:nvSpPr>
          <p:cNvPr id="62" name="Rettangolo con angoli arrotondati 19">
            <a:extLst>
              <a:ext uri="{FF2B5EF4-FFF2-40B4-BE49-F238E27FC236}">
                <a16:creationId xmlns:a16="http://schemas.microsoft.com/office/drawing/2014/main" id="{5C1E5A29-BD0A-E805-A59B-A71C87380C66}"/>
              </a:ext>
            </a:extLst>
          </p:cNvPr>
          <p:cNvSpPr/>
          <p:nvPr/>
        </p:nvSpPr>
        <p:spPr>
          <a:xfrm>
            <a:off x="2403972" y="3571452"/>
            <a:ext cx="9429750" cy="1425117"/>
          </a:xfrm>
          <a:prstGeom prst="roundRect">
            <a:avLst/>
          </a:prstGeom>
          <a:solidFill>
            <a:srgbClr val="D9E4DA"/>
          </a:solidFill>
          <a:ln w="38100">
            <a:solidFill>
              <a:srgbClr val="6C9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Industrial </a:t>
            </a: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to create new models and integrate </a:t>
            </a: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existing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ones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into</a:t>
            </a:r>
            <a:r>
              <a:rPr lang="it-IT" sz="1600" dirty="0">
                <a:solidFill>
                  <a:schemeClr val="tx1"/>
                </a:solidFill>
                <a:latin typeface="Montserrat" panose="00000500000000000000" pitchFamily="2" charset="0"/>
              </a:rPr>
              <a:t> the Full DSS  </a:t>
            </a:r>
          </a:p>
        </p:txBody>
      </p:sp>
      <p:pic>
        <p:nvPicPr>
          <p:cNvPr id="1033" name="Picture 9" descr="A graph showing a graph of different colored dots&#10;&#10;Description automatically generated">
            <a:extLst>
              <a:ext uri="{FF2B5EF4-FFF2-40B4-BE49-F238E27FC236}">
                <a16:creationId xmlns:a16="http://schemas.microsoft.com/office/drawing/2014/main" id="{ED1A59DD-BC4D-5D95-0886-CD4B978D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0" y="3579166"/>
            <a:ext cx="2047391" cy="1336778"/>
          </a:xfrm>
          <a:prstGeom prst="rect">
            <a:avLst/>
          </a:prstGeom>
          <a:solidFill>
            <a:srgbClr val="D9E4DA"/>
          </a:solidFill>
          <a:ln w="38100">
            <a:solidFill>
              <a:srgbClr val="6C946D"/>
            </a:solidFill>
          </a:ln>
        </p:spPr>
      </p:pic>
      <p:sp>
        <p:nvSpPr>
          <p:cNvPr id="63" name="Rettangolo con angoli arrotondati 19">
            <a:extLst>
              <a:ext uri="{FF2B5EF4-FFF2-40B4-BE49-F238E27FC236}">
                <a16:creationId xmlns:a16="http://schemas.microsoft.com/office/drawing/2014/main" id="{75E1F33D-A840-B50C-E08D-A3585132841B}"/>
              </a:ext>
            </a:extLst>
          </p:cNvPr>
          <p:cNvSpPr/>
          <p:nvPr/>
        </p:nvSpPr>
        <p:spPr>
          <a:xfrm>
            <a:off x="2663320" y="5166904"/>
            <a:ext cx="6903590" cy="1425117"/>
          </a:xfrm>
          <a:prstGeom prst="roundRect">
            <a:avLst/>
          </a:prstGeom>
          <a:solidFill>
            <a:srgbClr val="D9E4DA"/>
          </a:solidFill>
          <a:ln w="38100">
            <a:solidFill>
              <a:srgbClr val="6C94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66" name="Immagine 65" descr="Immagine che contiene testo, schermata, multimediale, computer&#10;&#10;Descrizione generata automaticamente">
            <a:extLst>
              <a:ext uri="{FF2B5EF4-FFF2-40B4-BE49-F238E27FC236}">
                <a16:creationId xmlns:a16="http://schemas.microsoft.com/office/drawing/2014/main" id="{2E6351A9-E8E6-52A9-A4B1-75E7F10B8A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9" b="35833"/>
          <a:stretch/>
        </p:blipFill>
        <p:spPr>
          <a:xfrm>
            <a:off x="98380" y="5135652"/>
            <a:ext cx="2305592" cy="1456369"/>
          </a:xfrm>
          <a:prstGeom prst="rect">
            <a:avLst/>
          </a:prstGeom>
          <a:solidFill>
            <a:srgbClr val="D9E4DA"/>
          </a:solidFill>
          <a:ln w="38100">
            <a:solidFill>
              <a:srgbClr val="6C946D"/>
            </a:solidFill>
          </a:ln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940E414F-A9C5-C8A4-2E4D-73597BD7236F}"/>
              </a:ext>
            </a:extLst>
          </p:cNvPr>
          <p:cNvSpPr txBox="1"/>
          <p:nvPr/>
        </p:nvSpPr>
        <p:spPr>
          <a:xfrm>
            <a:off x="3075702" y="5289821"/>
            <a:ext cx="62397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Montserrat" panose="00000500000000000000" pitchFamily="2" charset="0"/>
              </a:rPr>
              <a:t>Creation</a:t>
            </a:r>
            <a:r>
              <a:rPr lang="it-IT" sz="1600" dirty="0">
                <a:latin typeface="Montserrat" panose="00000500000000000000" pitchFamily="2" charset="0"/>
              </a:rPr>
              <a:t> of the </a:t>
            </a:r>
            <a:r>
              <a:rPr lang="it-IT" sz="1600" dirty="0" err="1">
                <a:latin typeface="Montserrat" panose="00000500000000000000" pitchFamily="2" charset="0"/>
              </a:rPr>
              <a:t>digital</a:t>
            </a:r>
            <a:r>
              <a:rPr lang="it-IT" sz="1600" dirty="0">
                <a:latin typeface="Montserrat" panose="00000500000000000000" pitchFamily="2" charset="0"/>
              </a:rPr>
              <a:t> </a:t>
            </a:r>
            <a:r>
              <a:rPr lang="it-IT" sz="1600" dirty="0" err="1">
                <a:latin typeface="Montserrat" panose="00000500000000000000" pitchFamily="2" charset="0"/>
              </a:rPr>
              <a:t>architecture</a:t>
            </a:r>
            <a:r>
              <a:rPr lang="it-IT" sz="1600" dirty="0">
                <a:latin typeface="Montserrat" panose="00000500000000000000" pitchFamily="2" charset="0"/>
              </a:rPr>
              <a:t>, code-writing of the models and </a:t>
            </a:r>
            <a:r>
              <a:rPr lang="it-IT" sz="1600" dirty="0" err="1">
                <a:latin typeface="Montserrat" panose="00000500000000000000" pitchFamily="2" charset="0"/>
              </a:rPr>
              <a:t>creation</a:t>
            </a:r>
            <a:r>
              <a:rPr lang="it-IT" sz="1600" dirty="0">
                <a:latin typeface="Montserrat" panose="00000500000000000000" pitchFamily="2" charset="0"/>
              </a:rPr>
              <a:t> of a user friendly and </a:t>
            </a:r>
            <a:r>
              <a:rPr lang="it-IT" sz="1600" dirty="0" err="1">
                <a:latin typeface="Montserrat" panose="00000500000000000000" pitchFamily="2" charset="0"/>
              </a:rPr>
              <a:t>inutitive</a:t>
            </a:r>
            <a:r>
              <a:rPr lang="it-IT" sz="1600" dirty="0">
                <a:latin typeface="Montserrat" panose="00000500000000000000" pitchFamily="2" charset="0"/>
              </a:rPr>
              <a:t> </a:t>
            </a:r>
            <a:r>
              <a:rPr lang="it-IT" sz="1600" dirty="0" err="1">
                <a:latin typeface="Montserrat" panose="00000500000000000000" pitchFamily="2" charset="0"/>
              </a:rPr>
              <a:t>interface</a:t>
            </a:r>
            <a:r>
              <a:rPr lang="it-IT" sz="1600" dirty="0">
                <a:latin typeface="Montserrat" panose="00000500000000000000" pitchFamily="2" charset="0"/>
              </a:rPr>
              <a:t>. </a:t>
            </a:r>
          </a:p>
          <a:p>
            <a:r>
              <a:rPr lang="it-IT" sz="1600" dirty="0" err="1">
                <a:latin typeface="Montserrat" panose="00000500000000000000" pitchFamily="2" charset="0"/>
              </a:rPr>
              <a:t>Verification</a:t>
            </a:r>
            <a:r>
              <a:rPr lang="it-IT" sz="1600" dirty="0">
                <a:latin typeface="Montserrat" panose="00000500000000000000" pitchFamily="2" charset="0"/>
              </a:rPr>
              <a:t> and </a:t>
            </a:r>
            <a:r>
              <a:rPr lang="it-IT" sz="1600" dirty="0" err="1">
                <a:latin typeface="Montserrat" panose="00000500000000000000" pitchFamily="2" charset="0"/>
              </a:rPr>
              <a:t>validation</a:t>
            </a:r>
            <a:r>
              <a:rPr lang="it-IT" sz="1600" dirty="0">
                <a:latin typeface="Montserrat" panose="00000500000000000000" pitchFamily="2" charset="0"/>
              </a:rPr>
              <a:t> are </a:t>
            </a:r>
            <a:r>
              <a:rPr lang="it-IT" sz="1600" dirty="0" err="1">
                <a:latin typeface="Montserrat" panose="00000500000000000000" pitchFamily="2" charset="0"/>
              </a:rPr>
              <a:t>planned</a:t>
            </a:r>
            <a:r>
              <a:rPr lang="it-IT" sz="1600" dirty="0">
                <a:latin typeface="Montserrat" panose="00000500000000000000" pitchFamily="2" charset="0"/>
              </a:rPr>
              <a:t> after the </a:t>
            </a:r>
            <a:r>
              <a:rPr lang="it-IT" sz="1600" dirty="0" err="1">
                <a:latin typeface="Montserrat" panose="00000500000000000000" pitchFamily="2" charset="0"/>
              </a:rPr>
              <a:t>development</a:t>
            </a:r>
            <a:r>
              <a:rPr lang="it-IT" sz="1600" dirty="0">
                <a:latin typeface="Montserrat" panose="00000500000000000000" pitchFamily="2" charset="0"/>
              </a:rPr>
              <a:t> activities </a:t>
            </a:r>
          </a:p>
          <a:p>
            <a:endParaRPr lang="it-IT" dirty="0"/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D57E2264-7464-8E6B-5156-4B02C2B7D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9" t="12079" r="4292" b="47954"/>
          <a:stretch/>
        </p:blipFill>
        <p:spPr bwMode="auto">
          <a:xfrm>
            <a:off x="98380" y="1972312"/>
            <a:ext cx="1611630" cy="1460876"/>
          </a:xfrm>
          <a:prstGeom prst="rect">
            <a:avLst/>
          </a:prstGeom>
          <a:solidFill>
            <a:srgbClr val="D9E4DA"/>
          </a:solidFill>
          <a:ln w="38100">
            <a:solidFill>
              <a:srgbClr val="6C946D"/>
            </a:solidFill>
          </a:ln>
        </p:spPr>
      </p:pic>
    </p:spTree>
    <p:extLst>
      <p:ext uri="{BB962C8B-B14F-4D97-AF65-F5344CB8AC3E}">
        <p14:creationId xmlns:p14="http://schemas.microsoft.com/office/powerpoint/2010/main" val="419873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gricolus 2021_tema1">
  <a:themeElements>
    <a:clrScheme name="Agricolus_2021">
      <a:dk1>
        <a:srgbClr val="FFFFFF"/>
      </a:dk1>
      <a:lt1>
        <a:srgbClr val="494949"/>
      </a:lt1>
      <a:dk2>
        <a:srgbClr val="FFFFFF"/>
      </a:dk2>
      <a:lt2>
        <a:srgbClr val="719430"/>
      </a:lt2>
      <a:accent1>
        <a:srgbClr val="475E1E"/>
      </a:accent1>
      <a:accent2>
        <a:srgbClr val="313131"/>
      </a:accent2>
      <a:accent3>
        <a:srgbClr val="3F3F3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COLUS 2021">
      <a:majorFont>
        <a:latin typeface="Montserrat"/>
        <a:ea typeface=""/>
        <a:cs typeface=""/>
      </a:majorFont>
      <a:minorFont>
        <a:latin typeface="Poppins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ricolus 2021_tema1" id="{04459D8A-B28A-407A-9AF9-A5096D2DFD0E}" vid="{26F4B5DD-BA8F-45B8-B973-E996C7F57A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1347BF0EBFF46A12B9C6B5A32B2DF" ma:contentTypeVersion="17" ma:contentTypeDescription="Create a new document." ma:contentTypeScope="" ma:versionID="e4aa15570d93a3ed93b401fe8170bc29">
  <xsd:schema xmlns:xsd="http://www.w3.org/2001/XMLSchema" xmlns:xs="http://www.w3.org/2001/XMLSchema" xmlns:p="http://schemas.microsoft.com/office/2006/metadata/properties" xmlns:ns2="90d29846-36bc-4e7e-bc71-284f73d6d54f" xmlns:ns3="27540057-a2fd-47bb-ac26-9dac7888860b" xmlns:ns4="5bebcbba-b31d-47a4-96da-fb310513b22b" targetNamespace="http://schemas.microsoft.com/office/2006/metadata/properties" ma:root="true" ma:fieldsID="c052864ddcf5506a236dc45cb6868083" ns2:_="" ns3:_="" ns4:_="">
    <xsd:import namespace="90d29846-36bc-4e7e-bc71-284f73d6d54f"/>
    <xsd:import namespace="27540057-a2fd-47bb-ac26-9dac7888860b"/>
    <xsd:import namespace="5bebcbba-b31d-47a4-96da-fb310513b2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29846-36bc-4e7e-bc71-284f73d6d5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16919d-933f-46e3-811c-a1187be546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40057-a2fd-47bb-ac26-9dac788886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bcbba-b31d-47a4-96da-fb310513b22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f174882-14ed-47d8-8388-c8bd3084b1c9}" ma:internalName="TaxCatchAll" ma:showField="CatchAllData" ma:web="5bebcbba-b31d-47a4-96da-fb310513b2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d29846-36bc-4e7e-bc71-284f73d6d54f">
      <Terms xmlns="http://schemas.microsoft.com/office/infopath/2007/PartnerControls"/>
    </lcf76f155ced4ddcb4097134ff3c332f>
    <TaxCatchAll xmlns="5bebcbba-b31d-47a4-96da-fb310513b22b" xsi:nil="true"/>
  </documentManagement>
</p:properties>
</file>

<file path=customXml/itemProps1.xml><?xml version="1.0" encoding="utf-8"?>
<ds:datastoreItem xmlns:ds="http://schemas.openxmlformats.org/officeDocument/2006/customXml" ds:itemID="{F533A82B-6BC4-46D7-8A59-24428515CE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477A8-E72F-4D1A-A1C1-5206EA0D51C5}">
  <ds:schemaRefs>
    <ds:schemaRef ds:uri="27540057-a2fd-47bb-ac26-9dac7888860b"/>
    <ds:schemaRef ds:uri="5bebcbba-b31d-47a4-96da-fb310513b22b"/>
    <ds:schemaRef ds:uri="90d29846-36bc-4e7e-bc71-284f73d6d54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0BAB318-C24C-4DD7-AC8E-F71AA64B98C2}">
  <ds:schemaRefs>
    <ds:schemaRef ds:uri="5bebcbba-b31d-47a4-96da-fb310513b22b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0d29846-36bc-4e7e-bc71-284f73d6d54f"/>
    <ds:schemaRef ds:uri="http://schemas.microsoft.com/office/infopath/2007/PartnerControls"/>
    <ds:schemaRef ds:uri="http://schemas.openxmlformats.org/package/2006/metadata/core-properties"/>
    <ds:schemaRef ds:uri="27540057-a2fd-47bb-ac26-9dac788886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710</Words>
  <Application>Microsoft Office PowerPoint</Application>
  <PresentationFormat>Widescreen</PresentationFormat>
  <Paragraphs>166</Paragraphs>
  <Slides>12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24" baseType="lpstr">
      <vt:lpstr>Arial</vt:lpstr>
      <vt:lpstr>Calibri</vt:lpstr>
      <vt:lpstr>Calibri Light</vt:lpstr>
      <vt:lpstr>Monserrat</vt:lpstr>
      <vt:lpstr>Montserrat</vt:lpstr>
      <vt:lpstr>Montserrat ExtraLight</vt:lpstr>
      <vt:lpstr>Poppins</vt:lpstr>
      <vt:lpstr>Times New Roman</vt:lpstr>
      <vt:lpstr>office theme</vt:lpstr>
      <vt:lpstr>Tema di Office</vt:lpstr>
      <vt:lpstr>Tema di Office</vt:lpstr>
      <vt:lpstr>Agricolus 2021_tema1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Sofia Maria Lilli</cp:lastModifiedBy>
  <cp:revision>7</cp:revision>
  <dcterms:created xsi:type="dcterms:W3CDTF">2023-09-27T09:03:10Z</dcterms:created>
  <dcterms:modified xsi:type="dcterms:W3CDTF">2023-09-27T13:11:59Z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0x010100EF31347BF0EBFF46A12B9C6B5A32B2DF</vt:lpwstr>
  </property>
  <property fmtid="{D5CDD505-2E9C-101B-9397-08002B2CF9AE}" pid="3" name="MediaServiceImageTags">
    <vt:lpwstr/>
  </property>
</Properties>
</file>