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33"/>
  </p:notesMasterIdLst>
  <p:sldIdLst>
    <p:sldId id="256" r:id="rId6"/>
    <p:sldId id="269" r:id="rId7"/>
    <p:sldId id="260" r:id="rId8"/>
    <p:sldId id="268" r:id="rId9"/>
    <p:sldId id="286" r:id="rId10"/>
    <p:sldId id="289" r:id="rId11"/>
    <p:sldId id="290" r:id="rId12"/>
    <p:sldId id="291" r:id="rId13"/>
    <p:sldId id="292" r:id="rId14"/>
    <p:sldId id="284" r:id="rId15"/>
    <p:sldId id="288" r:id="rId16"/>
    <p:sldId id="271" r:id="rId17"/>
    <p:sldId id="283" r:id="rId18"/>
    <p:sldId id="293" r:id="rId19"/>
    <p:sldId id="281" r:id="rId20"/>
    <p:sldId id="272" r:id="rId21"/>
    <p:sldId id="282" r:id="rId22"/>
    <p:sldId id="280" r:id="rId23"/>
    <p:sldId id="274" r:id="rId24"/>
    <p:sldId id="278" r:id="rId25"/>
    <p:sldId id="277" r:id="rId26"/>
    <p:sldId id="276" r:id="rId27"/>
    <p:sldId id="275" r:id="rId28"/>
    <p:sldId id="279" r:id="rId29"/>
    <p:sldId id="285" r:id="rId30"/>
    <p:sldId id="294"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D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1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AB713-B34C-4A5B-98DE-A6BCCEFB1B4E}" type="datetimeFigureOut">
              <a:t>27/09/2023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6E877-EBF1-4D6D-9BA0-E628C11615AE}" type="slidenum">
              <a:t>‹N›</a:t>
            </a:fld>
            <a:endParaRPr lang="en-US"/>
          </a:p>
        </p:txBody>
      </p:sp>
    </p:spTree>
    <p:extLst>
      <p:ext uri="{BB962C8B-B14F-4D97-AF65-F5344CB8AC3E}">
        <p14:creationId xmlns:p14="http://schemas.microsoft.com/office/powerpoint/2010/main" val="179296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a:t>
            </a:fld>
            <a:endParaRPr lang="en-GB"/>
          </a:p>
        </p:txBody>
      </p:sp>
    </p:spTree>
    <p:extLst>
      <p:ext uri="{BB962C8B-B14F-4D97-AF65-F5344CB8AC3E}">
        <p14:creationId xmlns:p14="http://schemas.microsoft.com/office/powerpoint/2010/main" val="167903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11</a:t>
            </a:fld>
            <a:endParaRPr lang="en-GB"/>
          </a:p>
        </p:txBody>
      </p:sp>
    </p:spTree>
    <p:extLst>
      <p:ext uri="{BB962C8B-B14F-4D97-AF65-F5344CB8AC3E}">
        <p14:creationId xmlns:p14="http://schemas.microsoft.com/office/powerpoint/2010/main" val="2614795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12</a:t>
            </a:fld>
            <a:endParaRPr lang="en-GB"/>
          </a:p>
        </p:txBody>
      </p:sp>
    </p:spTree>
    <p:extLst>
      <p:ext uri="{BB962C8B-B14F-4D97-AF65-F5344CB8AC3E}">
        <p14:creationId xmlns:p14="http://schemas.microsoft.com/office/powerpoint/2010/main" val="1944257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13</a:t>
            </a:fld>
            <a:endParaRPr lang="en-GB"/>
          </a:p>
        </p:txBody>
      </p:sp>
    </p:spTree>
    <p:extLst>
      <p:ext uri="{BB962C8B-B14F-4D97-AF65-F5344CB8AC3E}">
        <p14:creationId xmlns:p14="http://schemas.microsoft.com/office/powerpoint/2010/main" val="208627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14</a:t>
            </a:fld>
            <a:endParaRPr lang="en-GB"/>
          </a:p>
        </p:txBody>
      </p:sp>
    </p:spTree>
    <p:extLst>
      <p:ext uri="{BB962C8B-B14F-4D97-AF65-F5344CB8AC3E}">
        <p14:creationId xmlns:p14="http://schemas.microsoft.com/office/powerpoint/2010/main" val="2836409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15</a:t>
            </a:fld>
            <a:endParaRPr lang="en-GB"/>
          </a:p>
        </p:txBody>
      </p:sp>
    </p:spTree>
    <p:extLst>
      <p:ext uri="{BB962C8B-B14F-4D97-AF65-F5344CB8AC3E}">
        <p14:creationId xmlns:p14="http://schemas.microsoft.com/office/powerpoint/2010/main" val="282747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16</a:t>
            </a:fld>
            <a:endParaRPr lang="en-GB"/>
          </a:p>
        </p:txBody>
      </p:sp>
    </p:spTree>
    <p:extLst>
      <p:ext uri="{BB962C8B-B14F-4D97-AF65-F5344CB8AC3E}">
        <p14:creationId xmlns:p14="http://schemas.microsoft.com/office/powerpoint/2010/main" val="610911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17</a:t>
            </a:fld>
            <a:endParaRPr lang="en-GB"/>
          </a:p>
        </p:txBody>
      </p:sp>
    </p:spTree>
    <p:extLst>
      <p:ext uri="{BB962C8B-B14F-4D97-AF65-F5344CB8AC3E}">
        <p14:creationId xmlns:p14="http://schemas.microsoft.com/office/powerpoint/2010/main" val="731804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18</a:t>
            </a:fld>
            <a:endParaRPr lang="en-GB"/>
          </a:p>
        </p:txBody>
      </p:sp>
    </p:spTree>
    <p:extLst>
      <p:ext uri="{BB962C8B-B14F-4D97-AF65-F5344CB8AC3E}">
        <p14:creationId xmlns:p14="http://schemas.microsoft.com/office/powerpoint/2010/main" val="1790051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19</a:t>
            </a:fld>
            <a:endParaRPr lang="en-GB"/>
          </a:p>
        </p:txBody>
      </p:sp>
    </p:spTree>
    <p:extLst>
      <p:ext uri="{BB962C8B-B14F-4D97-AF65-F5344CB8AC3E}">
        <p14:creationId xmlns:p14="http://schemas.microsoft.com/office/powerpoint/2010/main" val="1784464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20</a:t>
            </a:fld>
            <a:endParaRPr lang="en-GB"/>
          </a:p>
        </p:txBody>
      </p:sp>
    </p:spTree>
    <p:extLst>
      <p:ext uri="{BB962C8B-B14F-4D97-AF65-F5344CB8AC3E}">
        <p14:creationId xmlns:p14="http://schemas.microsoft.com/office/powerpoint/2010/main" val="3590321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3</a:t>
            </a:fld>
            <a:endParaRPr lang="en-GB"/>
          </a:p>
        </p:txBody>
      </p:sp>
    </p:spTree>
    <p:extLst>
      <p:ext uri="{BB962C8B-B14F-4D97-AF65-F5344CB8AC3E}">
        <p14:creationId xmlns:p14="http://schemas.microsoft.com/office/powerpoint/2010/main" val="2477862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21</a:t>
            </a:fld>
            <a:endParaRPr lang="en-GB"/>
          </a:p>
        </p:txBody>
      </p:sp>
    </p:spTree>
    <p:extLst>
      <p:ext uri="{BB962C8B-B14F-4D97-AF65-F5344CB8AC3E}">
        <p14:creationId xmlns:p14="http://schemas.microsoft.com/office/powerpoint/2010/main" val="1086972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22</a:t>
            </a:fld>
            <a:endParaRPr lang="en-GB"/>
          </a:p>
        </p:txBody>
      </p:sp>
    </p:spTree>
    <p:extLst>
      <p:ext uri="{BB962C8B-B14F-4D97-AF65-F5344CB8AC3E}">
        <p14:creationId xmlns:p14="http://schemas.microsoft.com/office/powerpoint/2010/main" val="3895311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23</a:t>
            </a:fld>
            <a:endParaRPr lang="en-GB"/>
          </a:p>
        </p:txBody>
      </p:sp>
    </p:spTree>
    <p:extLst>
      <p:ext uri="{BB962C8B-B14F-4D97-AF65-F5344CB8AC3E}">
        <p14:creationId xmlns:p14="http://schemas.microsoft.com/office/powerpoint/2010/main" val="2468287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24</a:t>
            </a:fld>
            <a:endParaRPr lang="en-GB"/>
          </a:p>
        </p:txBody>
      </p:sp>
    </p:spTree>
    <p:extLst>
      <p:ext uri="{BB962C8B-B14F-4D97-AF65-F5344CB8AC3E}">
        <p14:creationId xmlns:p14="http://schemas.microsoft.com/office/powerpoint/2010/main" val="133930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25</a:t>
            </a:fld>
            <a:endParaRPr lang="en-GB"/>
          </a:p>
        </p:txBody>
      </p:sp>
    </p:spTree>
    <p:extLst>
      <p:ext uri="{BB962C8B-B14F-4D97-AF65-F5344CB8AC3E}">
        <p14:creationId xmlns:p14="http://schemas.microsoft.com/office/powerpoint/2010/main" val="2466517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26</a:t>
            </a:fld>
            <a:endParaRPr lang="en-GB"/>
          </a:p>
        </p:txBody>
      </p:sp>
    </p:spTree>
    <p:extLst>
      <p:ext uri="{BB962C8B-B14F-4D97-AF65-F5344CB8AC3E}">
        <p14:creationId xmlns:p14="http://schemas.microsoft.com/office/powerpoint/2010/main" val="1722372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27</a:t>
            </a:fld>
            <a:endParaRPr lang="en-GB"/>
          </a:p>
        </p:txBody>
      </p:sp>
    </p:spTree>
    <p:extLst>
      <p:ext uri="{BB962C8B-B14F-4D97-AF65-F5344CB8AC3E}">
        <p14:creationId xmlns:p14="http://schemas.microsoft.com/office/powerpoint/2010/main" val="111690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4</a:t>
            </a:fld>
            <a:endParaRPr lang="en-GB"/>
          </a:p>
        </p:txBody>
      </p:sp>
    </p:spTree>
    <p:extLst>
      <p:ext uri="{BB962C8B-B14F-4D97-AF65-F5344CB8AC3E}">
        <p14:creationId xmlns:p14="http://schemas.microsoft.com/office/powerpoint/2010/main" val="2124032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5</a:t>
            </a:fld>
            <a:endParaRPr lang="en-GB"/>
          </a:p>
        </p:txBody>
      </p:sp>
    </p:spTree>
    <p:extLst>
      <p:ext uri="{BB962C8B-B14F-4D97-AF65-F5344CB8AC3E}">
        <p14:creationId xmlns:p14="http://schemas.microsoft.com/office/powerpoint/2010/main" val="336449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6</a:t>
            </a:fld>
            <a:endParaRPr lang="en-GB"/>
          </a:p>
        </p:txBody>
      </p:sp>
    </p:spTree>
    <p:extLst>
      <p:ext uri="{BB962C8B-B14F-4D97-AF65-F5344CB8AC3E}">
        <p14:creationId xmlns:p14="http://schemas.microsoft.com/office/powerpoint/2010/main" val="1657211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7</a:t>
            </a:fld>
            <a:endParaRPr lang="en-GB"/>
          </a:p>
        </p:txBody>
      </p:sp>
    </p:spTree>
    <p:extLst>
      <p:ext uri="{BB962C8B-B14F-4D97-AF65-F5344CB8AC3E}">
        <p14:creationId xmlns:p14="http://schemas.microsoft.com/office/powerpoint/2010/main" val="378322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8</a:t>
            </a:fld>
            <a:endParaRPr lang="en-GB"/>
          </a:p>
        </p:txBody>
      </p:sp>
    </p:spTree>
    <p:extLst>
      <p:ext uri="{BB962C8B-B14F-4D97-AF65-F5344CB8AC3E}">
        <p14:creationId xmlns:p14="http://schemas.microsoft.com/office/powerpoint/2010/main" val="151171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9</a:t>
            </a:fld>
            <a:endParaRPr lang="en-GB"/>
          </a:p>
        </p:txBody>
      </p:sp>
    </p:spTree>
    <p:extLst>
      <p:ext uri="{BB962C8B-B14F-4D97-AF65-F5344CB8AC3E}">
        <p14:creationId xmlns:p14="http://schemas.microsoft.com/office/powerpoint/2010/main" val="101331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33714-BF50-45B1-AADA-F5521B322951}" type="slidenum">
              <a:rPr lang="en-GB" smtClean="0"/>
              <a:t>10</a:t>
            </a:fld>
            <a:endParaRPr lang="en-GB"/>
          </a:p>
        </p:txBody>
      </p:sp>
    </p:spTree>
    <p:extLst>
      <p:ext uri="{BB962C8B-B14F-4D97-AF65-F5344CB8AC3E}">
        <p14:creationId xmlns:p14="http://schemas.microsoft.com/office/powerpoint/2010/main" val="2989321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2B6F2-80CE-4C50-9A76-E2F2EE269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8E3126-871F-4723-BBEC-2685E3570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33CCE7-715C-42E9-9938-AA01B0D52BAD}"/>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5" name="Footer Placeholder 4">
            <a:extLst>
              <a:ext uri="{FF2B5EF4-FFF2-40B4-BE49-F238E27FC236}">
                <a16:creationId xmlns:a16="http://schemas.microsoft.com/office/drawing/2014/main" id="{311FE40C-B891-46B1-9508-B7C639DD8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5F2E1-E39C-4425-A713-5099D38A5130}"/>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119914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AB56-773D-44E1-A1C0-77F8616569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B14677-D2AE-4670-9BC0-2E1E99DFCC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52053-7A40-4AA2-B864-DC1B7A1EB208}"/>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5" name="Footer Placeholder 4">
            <a:extLst>
              <a:ext uri="{FF2B5EF4-FFF2-40B4-BE49-F238E27FC236}">
                <a16:creationId xmlns:a16="http://schemas.microsoft.com/office/drawing/2014/main" id="{20DC7D13-2796-4EA7-8738-05FD6C75C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B1641-36B9-4DFC-BE4C-A988E80B684E}"/>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338799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28C8EF-8376-4099-AAA4-597B3570DA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805CC3-F800-4403-97DE-02DC05EC1A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DA25E-6AC7-40B0-A824-3D9A47D85D65}"/>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5" name="Footer Placeholder 4">
            <a:extLst>
              <a:ext uri="{FF2B5EF4-FFF2-40B4-BE49-F238E27FC236}">
                <a16:creationId xmlns:a16="http://schemas.microsoft.com/office/drawing/2014/main" id="{3341FB8E-3F0F-4CC8-97CF-7D997ACBC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4B4FC-30D0-464B-8A3E-0E58411B69E0}"/>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189575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27-09-23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975902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27-09-23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1010568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C72D4-B1E9-4D79-8517-C146CB986AB3}" type="datetimeFigureOut">
              <a:rPr lang="fr-BE" smtClean="0"/>
              <a:t>27-09-23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488589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5DEC72D4-B1E9-4D79-8517-C146CB986AB3}" type="datetimeFigureOut">
              <a:rPr lang="fr-BE" smtClean="0"/>
              <a:t>27-09-23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4024003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5DEC72D4-B1E9-4D79-8517-C146CB986AB3}" type="datetimeFigureOut">
              <a:rPr lang="fr-BE" smtClean="0"/>
              <a:t>27-09-23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154984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5DEC72D4-B1E9-4D79-8517-C146CB986AB3}" type="datetimeFigureOut">
              <a:rPr lang="fr-BE" smtClean="0"/>
              <a:t>27-09-23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237675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C72D4-B1E9-4D79-8517-C146CB986AB3}" type="datetimeFigureOut">
              <a:rPr lang="fr-BE" smtClean="0"/>
              <a:t>27-09-23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567324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C72D4-B1E9-4D79-8517-C146CB986AB3}" type="datetimeFigureOut">
              <a:rPr lang="fr-BE" smtClean="0"/>
              <a:t>27-09-23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336195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EBA2-A0DD-4B5E-8208-099538E618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3918C-51FF-48E6-866F-6EDFA2BE39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95A21-962D-416C-9BA6-586D2BA92BB0}"/>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5" name="Footer Placeholder 4">
            <a:extLst>
              <a:ext uri="{FF2B5EF4-FFF2-40B4-BE49-F238E27FC236}">
                <a16:creationId xmlns:a16="http://schemas.microsoft.com/office/drawing/2014/main" id="{20CBCEF6-FA4F-40A3-8371-00FD1F53C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4B320-CE2B-451C-9EFD-6849D457EA1B}"/>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932117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C72D4-B1E9-4D79-8517-C146CB986AB3}" type="datetimeFigureOut">
              <a:rPr lang="fr-BE" smtClean="0"/>
              <a:t>27-09-23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2847731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27-09-23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2991122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5DEC72D4-B1E9-4D79-8517-C146CB986AB3}" type="datetimeFigureOut">
              <a:rPr lang="fr-BE" smtClean="0"/>
              <a:t>27-09-23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7E6956F-A7C5-4EA2-A8A2-F3CB8F24DC8D}" type="slidenum">
              <a:rPr lang="fr-BE" smtClean="0"/>
              <a:t>‹N›</a:t>
            </a:fld>
            <a:endParaRPr lang="fr-BE"/>
          </a:p>
        </p:txBody>
      </p:sp>
    </p:spTree>
    <p:extLst>
      <p:ext uri="{BB962C8B-B14F-4D97-AF65-F5344CB8AC3E}">
        <p14:creationId xmlns:p14="http://schemas.microsoft.com/office/powerpoint/2010/main" val="75867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F117-03A3-4E0A-A69C-2C30B70C94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426334-FF6F-4B1A-AF8E-D487BAFCD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E7FD38-3A74-4DAD-BC4A-93C8C8166959}"/>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5" name="Footer Placeholder 4">
            <a:extLst>
              <a:ext uri="{FF2B5EF4-FFF2-40B4-BE49-F238E27FC236}">
                <a16:creationId xmlns:a16="http://schemas.microsoft.com/office/drawing/2014/main" id="{69A87B9C-D7B3-4DAD-B871-5A9CC0352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1AC36D-E525-465C-BA09-64706B926B8C}"/>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54364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206E-9ADC-4E51-9E6C-BCEE4C0E9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B58CD-1B1B-49D1-8A34-D7BAAD6192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C64D74-27B7-4C87-A55A-D8C032C28F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814F3-C449-4460-861D-023615FBD473}"/>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6" name="Footer Placeholder 5">
            <a:extLst>
              <a:ext uri="{FF2B5EF4-FFF2-40B4-BE49-F238E27FC236}">
                <a16:creationId xmlns:a16="http://schemas.microsoft.com/office/drawing/2014/main" id="{E2C7C71B-86C9-4F5D-A2CC-B2E05B1964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0767-535A-47E8-8833-6AAAF01C3295}"/>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31740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94A0-CC2F-47A5-9E69-5C9E3F58C4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A078BC-0F83-4712-90E0-6DA79E978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CED6BF-FE9C-463B-B045-284F56B55D5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36B08-29CC-4B9A-8C8B-847C766036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C7AF39-F408-4182-B5B0-34E70ACA05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4D9261-BDB3-4607-90B4-DAB6C431EBAB}"/>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8" name="Footer Placeholder 7">
            <a:extLst>
              <a:ext uri="{FF2B5EF4-FFF2-40B4-BE49-F238E27FC236}">
                <a16:creationId xmlns:a16="http://schemas.microsoft.com/office/drawing/2014/main" id="{D642E2C9-0753-4A90-BFB5-447C100F17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D05B23-5C39-46F3-B952-E9AB7E35A966}"/>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269957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31E0-9177-4CB3-B4CC-4DDF9CFFB4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8711C2-64EC-47AF-851C-1E97E3FDE849}"/>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4" name="Footer Placeholder 3">
            <a:extLst>
              <a:ext uri="{FF2B5EF4-FFF2-40B4-BE49-F238E27FC236}">
                <a16:creationId xmlns:a16="http://schemas.microsoft.com/office/drawing/2014/main" id="{722BFA9D-FB7E-40A3-AD9B-769DA9DF9D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2BAFD0-D6F8-4375-9069-D92B3E28E023}"/>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149503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C0C01A-2AB6-476C-A1F1-3F759BB37090}"/>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3" name="Footer Placeholder 2">
            <a:extLst>
              <a:ext uri="{FF2B5EF4-FFF2-40B4-BE49-F238E27FC236}">
                <a16:creationId xmlns:a16="http://schemas.microsoft.com/office/drawing/2014/main" id="{21004B33-B2C5-4F20-9CEF-1A3B762FF1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CCEC41-3F59-482F-95A2-A3EFFF269C5A}"/>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354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2601-6383-4F3E-BA24-384D77C66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36EE8-5271-428F-BA41-B257D60A5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E84FCF-E03A-4073-9662-BC9F2ECA3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D743A-78DA-4435-83BD-D3C802AD8B89}"/>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6" name="Footer Placeholder 5">
            <a:extLst>
              <a:ext uri="{FF2B5EF4-FFF2-40B4-BE49-F238E27FC236}">
                <a16:creationId xmlns:a16="http://schemas.microsoft.com/office/drawing/2014/main" id="{83CD119B-4A4F-42C0-B190-DED27EBE1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F2377-3098-4961-922E-E67F2DF00E7C}"/>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389415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6436-0881-4085-88F6-8F5CD0EE8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0F0037-0FAC-4454-98F2-0677C2A63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91DCFE-6C30-4E07-8D5C-1320520A5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68D174-9439-405F-A17F-1834DD924F6A}"/>
              </a:ext>
            </a:extLst>
          </p:cNvPr>
          <p:cNvSpPr>
            <a:spLocks noGrp="1"/>
          </p:cNvSpPr>
          <p:nvPr>
            <p:ph type="dt" sz="half" idx="10"/>
          </p:nvPr>
        </p:nvSpPr>
        <p:spPr/>
        <p:txBody>
          <a:bodyPr/>
          <a:lstStyle/>
          <a:p>
            <a:fld id="{A4E5ED29-B42B-4B1C-9A94-79A04AE001A9}" type="datetimeFigureOut">
              <a:rPr lang="en-US" smtClean="0"/>
              <a:t>9/27/2023</a:t>
            </a:fld>
            <a:endParaRPr lang="en-US"/>
          </a:p>
        </p:txBody>
      </p:sp>
      <p:sp>
        <p:nvSpPr>
          <p:cNvPr id="6" name="Footer Placeholder 5">
            <a:extLst>
              <a:ext uri="{FF2B5EF4-FFF2-40B4-BE49-F238E27FC236}">
                <a16:creationId xmlns:a16="http://schemas.microsoft.com/office/drawing/2014/main" id="{4CE06ED5-13F4-4E11-BA28-EB15F7D07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4CFC2-4DFD-491F-8190-28867AA622BF}"/>
              </a:ext>
            </a:extLst>
          </p:cNvPr>
          <p:cNvSpPr>
            <a:spLocks noGrp="1"/>
          </p:cNvSpPr>
          <p:nvPr>
            <p:ph type="sldNum" sz="quarter" idx="12"/>
          </p:nvPr>
        </p:nvSpPr>
        <p:spPr/>
        <p:txBody>
          <a:bodyPr/>
          <a:lstStyle/>
          <a:p>
            <a:fld id="{6603BBA8-D39D-490D-BDC7-58F56040B2CB}" type="slidenum">
              <a:rPr lang="en-US" smtClean="0"/>
              <a:t>‹N›</a:t>
            </a:fld>
            <a:endParaRPr lang="en-US"/>
          </a:p>
        </p:txBody>
      </p:sp>
    </p:spTree>
    <p:extLst>
      <p:ext uri="{BB962C8B-B14F-4D97-AF65-F5344CB8AC3E}">
        <p14:creationId xmlns:p14="http://schemas.microsoft.com/office/powerpoint/2010/main" val="334295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CA5E2-8505-4080-B9CC-655190681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3836E5-3C62-48B3-ADEB-2A4C04490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ABDC7-DF87-4A55-A480-D9DAEE5848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5ED29-B42B-4B1C-9A94-79A04AE001A9}" type="datetimeFigureOut">
              <a:rPr lang="en-US" smtClean="0"/>
              <a:t>9/27/2023</a:t>
            </a:fld>
            <a:endParaRPr lang="en-US"/>
          </a:p>
        </p:txBody>
      </p:sp>
      <p:sp>
        <p:nvSpPr>
          <p:cNvPr id="5" name="Footer Placeholder 4">
            <a:extLst>
              <a:ext uri="{FF2B5EF4-FFF2-40B4-BE49-F238E27FC236}">
                <a16:creationId xmlns:a16="http://schemas.microsoft.com/office/drawing/2014/main" id="{BAF3C804-7A9E-47D8-ADA6-918E3A298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261D0-05F5-42C7-8458-D756D3B9C0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3BBA8-D39D-490D-BDC7-58F56040B2CB}" type="slidenum">
              <a:rPr lang="en-US" smtClean="0"/>
              <a:t>‹N›</a:t>
            </a:fld>
            <a:endParaRPr lang="en-US"/>
          </a:p>
        </p:txBody>
      </p:sp>
    </p:spTree>
    <p:extLst>
      <p:ext uri="{BB962C8B-B14F-4D97-AF65-F5344CB8AC3E}">
        <p14:creationId xmlns:p14="http://schemas.microsoft.com/office/powerpoint/2010/main" val="2358116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C72D4-B1E9-4D79-8517-C146CB986AB3}" type="datetimeFigureOut">
              <a:rPr lang="fr-BE" smtClean="0"/>
              <a:t>27-09-23</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E6956F-A7C5-4EA2-A8A2-F3CB8F24DC8D}" type="slidenum">
              <a:rPr lang="fr-BE" smtClean="0"/>
              <a:t>‹N›</a:t>
            </a:fld>
            <a:endParaRPr lang="fr-BE"/>
          </a:p>
        </p:txBody>
      </p:sp>
    </p:spTree>
    <p:extLst>
      <p:ext uri="{BB962C8B-B14F-4D97-AF65-F5344CB8AC3E}">
        <p14:creationId xmlns:p14="http://schemas.microsoft.com/office/powerpoint/2010/main" val="69938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21.jpeg"/><Relationship Id="rId4" Type="http://schemas.openxmlformats.org/officeDocument/2006/relationships/image" Target="../media/image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2.pn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7.xml"/><Relationship Id="rId16"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8.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53.pn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png"/><Relationship Id="rId3" Type="http://schemas.openxmlformats.org/officeDocument/2006/relationships/image" Target="../media/image7.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jpg"/><Relationship Id="rId25" Type="http://schemas.openxmlformats.org/officeDocument/2006/relationships/image" Target="../media/image88.png"/><Relationship Id="rId2" Type="http://schemas.openxmlformats.org/officeDocument/2006/relationships/notesSlide" Target="../notesSlides/notesSlide25.xml"/><Relationship Id="rId16" Type="http://schemas.openxmlformats.org/officeDocument/2006/relationships/image" Target="../media/image79.png"/><Relationship Id="rId20" Type="http://schemas.openxmlformats.org/officeDocument/2006/relationships/image" Target="../media/image83.png"/><Relationship Id="rId29"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69.png"/><Relationship Id="rId11" Type="http://schemas.openxmlformats.org/officeDocument/2006/relationships/image" Target="../media/image74.svg"/><Relationship Id="rId24" Type="http://schemas.openxmlformats.org/officeDocument/2006/relationships/image" Target="../media/image87.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sv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8.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16A2-E93A-40B0-B832-E319A0D4D6C1}"/>
              </a:ext>
            </a:extLst>
          </p:cNvPr>
          <p:cNvSpPr>
            <a:spLocks noGrp="1"/>
          </p:cNvSpPr>
          <p:nvPr>
            <p:ph type="ctrTitle"/>
          </p:nvPr>
        </p:nvSpPr>
        <p:spPr>
          <a:xfrm>
            <a:off x="713897" y="894509"/>
            <a:ext cx="7957297" cy="1647825"/>
          </a:xfrm>
        </p:spPr>
        <p:txBody>
          <a:bodyPr>
            <a:normAutofit/>
          </a:bodyPr>
          <a:lstStyle/>
          <a:p>
            <a:pPr algn="l"/>
            <a:r>
              <a:rPr lang="en-US" sz="5500" b="1" dirty="0">
                <a:solidFill>
                  <a:schemeClr val="bg1"/>
                </a:solidFill>
                <a:latin typeface="Century Gothic" panose="020B0502020202020204" pitchFamily="34" charset="0"/>
                <a:cs typeface="Arial" panose="020B0604020202020204" pitchFamily="34" charset="0"/>
              </a:rPr>
              <a:t>European Regional Symposium</a:t>
            </a:r>
          </a:p>
        </p:txBody>
      </p:sp>
      <p:sp>
        <p:nvSpPr>
          <p:cNvPr id="3" name="Subtitle 2">
            <a:extLst>
              <a:ext uri="{FF2B5EF4-FFF2-40B4-BE49-F238E27FC236}">
                <a16:creationId xmlns:a16="http://schemas.microsoft.com/office/drawing/2014/main" id="{E29B357E-2D2A-4420-8CE3-CE879F73C96D}"/>
              </a:ext>
            </a:extLst>
          </p:cNvPr>
          <p:cNvSpPr>
            <a:spLocks noGrp="1"/>
          </p:cNvSpPr>
          <p:nvPr>
            <p:ph type="subTitle" idx="1"/>
          </p:nvPr>
        </p:nvSpPr>
        <p:spPr>
          <a:xfrm>
            <a:off x="971551" y="2914657"/>
            <a:ext cx="5305424" cy="2476488"/>
          </a:xfrm>
          <a:solidFill>
            <a:schemeClr val="bg1">
              <a:lumMod val="75000"/>
              <a:alpha val="80000"/>
            </a:schemeClr>
          </a:solidFill>
        </p:spPr>
        <p:txBody>
          <a:bodyPr/>
          <a:lstStyle/>
          <a:p>
            <a:pPr algn="r">
              <a:lnSpc>
                <a:spcPct val="150000"/>
              </a:lnSpc>
              <a:spcBef>
                <a:spcPts val="600"/>
              </a:spcBef>
              <a:spcAft>
                <a:spcPts val="600"/>
              </a:spcAft>
            </a:pPr>
            <a:r>
              <a:rPr lang="en-GB" sz="1800" b="1" dirty="0">
                <a:solidFill>
                  <a:srgbClr val="023133"/>
                </a:solidFill>
                <a:latin typeface="Arial" panose="020B0604020202020204" pitchFamily="34" charset="0"/>
                <a:ea typeface="Times New Roman" panose="02020603050405020304" pitchFamily="18" charset="0"/>
                <a:cs typeface="Times New Roman" panose="02020603050405020304" pitchFamily="18" charset="0"/>
              </a:rPr>
              <a:t>Second Edition of the European Regional Symposium, on space data for tourism &amp; agriculture, by NEREUS Regions</a:t>
            </a:r>
            <a:endParaRPr lang="en-US" sz="1800" b="1" dirty="0">
              <a:solidFill>
                <a:srgbClr val="023133"/>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8" name="Picture 7" descr="Tourism Generic Detailed Outline icon">
            <a:extLst>
              <a:ext uri="{FF2B5EF4-FFF2-40B4-BE49-F238E27FC236}">
                <a16:creationId xmlns:a16="http://schemas.microsoft.com/office/drawing/2014/main" id="{781805BF-368F-4598-9F46-406B92FADBC6}"/>
              </a:ext>
            </a:extLst>
          </p:cNvPr>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379905" y="2607461"/>
            <a:ext cx="975360" cy="975360"/>
          </a:xfrm>
          <a:prstGeom prst="rect">
            <a:avLst/>
          </a:prstGeom>
          <a:noFill/>
          <a:ln>
            <a:noFill/>
          </a:ln>
        </p:spPr>
      </p:pic>
      <p:pic>
        <p:nvPicPr>
          <p:cNvPr id="9" name="Picture 8" descr="A black background with a black square&#10;&#10;Description automatically generated">
            <a:extLst>
              <a:ext uri="{FF2B5EF4-FFF2-40B4-BE49-F238E27FC236}">
                <a16:creationId xmlns:a16="http://schemas.microsoft.com/office/drawing/2014/main" id="{DF37CF2C-12AF-43EE-9473-B0F97B341711}"/>
              </a:ext>
            </a:extLst>
          </p:cNvPr>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0245090" y="824224"/>
            <a:ext cx="975360" cy="975360"/>
          </a:xfrm>
          <a:prstGeom prst="rect">
            <a:avLst/>
          </a:prstGeom>
        </p:spPr>
      </p:pic>
      <p:pic>
        <p:nvPicPr>
          <p:cNvPr id="10" name="Picture 9" descr="A blue line drawing of a planet earth&#10;&#10;Description automatically generated">
            <a:extLst>
              <a:ext uri="{FF2B5EF4-FFF2-40B4-BE49-F238E27FC236}">
                <a16:creationId xmlns:a16="http://schemas.microsoft.com/office/drawing/2014/main" id="{35116369-656D-45EA-9DE8-C1842E3FAA43}"/>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678733" y="1740051"/>
            <a:ext cx="1425575" cy="867410"/>
          </a:xfrm>
          <a:prstGeom prst="rect">
            <a:avLst/>
          </a:prstGeom>
        </p:spPr>
      </p:pic>
      <p:sp>
        <p:nvSpPr>
          <p:cNvPr id="18" name="Text Box 11">
            <a:extLst>
              <a:ext uri="{FF2B5EF4-FFF2-40B4-BE49-F238E27FC236}">
                <a16:creationId xmlns:a16="http://schemas.microsoft.com/office/drawing/2014/main" id="{01F93D9F-864A-4F44-9DB5-EE0A9B4B903B}"/>
              </a:ext>
            </a:extLst>
          </p:cNvPr>
          <p:cNvSpPr txBox="1"/>
          <p:nvPr/>
        </p:nvSpPr>
        <p:spPr>
          <a:xfrm>
            <a:off x="744071" y="255589"/>
            <a:ext cx="11394136" cy="53498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1200"/>
              </a:spcBef>
              <a:spcAft>
                <a:spcPts val="0"/>
              </a:spcAft>
            </a:pPr>
            <a:r>
              <a:rPr lang="en-US" sz="2000" b="1" kern="0" dirty="0">
                <a:solidFill>
                  <a:srgbClr val="FFFFFF"/>
                </a:solidFill>
                <a:effectLst/>
                <a:latin typeface="Arial" panose="020B0604020202020204" pitchFamily="34" charset="0"/>
              </a:rPr>
              <a:t>September 28 – 29 | 2023					Matera, Basilicata Region | Italy  </a:t>
            </a:r>
            <a:endParaRPr lang="en-US" sz="6500" b="1" kern="0" dirty="0">
              <a:solidFill>
                <a:srgbClr val="FAF28D"/>
              </a:solidFill>
              <a:effectLst/>
              <a:latin typeface="Century Gothic" panose="020B0502020202020204" pitchFamily="34" charset="0"/>
            </a:endParaRPr>
          </a:p>
        </p:txBody>
      </p:sp>
      <p:cxnSp>
        <p:nvCxnSpPr>
          <p:cNvPr id="22" name="Straight Connector 21">
            <a:extLst>
              <a:ext uri="{FF2B5EF4-FFF2-40B4-BE49-F238E27FC236}">
                <a16:creationId xmlns:a16="http://schemas.microsoft.com/office/drawing/2014/main" id="{D9B88DA2-3701-463F-B3FF-BD5C966D4821}"/>
              </a:ext>
            </a:extLst>
          </p:cNvPr>
          <p:cNvCxnSpPr/>
          <p:nvPr/>
        </p:nvCxnSpPr>
        <p:spPr>
          <a:xfrm>
            <a:off x="844212" y="2560847"/>
            <a:ext cx="155067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24B5B66-7466-453B-8F6F-37E72CA86494}"/>
              </a:ext>
            </a:extLst>
          </p:cNvPr>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6520" y="4424362"/>
            <a:ext cx="1468755" cy="676275"/>
          </a:xfrm>
          <a:prstGeom prst="rect">
            <a:avLst/>
          </a:prstGeom>
        </p:spPr>
      </p:pic>
      <p:pic>
        <p:nvPicPr>
          <p:cNvPr id="24" name="Picture 23" descr="ENPAB - Regione Basilicata: rimandati al 15 dicembre i termini di ...">
            <a:extLst>
              <a:ext uri="{FF2B5EF4-FFF2-40B4-BE49-F238E27FC236}">
                <a16:creationId xmlns:a16="http://schemas.microsoft.com/office/drawing/2014/main" id="{237B2E0F-5DA8-4047-81CE-DDE5AC5915F9}"/>
              </a:ext>
            </a:extLst>
          </p:cNvPr>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17730" y="4424362"/>
            <a:ext cx="734060" cy="683895"/>
          </a:xfrm>
          <a:prstGeom prst="rect">
            <a:avLst/>
          </a:prstGeom>
          <a:noFill/>
          <a:ln>
            <a:noFill/>
          </a:ln>
        </p:spPr>
      </p:pic>
      <p:cxnSp>
        <p:nvCxnSpPr>
          <p:cNvPr id="26" name="Straight Connector 25">
            <a:extLst>
              <a:ext uri="{FF2B5EF4-FFF2-40B4-BE49-F238E27FC236}">
                <a16:creationId xmlns:a16="http://schemas.microsoft.com/office/drawing/2014/main" id="{81A0F4E9-C15D-42C5-97AD-2034E517077C}"/>
              </a:ext>
            </a:extLst>
          </p:cNvPr>
          <p:cNvCxnSpPr>
            <a:cxnSpLocks/>
          </p:cNvCxnSpPr>
          <p:nvPr/>
        </p:nvCxnSpPr>
        <p:spPr>
          <a:xfrm>
            <a:off x="762001" y="652952"/>
            <a:ext cx="112507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2">
            <a:extLst>
              <a:ext uri="{FF2B5EF4-FFF2-40B4-BE49-F238E27FC236}">
                <a16:creationId xmlns:a16="http://schemas.microsoft.com/office/drawing/2014/main" id="{6F94C191-FE34-E10F-7F00-A337BE08AC25}"/>
              </a:ext>
            </a:extLst>
          </p:cNvPr>
          <p:cNvSpPr txBox="1"/>
          <p:nvPr/>
        </p:nvSpPr>
        <p:spPr>
          <a:xfrm>
            <a:off x="8550488" y="5245780"/>
            <a:ext cx="3826612" cy="1323439"/>
          </a:xfrm>
          <a:prstGeom prst="rect">
            <a:avLst/>
          </a:prstGeom>
          <a:noFill/>
        </p:spPr>
        <p:txBody>
          <a:bodyPr wrap="square" lIns="91440" tIns="45720" rIns="91440" bIns="45720" rtlCol="0" anchor="t">
            <a:spAutoFit/>
          </a:bodyPr>
          <a:lstStyle/>
          <a:p>
            <a:r>
              <a:rPr lang="en-GB" sz="2000" dirty="0">
                <a:solidFill>
                  <a:srgbClr val="FFFF00"/>
                </a:solidFill>
                <a:latin typeface="Aptos"/>
              </a:rPr>
              <a:t>ALESSANDRO GENTILE</a:t>
            </a:r>
          </a:p>
          <a:p>
            <a:r>
              <a:rPr lang="en-GB" sz="2000" dirty="0">
                <a:solidFill>
                  <a:srgbClr val="FFFF00"/>
                </a:solidFill>
                <a:latin typeface="Aptos"/>
              </a:rPr>
              <a:t>Aerospace Division</a:t>
            </a:r>
          </a:p>
          <a:p>
            <a:r>
              <a:rPr lang="en-GB" sz="2000" dirty="0">
                <a:solidFill>
                  <a:srgbClr val="FFFF00"/>
                </a:solidFill>
                <a:latin typeface="Aptos"/>
              </a:rPr>
              <a:t>Intecs Solutions Spa</a:t>
            </a:r>
          </a:p>
          <a:p>
            <a:r>
              <a:rPr lang="en-GB" sz="2000" dirty="0">
                <a:solidFill>
                  <a:srgbClr val="FFFF00"/>
                </a:solidFill>
                <a:latin typeface="Aptos"/>
              </a:rPr>
              <a:t>alessandro.gentile@intecs.it</a:t>
            </a:r>
            <a:endParaRPr lang="en-GB" sz="2000" dirty="0">
              <a:solidFill>
                <a:srgbClr val="FFFF00"/>
              </a:solidFill>
              <a:latin typeface="Aptos" panose="020B0004020202020204" pitchFamily="34" charset="0"/>
            </a:endParaRPr>
          </a:p>
        </p:txBody>
      </p:sp>
    </p:spTree>
    <p:extLst>
      <p:ext uri="{BB962C8B-B14F-4D97-AF65-F5344CB8AC3E}">
        <p14:creationId xmlns:p14="http://schemas.microsoft.com/office/powerpoint/2010/main" val="113307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descr="Immagine che contiene aeromobile, trasporto, dirigibile, cielo&#10;&#10;Descrizione generata automaticamente">
            <a:extLst>
              <a:ext uri="{FF2B5EF4-FFF2-40B4-BE49-F238E27FC236}">
                <a16:creationId xmlns:a16="http://schemas.microsoft.com/office/drawing/2014/main" id="{96137A19-D739-BCCB-A54F-09FDAB2B5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684" y="769532"/>
            <a:ext cx="1219299" cy="1625732"/>
          </a:xfrm>
          <a:prstGeom prst="rect">
            <a:avLst/>
          </a:prstGeom>
        </p:spPr>
      </p:pic>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850552" y="115320"/>
            <a:ext cx="9090435" cy="646331"/>
          </a:xfrm>
          <a:prstGeom prst="rect">
            <a:avLst/>
          </a:prstGeom>
          <a:noFill/>
        </p:spPr>
        <p:txBody>
          <a:bodyPr wrap="square" lIns="91440" tIns="45720" rIns="91440" bIns="45720" rtlCol="0" anchor="t">
            <a:spAutoFit/>
          </a:bodyPr>
          <a:lstStyle/>
          <a:p>
            <a:pPr algn="ctr">
              <a:spcAft>
                <a:spcPts val="1200"/>
              </a:spcAft>
            </a:pPr>
            <a:r>
              <a:rPr lang="de-DE" sz="3200" dirty="0">
                <a:solidFill>
                  <a:srgbClr val="002060"/>
                </a:solidFill>
                <a:latin typeface="Aptos"/>
              </a:rPr>
              <a:t>HW </a:t>
            </a:r>
            <a:r>
              <a:rPr lang="de-DE" sz="3600" dirty="0">
                <a:solidFill>
                  <a:srgbClr val="002060"/>
                </a:solidFill>
                <a:latin typeface="Aptos"/>
              </a:rPr>
              <a:t>System</a:t>
            </a:r>
            <a:r>
              <a:rPr lang="de-DE" sz="3200" dirty="0">
                <a:solidFill>
                  <a:srgbClr val="002060"/>
                </a:solidFill>
                <a:latin typeface="Aptos"/>
              </a:rPr>
              <a:t> Components</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9" name="Immagine 8" descr="Immagine che contiene elettronico&#10;&#10;Descrizione generata automaticamente">
            <a:extLst>
              <a:ext uri="{FF2B5EF4-FFF2-40B4-BE49-F238E27FC236}">
                <a16:creationId xmlns:a16="http://schemas.microsoft.com/office/drawing/2014/main" id="{4B6DC243-F5C6-6A18-2AC7-FA0FD2FB2AEC}"/>
              </a:ext>
            </a:extLst>
          </p:cNvPr>
          <p:cNvPicPr>
            <a:picLocks noChangeAspect="1"/>
          </p:cNvPicPr>
          <p:nvPr/>
        </p:nvPicPr>
        <p:blipFill rotWithShape="1">
          <a:blip r:embed="rId6">
            <a:extLst>
              <a:ext uri="{28A0092B-C50C-407E-A947-70E740481C1C}">
                <a14:useLocalDpi xmlns:a14="http://schemas.microsoft.com/office/drawing/2010/main" val="0"/>
              </a:ext>
            </a:extLst>
          </a:blip>
          <a:srcRect l="2290" t="4540" r="2292" b="6410"/>
          <a:stretch/>
        </p:blipFill>
        <p:spPr>
          <a:xfrm>
            <a:off x="3468007" y="4841940"/>
            <a:ext cx="1778720" cy="1245001"/>
          </a:xfrm>
          <a:prstGeom prst="rect">
            <a:avLst/>
          </a:prstGeom>
        </p:spPr>
      </p:pic>
      <p:sp>
        <p:nvSpPr>
          <p:cNvPr id="16" name="CasellaDiTesto 15">
            <a:extLst>
              <a:ext uri="{FF2B5EF4-FFF2-40B4-BE49-F238E27FC236}">
                <a16:creationId xmlns:a16="http://schemas.microsoft.com/office/drawing/2014/main" id="{BF9A8293-1A84-D3BA-2206-FEBDB88688BB}"/>
              </a:ext>
            </a:extLst>
          </p:cNvPr>
          <p:cNvSpPr txBox="1"/>
          <p:nvPr/>
        </p:nvSpPr>
        <p:spPr>
          <a:xfrm>
            <a:off x="2850552" y="6086941"/>
            <a:ext cx="3013630" cy="646331"/>
          </a:xfrm>
          <a:prstGeom prst="rect">
            <a:avLst/>
          </a:prstGeom>
          <a:noFill/>
        </p:spPr>
        <p:txBody>
          <a:bodyPr wrap="square">
            <a:spAutoFit/>
          </a:bodyPr>
          <a:lstStyle/>
          <a:p>
            <a:pPr algn="ctr"/>
            <a:r>
              <a:rPr lang="it-IT" sz="1800" dirty="0">
                <a:solidFill>
                  <a:srgbClr val="002060"/>
                </a:solidFill>
              </a:rPr>
              <a:t>temperature/</a:t>
            </a:r>
            <a:r>
              <a:rPr lang="it-IT" sz="1800" dirty="0" err="1">
                <a:solidFill>
                  <a:srgbClr val="002060"/>
                </a:solidFill>
              </a:rPr>
              <a:t>humidity</a:t>
            </a:r>
            <a:r>
              <a:rPr lang="it-IT" sz="1800" dirty="0">
                <a:solidFill>
                  <a:srgbClr val="002060"/>
                </a:solidFill>
              </a:rPr>
              <a:t> </a:t>
            </a:r>
            <a:r>
              <a:rPr lang="it-IT" sz="1800" dirty="0" err="1">
                <a:solidFill>
                  <a:srgbClr val="002060"/>
                </a:solidFill>
              </a:rPr>
              <a:t>sensors</a:t>
            </a:r>
            <a:r>
              <a:rPr lang="it-IT" sz="1800" dirty="0">
                <a:solidFill>
                  <a:srgbClr val="002060"/>
                </a:solidFill>
              </a:rPr>
              <a:t>, </a:t>
            </a:r>
            <a:r>
              <a:rPr lang="it-IT" sz="1800" dirty="0" err="1">
                <a:solidFill>
                  <a:srgbClr val="002060"/>
                </a:solidFill>
              </a:rPr>
              <a:t>LoraWan</a:t>
            </a:r>
            <a:r>
              <a:rPr lang="it-IT" sz="1800" dirty="0">
                <a:solidFill>
                  <a:srgbClr val="002060"/>
                </a:solidFill>
              </a:rPr>
              <a:t> </a:t>
            </a:r>
            <a:r>
              <a:rPr lang="it-IT" sz="1800" dirty="0" err="1">
                <a:solidFill>
                  <a:srgbClr val="002060"/>
                </a:solidFill>
              </a:rPr>
              <a:t>nodes</a:t>
            </a:r>
            <a:endParaRPr lang="it-IT" sz="1800" dirty="0">
              <a:solidFill>
                <a:srgbClr val="002060"/>
              </a:solidFill>
            </a:endParaRPr>
          </a:p>
        </p:txBody>
      </p:sp>
      <p:pic>
        <p:nvPicPr>
          <p:cNvPr id="17" name="Immagine 16" descr="Immagine che contiene testo, interni, elettrodomestico&#10;&#10;Descrizione generata automaticamente">
            <a:extLst>
              <a:ext uri="{FF2B5EF4-FFF2-40B4-BE49-F238E27FC236}">
                <a16:creationId xmlns:a16="http://schemas.microsoft.com/office/drawing/2014/main" id="{C832D2DD-8D6E-21AF-AB77-0509D86371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436" y="4759095"/>
            <a:ext cx="1259362" cy="1646225"/>
          </a:xfrm>
          <a:prstGeom prst="rect">
            <a:avLst/>
          </a:prstGeom>
        </p:spPr>
      </p:pic>
      <p:sp>
        <p:nvSpPr>
          <p:cNvPr id="19" name="CasellaDiTesto 18">
            <a:extLst>
              <a:ext uri="{FF2B5EF4-FFF2-40B4-BE49-F238E27FC236}">
                <a16:creationId xmlns:a16="http://schemas.microsoft.com/office/drawing/2014/main" id="{6CE22529-8C8D-3136-B191-3B5BFF1372AE}"/>
              </a:ext>
            </a:extLst>
          </p:cNvPr>
          <p:cNvSpPr txBox="1"/>
          <p:nvPr/>
        </p:nvSpPr>
        <p:spPr>
          <a:xfrm>
            <a:off x="8741768" y="6405320"/>
            <a:ext cx="3478924" cy="369332"/>
          </a:xfrm>
          <a:prstGeom prst="rect">
            <a:avLst/>
          </a:prstGeom>
          <a:noFill/>
        </p:spPr>
        <p:txBody>
          <a:bodyPr wrap="square">
            <a:spAutoFit/>
          </a:bodyPr>
          <a:lstStyle/>
          <a:p>
            <a:r>
              <a:rPr lang="it-IT" sz="1800" dirty="0">
                <a:solidFill>
                  <a:srgbClr val="002060"/>
                </a:solidFill>
              </a:rPr>
              <a:t>Stazione Meteo Davis </a:t>
            </a:r>
            <a:r>
              <a:rPr lang="it-IT" sz="1800" dirty="0" err="1">
                <a:solidFill>
                  <a:srgbClr val="002060"/>
                </a:solidFill>
              </a:rPr>
              <a:t>Vantage</a:t>
            </a:r>
            <a:r>
              <a:rPr lang="it-IT" sz="1800" dirty="0">
                <a:solidFill>
                  <a:srgbClr val="002060"/>
                </a:solidFill>
              </a:rPr>
              <a:t> Pro2</a:t>
            </a:r>
          </a:p>
        </p:txBody>
      </p:sp>
      <p:pic>
        <p:nvPicPr>
          <p:cNvPr id="20" name="Picture 2" descr="altum_dls2.png">
            <a:extLst>
              <a:ext uri="{FF2B5EF4-FFF2-40B4-BE49-F238E27FC236}">
                <a16:creationId xmlns:a16="http://schemas.microsoft.com/office/drawing/2014/main" id="{840E5135-EFE8-B801-A618-CF01CA4CB5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46606" y="1949898"/>
            <a:ext cx="1074308" cy="715182"/>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a:extLst>
              <a:ext uri="{FF2B5EF4-FFF2-40B4-BE49-F238E27FC236}">
                <a16:creationId xmlns:a16="http://schemas.microsoft.com/office/drawing/2014/main" id="{2ED32740-F48F-8080-21D2-BD580CB8D77A}"/>
              </a:ext>
            </a:extLst>
          </p:cNvPr>
          <p:cNvSpPr txBox="1"/>
          <p:nvPr/>
        </p:nvSpPr>
        <p:spPr>
          <a:xfrm>
            <a:off x="7140544" y="2590807"/>
            <a:ext cx="6127530" cy="1200329"/>
          </a:xfrm>
          <a:prstGeom prst="rect">
            <a:avLst/>
          </a:prstGeom>
          <a:noFill/>
        </p:spPr>
        <p:txBody>
          <a:bodyPr wrap="square">
            <a:spAutoFit/>
          </a:bodyPr>
          <a:lstStyle>
            <a:defPPr>
              <a:defRPr lang="en-US"/>
            </a:defPPr>
            <a:lvl1pPr algn="ctr">
              <a:defRPr>
                <a:solidFill>
                  <a:srgbClr val="002060"/>
                </a:solidFill>
              </a:defRPr>
            </a:lvl1pPr>
          </a:lstStyle>
          <a:p>
            <a:r>
              <a:rPr lang="en-US" dirty="0"/>
              <a:t>Multispectral Camera </a:t>
            </a:r>
          </a:p>
          <a:p>
            <a:r>
              <a:rPr lang="en-US" dirty="0" err="1"/>
              <a:t>Micasense</a:t>
            </a:r>
            <a:r>
              <a:rPr lang="en-US" dirty="0"/>
              <a:t> </a:t>
            </a:r>
            <a:r>
              <a:rPr lang="en-US" dirty="0" err="1"/>
              <a:t>Altum</a:t>
            </a:r>
            <a:r>
              <a:rPr lang="en-US" dirty="0"/>
              <a:t> </a:t>
            </a:r>
          </a:p>
          <a:p>
            <a:r>
              <a:rPr lang="en-US" dirty="0"/>
              <a:t>6 bands </a:t>
            </a:r>
          </a:p>
          <a:p>
            <a:r>
              <a:rPr lang="en-US" dirty="0"/>
              <a:t>(RGB/</a:t>
            </a:r>
            <a:r>
              <a:rPr lang="en-US" dirty="0" err="1"/>
              <a:t>RedEdge</a:t>
            </a:r>
            <a:r>
              <a:rPr lang="en-US" dirty="0"/>
              <a:t>/NIR/LWIR)</a:t>
            </a:r>
          </a:p>
        </p:txBody>
      </p:sp>
      <p:pic>
        <p:nvPicPr>
          <p:cNvPr id="26" name="Immagine 25">
            <a:extLst>
              <a:ext uri="{FF2B5EF4-FFF2-40B4-BE49-F238E27FC236}">
                <a16:creationId xmlns:a16="http://schemas.microsoft.com/office/drawing/2014/main" id="{47944374-E05F-8C7E-C6A4-FA012A1AC1BB}"/>
              </a:ext>
            </a:extLst>
          </p:cNvPr>
          <p:cNvPicPr>
            <a:picLocks noChangeAspect="1"/>
          </p:cNvPicPr>
          <p:nvPr/>
        </p:nvPicPr>
        <p:blipFill>
          <a:blip r:embed="rId9"/>
          <a:stretch>
            <a:fillRect/>
          </a:stretch>
        </p:blipFill>
        <p:spPr>
          <a:xfrm>
            <a:off x="3813634" y="1550955"/>
            <a:ext cx="1983962" cy="1176762"/>
          </a:xfrm>
          <a:prstGeom prst="rect">
            <a:avLst/>
          </a:prstGeom>
        </p:spPr>
      </p:pic>
      <p:sp>
        <p:nvSpPr>
          <p:cNvPr id="27" name="CasellaDiTesto 26">
            <a:extLst>
              <a:ext uri="{FF2B5EF4-FFF2-40B4-BE49-F238E27FC236}">
                <a16:creationId xmlns:a16="http://schemas.microsoft.com/office/drawing/2014/main" id="{48BEFF46-885C-78B4-1D7E-B6F54BB6F168}"/>
              </a:ext>
            </a:extLst>
          </p:cNvPr>
          <p:cNvSpPr txBox="1"/>
          <p:nvPr/>
        </p:nvSpPr>
        <p:spPr>
          <a:xfrm>
            <a:off x="1689726" y="2643540"/>
            <a:ext cx="6127530" cy="923330"/>
          </a:xfrm>
          <a:prstGeom prst="rect">
            <a:avLst/>
          </a:prstGeom>
          <a:noFill/>
        </p:spPr>
        <p:txBody>
          <a:bodyPr wrap="square">
            <a:spAutoFit/>
          </a:bodyPr>
          <a:lstStyle>
            <a:defPPr>
              <a:defRPr lang="en-US"/>
            </a:defPPr>
            <a:lvl1pPr algn="ctr">
              <a:defRPr>
                <a:solidFill>
                  <a:srgbClr val="002060"/>
                </a:solidFill>
              </a:defRPr>
            </a:lvl1pPr>
          </a:lstStyle>
          <a:p>
            <a:r>
              <a:rPr lang="en-US" dirty="0"/>
              <a:t>Hyperspectral Camera </a:t>
            </a:r>
          </a:p>
          <a:p>
            <a:r>
              <a:rPr lang="en-US" dirty="0" err="1"/>
              <a:t>Cubert</a:t>
            </a:r>
            <a:r>
              <a:rPr lang="en-US" dirty="0"/>
              <a:t> Ultris5 </a:t>
            </a:r>
          </a:p>
          <a:p>
            <a:r>
              <a:rPr lang="en-US" dirty="0"/>
              <a:t>51 bands (VIS/NIR)</a:t>
            </a:r>
          </a:p>
        </p:txBody>
      </p:sp>
      <p:cxnSp>
        <p:nvCxnSpPr>
          <p:cNvPr id="40" name="Connettore 2 39">
            <a:extLst>
              <a:ext uri="{FF2B5EF4-FFF2-40B4-BE49-F238E27FC236}">
                <a16:creationId xmlns:a16="http://schemas.microsoft.com/office/drawing/2014/main" id="{686E35D7-C258-DEF3-F97B-7C6F0BE2C2AA}"/>
              </a:ext>
            </a:extLst>
          </p:cNvPr>
          <p:cNvCxnSpPr>
            <a:cxnSpLocks/>
          </p:cNvCxnSpPr>
          <p:nvPr/>
        </p:nvCxnSpPr>
        <p:spPr>
          <a:xfrm flipV="1">
            <a:off x="5895191" y="1828158"/>
            <a:ext cx="1500578" cy="381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38732B38-A983-3B72-13FE-63CF1A8B9FA2}"/>
              </a:ext>
            </a:extLst>
          </p:cNvPr>
          <p:cNvCxnSpPr>
            <a:cxnSpLocks/>
          </p:cNvCxnSpPr>
          <p:nvPr/>
        </p:nvCxnSpPr>
        <p:spPr>
          <a:xfrm flipH="1" flipV="1">
            <a:off x="7947169" y="1820428"/>
            <a:ext cx="1429010" cy="400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3" name="Immagine 52" descr="Immagine che contiene aria aperta, cielo, persona, Attività ricreative all'aperto&#10;&#10;Descrizione generata automaticamente">
            <a:extLst>
              <a:ext uri="{FF2B5EF4-FFF2-40B4-BE49-F238E27FC236}">
                <a16:creationId xmlns:a16="http://schemas.microsoft.com/office/drawing/2014/main" id="{8E2B9726-5731-38B5-E475-1A65A05D32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2144" y="2911930"/>
            <a:ext cx="994179" cy="1325572"/>
          </a:xfrm>
          <a:prstGeom prst="rect">
            <a:avLst/>
          </a:prstGeom>
        </p:spPr>
      </p:pic>
      <p:grpSp>
        <p:nvGrpSpPr>
          <p:cNvPr id="69" name="Gruppo 68">
            <a:extLst>
              <a:ext uri="{FF2B5EF4-FFF2-40B4-BE49-F238E27FC236}">
                <a16:creationId xmlns:a16="http://schemas.microsoft.com/office/drawing/2014/main" id="{92E83F54-5524-1252-4E44-6A475E8AE008}"/>
              </a:ext>
            </a:extLst>
          </p:cNvPr>
          <p:cNvGrpSpPr/>
          <p:nvPr/>
        </p:nvGrpSpPr>
        <p:grpSpPr>
          <a:xfrm>
            <a:off x="7059172" y="3901482"/>
            <a:ext cx="882127" cy="1150017"/>
            <a:chOff x="6994624" y="3901482"/>
            <a:chExt cx="882127" cy="1150017"/>
          </a:xfrm>
        </p:grpSpPr>
        <p:sp>
          <p:nvSpPr>
            <p:cNvPr id="67" name="Triangolo isoscele 66">
              <a:extLst>
                <a:ext uri="{FF2B5EF4-FFF2-40B4-BE49-F238E27FC236}">
                  <a16:creationId xmlns:a16="http://schemas.microsoft.com/office/drawing/2014/main" id="{2B39689C-24F5-38E4-2345-5DEFB627D154}"/>
                </a:ext>
              </a:extLst>
            </p:cNvPr>
            <p:cNvSpPr/>
            <p:nvPr/>
          </p:nvSpPr>
          <p:spPr>
            <a:xfrm>
              <a:off x="6994624" y="3901482"/>
              <a:ext cx="882127" cy="916579"/>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921B2FFA-CE2D-0AAC-16DE-0D276AABE9AD}"/>
                </a:ext>
              </a:extLst>
            </p:cNvPr>
            <p:cNvSpPr/>
            <p:nvPr/>
          </p:nvSpPr>
          <p:spPr>
            <a:xfrm>
              <a:off x="7015084" y="4632380"/>
              <a:ext cx="829489" cy="41911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8" name="Immagine 27" descr="Immagine che contiene esterni&#10;&#10;Descrizione generata automaticamente">
            <a:extLst>
              <a:ext uri="{FF2B5EF4-FFF2-40B4-BE49-F238E27FC236}">
                <a16:creationId xmlns:a16="http://schemas.microsoft.com/office/drawing/2014/main" id="{53763AFE-013F-1DD7-2B00-2970275C6E53}"/>
              </a:ext>
            </a:extLst>
          </p:cNvPr>
          <p:cNvPicPr/>
          <p:nvPr/>
        </p:nvPicPr>
        <p:blipFill>
          <a:blip r:embed="rId11"/>
          <a:stretch>
            <a:fillRect/>
          </a:stretch>
        </p:blipFill>
        <p:spPr>
          <a:xfrm>
            <a:off x="6819108" y="4898749"/>
            <a:ext cx="1745673" cy="1769792"/>
          </a:xfrm>
          <a:prstGeom prst="rect">
            <a:avLst/>
          </a:prstGeom>
          <a:noFill/>
          <a:ln>
            <a:noFill/>
            <a:prstDash/>
          </a:ln>
        </p:spPr>
      </p:pic>
      <p:cxnSp>
        <p:nvCxnSpPr>
          <p:cNvPr id="32" name="Connettore 2 31">
            <a:extLst>
              <a:ext uri="{FF2B5EF4-FFF2-40B4-BE49-F238E27FC236}">
                <a16:creationId xmlns:a16="http://schemas.microsoft.com/office/drawing/2014/main" id="{C60BB7BB-AA52-BFBA-70F5-763037C720BC}"/>
              </a:ext>
            </a:extLst>
          </p:cNvPr>
          <p:cNvCxnSpPr>
            <a:cxnSpLocks/>
            <a:stCxn id="17" idx="1"/>
          </p:cNvCxnSpPr>
          <p:nvPr/>
        </p:nvCxnSpPr>
        <p:spPr>
          <a:xfrm flipH="1" flipV="1">
            <a:off x="7691944" y="5111776"/>
            <a:ext cx="2082492" cy="4704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DF2A00A5-5775-C510-FC29-AC9DCD8121D0}"/>
              </a:ext>
            </a:extLst>
          </p:cNvPr>
          <p:cNvCxnSpPr>
            <a:cxnSpLocks/>
          </p:cNvCxnSpPr>
          <p:nvPr/>
        </p:nvCxnSpPr>
        <p:spPr>
          <a:xfrm>
            <a:off x="5387161" y="5481108"/>
            <a:ext cx="2457412" cy="605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271CEFEE-790E-7899-AFBB-D9403BFAF518}"/>
              </a:ext>
            </a:extLst>
          </p:cNvPr>
          <p:cNvCxnSpPr>
            <a:cxnSpLocks/>
          </p:cNvCxnSpPr>
          <p:nvPr/>
        </p:nvCxnSpPr>
        <p:spPr>
          <a:xfrm>
            <a:off x="5387161" y="5454741"/>
            <a:ext cx="1917281" cy="49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ttore 2 74">
            <a:extLst>
              <a:ext uri="{FF2B5EF4-FFF2-40B4-BE49-F238E27FC236}">
                <a16:creationId xmlns:a16="http://schemas.microsoft.com/office/drawing/2014/main" id="{A91B2BA1-AC45-FD47-CEFB-0B00EEDE8C97}"/>
              </a:ext>
            </a:extLst>
          </p:cNvPr>
          <p:cNvCxnSpPr>
            <a:cxnSpLocks/>
          </p:cNvCxnSpPr>
          <p:nvPr/>
        </p:nvCxnSpPr>
        <p:spPr>
          <a:xfrm>
            <a:off x="7691944" y="1949898"/>
            <a:ext cx="0" cy="8268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022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850552" y="115320"/>
            <a:ext cx="9090435" cy="646331"/>
          </a:xfrm>
          <a:prstGeom prst="rect">
            <a:avLst/>
          </a:prstGeom>
          <a:noFill/>
        </p:spPr>
        <p:txBody>
          <a:bodyPr wrap="square" lIns="91440" tIns="45720" rIns="91440" bIns="45720" rtlCol="0" anchor="t">
            <a:spAutoFit/>
          </a:bodyPr>
          <a:lstStyle/>
          <a:p>
            <a:pPr algn="ctr">
              <a:spcAft>
                <a:spcPts val="1200"/>
              </a:spcAft>
            </a:pPr>
            <a:r>
              <a:rPr lang="de-DE" sz="3200" dirty="0">
                <a:solidFill>
                  <a:srgbClr val="002060"/>
                </a:solidFill>
                <a:latin typeface="Aptos"/>
              </a:rPr>
              <a:t>HW </a:t>
            </a:r>
            <a:r>
              <a:rPr lang="de-DE" sz="3600" dirty="0">
                <a:solidFill>
                  <a:srgbClr val="002060"/>
                </a:solidFill>
                <a:latin typeface="Aptos"/>
              </a:rPr>
              <a:t>System</a:t>
            </a:r>
            <a:r>
              <a:rPr lang="de-DE" sz="3200" dirty="0">
                <a:solidFill>
                  <a:srgbClr val="002060"/>
                </a:solidFill>
                <a:latin typeface="Aptos"/>
              </a:rPr>
              <a:t> Components</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4" name="Immagine 3" descr="Immagine che contiene aeromobile, cielo, aria aperta, dirigibile&#10;&#10;Descrizione generata automaticamente">
            <a:extLst>
              <a:ext uri="{FF2B5EF4-FFF2-40B4-BE49-F238E27FC236}">
                <a16:creationId xmlns:a16="http://schemas.microsoft.com/office/drawing/2014/main" id="{0AF99827-054F-576E-8690-D195E17F0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692" y="805815"/>
            <a:ext cx="2693054" cy="2019791"/>
          </a:xfrm>
          <a:prstGeom prst="rect">
            <a:avLst/>
          </a:prstGeom>
        </p:spPr>
      </p:pic>
      <p:pic>
        <p:nvPicPr>
          <p:cNvPr id="8" name="Immagine 7" descr="Immagine che contiene arredo, calzature, persona, terreno&#10;&#10;Descrizione generata automaticamente">
            <a:extLst>
              <a:ext uri="{FF2B5EF4-FFF2-40B4-BE49-F238E27FC236}">
                <a16:creationId xmlns:a16="http://schemas.microsoft.com/office/drawing/2014/main" id="{4975A753-E701-F026-BB60-EDB890EDA5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8" y="1171025"/>
            <a:ext cx="1656174" cy="2208232"/>
          </a:xfrm>
          <a:prstGeom prst="rect">
            <a:avLst/>
          </a:prstGeom>
        </p:spPr>
      </p:pic>
      <p:sp>
        <p:nvSpPr>
          <p:cNvPr id="11" name="CasellaDiTesto 10">
            <a:extLst>
              <a:ext uri="{FF2B5EF4-FFF2-40B4-BE49-F238E27FC236}">
                <a16:creationId xmlns:a16="http://schemas.microsoft.com/office/drawing/2014/main" id="{C5A77A96-25A9-A18E-F07B-318AE4DE6E03}"/>
              </a:ext>
            </a:extLst>
          </p:cNvPr>
          <p:cNvSpPr txBox="1"/>
          <p:nvPr/>
        </p:nvSpPr>
        <p:spPr>
          <a:xfrm>
            <a:off x="2888620" y="2825606"/>
            <a:ext cx="3389415" cy="584775"/>
          </a:xfrm>
          <a:prstGeom prst="rect">
            <a:avLst/>
          </a:prstGeom>
          <a:noFill/>
        </p:spPr>
        <p:txBody>
          <a:bodyPr wrap="square">
            <a:spAutoFit/>
          </a:bodyPr>
          <a:lstStyle/>
          <a:p>
            <a:pPr algn="l"/>
            <a:r>
              <a:rPr lang="it-IT" sz="1600" b="0" i="0" u="none" strike="noStrike" baseline="0" dirty="0" err="1">
                <a:solidFill>
                  <a:srgbClr val="1F71AA"/>
                </a:solidFill>
                <a:latin typeface="Calibri" panose="020F0502020204030204" pitchFamily="34" charset="0"/>
              </a:rPr>
              <a:t>Airship</a:t>
            </a:r>
            <a:r>
              <a:rPr lang="it-IT" sz="1600" b="0" i="0" u="none" strike="noStrike" baseline="0" dirty="0">
                <a:solidFill>
                  <a:srgbClr val="1F71AA"/>
                </a:solidFill>
                <a:latin typeface="Calibri" panose="020F0502020204030204" pitchFamily="34" charset="0"/>
              </a:rPr>
              <a:t> </a:t>
            </a:r>
            <a:r>
              <a:rPr lang="it-IT" sz="1600" b="0" i="0" u="none" strike="noStrike" baseline="0" dirty="0" err="1">
                <a:solidFill>
                  <a:srgbClr val="1F71AA"/>
                </a:solidFill>
                <a:latin typeface="Calibri" panose="020F0502020204030204" pitchFamily="34" charset="0"/>
              </a:rPr>
              <a:t>lenght</a:t>
            </a:r>
            <a:r>
              <a:rPr lang="it-IT" sz="1600" b="0" i="0" u="none" strike="noStrike" baseline="0" dirty="0">
                <a:solidFill>
                  <a:srgbClr val="1F71AA"/>
                </a:solidFill>
                <a:latin typeface="Calibri" panose="020F0502020204030204" pitchFamily="34" charset="0"/>
              </a:rPr>
              <a:t> 8 m, </a:t>
            </a:r>
            <a:r>
              <a:rPr lang="it-IT" sz="1600" b="0" i="0" u="none" strike="noStrike" baseline="0" dirty="0" err="1">
                <a:solidFill>
                  <a:srgbClr val="1F71AA"/>
                </a:solidFill>
                <a:latin typeface="Calibri" panose="020F0502020204030204" pitchFamily="34" charset="0"/>
              </a:rPr>
              <a:t>helium</a:t>
            </a:r>
            <a:r>
              <a:rPr lang="it-IT" sz="1600" b="0" i="0" u="none" strike="noStrike" baseline="0" dirty="0">
                <a:solidFill>
                  <a:srgbClr val="1F71AA"/>
                </a:solidFill>
                <a:latin typeface="Calibri" panose="020F0502020204030204" pitchFamily="34" charset="0"/>
              </a:rPr>
              <a:t> volume 55 mc, </a:t>
            </a:r>
            <a:r>
              <a:rPr lang="it-IT" sz="1600" b="0" i="0" u="none" strike="noStrike" baseline="0" dirty="0" err="1">
                <a:solidFill>
                  <a:srgbClr val="1F71AA"/>
                </a:solidFill>
                <a:latin typeface="Calibri" panose="020F0502020204030204" pitchFamily="34" charset="0"/>
              </a:rPr>
              <a:t>rigid</a:t>
            </a:r>
            <a:r>
              <a:rPr lang="it-IT" sz="1600" b="0" i="0" u="none" strike="noStrike" baseline="0" dirty="0">
                <a:solidFill>
                  <a:srgbClr val="1F71AA"/>
                </a:solidFill>
                <a:latin typeface="Calibri" panose="020F0502020204030204" pitchFamily="34" charset="0"/>
              </a:rPr>
              <a:t> </a:t>
            </a:r>
            <a:r>
              <a:rPr lang="it-IT" sz="1600" b="0" i="0" u="none" strike="noStrike" baseline="0" dirty="0" err="1">
                <a:solidFill>
                  <a:srgbClr val="1F71AA"/>
                </a:solidFill>
                <a:latin typeface="Calibri" panose="020F0502020204030204" pitchFamily="34" charset="0"/>
              </a:rPr>
              <a:t>ailerons</a:t>
            </a:r>
            <a:r>
              <a:rPr lang="it-IT" sz="1600" b="0" i="0" u="none" strike="noStrike" baseline="0" dirty="0">
                <a:solidFill>
                  <a:srgbClr val="1F71AA"/>
                </a:solidFill>
                <a:latin typeface="Calibri" panose="020F0502020204030204" pitchFamily="34" charset="0"/>
              </a:rPr>
              <a:t>, lifting force 34 kg</a:t>
            </a:r>
            <a:endParaRPr lang="it-IT" sz="1600" dirty="0"/>
          </a:p>
        </p:txBody>
      </p:sp>
      <p:pic>
        <p:nvPicPr>
          <p:cNvPr id="14" name="Immagine 13">
            <a:extLst>
              <a:ext uri="{FF2B5EF4-FFF2-40B4-BE49-F238E27FC236}">
                <a16:creationId xmlns:a16="http://schemas.microsoft.com/office/drawing/2014/main" id="{FF535CB1-8FB7-D6BB-481B-2710969161B1}"/>
              </a:ext>
            </a:extLst>
          </p:cNvPr>
          <p:cNvPicPr>
            <a:picLocks noChangeAspect="1"/>
          </p:cNvPicPr>
          <p:nvPr/>
        </p:nvPicPr>
        <p:blipFill>
          <a:blip r:embed="rId7"/>
          <a:stretch>
            <a:fillRect/>
          </a:stretch>
        </p:blipFill>
        <p:spPr>
          <a:xfrm>
            <a:off x="3444701" y="3844225"/>
            <a:ext cx="2277252" cy="2277252"/>
          </a:xfrm>
          <a:prstGeom prst="rect">
            <a:avLst/>
          </a:prstGeom>
        </p:spPr>
      </p:pic>
      <p:sp>
        <p:nvSpPr>
          <p:cNvPr id="15" name="CasellaDiTesto 14">
            <a:extLst>
              <a:ext uri="{FF2B5EF4-FFF2-40B4-BE49-F238E27FC236}">
                <a16:creationId xmlns:a16="http://schemas.microsoft.com/office/drawing/2014/main" id="{75699A23-D481-1005-1ABE-1370E9F15771}"/>
              </a:ext>
            </a:extLst>
          </p:cNvPr>
          <p:cNvSpPr txBox="1"/>
          <p:nvPr/>
        </p:nvSpPr>
        <p:spPr>
          <a:xfrm>
            <a:off x="2978828" y="6096349"/>
            <a:ext cx="3714399" cy="584775"/>
          </a:xfrm>
          <a:prstGeom prst="rect">
            <a:avLst/>
          </a:prstGeom>
          <a:noFill/>
        </p:spPr>
        <p:txBody>
          <a:bodyPr wrap="square">
            <a:spAutoFit/>
          </a:bodyPr>
          <a:lstStyle>
            <a:defPPr>
              <a:defRPr lang="en-US"/>
            </a:defPPr>
            <a:lvl1pPr>
              <a:defRPr b="0" i="0" u="none" strike="noStrike" baseline="0">
                <a:solidFill>
                  <a:srgbClr val="1F71AA"/>
                </a:solidFill>
                <a:latin typeface="Calibri" panose="020F0502020204030204" pitchFamily="34" charset="0"/>
              </a:defRPr>
            </a:lvl1pPr>
          </a:lstStyle>
          <a:p>
            <a:r>
              <a:rPr lang="it-IT" sz="1600" dirty="0" err="1"/>
              <a:t>Gimbal</a:t>
            </a:r>
            <a:r>
              <a:rPr lang="it-IT" sz="1600" dirty="0"/>
              <a:t> 3 </a:t>
            </a:r>
            <a:r>
              <a:rPr lang="it-IT" sz="1600" dirty="0" err="1"/>
              <a:t>axis</a:t>
            </a:r>
            <a:r>
              <a:rPr lang="it-IT" sz="1600" dirty="0"/>
              <a:t>, </a:t>
            </a:r>
            <a:r>
              <a:rPr lang="en-US" sz="1600" dirty="0"/>
              <a:t>automatic positioning of cameras </a:t>
            </a:r>
            <a:r>
              <a:rPr lang="it-IT" sz="1600" dirty="0"/>
              <a:t>controller</a:t>
            </a:r>
          </a:p>
        </p:txBody>
      </p:sp>
      <p:sp>
        <p:nvSpPr>
          <p:cNvPr id="21" name="CasellaDiTesto 20">
            <a:extLst>
              <a:ext uri="{FF2B5EF4-FFF2-40B4-BE49-F238E27FC236}">
                <a16:creationId xmlns:a16="http://schemas.microsoft.com/office/drawing/2014/main" id="{552D50DE-15C1-821F-9952-8396485ED256}"/>
              </a:ext>
            </a:extLst>
          </p:cNvPr>
          <p:cNvSpPr txBox="1"/>
          <p:nvPr/>
        </p:nvSpPr>
        <p:spPr>
          <a:xfrm>
            <a:off x="9423892" y="1120676"/>
            <a:ext cx="2768108" cy="1815882"/>
          </a:xfrm>
          <a:prstGeom prst="rect">
            <a:avLst/>
          </a:prstGeom>
          <a:noFill/>
        </p:spPr>
        <p:txBody>
          <a:bodyPr wrap="square">
            <a:spAutoFit/>
          </a:bodyPr>
          <a:lstStyle>
            <a:defPPr>
              <a:defRPr lang="en-US"/>
            </a:defPPr>
            <a:lvl1pPr>
              <a:defRPr b="0" i="0" u="none" strike="noStrike" baseline="0">
                <a:solidFill>
                  <a:srgbClr val="1F71AA"/>
                </a:solidFill>
                <a:latin typeface="Calibri" panose="020F0502020204030204" pitchFamily="34" charset="0"/>
              </a:defRPr>
            </a:lvl1pPr>
          </a:lstStyle>
          <a:p>
            <a:r>
              <a:rPr lang="it-IT" sz="1600" dirty="0"/>
              <a:t>on-board software for the</a:t>
            </a:r>
          </a:p>
          <a:p>
            <a:r>
              <a:rPr lang="it-IT" sz="1600" dirty="0" err="1"/>
              <a:t>managment</a:t>
            </a:r>
            <a:r>
              <a:rPr lang="it-IT" sz="1600" dirty="0"/>
              <a:t> of the  </a:t>
            </a:r>
            <a:r>
              <a:rPr lang="it-IT" sz="1600" dirty="0" err="1"/>
              <a:t>different</a:t>
            </a:r>
            <a:r>
              <a:rPr lang="it-IT" sz="1600" dirty="0"/>
              <a:t> hardware </a:t>
            </a:r>
            <a:r>
              <a:rPr lang="it-IT" sz="1600" dirty="0" err="1"/>
              <a:t>components</a:t>
            </a:r>
            <a:endParaRPr lang="it-IT" sz="1600" dirty="0"/>
          </a:p>
          <a:p>
            <a:pPr marL="285750" indent="-285750">
              <a:buFont typeface="Arial" panose="020B0604020202020204" pitchFamily="34" charset="0"/>
              <a:buChar char="•"/>
            </a:pPr>
            <a:r>
              <a:rPr lang="it-IT" sz="1600" dirty="0" err="1"/>
              <a:t>rechargeable</a:t>
            </a:r>
            <a:r>
              <a:rPr lang="it-IT" sz="1600" dirty="0"/>
              <a:t> </a:t>
            </a:r>
            <a:r>
              <a:rPr lang="it-IT" sz="1600" dirty="0" err="1"/>
              <a:t>batteries</a:t>
            </a:r>
            <a:endParaRPr lang="it-IT" sz="1600" dirty="0"/>
          </a:p>
          <a:p>
            <a:pPr marL="285750" indent="-285750">
              <a:buFont typeface="Arial" panose="020B0604020202020204" pitchFamily="34" charset="0"/>
              <a:buChar char="•"/>
            </a:pPr>
            <a:r>
              <a:rPr lang="it-IT" sz="1600" dirty="0"/>
              <a:t>GPS </a:t>
            </a:r>
            <a:r>
              <a:rPr lang="it-IT" sz="1600" dirty="0" err="1"/>
              <a:t>sensor</a:t>
            </a:r>
            <a:endParaRPr lang="it-IT" sz="1600" dirty="0"/>
          </a:p>
          <a:p>
            <a:pPr marL="285750" indent="-285750">
              <a:buFont typeface="Arial" panose="020B0604020202020204" pitchFamily="34" charset="0"/>
              <a:buChar char="•"/>
            </a:pPr>
            <a:r>
              <a:rPr lang="it-IT" sz="1600" dirty="0"/>
              <a:t>Flight Control Board </a:t>
            </a:r>
          </a:p>
          <a:p>
            <a:endParaRPr lang="it-IT" sz="1600" dirty="0"/>
          </a:p>
        </p:txBody>
      </p:sp>
      <p:pic>
        <p:nvPicPr>
          <p:cNvPr id="25" name="Immagine 24">
            <a:extLst>
              <a:ext uri="{FF2B5EF4-FFF2-40B4-BE49-F238E27FC236}">
                <a16:creationId xmlns:a16="http://schemas.microsoft.com/office/drawing/2014/main" id="{815F8123-BC7A-E40E-ABE0-3F311E0FC118}"/>
              </a:ext>
            </a:extLst>
          </p:cNvPr>
          <p:cNvPicPr>
            <a:picLocks noChangeAspect="1"/>
          </p:cNvPicPr>
          <p:nvPr/>
        </p:nvPicPr>
        <p:blipFill>
          <a:blip r:embed="rId8"/>
          <a:stretch>
            <a:fillRect/>
          </a:stretch>
        </p:blipFill>
        <p:spPr>
          <a:xfrm>
            <a:off x="6625656" y="3982115"/>
            <a:ext cx="2587516" cy="2302477"/>
          </a:xfrm>
          <a:prstGeom prst="rect">
            <a:avLst/>
          </a:prstGeom>
        </p:spPr>
      </p:pic>
      <p:sp>
        <p:nvSpPr>
          <p:cNvPr id="29" name="CasellaDiTesto 28">
            <a:extLst>
              <a:ext uri="{FF2B5EF4-FFF2-40B4-BE49-F238E27FC236}">
                <a16:creationId xmlns:a16="http://schemas.microsoft.com/office/drawing/2014/main" id="{CE9F1DB9-00CD-7C00-E16D-CF271B257E0D}"/>
              </a:ext>
            </a:extLst>
          </p:cNvPr>
          <p:cNvSpPr txBox="1"/>
          <p:nvPr/>
        </p:nvSpPr>
        <p:spPr>
          <a:xfrm>
            <a:off x="9213172" y="4010806"/>
            <a:ext cx="2996909" cy="2062103"/>
          </a:xfrm>
          <a:prstGeom prst="rect">
            <a:avLst/>
          </a:prstGeom>
          <a:noFill/>
        </p:spPr>
        <p:txBody>
          <a:bodyPr wrap="square">
            <a:spAutoFit/>
          </a:bodyPr>
          <a:lstStyle>
            <a:defPPr>
              <a:defRPr lang="en-US"/>
            </a:defPPr>
            <a:lvl1pPr>
              <a:defRPr b="0" i="0" u="none" strike="noStrike" baseline="0">
                <a:solidFill>
                  <a:srgbClr val="1F71AA"/>
                </a:solidFill>
                <a:latin typeface="Calibri" panose="020F0502020204030204" pitchFamily="34" charset="0"/>
              </a:defRPr>
            </a:lvl1pPr>
          </a:lstStyle>
          <a:p>
            <a:r>
              <a:rPr lang="it-IT" sz="1600" dirty="0"/>
              <a:t>Ground </a:t>
            </a:r>
            <a:r>
              <a:rPr lang="it-IT" sz="1600" dirty="0" err="1"/>
              <a:t>segment</a:t>
            </a:r>
            <a:r>
              <a:rPr lang="it-IT" sz="1600" dirty="0"/>
              <a:t> </a:t>
            </a:r>
            <a:r>
              <a:rPr lang="it-IT" sz="1600" dirty="0" err="1"/>
              <a:t>components</a:t>
            </a:r>
            <a:r>
              <a:rPr lang="it-IT" sz="1600" dirty="0"/>
              <a:t>:</a:t>
            </a:r>
          </a:p>
          <a:p>
            <a:pPr marL="285750" indent="-285750">
              <a:buFont typeface="Arial" panose="020B0604020202020204" pitchFamily="34" charset="0"/>
              <a:buChar char="•"/>
            </a:pPr>
            <a:r>
              <a:rPr lang="it-IT" sz="1600" dirty="0" err="1"/>
              <a:t>Transport</a:t>
            </a:r>
            <a:r>
              <a:rPr lang="it-IT" sz="1600" dirty="0"/>
              <a:t> trolley </a:t>
            </a:r>
            <a:r>
              <a:rPr lang="it-IT" sz="1600" dirty="0" err="1"/>
              <a:t>is</a:t>
            </a:r>
            <a:r>
              <a:rPr lang="it-IT" sz="1600" dirty="0"/>
              <a:t> the </a:t>
            </a:r>
            <a:r>
              <a:rPr lang="en-US" sz="1600" dirty="0"/>
              <a:t>control base of the aerostatic platform;</a:t>
            </a:r>
          </a:p>
          <a:p>
            <a:pPr marL="285750" indent="-285750">
              <a:buFont typeface="Arial" panose="020B0604020202020204" pitchFamily="34" charset="0"/>
              <a:buChar char="•"/>
            </a:pPr>
            <a:r>
              <a:rPr lang="en-US" sz="1600" dirty="0"/>
              <a:t>The winch is the electromechanical mechanism on which the cable for the balloon is wound.</a:t>
            </a:r>
            <a:endParaRPr lang="it-IT" sz="1600" dirty="0"/>
          </a:p>
        </p:txBody>
      </p:sp>
    </p:spTree>
    <p:extLst>
      <p:ext uri="{BB962C8B-B14F-4D97-AF65-F5344CB8AC3E}">
        <p14:creationId xmlns:p14="http://schemas.microsoft.com/office/powerpoint/2010/main" val="228320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86678" y="418976"/>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Vine </a:t>
            </a:r>
            <a:r>
              <a:rPr lang="de-DE" sz="3600" dirty="0" err="1">
                <a:solidFill>
                  <a:srgbClr val="002060"/>
                </a:solidFill>
                <a:latin typeface="Aptos"/>
              </a:rPr>
              <a:t>Water</a:t>
            </a:r>
            <a:r>
              <a:rPr lang="de-DE" sz="3600" dirty="0">
                <a:solidFill>
                  <a:srgbClr val="002060"/>
                </a:solidFill>
                <a:latin typeface="Aptos"/>
              </a:rPr>
              <a:t> Stress</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11" name="TextBox 10">
            <a:extLst>
              <a:ext uri="{FF2B5EF4-FFF2-40B4-BE49-F238E27FC236}">
                <a16:creationId xmlns:a16="http://schemas.microsoft.com/office/drawing/2014/main" id="{5CEBF1DB-FD91-303B-7BE4-20BBB7B529BF}"/>
              </a:ext>
            </a:extLst>
          </p:cNvPr>
          <p:cNvSpPr txBox="1"/>
          <p:nvPr/>
        </p:nvSpPr>
        <p:spPr>
          <a:xfrm>
            <a:off x="3447875" y="1669409"/>
            <a:ext cx="8170877" cy="1600438"/>
          </a:xfrm>
          <a:prstGeom prst="rect">
            <a:avLst/>
          </a:prstGeom>
          <a:noFill/>
        </p:spPr>
        <p:txBody>
          <a:bodyPr wrap="square" lIns="91440" tIns="45720" rIns="91440" bIns="45720" rtlCol="0" anchor="t">
            <a:spAutoFit/>
          </a:bodyPr>
          <a:lstStyle/>
          <a:p>
            <a:r>
              <a:rPr lang="en-GB" sz="2000" dirty="0">
                <a:latin typeface="Aptos"/>
              </a:rPr>
              <a:t>One of the most important stress that afflicts vine plants is the lack of water during the different phases of the growing season. Correct and rapid identification allows growers to make the correct decisions to compensate for it. </a:t>
            </a:r>
            <a:endParaRPr lang="en-GB" dirty="0">
              <a:latin typeface="Aptos"/>
            </a:endParaRPr>
          </a:p>
          <a:p>
            <a:endParaRPr lang="en-GB" dirty="0">
              <a:latin typeface="Aptos"/>
              <a:cs typeface="Calibri" panose="020F0502020204030204"/>
            </a:endParaRP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F3180E82-CD19-C15E-B28E-8FC28F56B837}"/>
                  </a:ext>
                </a:extLst>
              </p:cNvPr>
              <p:cNvSpPr txBox="1"/>
              <p:nvPr/>
            </p:nvSpPr>
            <p:spPr>
              <a:xfrm>
                <a:off x="3836275" y="3721284"/>
                <a:ext cx="3563007" cy="876843"/>
              </a:xfrm>
              <a:prstGeom prst="rect">
                <a:avLst/>
              </a:prstGeom>
              <a:noFill/>
            </p:spPr>
            <p:txBody>
              <a:bodyPr wrap="square">
                <a:spAutoFit/>
              </a:bodyPr>
              <a:lstStyle/>
              <a:p>
                <a:r>
                  <a:rPr lang="it-IT" sz="3200" dirty="0">
                    <a:solidFill>
                      <a:schemeClr val="tx1"/>
                    </a:solidFill>
                    <a:latin typeface="Aptos" panose="020B0004020202020204" pitchFamily="34" charset="0"/>
                  </a:rPr>
                  <a:t>CWSI: </a:t>
                </a:r>
                <a14:m>
                  <m:oMath xmlns:m="http://schemas.openxmlformats.org/officeDocument/2006/math">
                    <m:f>
                      <m:fPr>
                        <m:ctrlPr>
                          <a:rPr lang="it-IT" sz="3200" i="1">
                            <a:solidFill>
                              <a:schemeClr val="tx1"/>
                            </a:solidFill>
                            <a:latin typeface="Cambria Math" panose="02040503050406030204" pitchFamily="18" charset="0"/>
                          </a:rPr>
                        </m:ctrlPr>
                      </m:fPr>
                      <m:num>
                        <m:d>
                          <m:dPr>
                            <m:ctrlPr>
                              <a:rPr lang="it-IT" sz="3200" i="1">
                                <a:solidFill>
                                  <a:schemeClr val="tx1"/>
                                </a:solidFill>
                                <a:latin typeface="Cambria Math" panose="02040503050406030204" pitchFamily="18" charset="0"/>
                              </a:rPr>
                            </m:ctrlPr>
                          </m:dPr>
                          <m:e>
                            <m:r>
                              <a:rPr lang="it-IT" sz="3200" b="0" i="1" smtClean="0">
                                <a:solidFill>
                                  <a:schemeClr val="tx1"/>
                                </a:solidFill>
                                <a:latin typeface="Cambria Math" panose="02040503050406030204" pitchFamily="18" charset="0"/>
                              </a:rPr>
                              <m:t>𝐿𝑊</m:t>
                            </m:r>
                            <m:r>
                              <a:rPr lang="it-IT" sz="3200" i="1">
                                <a:solidFill>
                                  <a:schemeClr val="tx1"/>
                                </a:solidFill>
                                <a:latin typeface="Cambria Math" panose="02040503050406030204" pitchFamily="18" charset="0"/>
                              </a:rPr>
                              <m:t>𝐼𝑅</m:t>
                            </m:r>
                            <m:r>
                              <a:rPr lang="it-IT" sz="3200" i="1">
                                <a:solidFill>
                                  <a:schemeClr val="tx1"/>
                                </a:solidFill>
                                <a:latin typeface="Cambria Math" panose="02040503050406030204" pitchFamily="18" charset="0"/>
                              </a:rPr>
                              <m:t>−</m:t>
                            </m:r>
                            <m:r>
                              <a:rPr lang="it-IT" sz="3200" b="0" i="1" smtClean="0">
                                <a:solidFill>
                                  <a:schemeClr val="tx1"/>
                                </a:solidFill>
                                <a:latin typeface="Cambria Math" panose="02040503050406030204" pitchFamily="18" charset="0"/>
                              </a:rPr>
                              <m:t>𝑇</m:t>
                            </m:r>
                            <m:r>
                              <a:rPr lang="it-IT" sz="3200" b="0" i="1" baseline="-25000" smtClean="0">
                                <a:solidFill>
                                  <a:schemeClr val="tx1"/>
                                </a:solidFill>
                                <a:latin typeface="Cambria Math" panose="02040503050406030204" pitchFamily="18" charset="0"/>
                              </a:rPr>
                              <m:t>𝑤𝑒𝑡</m:t>
                            </m:r>
                          </m:e>
                        </m:d>
                      </m:num>
                      <m:den>
                        <m:d>
                          <m:dPr>
                            <m:ctrlPr>
                              <a:rPr lang="it-IT" sz="3200" i="1">
                                <a:solidFill>
                                  <a:schemeClr val="tx1"/>
                                </a:solidFill>
                                <a:latin typeface="Cambria Math" panose="02040503050406030204" pitchFamily="18" charset="0"/>
                              </a:rPr>
                            </m:ctrlPr>
                          </m:dPr>
                          <m:e>
                            <m:r>
                              <a:rPr lang="it-IT" sz="3200" b="0" i="1" smtClean="0">
                                <a:solidFill>
                                  <a:schemeClr val="tx1"/>
                                </a:solidFill>
                                <a:latin typeface="Cambria Math" panose="02040503050406030204" pitchFamily="18" charset="0"/>
                              </a:rPr>
                              <m:t>𝑇</m:t>
                            </m:r>
                            <m:r>
                              <a:rPr lang="it-IT" sz="3200" b="0" i="1" baseline="-25000" smtClean="0">
                                <a:solidFill>
                                  <a:schemeClr val="tx1"/>
                                </a:solidFill>
                                <a:latin typeface="Cambria Math" panose="02040503050406030204" pitchFamily="18" charset="0"/>
                              </a:rPr>
                              <m:t>𝑑𝑟𝑦</m:t>
                            </m:r>
                            <m:r>
                              <a:rPr lang="it-IT" sz="3200" i="1">
                                <a:solidFill>
                                  <a:schemeClr val="tx1"/>
                                </a:solidFill>
                                <a:latin typeface="Cambria Math" panose="02040503050406030204" pitchFamily="18" charset="0"/>
                              </a:rPr>
                              <m:t>+</m:t>
                            </m:r>
                            <m:r>
                              <a:rPr lang="it-IT" sz="3200" b="0" i="1" smtClean="0">
                                <a:solidFill>
                                  <a:schemeClr val="tx1"/>
                                </a:solidFill>
                                <a:latin typeface="Cambria Math" panose="02040503050406030204" pitchFamily="18" charset="0"/>
                              </a:rPr>
                              <m:t>𝑇</m:t>
                            </m:r>
                            <m:r>
                              <a:rPr lang="it-IT" sz="3200" b="0" i="1" baseline="-25000" smtClean="0">
                                <a:solidFill>
                                  <a:schemeClr val="tx1"/>
                                </a:solidFill>
                                <a:latin typeface="Cambria Math" panose="02040503050406030204" pitchFamily="18" charset="0"/>
                              </a:rPr>
                              <m:t>𝑤𝑒𝑡</m:t>
                            </m:r>
                          </m:e>
                        </m:d>
                      </m:den>
                    </m:f>
                  </m:oMath>
                </a14:m>
                <a:endParaRPr lang="it-IT" sz="3200" dirty="0">
                  <a:solidFill>
                    <a:schemeClr val="tx1"/>
                  </a:solidFill>
                  <a:latin typeface="Aptos" panose="020B0004020202020204" pitchFamily="34" charset="0"/>
                </a:endParaRPr>
              </a:p>
            </p:txBody>
          </p:sp>
        </mc:Choice>
        <mc:Fallback xmlns="">
          <p:sp>
            <p:nvSpPr>
              <p:cNvPr id="4" name="CasellaDiTesto 3">
                <a:extLst>
                  <a:ext uri="{FF2B5EF4-FFF2-40B4-BE49-F238E27FC236}">
                    <a16:creationId xmlns:a16="http://schemas.microsoft.com/office/drawing/2014/main" id="{F3180E82-CD19-C15E-B28E-8FC28F56B837}"/>
                  </a:ext>
                </a:extLst>
              </p:cNvPr>
              <p:cNvSpPr txBox="1">
                <a:spLocks noRot="1" noChangeAspect="1" noMove="1" noResize="1" noEditPoints="1" noAdjustHandles="1" noChangeArrowheads="1" noChangeShapeType="1" noTextEdit="1"/>
              </p:cNvSpPr>
              <p:nvPr/>
            </p:nvSpPr>
            <p:spPr>
              <a:xfrm>
                <a:off x="3836275" y="3721284"/>
                <a:ext cx="3563007" cy="876843"/>
              </a:xfrm>
              <a:prstGeom prst="rect">
                <a:avLst/>
              </a:prstGeom>
              <a:blipFill>
                <a:blip r:embed="rId5"/>
                <a:stretch>
                  <a:fillRect l="-4274" b="-5556"/>
                </a:stretch>
              </a:blipFill>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97EDEADE-4BE9-718A-1DCD-F7186C296F79}"/>
              </a:ext>
            </a:extLst>
          </p:cNvPr>
          <p:cNvSpPr txBox="1"/>
          <p:nvPr/>
        </p:nvSpPr>
        <p:spPr>
          <a:xfrm>
            <a:off x="8107469" y="3975039"/>
            <a:ext cx="4084531" cy="400110"/>
          </a:xfrm>
          <a:prstGeom prst="rect">
            <a:avLst/>
          </a:prstGeom>
          <a:noFill/>
        </p:spPr>
        <p:txBody>
          <a:bodyPr wrap="square">
            <a:spAutoFit/>
          </a:bodyPr>
          <a:lstStyle/>
          <a:p>
            <a:r>
              <a:rPr lang="it-IT" sz="2000" i="1" dirty="0">
                <a:latin typeface="Aptos" panose="020B0004020202020204" pitchFamily="34" charset="0"/>
              </a:rPr>
              <a:t>(</a:t>
            </a:r>
            <a:r>
              <a:rPr lang="it-IT" sz="2000" i="1" dirty="0" err="1">
                <a:latin typeface="Aptos" panose="020B0004020202020204" pitchFamily="34" charset="0"/>
              </a:rPr>
              <a:t>Crop</a:t>
            </a:r>
            <a:r>
              <a:rPr lang="it-IT" sz="2000" i="1" dirty="0">
                <a:latin typeface="Aptos" panose="020B0004020202020204" pitchFamily="34" charset="0"/>
              </a:rPr>
              <a:t> Water Stress Index)</a:t>
            </a:r>
          </a:p>
        </p:txBody>
      </p:sp>
    </p:spTree>
    <p:extLst>
      <p:ext uri="{BB962C8B-B14F-4D97-AF65-F5344CB8AC3E}">
        <p14:creationId xmlns:p14="http://schemas.microsoft.com/office/powerpoint/2010/main" val="245002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51132" y="185221"/>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Vine </a:t>
            </a:r>
            <a:r>
              <a:rPr lang="de-DE" sz="3600" dirty="0" err="1">
                <a:solidFill>
                  <a:srgbClr val="002060"/>
                </a:solidFill>
                <a:latin typeface="Aptos"/>
              </a:rPr>
              <a:t>Water</a:t>
            </a:r>
            <a:r>
              <a:rPr lang="de-DE" sz="3600" dirty="0">
                <a:solidFill>
                  <a:srgbClr val="002060"/>
                </a:solidFill>
                <a:latin typeface="Aptos"/>
              </a:rPr>
              <a:t> Stress Workflow</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3" name="Immagine 2">
            <a:extLst>
              <a:ext uri="{FF2B5EF4-FFF2-40B4-BE49-F238E27FC236}">
                <a16:creationId xmlns:a16="http://schemas.microsoft.com/office/drawing/2014/main" id="{562CF2FA-8C73-D4AA-B872-FF1EDACAF2C9}"/>
              </a:ext>
            </a:extLst>
          </p:cNvPr>
          <p:cNvPicPr>
            <a:picLocks noChangeAspect="1"/>
          </p:cNvPicPr>
          <p:nvPr/>
        </p:nvPicPr>
        <p:blipFill rotWithShape="1">
          <a:blip r:embed="rId5">
            <a:extLst>
              <a:ext uri="{28A0092B-C50C-407E-A947-70E740481C1C}">
                <a14:useLocalDpi xmlns:a14="http://schemas.microsoft.com/office/drawing/2010/main" val="0"/>
              </a:ext>
            </a:extLst>
          </a:blip>
          <a:srcRect t="7887" r="55979" b="42802"/>
          <a:stretch/>
        </p:blipFill>
        <p:spPr>
          <a:xfrm>
            <a:off x="3942080" y="1300613"/>
            <a:ext cx="6847841" cy="5524760"/>
          </a:xfrm>
          <a:prstGeom prst="rect">
            <a:avLst/>
          </a:prstGeom>
        </p:spPr>
      </p:pic>
    </p:spTree>
    <p:extLst>
      <p:ext uri="{BB962C8B-B14F-4D97-AF65-F5344CB8AC3E}">
        <p14:creationId xmlns:p14="http://schemas.microsoft.com/office/powerpoint/2010/main" val="284659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51132" y="185221"/>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Vine </a:t>
            </a:r>
            <a:r>
              <a:rPr lang="de-DE" sz="3600" dirty="0" err="1">
                <a:solidFill>
                  <a:srgbClr val="002060"/>
                </a:solidFill>
                <a:latin typeface="Aptos"/>
              </a:rPr>
              <a:t>Water</a:t>
            </a:r>
            <a:r>
              <a:rPr lang="de-DE" sz="3600" dirty="0">
                <a:solidFill>
                  <a:srgbClr val="002060"/>
                </a:solidFill>
                <a:latin typeface="Aptos"/>
              </a:rPr>
              <a:t> Stress Products</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5" name="Immagine 4" descr="Immagine che contiene esterni&#10;&#10;Descrizione generata automaticamente">
            <a:extLst>
              <a:ext uri="{FF2B5EF4-FFF2-40B4-BE49-F238E27FC236}">
                <a16:creationId xmlns:a16="http://schemas.microsoft.com/office/drawing/2014/main" id="{46BFF821-36A4-32D4-68C7-2B9032CD7DAA}"/>
              </a:ext>
            </a:extLst>
          </p:cNvPr>
          <p:cNvPicPr/>
          <p:nvPr/>
        </p:nvPicPr>
        <p:blipFill>
          <a:blip r:embed="rId5"/>
          <a:stretch>
            <a:fillRect/>
          </a:stretch>
        </p:blipFill>
        <p:spPr>
          <a:xfrm>
            <a:off x="3158171" y="1222019"/>
            <a:ext cx="1565154" cy="1281577"/>
          </a:xfrm>
          <a:prstGeom prst="rect">
            <a:avLst/>
          </a:prstGeom>
          <a:noFill/>
          <a:ln>
            <a:noFill/>
            <a:prstDash/>
          </a:ln>
        </p:spPr>
      </p:pic>
      <p:pic>
        <p:nvPicPr>
          <p:cNvPr id="8" name="Immagine 7">
            <a:extLst>
              <a:ext uri="{FF2B5EF4-FFF2-40B4-BE49-F238E27FC236}">
                <a16:creationId xmlns:a16="http://schemas.microsoft.com/office/drawing/2014/main" id="{33131809-03A4-807B-5618-35DC30FA2D8C}"/>
              </a:ext>
            </a:extLst>
          </p:cNvPr>
          <p:cNvPicPr/>
          <p:nvPr/>
        </p:nvPicPr>
        <p:blipFill>
          <a:blip r:embed="rId6"/>
          <a:stretch>
            <a:fillRect/>
          </a:stretch>
        </p:blipFill>
        <p:spPr>
          <a:xfrm>
            <a:off x="4828979" y="1231373"/>
            <a:ext cx="1565154" cy="1272223"/>
          </a:xfrm>
          <a:prstGeom prst="rect">
            <a:avLst/>
          </a:prstGeom>
          <a:noFill/>
          <a:ln>
            <a:noFill/>
            <a:prstDash/>
          </a:ln>
        </p:spPr>
      </p:pic>
      <p:sp>
        <p:nvSpPr>
          <p:cNvPr id="9" name="CasellaDiTesto 8">
            <a:extLst>
              <a:ext uri="{FF2B5EF4-FFF2-40B4-BE49-F238E27FC236}">
                <a16:creationId xmlns:a16="http://schemas.microsoft.com/office/drawing/2014/main" id="{B5DF21A5-9185-2A65-7CB0-5AEA0F70167F}"/>
              </a:ext>
            </a:extLst>
          </p:cNvPr>
          <p:cNvSpPr txBox="1"/>
          <p:nvPr/>
        </p:nvSpPr>
        <p:spPr>
          <a:xfrm>
            <a:off x="3077552" y="912069"/>
            <a:ext cx="3913840" cy="307777"/>
          </a:xfrm>
          <a:prstGeom prst="rect">
            <a:avLst/>
          </a:prstGeom>
          <a:noFill/>
        </p:spPr>
        <p:txBody>
          <a:bodyPr wrap="square" rtlCol="0">
            <a:spAutoFit/>
          </a:bodyPr>
          <a:lstStyle/>
          <a:p>
            <a:r>
              <a:rPr lang="en-GB" sz="1400" dirty="0" err="1">
                <a:solidFill>
                  <a:srgbClr val="002060"/>
                </a:solidFill>
                <a:effectLst/>
                <a:latin typeface="Liberation Serif"/>
                <a:ea typeface="Noto Serif CJK SC"/>
                <a:cs typeface="Lohit Devanagari"/>
              </a:rPr>
              <a:t>Orthomosaic</a:t>
            </a:r>
            <a:r>
              <a:rPr lang="en-GB" sz="1400" dirty="0">
                <a:solidFill>
                  <a:srgbClr val="002060"/>
                </a:solidFill>
                <a:effectLst/>
                <a:latin typeface="Liberation Serif"/>
                <a:ea typeface="Noto Serif CJK SC"/>
                <a:cs typeface="Lohit Devanagari"/>
              </a:rPr>
              <a:t> and thermal </a:t>
            </a:r>
            <a:r>
              <a:rPr lang="en-GB" sz="1400" dirty="0">
                <a:solidFill>
                  <a:srgbClr val="002060"/>
                </a:solidFill>
                <a:latin typeface="Liberation Serif"/>
                <a:ea typeface="Noto Serif CJK SC"/>
                <a:cs typeface="Lohit Devanagari"/>
              </a:rPr>
              <a:t>image of </a:t>
            </a:r>
            <a:r>
              <a:rPr lang="en-GB" sz="1400" dirty="0">
                <a:solidFill>
                  <a:srgbClr val="002060"/>
                </a:solidFill>
                <a:effectLst/>
                <a:latin typeface="Liberation Serif"/>
                <a:ea typeface="Noto Serif CJK SC"/>
                <a:cs typeface="Lohit Devanagari"/>
              </a:rPr>
              <a:t>the parcel</a:t>
            </a:r>
            <a:endParaRPr lang="en-GB" sz="1400" dirty="0">
              <a:solidFill>
                <a:srgbClr val="002060"/>
              </a:solidFill>
            </a:endParaRPr>
          </a:p>
        </p:txBody>
      </p:sp>
      <p:pic>
        <p:nvPicPr>
          <p:cNvPr id="10" name="Immagine 9">
            <a:extLst>
              <a:ext uri="{FF2B5EF4-FFF2-40B4-BE49-F238E27FC236}">
                <a16:creationId xmlns:a16="http://schemas.microsoft.com/office/drawing/2014/main" id="{1E507C08-E205-3498-51EB-BA45DE44CB7D}"/>
              </a:ext>
            </a:extLst>
          </p:cNvPr>
          <p:cNvPicPr>
            <a:picLocks noChangeAspect="1"/>
          </p:cNvPicPr>
          <p:nvPr/>
        </p:nvPicPr>
        <p:blipFill rotWithShape="1">
          <a:blip r:embed="rId7"/>
          <a:srcRect l="6674" t="3697" r="8972" b="7068"/>
          <a:stretch/>
        </p:blipFill>
        <p:spPr>
          <a:xfrm>
            <a:off x="7702994" y="833064"/>
            <a:ext cx="2150644" cy="2206440"/>
          </a:xfrm>
          <a:prstGeom prst="rect">
            <a:avLst/>
          </a:prstGeom>
        </p:spPr>
      </p:pic>
      <p:sp>
        <p:nvSpPr>
          <p:cNvPr id="11" name="Freccia a destra 10">
            <a:extLst>
              <a:ext uri="{FF2B5EF4-FFF2-40B4-BE49-F238E27FC236}">
                <a16:creationId xmlns:a16="http://schemas.microsoft.com/office/drawing/2014/main" id="{DA630789-2D2E-D93F-3C19-21773B9A66D6}"/>
              </a:ext>
            </a:extLst>
          </p:cNvPr>
          <p:cNvSpPr/>
          <p:nvPr/>
        </p:nvSpPr>
        <p:spPr>
          <a:xfrm>
            <a:off x="6499370" y="1703496"/>
            <a:ext cx="1169376"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asellaDiTesto 11">
            <a:extLst>
              <a:ext uri="{FF2B5EF4-FFF2-40B4-BE49-F238E27FC236}">
                <a16:creationId xmlns:a16="http://schemas.microsoft.com/office/drawing/2014/main" id="{9EBFE923-6F0B-90A0-8764-54466B322917}"/>
              </a:ext>
            </a:extLst>
          </p:cNvPr>
          <p:cNvSpPr txBox="1"/>
          <p:nvPr/>
        </p:nvSpPr>
        <p:spPr>
          <a:xfrm>
            <a:off x="6484018" y="1253874"/>
            <a:ext cx="1799118" cy="523220"/>
          </a:xfrm>
          <a:prstGeom prst="rect">
            <a:avLst/>
          </a:prstGeom>
          <a:noFill/>
        </p:spPr>
        <p:txBody>
          <a:bodyPr wrap="square" rtlCol="0">
            <a:spAutoFit/>
          </a:bodyPr>
          <a:lstStyle/>
          <a:p>
            <a:r>
              <a:rPr lang="en-GB" sz="1400" dirty="0">
                <a:solidFill>
                  <a:srgbClr val="002060"/>
                </a:solidFill>
              </a:rPr>
              <a:t>Canopy </a:t>
            </a:r>
          </a:p>
          <a:p>
            <a:r>
              <a:rPr lang="en-GB" sz="1400" dirty="0">
                <a:solidFill>
                  <a:srgbClr val="002060"/>
                </a:solidFill>
              </a:rPr>
              <a:t>Segmentation</a:t>
            </a:r>
          </a:p>
        </p:txBody>
      </p:sp>
      <p:pic>
        <p:nvPicPr>
          <p:cNvPr id="14" name="Immagine 13">
            <a:extLst>
              <a:ext uri="{FF2B5EF4-FFF2-40B4-BE49-F238E27FC236}">
                <a16:creationId xmlns:a16="http://schemas.microsoft.com/office/drawing/2014/main" id="{5DA7538E-59AA-6EE3-51A8-DAE0BA01CDDD}"/>
              </a:ext>
            </a:extLst>
          </p:cNvPr>
          <p:cNvPicPr/>
          <p:nvPr/>
        </p:nvPicPr>
        <p:blipFill>
          <a:blip r:embed="rId8"/>
          <a:stretch>
            <a:fillRect/>
          </a:stretch>
        </p:blipFill>
        <p:spPr>
          <a:xfrm>
            <a:off x="10718487" y="1198635"/>
            <a:ext cx="1170068" cy="1294048"/>
          </a:xfrm>
          <a:prstGeom prst="rect">
            <a:avLst/>
          </a:prstGeom>
          <a:noFill/>
          <a:ln>
            <a:noFill/>
            <a:prstDash/>
          </a:ln>
        </p:spPr>
      </p:pic>
      <p:sp>
        <p:nvSpPr>
          <p:cNvPr id="15" name="Freccia a destra 14">
            <a:extLst>
              <a:ext uri="{FF2B5EF4-FFF2-40B4-BE49-F238E27FC236}">
                <a16:creationId xmlns:a16="http://schemas.microsoft.com/office/drawing/2014/main" id="{58E7DC27-E0F8-0764-F3FF-3D50C0B5D185}"/>
              </a:ext>
            </a:extLst>
          </p:cNvPr>
          <p:cNvSpPr/>
          <p:nvPr/>
        </p:nvSpPr>
        <p:spPr>
          <a:xfrm>
            <a:off x="9934238" y="1713595"/>
            <a:ext cx="731768"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CasellaDiTesto 15">
            <a:extLst>
              <a:ext uri="{FF2B5EF4-FFF2-40B4-BE49-F238E27FC236}">
                <a16:creationId xmlns:a16="http://schemas.microsoft.com/office/drawing/2014/main" id="{8E83159D-CBB6-696E-09A8-845B13A6ACF2}"/>
              </a:ext>
            </a:extLst>
          </p:cNvPr>
          <p:cNvSpPr txBox="1"/>
          <p:nvPr/>
        </p:nvSpPr>
        <p:spPr>
          <a:xfrm>
            <a:off x="10502680" y="657254"/>
            <a:ext cx="1563191" cy="523220"/>
          </a:xfrm>
          <a:prstGeom prst="rect">
            <a:avLst/>
          </a:prstGeom>
          <a:noFill/>
        </p:spPr>
        <p:txBody>
          <a:bodyPr wrap="square" rtlCol="0">
            <a:spAutoFit/>
          </a:bodyPr>
          <a:lstStyle/>
          <a:p>
            <a:pPr algn="ctr"/>
            <a:r>
              <a:rPr lang="en-GB" sz="1400" dirty="0">
                <a:solidFill>
                  <a:srgbClr val="002060"/>
                </a:solidFill>
              </a:rPr>
              <a:t> </a:t>
            </a:r>
          </a:p>
          <a:p>
            <a:pPr algn="ctr"/>
            <a:r>
              <a:rPr lang="en-GB" sz="1400" dirty="0">
                <a:solidFill>
                  <a:srgbClr val="002060"/>
                </a:solidFill>
              </a:rPr>
              <a:t>CWSI Map</a:t>
            </a:r>
          </a:p>
        </p:txBody>
      </p:sp>
      <p:sp>
        <p:nvSpPr>
          <p:cNvPr id="17" name="Freccia a destra 16">
            <a:extLst>
              <a:ext uri="{FF2B5EF4-FFF2-40B4-BE49-F238E27FC236}">
                <a16:creationId xmlns:a16="http://schemas.microsoft.com/office/drawing/2014/main" id="{13192C1F-BDDF-6F24-5CEB-51686906F803}"/>
              </a:ext>
            </a:extLst>
          </p:cNvPr>
          <p:cNvSpPr/>
          <p:nvPr/>
        </p:nvSpPr>
        <p:spPr>
          <a:xfrm rot="5400000">
            <a:off x="10984350" y="2827676"/>
            <a:ext cx="691148"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CasellaDiTesto 17">
            <a:extLst>
              <a:ext uri="{FF2B5EF4-FFF2-40B4-BE49-F238E27FC236}">
                <a16:creationId xmlns:a16="http://schemas.microsoft.com/office/drawing/2014/main" id="{19FD8370-43B6-D9E3-A857-8235685B9DD0}"/>
              </a:ext>
            </a:extLst>
          </p:cNvPr>
          <p:cNvSpPr txBox="1"/>
          <p:nvPr/>
        </p:nvSpPr>
        <p:spPr>
          <a:xfrm>
            <a:off x="10387369" y="2672312"/>
            <a:ext cx="1016331" cy="523220"/>
          </a:xfrm>
          <a:prstGeom prst="rect">
            <a:avLst/>
          </a:prstGeom>
          <a:noFill/>
        </p:spPr>
        <p:txBody>
          <a:bodyPr wrap="square" rtlCol="0">
            <a:spAutoFit/>
          </a:bodyPr>
          <a:lstStyle/>
          <a:p>
            <a:pPr algn="ctr"/>
            <a:r>
              <a:rPr lang="en-GB" sz="1400" dirty="0">
                <a:solidFill>
                  <a:srgbClr val="002060"/>
                </a:solidFill>
              </a:rPr>
              <a:t>Cluster </a:t>
            </a:r>
          </a:p>
          <a:p>
            <a:pPr algn="ctr"/>
            <a:r>
              <a:rPr lang="en-GB" sz="1400" dirty="0">
                <a:solidFill>
                  <a:srgbClr val="002060"/>
                </a:solidFill>
              </a:rPr>
              <a:t>analysis</a:t>
            </a:r>
          </a:p>
        </p:txBody>
      </p:sp>
      <p:sp>
        <p:nvSpPr>
          <p:cNvPr id="19" name="Freccia a destra 18">
            <a:extLst>
              <a:ext uri="{FF2B5EF4-FFF2-40B4-BE49-F238E27FC236}">
                <a16:creationId xmlns:a16="http://schemas.microsoft.com/office/drawing/2014/main" id="{C5DF5E41-4CCA-2471-C452-2FF88167EB66}"/>
              </a:ext>
            </a:extLst>
          </p:cNvPr>
          <p:cNvSpPr/>
          <p:nvPr/>
        </p:nvSpPr>
        <p:spPr>
          <a:xfrm rot="10800000">
            <a:off x="8710638" y="4300666"/>
            <a:ext cx="1169376"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CasellaDiTesto 19">
            <a:extLst>
              <a:ext uri="{FF2B5EF4-FFF2-40B4-BE49-F238E27FC236}">
                <a16:creationId xmlns:a16="http://schemas.microsoft.com/office/drawing/2014/main" id="{AF42F110-219E-17BB-D21C-1744CD5310E6}"/>
              </a:ext>
            </a:extLst>
          </p:cNvPr>
          <p:cNvSpPr txBox="1"/>
          <p:nvPr/>
        </p:nvSpPr>
        <p:spPr>
          <a:xfrm>
            <a:off x="8613925" y="3661113"/>
            <a:ext cx="1380392" cy="523220"/>
          </a:xfrm>
          <a:prstGeom prst="rect">
            <a:avLst/>
          </a:prstGeom>
          <a:noFill/>
        </p:spPr>
        <p:txBody>
          <a:bodyPr wrap="square" rtlCol="0">
            <a:spAutoFit/>
          </a:bodyPr>
          <a:lstStyle/>
          <a:p>
            <a:pPr algn="ctr"/>
            <a:r>
              <a:rPr lang="en-GB" sz="1400" dirty="0">
                <a:solidFill>
                  <a:srgbClr val="002060"/>
                </a:solidFill>
              </a:rPr>
              <a:t>CWSI Variability Map</a:t>
            </a:r>
          </a:p>
        </p:txBody>
      </p:sp>
      <p:pic>
        <p:nvPicPr>
          <p:cNvPr id="21" name="Immagine 20">
            <a:extLst>
              <a:ext uri="{FF2B5EF4-FFF2-40B4-BE49-F238E27FC236}">
                <a16:creationId xmlns:a16="http://schemas.microsoft.com/office/drawing/2014/main" id="{C4201DF4-C65B-23A5-82AE-EC1D8B52D2B7}"/>
              </a:ext>
            </a:extLst>
          </p:cNvPr>
          <p:cNvPicPr/>
          <p:nvPr/>
        </p:nvPicPr>
        <p:blipFill>
          <a:blip r:embed="rId9"/>
          <a:stretch>
            <a:fillRect/>
          </a:stretch>
        </p:blipFill>
        <p:spPr>
          <a:xfrm>
            <a:off x="3169049" y="3450760"/>
            <a:ext cx="2095200" cy="1951200"/>
          </a:xfrm>
          <a:prstGeom prst="rect">
            <a:avLst/>
          </a:prstGeom>
          <a:noFill/>
          <a:ln>
            <a:noFill/>
            <a:prstDash/>
          </a:ln>
        </p:spPr>
      </p:pic>
      <p:sp>
        <p:nvSpPr>
          <p:cNvPr id="22" name="Freccia a destra 21">
            <a:extLst>
              <a:ext uri="{FF2B5EF4-FFF2-40B4-BE49-F238E27FC236}">
                <a16:creationId xmlns:a16="http://schemas.microsoft.com/office/drawing/2014/main" id="{D71CE2B3-B45E-6B36-868A-700A4F805613}"/>
              </a:ext>
            </a:extLst>
          </p:cNvPr>
          <p:cNvSpPr/>
          <p:nvPr/>
        </p:nvSpPr>
        <p:spPr>
          <a:xfrm rot="10800000">
            <a:off x="5314642" y="4268477"/>
            <a:ext cx="1169376"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CasellaDiTesto 22">
            <a:extLst>
              <a:ext uri="{FF2B5EF4-FFF2-40B4-BE49-F238E27FC236}">
                <a16:creationId xmlns:a16="http://schemas.microsoft.com/office/drawing/2014/main" id="{52F2DCD8-6870-3230-F94C-9BDCD2E13F60}"/>
              </a:ext>
            </a:extLst>
          </p:cNvPr>
          <p:cNvSpPr txBox="1"/>
          <p:nvPr/>
        </p:nvSpPr>
        <p:spPr>
          <a:xfrm>
            <a:off x="5357422" y="3809887"/>
            <a:ext cx="1169377" cy="523220"/>
          </a:xfrm>
          <a:prstGeom prst="rect">
            <a:avLst/>
          </a:prstGeom>
          <a:noFill/>
        </p:spPr>
        <p:txBody>
          <a:bodyPr wrap="square" rtlCol="0">
            <a:spAutoFit/>
          </a:bodyPr>
          <a:lstStyle/>
          <a:p>
            <a:pPr algn="ctr"/>
            <a:r>
              <a:rPr lang="en-GB" sz="1400" dirty="0">
                <a:solidFill>
                  <a:srgbClr val="002060"/>
                </a:solidFill>
              </a:rPr>
              <a:t>Water Stress Alert Map</a:t>
            </a:r>
          </a:p>
        </p:txBody>
      </p:sp>
      <p:pic>
        <p:nvPicPr>
          <p:cNvPr id="24" name="Immagine 23" descr="Immagine che contiene tavolo&#10;&#10;Descrizione generata automaticamente">
            <a:extLst>
              <a:ext uri="{FF2B5EF4-FFF2-40B4-BE49-F238E27FC236}">
                <a16:creationId xmlns:a16="http://schemas.microsoft.com/office/drawing/2014/main" id="{FDCF38C3-1792-0E11-8F68-ABD4EFB0B578}"/>
              </a:ext>
            </a:extLst>
          </p:cNvPr>
          <p:cNvPicPr/>
          <p:nvPr/>
        </p:nvPicPr>
        <p:blipFill>
          <a:blip r:embed="rId10"/>
          <a:stretch>
            <a:fillRect/>
          </a:stretch>
        </p:blipFill>
        <p:spPr>
          <a:xfrm>
            <a:off x="4595203" y="5535251"/>
            <a:ext cx="1016353" cy="1222019"/>
          </a:xfrm>
          <a:prstGeom prst="rect">
            <a:avLst/>
          </a:prstGeom>
          <a:noFill/>
          <a:ln w="9528">
            <a:solidFill>
              <a:srgbClr val="000000"/>
            </a:solidFill>
            <a:prstDash val="solid"/>
          </a:ln>
        </p:spPr>
      </p:pic>
      <p:pic>
        <p:nvPicPr>
          <p:cNvPr id="25" name="Immagine 24" descr="Immagine che contiene testo&#10;&#10;Descrizione generata automaticamente">
            <a:extLst>
              <a:ext uri="{FF2B5EF4-FFF2-40B4-BE49-F238E27FC236}">
                <a16:creationId xmlns:a16="http://schemas.microsoft.com/office/drawing/2014/main" id="{FEFF8270-4F64-8429-55A9-0FC6AE74E9B6}"/>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6556938" y="3470444"/>
            <a:ext cx="2095200" cy="1951200"/>
          </a:xfrm>
          <a:prstGeom prst="rect">
            <a:avLst/>
          </a:prstGeom>
        </p:spPr>
      </p:pic>
      <p:pic>
        <p:nvPicPr>
          <p:cNvPr id="26" name="Immagine 25" descr="Immagine che contiene testo&#10;&#10;Descrizione generata automaticamente">
            <a:extLst>
              <a:ext uri="{FF2B5EF4-FFF2-40B4-BE49-F238E27FC236}">
                <a16:creationId xmlns:a16="http://schemas.microsoft.com/office/drawing/2014/main" id="{02C3401A-3D9A-1BF4-3DE5-352A846368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91392" y="5535251"/>
            <a:ext cx="1196444" cy="510584"/>
          </a:xfrm>
          <a:prstGeom prst="rect">
            <a:avLst/>
          </a:prstGeom>
        </p:spPr>
      </p:pic>
      <p:pic>
        <p:nvPicPr>
          <p:cNvPr id="27" name="Immagine 26">
            <a:extLst>
              <a:ext uri="{FF2B5EF4-FFF2-40B4-BE49-F238E27FC236}">
                <a16:creationId xmlns:a16="http://schemas.microsoft.com/office/drawing/2014/main" id="{A24B0CCC-EBC5-BC53-7FFC-97B9E054D4A8}"/>
              </a:ext>
            </a:extLst>
          </p:cNvPr>
          <p:cNvPicPr>
            <a:picLocks noChangeAspect="1"/>
          </p:cNvPicPr>
          <p:nvPr/>
        </p:nvPicPr>
        <p:blipFill>
          <a:blip r:embed="rId13"/>
          <a:stretch>
            <a:fillRect/>
          </a:stretch>
        </p:blipFill>
        <p:spPr>
          <a:xfrm>
            <a:off x="10132620" y="3397474"/>
            <a:ext cx="1900135" cy="1951200"/>
          </a:xfrm>
          <a:prstGeom prst="rect">
            <a:avLst/>
          </a:prstGeom>
        </p:spPr>
      </p:pic>
      <p:pic>
        <p:nvPicPr>
          <p:cNvPr id="28" name="Immagine 27">
            <a:extLst>
              <a:ext uri="{FF2B5EF4-FFF2-40B4-BE49-F238E27FC236}">
                <a16:creationId xmlns:a16="http://schemas.microsoft.com/office/drawing/2014/main" id="{A413E1DA-706F-3D6D-74EC-41514468132B}"/>
              </a:ext>
            </a:extLst>
          </p:cNvPr>
          <p:cNvPicPr>
            <a:picLocks noChangeAspect="1"/>
          </p:cNvPicPr>
          <p:nvPr/>
        </p:nvPicPr>
        <p:blipFill>
          <a:blip r:embed="rId14"/>
          <a:stretch>
            <a:fillRect/>
          </a:stretch>
        </p:blipFill>
        <p:spPr>
          <a:xfrm>
            <a:off x="10666006" y="5492169"/>
            <a:ext cx="1030147" cy="511200"/>
          </a:xfrm>
          <a:prstGeom prst="rect">
            <a:avLst/>
          </a:prstGeom>
        </p:spPr>
      </p:pic>
      <p:sp>
        <p:nvSpPr>
          <p:cNvPr id="29" name="Freccia curva 28">
            <a:extLst>
              <a:ext uri="{FF2B5EF4-FFF2-40B4-BE49-F238E27FC236}">
                <a16:creationId xmlns:a16="http://schemas.microsoft.com/office/drawing/2014/main" id="{96C2456E-C8E5-AE1E-6367-D658014C263F}"/>
              </a:ext>
            </a:extLst>
          </p:cNvPr>
          <p:cNvSpPr/>
          <p:nvPr/>
        </p:nvSpPr>
        <p:spPr>
          <a:xfrm rot="10800000" flipH="1">
            <a:off x="3860079" y="5535251"/>
            <a:ext cx="653143" cy="700532"/>
          </a:xfrm>
          <a:prstGeom prst="ben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1" name="CasellaDiTesto 30">
            <a:extLst>
              <a:ext uri="{FF2B5EF4-FFF2-40B4-BE49-F238E27FC236}">
                <a16:creationId xmlns:a16="http://schemas.microsoft.com/office/drawing/2014/main" id="{991874EB-3576-383C-D02D-7E5E4CF2F215}"/>
              </a:ext>
            </a:extLst>
          </p:cNvPr>
          <p:cNvSpPr txBox="1"/>
          <p:nvPr/>
        </p:nvSpPr>
        <p:spPr>
          <a:xfrm>
            <a:off x="2966443" y="6045835"/>
            <a:ext cx="1169377" cy="523220"/>
          </a:xfrm>
          <a:prstGeom prst="rect">
            <a:avLst/>
          </a:prstGeom>
          <a:noFill/>
        </p:spPr>
        <p:txBody>
          <a:bodyPr wrap="square" rtlCol="0">
            <a:spAutoFit/>
          </a:bodyPr>
          <a:lstStyle/>
          <a:p>
            <a:pPr algn="ctr"/>
            <a:r>
              <a:rPr lang="en-GB" sz="1400" dirty="0">
                <a:solidFill>
                  <a:srgbClr val="002060"/>
                </a:solidFill>
              </a:rPr>
              <a:t>Output to the Farmer</a:t>
            </a:r>
          </a:p>
        </p:txBody>
      </p:sp>
      <p:sp>
        <p:nvSpPr>
          <p:cNvPr id="32" name="CasellaDiTesto 31">
            <a:extLst>
              <a:ext uri="{FF2B5EF4-FFF2-40B4-BE49-F238E27FC236}">
                <a16:creationId xmlns:a16="http://schemas.microsoft.com/office/drawing/2014/main" id="{BB871F16-1C18-443A-573A-23C6B38F38E1}"/>
              </a:ext>
            </a:extLst>
          </p:cNvPr>
          <p:cNvSpPr txBox="1"/>
          <p:nvPr/>
        </p:nvSpPr>
        <p:spPr>
          <a:xfrm>
            <a:off x="5636946" y="5776928"/>
            <a:ext cx="1169377" cy="738664"/>
          </a:xfrm>
          <a:prstGeom prst="rect">
            <a:avLst/>
          </a:prstGeom>
          <a:noFill/>
        </p:spPr>
        <p:txBody>
          <a:bodyPr wrap="square" rtlCol="0">
            <a:spAutoFit/>
          </a:bodyPr>
          <a:lstStyle/>
          <a:p>
            <a:r>
              <a:rPr lang="en-GB" sz="1400" dirty="0">
                <a:solidFill>
                  <a:srgbClr val="002060"/>
                </a:solidFill>
              </a:rPr>
              <a:t>list of plots with high water stress</a:t>
            </a:r>
          </a:p>
        </p:txBody>
      </p:sp>
    </p:spTree>
    <p:extLst>
      <p:ext uri="{BB962C8B-B14F-4D97-AF65-F5344CB8AC3E}">
        <p14:creationId xmlns:p14="http://schemas.microsoft.com/office/powerpoint/2010/main" val="292200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395122" y="72936"/>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Vine </a:t>
            </a:r>
            <a:r>
              <a:rPr lang="de-DE" sz="3600" dirty="0" err="1">
                <a:solidFill>
                  <a:srgbClr val="002060"/>
                </a:solidFill>
                <a:latin typeface="Aptos"/>
              </a:rPr>
              <a:t>Water</a:t>
            </a:r>
            <a:r>
              <a:rPr lang="de-DE" sz="3600" dirty="0">
                <a:solidFill>
                  <a:srgbClr val="002060"/>
                </a:solidFill>
                <a:latin typeface="Aptos"/>
              </a:rPr>
              <a:t> Stress </a:t>
            </a:r>
            <a:r>
              <a:rPr lang="de-DE" sz="3600" dirty="0" err="1">
                <a:solidFill>
                  <a:srgbClr val="002060"/>
                </a:solidFill>
                <a:latin typeface="Aptos"/>
              </a:rPr>
              <a:t>Calibration</a:t>
            </a:r>
            <a:endParaRPr lang="de-DE" sz="3600" dirty="0">
              <a:solidFill>
                <a:srgbClr val="002060"/>
              </a:solidFill>
              <a:latin typeface="Aptos"/>
            </a:endParaRP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3" name="Freccia a destra 2">
            <a:extLst>
              <a:ext uri="{FF2B5EF4-FFF2-40B4-BE49-F238E27FC236}">
                <a16:creationId xmlns:a16="http://schemas.microsoft.com/office/drawing/2014/main" id="{03C7B263-CFD0-50BF-2150-D070DC8B8C0E}"/>
              </a:ext>
            </a:extLst>
          </p:cNvPr>
          <p:cNvSpPr/>
          <p:nvPr/>
        </p:nvSpPr>
        <p:spPr>
          <a:xfrm>
            <a:off x="5457462" y="2223212"/>
            <a:ext cx="1169376"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B51E09E9-CC63-C85E-DE26-DAB45676D4CF}"/>
              </a:ext>
            </a:extLst>
          </p:cNvPr>
          <p:cNvSpPr txBox="1"/>
          <p:nvPr/>
        </p:nvSpPr>
        <p:spPr>
          <a:xfrm>
            <a:off x="5314955" y="1732307"/>
            <a:ext cx="1380392" cy="523220"/>
          </a:xfrm>
          <a:prstGeom prst="rect">
            <a:avLst/>
          </a:prstGeom>
          <a:noFill/>
        </p:spPr>
        <p:txBody>
          <a:bodyPr wrap="square" rtlCol="0">
            <a:spAutoFit/>
          </a:bodyPr>
          <a:lstStyle/>
          <a:p>
            <a:pPr algn="ctr"/>
            <a:r>
              <a:rPr lang="en-GB" sz="1400">
                <a:solidFill>
                  <a:srgbClr val="002060"/>
                </a:solidFill>
              </a:rPr>
              <a:t>Calibration Request</a:t>
            </a:r>
          </a:p>
        </p:txBody>
      </p:sp>
      <p:sp>
        <p:nvSpPr>
          <p:cNvPr id="5" name="Freccia a destra 4">
            <a:extLst>
              <a:ext uri="{FF2B5EF4-FFF2-40B4-BE49-F238E27FC236}">
                <a16:creationId xmlns:a16="http://schemas.microsoft.com/office/drawing/2014/main" id="{21F8BF95-09C1-1437-9CC6-3F780A8B95CE}"/>
              </a:ext>
            </a:extLst>
          </p:cNvPr>
          <p:cNvSpPr/>
          <p:nvPr/>
        </p:nvSpPr>
        <p:spPr>
          <a:xfrm>
            <a:off x="8974875" y="2261870"/>
            <a:ext cx="731768"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CasellaDiTesto 7">
            <a:extLst>
              <a:ext uri="{FF2B5EF4-FFF2-40B4-BE49-F238E27FC236}">
                <a16:creationId xmlns:a16="http://schemas.microsoft.com/office/drawing/2014/main" id="{332664C4-EC43-1900-5338-EEE2D6DF736F}"/>
              </a:ext>
            </a:extLst>
          </p:cNvPr>
          <p:cNvSpPr txBox="1"/>
          <p:nvPr/>
        </p:nvSpPr>
        <p:spPr>
          <a:xfrm>
            <a:off x="8825409" y="1748616"/>
            <a:ext cx="1030574" cy="523220"/>
          </a:xfrm>
          <a:prstGeom prst="rect">
            <a:avLst/>
          </a:prstGeom>
          <a:noFill/>
        </p:spPr>
        <p:txBody>
          <a:bodyPr wrap="square" rtlCol="0">
            <a:spAutoFit/>
          </a:bodyPr>
          <a:lstStyle/>
          <a:p>
            <a:pPr algn="ctr"/>
            <a:r>
              <a:rPr lang="en-GB" sz="1400" dirty="0">
                <a:solidFill>
                  <a:srgbClr val="002060"/>
                </a:solidFill>
              </a:rPr>
              <a:t>Qualitative assessment</a:t>
            </a:r>
          </a:p>
        </p:txBody>
      </p:sp>
      <p:pic>
        <p:nvPicPr>
          <p:cNvPr id="9" name="Immagine 8">
            <a:extLst>
              <a:ext uri="{FF2B5EF4-FFF2-40B4-BE49-F238E27FC236}">
                <a16:creationId xmlns:a16="http://schemas.microsoft.com/office/drawing/2014/main" id="{2C1BF59A-675F-F28D-A278-82F002D28F74}"/>
              </a:ext>
            </a:extLst>
          </p:cNvPr>
          <p:cNvPicPr/>
          <p:nvPr/>
        </p:nvPicPr>
        <p:blipFill>
          <a:blip r:embed="rId5"/>
          <a:stretch>
            <a:fillRect/>
          </a:stretch>
        </p:blipFill>
        <p:spPr>
          <a:xfrm>
            <a:off x="6695347" y="1323808"/>
            <a:ext cx="2096721" cy="1951200"/>
          </a:xfrm>
          <a:prstGeom prst="rect">
            <a:avLst/>
          </a:prstGeom>
          <a:noFill/>
          <a:ln>
            <a:noFill/>
            <a:prstDash/>
          </a:ln>
        </p:spPr>
      </p:pic>
      <p:pic>
        <p:nvPicPr>
          <p:cNvPr id="10" name="Immagine 9">
            <a:extLst>
              <a:ext uri="{FF2B5EF4-FFF2-40B4-BE49-F238E27FC236}">
                <a16:creationId xmlns:a16="http://schemas.microsoft.com/office/drawing/2014/main" id="{9E5D3FD5-22C5-3A3C-FCBC-7F75A81C2DB1}"/>
              </a:ext>
            </a:extLst>
          </p:cNvPr>
          <p:cNvPicPr/>
          <p:nvPr/>
        </p:nvPicPr>
        <p:blipFill>
          <a:blip r:embed="rId6"/>
          <a:stretch>
            <a:fillRect/>
          </a:stretch>
        </p:blipFill>
        <p:spPr>
          <a:xfrm>
            <a:off x="8797829" y="2799182"/>
            <a:ext cx="281940" cy="457200"/>
          </a:xfrm>
          <a:prstGeom prst="rect">
            <a:avLst/>
          </a:prstGeom>
          <a:noFill/>
          <a:ln>
            <a:noFill/>
            <a:prstDash/>
          </a:ln>
        </p:spPr>
      </p:pic>
      <p:pic>
        <p:nvPicPr>
          <p:cNvPr id="12" name="Immagine 11">
            <a:extLst>
              <a:ext uri="{FF2B5EF4-FFF2-40B4-BE49-F238E27FC236}">
                <a16:creationId xmlns:a16="http://schemas.microsoft.com/office/drawing/2014/main" id="{55C5C97C-5125-38D5-0686-9C7D4C7ECB81}"/>
              </a:ext>
            </a:extLst>
          </p:cNvPr>
          <p:cNvPicPr/>
          <p:nvPr/>
        </p:nvPicPr>
        <p:blipFill>
          <a:blip r:embed="rId7"/>
          <a:stretch>
            <a:fillRect/>
          </a:stretch>
        </p:blipFill>
        <p:spPr>
          <a:xfrm>
            <a:off x="9809233" y="1407773"/>
            <a:ext cx="2295573" cy="1844040"/>
          </a:xfrm>
          <a:prstGeom prst="rect">
            <a:avLst/>
          </a:prstGeom>
          <a:noFill/>
          <a:ln>
            <a:noFill/>
            <a:prstDash/>
          </a:ln>
        </p:spPr>
      </p:pic>
      <p:sp>
        <p:nvSpPr>
          <p:cNvPr id="14" name="CasellaDiTesto 13">
            <a:extLst>
              <a:ext uri="{FF2B5EF4-FFF2-40B4-BE49-F238E27FC236}">
                <a16:creationId xmlns:a16="http://schemas.microsoft.com/office/drawing/2014/main" id="{9B8D89D6-A568-ABC9-7DC2-B6F299E8E83B}"/>
              </a:ext>
            </a:extLst>
          </p:cNvPr>
          <p:cNvSpPr txBox="1"/>
          <p:nvPr/>
        </p:nvSpPr>
        <p:spPr>
          <a:xfrm>
            <a:off x="4311664" y="3360043"/>
            <a:ext cx="1700526" cy="523220"/>
          </a:xfrm>
          <a:prstGeom prst="rect">
            <a:avLst/>
          </a:prstGeom>
          <a:noFill/>
        </p:spPr>
        <p:txBody>
          <a:bodyPr wrap="square" rtlCol="0">
            <a:spAutoFit/>
          </a:bodyPr>
          <a:lstStyle/>
          <a:p>
            <a:pPr algn="ctr"/>
            <a:r>
              <a:rPr lang="it-IT" sz="1400" dirty="0">
                <a:solidFill>
                  <a:srgbClr val="002060"/>
                </a:solidFill>
              </a:rPr>
              <a:t>Richiesta valutazione SWP</a:t>
            </a:r>
          </a:p>
        </p:txBody>
      </p:sp>
      <p:cxnSp>
        <p:nvCxnSpPr>
          <p:cNvPr id="15" name="Connettore diritto 14">
            <a:extLst>
              <a:ext uri="{FF2B5EF4-FFF2-40B4-BE49-F238E27FC236}">
                <a16:creationId xmlns:a16="http://schemas.microsoft.com/office/drawing/2014/main" id="{0F213428-537F-BFD1-2F7C-AFEA3AA216AC}"/>
              </a:ext>
            </a:extLst>
          </p:cNvPr>
          <p:cNvCxnSpPr/>
          <p:nvPr/>
        </p:nvCxnSpPr>
        <p:spPr>
          <a:xfrm>
            <a:off x="3285752" y="3604536"/>
            <a:ext cx="8706760"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pic>
        <p:nvPicPr>
          <p:cNvPr id="16" name="Immagine 15" descr="Immagine che contiene esterni&#10;&#10;Descrizione generata automaticamente">
            <a:extLst>
              <a:ext uri="{FF2B5EF4-FFF2-40B4-BE49-F238E27FC236}">
                <a16:creationId xmlns:a16="http://schemas.microsoft.com/office/drawing/2014/main" id="{703EB1F8-5B12-E51D-6DEA-FD353F5EBFC9}"/>
              </a:ext>
            </a:extLst>
          </p:cNvPr>
          <p:cNvPicPr/>
          <p:nvPr/>
        </p:nvPicPr>
        <p:blipFill>
          <a:blip r:embed="rId8"/>
          <a:stretch>
            <a:fillRect/>
          </a:stretch>
        </p:blipFill>
        <p:spPr>
          <a:xfrm>
            <a:off x="3281366" y="4079305"/>
            <a:ext cx="2082002" cy="2180488"/>
          </a:xfrm>
          <a:prstGeom prst="rect">
            <a:avLst/>
          </a:prstGeom>
          <a:noFill/>
          <a:ln>
            <a:noFill/>
            <a:prstDash/>
          </a:ln>
        </p:spPr>
      </p:pic>
      <p:sp>
        <p:nvSpPr>
          <p:cNvPr id="17" name="Freccia a destra 16">
            <a:extLst>
              <a:ext uri="{FF2B5EF4-FFF2-40B4-BE49-F238E27FC236}">
                <a16:creationId xmlns:a16="http://schemas.microsoft.com/office/drawing/2014/main" id="{77AD617A-AA59-5E2E-A039-A659BD3E66FF}"/>
              </a:ext>
            </a:extLst>
          </p:cNvPr>
          <p:cNvSpPr/>
          <p:nvPr/>
        </p:nvSpPr>
        <p:spPr>
          <a:xfrm>
            <a:off x="5492632" y="5275636"/>
            <a:ext cx="731768"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CasellaDiTesto 17">
            <a:extLst>
              <a:ext uri="{FF2B5EF4-FFF2-40B4-BE49-F238E27FC236}">
                <a16:creationId xmlns:a16="http://schemas.microsoft.com/office/drawing/2014/main" id="{17232323-6F0B-1E9C-407B-E04E5BE721C2}"/>
              </a:ext>
            </a:extLst>
          </p:cNvPr>
          <p:cNvSpPr txBox="1"/>
          <p:nvPr/>
        </p:nvSpPr>
        <p:spPr>
          <a:xfrm>
            <a:off x="5301670" y="4742484"/>
            <a:ext cx="1185064" cy="523220"/>
          </a:xfrm>
          <a:prstGeom prst="rect">
            <a:avLst/>
          </a:prstGeom>
          <a:noFill/>
        </p:spPr>
        <p:txBody>
          <a:bodyPr wrap="square" rtlCol="0">
            <a:spAutoFit/>
          </a:bodyPr>
          <a:lstStyle/>
          <a:p>
            <a:pPr algn="ctr"/>
            <a:r>
              <a:rPr lang="en-GB" sz="1400" dirty="0">
                <a:solidFill>
                  <a:srgbClr val="002060"/>
                </a:solidFill>
              </a:rPr>
              <a:t>Quantitative assessment</a:t>
            </a:r>
          </a:p>
        </p:txBody>
      </p:sp>
      <p:pic>
        <p:nvPicPr>
          <p:cNvPr id="19" name="Immagine 18">
            <a:extLst>
              <a:ext uri="{FF2B5EF4-FFF2-40B4-BE49-F238E27FC236}">
                <a16:creationId xmlns:a16="http://schemas.microsoft.com/office/drawing/2014/main" id="{4B9E378B-E3D7-C93E-D526-19FFE3A86564}"/>
              </a:ext>
            </a:extLst>
          </p:cNvPr>
          <p:cNvPicPr/>
          <p:nvPr/>
        </p:nvPicPr>
        <p:blipFill>
          <a:blip r:embed="rId7"/>
          <a:stretch>
            <a:fillRect/>
          </a:stretch>
        </p:blipFill>
        <p:spPr>
          <a:xfrm>
            <a:off x="6373451" y="4434177"/>
            <a:ext cx="2295573" cy="1844040"/>
          </a:xfrm>
          <a:prstGeom prst="rect">
            <a:avLst/>
          </a:prstGeom>
          <a:noFill/>
          <a:ln>
            <a:noFill/>
            <a:prstDash/>
          </a:ln>
        </p:spPr>
      </p:pic>
      <p:pic>
        <p:nvPicPr>
          <p:cNvPr id="20" name="Immagine 19">
            <a:extLst>
              <a:ext uri="{FF2B5EF4-FFF2-40B4-BE49-F238E27FC236}">
                <a16:creationId xmlns:a16="http://schemas.microsoft.com/office/drawing/2014/main" id="{F9404490-B0AF-FC8E-F4A8-AE00C4BDE835}"/>
              </a:ext>
            </a:extLst>
          </p:cNvPr>
          <p:cNvPicPr/>
          <p:nvPr/>
        </p:nvPicPr>
        <p:blipFill>
          <a:blip r:embed="rId9"/>
          <a:stretch>
            <a:fillRect/>
          </a:stretch>
        </p:blipFill>
        <p:spPr>
          <a:xfrm>
            <a:off x="9791649" y="3851314"/>
            <a:ext cx="1598303" cy="1692427"/>
          </a:xfrm>
          <a:prstGeom prst="rect">
            <a:avLst/>
          </a:prstGeom>
          <a:noFill/>
          <a:ln>
            <a:noFill/>
            <a:prstDash/>
          </a:ln>
        </p:spPr>
      </p:pic>
      <p:sp>
        <p:nvSpPr>
          <p:cNvPr id="21" name="Freccia a destra 20">
            <a:extLst>
              <a:ext uri="{FF2B5EF4-FFF2-40B4-BE49-F238E27FC236}">
                <a16:creationId xmlns:a16="http://schemas.microsoft.com/office/drawing/2014/main" id="{FD64098F-8515-0138-F55E-AE753D315A2F}"/>
              </a:ext>
            </a:extLst>
          </p:cNvPr>
          <p:cNvSpPr/>
          <p:nvPr/>
        </p:nvSpPr>
        <p:spPr>
          <a:xfrm>
            <a:off x="8765689" y="5275636"/>
            <a:ext cx="731768"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CasellaDiTesto 21">
            <a:extLst>
              <a:ext uri="{FF2B5EF4-FFF2-40B4-BE49-F238E27FC236}">
                <a16:creationId xmlns:a16="http://schemas.microsoft.com/office/drawing/2014/main" id="{168D8BCC-F763-E1F2-5A00-B1E8238994AF}"/>
              </a:ext>
            </a:extLst>
          </p:cNvPr>
          <p:cNvSpPr txBox="1"/>
          <p:nvPr/>
        </p:nvSpPr>
        <p:spPr>
          <a:xfrm>
            <a:off x="8601115" y="4912735"/>
            <a:ext cx="1083820" cy="307777"/>
          </a:xfrm>
          <a:prstGeom prst="rect">
            <a:avLst/>
          </a:prstGeom>
          <a:noFill/>
        </p:spPr>
        <p:txBody>
          <a:bodyPr wrap="square" rtlCol="0">
            <a:spAutoFit/>
          </a:bodyPr>
          <a:lstStyle/>
          <a:p>
            <a:pPr algn="ctr"/>
            <a:r>
              <a:rPr lang="it-IT" sz="1400" dirty="0">
                <a:solidFill>
                  <a:srgbClr val="002060"/>
                </a:solidFill>
              </a:rPr>
              <a:t>SWP </a:t>
            </a:r>
            <a:r>
              <a:rPr lang="it-IT" sz="1400" dirty="0" err="1">
                <a:solidFill>
                  <a:srgbClr val="002060"/>
                </a:solidFill>
              </a:rPr>
              <a:t>Map</a:t>
            </a:r>
            <a:endParaRPr lang="it-IT" sz="1400" dirty="0">
              <a:solidFill>
                <a:srgbClr val="002060"/>
              </a:solidFill>
            </a:endParaRPr>
          </a:p>
        </p:txBody>
      </p:sp>
      <p:pic>
        <p:nvPicPr>
          <p:cNvPr id="23" name="Immagine 22">
            <a:extLst>
              <a:ext uri="{FF2B5EF4-FFF2-40B4-BE49-F238E27FC236}">
                <a16:creationId xmlns:a16="http://schemas.microsoft.com/office/drawing/2014/main" id="{ABF2765D-6D27-9FA7-1A79-7D0C4A2B2D11}"/>
              </a:ext>
            </a:extLst>
          </p:cNvPr>
          <p:cNvPicPr/>
          <p:nvPr/>
        </p:nvPicPr>
        <p:blipFill>
          <a:blip r:embed="rId10"/>
          <a:stretch>
            <a:fillRect/>
          </a:stretch>
        </p:blipFill>
        <p:spPr>
          <a:xfrm>
            <a:off x="11489783" y="3839718"/>
            <a:ext cx="501651" cy="902766"/>
          </a:xfrm>
          <a:prstGeom prst="rect">
            <a:avLst/>
          </a:prstGeom>
          <a:noFill/>
          <a:ln>
            <a:noFill/>
            <a:prstDash/>
          </a:ln>
        </p:spPr>
      </p:pic>
      <p:sp>
        <p:nvSpPr>
          <p:cNvPr id="24" name="Freccia a destra 23">
            <a:extLst>
              <a:ext uri="{FF2B5EF4-FFF2-40B4-BE49-F238E27FC236}">
                <a16:creationId xmlns:a16="http://schemas.microsoft.com/office/drawing/2014/main" id="{B15AFFEC-EA59-0ADA-2E56-CE0C9E98DBC2}"/>
              </a:ext>
            </a:extLst>
          </p:cNvPr>
          <p:cNvSpPr/>
          <p:nvPr/>
        </p:nvSpPr>
        <p:spPr>
          <a:xfrm rot="5400000">
            <a:off x="4052135" y="3514798"/>
            <a:ext cx="562432" cy="30777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5" name="Immagine 24" descr="Immagine che contiene testo&#10;&#10;Descrizione generata automaticamente">
            <a:extLst>
              <a:ext uri="{FF2B5EF4-FFF2-40B4-BE49-F238E27FC236}">
                <a16:creationId xmlns:a16="http://schemas.microsoft.com/office/drawing/2014/main" id="{E2530B1D-8829-0569-A996-DD964371AB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2655" y="5040984"/>
            <a:ext cx="1598303" cy="1696928"/>
          </a:xfrm>
          <a:prstGeom prst="rect">
            <a:avLst/>
          </a:prstGeom>
        </p:spPr>
      </p:pic>
      <p:pic>
        <p:nvPicPr>
          <p:cNvPr id="26" name="Immagine 25" descr="Immagine che contiene testo&#10;&#10;Descrizione generata automaticamente">
            <a:extLst>
              <a:ext uri="{FF2B5EF4-FFF2-40B4-BE49-F238E27FC236}">
                <a16:creationId xmlns:a16="http://schemas.microsoft.com/office/drawing/2014/main" id="{873A0736-B63B-6F9A-EE27-5976F322EB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96682" y="6183861"/>
            <a:ext cx="1139562" cy="523220"/>
          </a:xfrm>
          <a:prstGeom prst="rect">
            <a:avLst/>
          </a:prstGeom>
        </p:spPr>
      </p:pic>
      <p:pic>
        <p:nvPicPr>
          <p:cNvPr id="27" name="Immagine 26" descr="Immagine che contiene testo&#10;&#10;Descrizione generata automaticamente">
            <a:extLst>
              <a:ext uri="{FF2B5EF4-FFF2-40B4-BE49-F238E27FC236}">
                <a16:creationId xmlns:a16="http://schemas.microsoft.com/office/drawing/2014/main" id="{18FC39F8-933F-12E9-00C2-C150D987E001}"/>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3268168" y="1300613"/>
            <a:ext cx="2095200" cy="1951200"/>
          </a:xfrm>
          <a:prstGeom prst="rect">
            <a:avLst/>
          </a:prstGeom>
        </p:spPr>
      </p:pic>
      <p:sp>
        <p:nvSpPr>
          <p:cNvPr id="28" name="CasellaDiTesto 27">
            <a:extLst>
              <a:ext uri="{FF2B5EF4-FFF2-40B4-BE49-F238E27FC236}">
                <a16:creationId xmlns:a16="http://schemas.microsoft.com/office/drawing/2014/main" id="{18837038-A620-120A-1177-8D36C5A67D25}"/>
              </a:ext>
            </a:extLst>
          </p:cNvPr>
          <p:cNvSpPr txBox="1"/>
          <p:nvPr/>
        </p:nvSpPr>
        <p:spPr>
          <a:xfrm>
            <a:off x="6545814" y="984377"/>
            <a:ext cx="2526407" cy="307777"/>
          </a:xfrm>
          <a:prstGeom prst="rect">
            <a:avLst/>
          </a:prstGeom>
          <a:noFill/>
        </p:spPr>
        <p:txBody>
          <a:bodyPr wrap="square">
            <a:spAutoFit/>
          </a:bodyPr>
          <a:lstStyle/>
          <a:p>
            <a:r>
              <a:rPr lang="en-GB" sz="1400" dirty="0">
                <a:solidFill>
                  <a:srgbClr val="002060"/>
                </a:solidFill>
              </a:rPr>
              <a:t>Plot Map for visual inspections</a:t>
            </a:r>
          </a:p>
        </p:txBody>
      </p:sp>
      <p:sp>
        <p:nvSpPr>
          <p:cNvPr id="29" name="CasellaDiTesto 28">
            <a:extLst>
              <a:ext uri="{FF2B5EF4-FFF2-40B4-BE49-F238E27FC236}">
                <a16:creationId xmlns:a16="http://schemas.microsoft.com/office/drawing/2014/main" id="{1AA94A10-3F34-D86C-45DF-415B0C5DDE2F}"/>
              </a:ext>
            </a:extLst>
          </p:cNvPr>
          <p:cNvSpPr txBox="1"/>
          <p:nvPr/>
        </p:nvSpPr>
        <p:spPr>
          <a:xfrm>
            <a:off x="3145228" y="6241463"/>
            <a:ext cx="2526407" cy="523220"/>
          </a:xfrm>
          <a:prstGeom prst="rect">
            <a:avLst/>
          </a:prstGeom>
          <a:noFill/>
        </p:spPr>
        <p:txBody>
          <a:bodyPr wrap="square">
            <a:spAutoFit/>
          </a:bodyPr>
          <a:lstStyle/>
          <a:p>
            <a:pPr algn="ctr"/>
            <a:r>
              <a:rPr lang="en-GB" sz="1400" dirty="0">
                <a:solidFill>
                  <a:srgbClr val="002060"/>
                </a:solidFill>
              </a:rPr>
              <a:t>Stem Water Potential field Measure Map</a:t>
            </a:r>
          </a:p>
        </p:txBody>
      </p:sp>
    </p:spTree>
    <p:extLst>
      <p:ext uri="{BB962C8B-B14F-4D97-AF65-F5344CB8AC3E}">
        <p14:creationId xmlns:p14="http://schemas.microsoft.com/office/powerpoint/2010/main" val="220185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54282"/>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Vine Nutritional Stress</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11" name="TextBox 10">
            <a:extLst>
              <a:ext uri="{FF2B5EF4-FFF2-40B4-BE49-F238E27FC236}">
                <a16:creationId xmlns:a16="http://schemas.microsoft.com/office/drawing/2014/main" id="{5CEBF1DB-FD91-303B-7BE4-20BBB7B529BF}"/>
              </a:ext>
            </a:extLst>
          </p:cNvPr>
          <p:cNvSpPr txBox="1"/>
          <p:nvPr/>
        </p:nvSpPr>
        <p:spPr>
          <a:xfrm>
            <a:off x="3447875" y="1669409"/>
            <a:ext cx="8170877" cy="2862322"/>
          </a:xfrm>
          <a:prstGeom prst="rect">
            <a:avLst/>
          </a:prstGeom>
          <a:noFill/>
        </p:spPr>
        <p:txBody>
          <a:bodyPr wrap="square" lIns="91440" tIns="45720" rIns="91440" bIns="45720" rtlCol="0" anchor="t">
            <a:spAutoFit/>
          </a:bodyPr>
          <a:lstStyle/>
          <a:p>
            <a:r>
              <a:rPr lang="en-US" sz="2000" dirty="0">
                <a:latin typeface="Aptos"/>
              </a:rPr>
              <a:t>Nitrogen is the element most related to the vigor and vegetative development of the vine. In the absence of other stresses (biotic/abiotic) the daily growth rate of the shoot can provide indications about possible nitrogen deficiencies.</a:t>
            </a:r>
          </a:p>
          <a:p>
            <a:endParaRPr lang="en-US" sz="2000" dirty="0">
              <a:latin typeface="Aptos"/>
            </a:endParaRPr>
          </a:p>
          <a:p>
            <a:r>
              <a:rPr lang="en-US" sz="2000" dirty="0">
                <a:latin typeface="Aptos"/>
              </a:rPr>
              <a:t>To assess the nutritional stress of vines we have developed different workflows based on the estimation of the LAI and the NDVI and its relationship with the percentage of leaf nitrogen using the following equations:</a:t>
            </a:r>
            <a:endParaRPr lang="fr-BE" dirty="0">
              <a:latin typeface="Aptos"/>
            </a:endParaRP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47C7A80E-ACDC-52B1-A850-696788C675B0}"/>
                  </a:ext>
                </a:extLst>
              </p:cNvPr>
              <p:cNvSpPr txBox="1"/>
              <p:nvPr/>
            </p:nvSpPr>
            <p:spPr>
              <a:xfrm>
                <a:off x="3744575" y="4837893"/>
                <a:ext cx="7711701" cy="400110"/>
              </a:xfrm>
              <a:prstGeom prst="rect">
                <a:avLst/>
              </a:prstGeom>
              <a:noFill/>
            </p:spPr>
            <p:txBody>
              <a:bodyPr wrap="square">
                <a:spAutoFit/>
              </a:bodyPr>
              <a:lstStyle/>
              <a:p>
                <a:r>
                  <a:rPr lang="it-IT" sz="2000" dirty="0">
                    <a:solidFill>
                      <a:schemeClr val="tx1"/>
                    </a:solidFill>
                    <a:latin typeface="Aptos" panose="020B0004020202020204" pitchFamily="34" charset="0"/>
                  </a:rPr>
                  <a:t>%N = </a:t>
                </a:r>
                <a14:m>
                  <m:oMath xmlns:m="http://schemas.openxmlformats.org/officeDocument/2006/math">
                    <m:d>
                      <m:dPr>
                        <m:ctrlPr>
                          <a:rPr lang="it-IT" sz="2000" i="1" smtClean="0">
                            <a:solidFill>
                              <a:schemeClr val="tx1"/>
                            </a:solidFill>
                            <a:latin typeface="Cambria Math" panose="02040503050406030204" pitchFamily="18" charset="0"/>
                          </a:rPr>
                        </m:ctrlPr>
                      </m:dPr>
                      <m:e>
                        <m:r>
                          <a:rPr lang="it-IT" sz="2000" b="0" i="1" smtClean="0">
                            <a:solidFill>
                              <a:schemeClr val="tx1"/>
                            </a:solidFill>
                            <a:latin typeface="Cambria Math" panose="02040503050406030204" pitchFamily="18" charset="0"/>
                          </a:rPr>
                          <m:t>𝑆𝑃𝐴𝐷</m:t>
                        </m:r>
                        <m:r>
                          <a:rPr lang="it-IT" sz="2000" b="0" i="1" smtClean="0">
                            <a:solidFill>
                              <a:schemeClr val="tx1"/>
                            </a:solidFill>
                            <a:latin typeface="Cambria Math" panose="02040503050406030204" pitchFamily="18" charset="0"/>
                          </a:rPr>
                          <m:t> ∗0,027+1,641</m:t>
                        </m:r>
                      </m:e>
                    </m:d>
                  </m:oMath>
                </a14:m>
                <a:r>
                  <a:rPr lang="it-IT" sz="2000" dirty="0">
                    <a:latin typeface="Aptos" panose="020B0004020202020204" pitchFamily="34" charset="0"/>
                  </a:rPr>
                  <a:t>                       (Eq. 1, Porro </a:t>
                </a:r>
                <a:r>
                  <a:rPr lang="it-IT" sz="2000" i="1" dirty="0">
                    <a:solidFill>
                      <a:schemeClr val="tx1"/>
                    </a:solidFill>
                    <a:latin typeface="Aptos" panose="020B0004020202020204" pitchFamily="34" charset="0"/>
                  </a:rPr>
                  <a:t>et al.</a:t>
                </a:r>
                <a:r>
                  <a:rPr lang="it-IT" sz="2000" dirty="0">
                    <a:solidFill>
                      <a:schemeClr val="tx1"/>
                    </a:solidFill>
                    <a:latin typeface="Aptos" panose="020B0004020202020204" pitchFamily="34" charset="0"/>
                  </a:rPr>
                  <a:t>, 2000)</a:t>
                </a:r>
              </a:p>
            </p:txBody>
          </p:sp>
        </mc:Choice>
        <mc:Fallback xmlns="">
          <p:sp>
            <p:nvSpPr>
              <p:cNvPr id="3" name="CasellaDiTesto 2">
                <a:extLst>
                  <a:ext uri="{FF2B5EF4-FFF2-40B4-BE49-F238E27FC236}">
                    <a16:creationId xmlns:a16="http://schemas.microsoft.com/office/drawing/2014/main" id="{47C7A80E-ACDC-52B1-A850-696788C675B0}"/>
                  </a:ext>
                </a:extLst>
              </p:cNvPr>
              <p:cNvSpPr txBox="1">
                <a:spLocks noRot="1" noChangeAspect="1" noMove="1" noResize="1" noEditPoints="1" noAdjustHandles="1" noChangeArrowheads="1" noChangeShapeType="1" noTextEdit="1"/>
              </p:cNvSpPr>
              <p:nvPr/>
            </p:nvSpPr>
            <p:spPr>
              <a:xfrm>
                <a:off x="3744575" y="4837893"/>
                <a:ext cx="7711701" cy="400110"/>
              </a:xfrm>
              <a:prstGeom prst="rect">
                <a:avLst/>
              </a:prstGeom>
              <a:blipFill>
                <a:blip r:embed="rId5"/>
                <a:stretch>
                  <a:fillRect l="-791" t="-7692" b="-2923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34A6F57B-1E70-8EA5-BE70-F4671ED5C8E2}"/>
                  </a:ext>
                </a:extLst>
              </p:cNvPr>
              <p:cNvSpPr txBox="1"/>
              <p:nvPr/>
            </p:nvSpPr>
            <p:spPr>
              <a:xfrm>
                <a:off x="3744575" y="5658414"/>
                <a:ext cx="8092725" cy="400110"/>
              </a:xfrm>
              <a:prstGeom prst="rect">
                <a:avLst/>
              </a:prstGeom>
              <a:noFill/>
            </p:spPr>
            <p:txBody>
              <a:bodyPr wrap="square">
                <a:spAutoFit/>
              </a:bodyPr>
              <a:lstStyle/>
              <a:p>
                <a:r>
                  <a:rPr lang="it-IT" sz="2000" dirty="0">
                    <a:solidFill>
                      <a:schemeClr val="tx1"/>
                    </a:solidFill>
                    <a:latin typeface="Aptos" panose="020B0004020202020204" pitchFamily="34" charset="0"/>
                  </a:rPr>
                  <a:t>%N = </a:t>
                </a:r>
                <a14:m>
                  <m:oMath xmlns:m="http://schemas.openxmlformats.org/officeDocument/2006/math">
                    <m:d>
                      <m:dPr>
                        <m:ctrlPr>
                          <a:rPr lang="it-IT" sz="2000" i="1" smtClean="0">
                            <a:solidFill>
                              <a:schemeClr val="tx1"/>
                            </a:solidFill>
                            <a:latin typeface="Cambria Math" panose="02040503050406030204" pitchFamily="18" charset="0"/>
                          </a:rPr>
                        </m:ctrlPr>
                      </m:dPr>
                      <m:e>
                        <m:r>
                          <a:rPr lang="it-IT" sz="2000" b="0" i="1" smtClean="0">
                            <a:solidFill>
                              <a:schemeClr val="tx1"/>
                            </a:solidFill>
                            <a:latin typeface="Cambria Math" panose="02040503050406030204" pitchFamily="18" charset="0"/>
                          </a:rPr>
                          <m:t>𝑁𝐷𝑉𝐼</m:t>
                        </m:r>
                        <m:r>
                          <a:rPr lang="it-IT" sz="2000" b="0" i="1" smtClean="0">
                            <a:solidFill>
                              <a:schemeClr val="tx1"/>
                            </a:solidFill>
                            <a:latin typeface="Cambria Math" panose="02040503050406030204" pitchFamily="18" charset="0"/>
                          </a:rPr>
                          <m:t> ∗1,384+2,014</m:t>
                        </m:r>
                      </m:e>
                    </m:d>
                  </m:oMath>
                </a14:m>
                <a:r>
                  <a:rPr lang="it-IT" sz="2000" dirty="0">
                    <a:solidFill>
                      <a:schemeClr val="tx1"/>
                    </a:solidFill>
                    <a:latin typeface="Aptos" panose="020B0004020202020204" pitchFamily="34" charset="0"/>
                  </a:rPr>
                  <a:t>                       (</a:t>
                </a:r>
                <a:r>
                  <a:rPr lang="it-IT" sz="2000" dirty="0" err="1">
                    <a:solidFill>
                      <a:schemeClr val="tx1"/>
                    </a:solidFill>
                    <a:latin typeface="Aptos" panose="020B0004020202020204" pitchFamily="34" charset="0"/>
                  </a:rPr>
                  <a:t>Eq</a:t>
                </a:r>
                <a:r>
                  <a:rPr lang="it-IT" sz="2000" dirty="0">
                    <a:solidFill>
                      <a:schemeClr val="tx1"/>
                    </a:solidFill>
                    <a:latin typeface="Aptos" panose="020B0004020202020204" pitchFamily="34" charset="0"/>
                  </a:rPr>
                  <a:t>. 2, Caruso </a:t>
                </a:r>
                <a:r>
                  <a:rPr lang="it-IT" sz="2000" i="1" dirty="0">
                    <a:solidFill>
                      <a:schemeClr val="tx1"/>
                    </a:solidFill>
                    <a:latin typeface="Aptos" panose="020B0004020202020204" pitchFamily="34" charset="0"/>
                  </a:rPr>
                  <a:t>et al.</a:t>
                </a:r>
                <a:r>
                  <a:rPr lang="it-IT" sz="2000" dirty="0">
                    <a:solidFill>
                      <a:schemeClr val="tx1"/>
                    </a:solidFill>
                    <a:latin typeface="Aptos" panose="020B0004020202020204" pitchFamily="34" charset="0"/>
                  </a:rPr>
                  <a:t>, 2017)</a:t>
                </a:r>
              </a:p>
            </p:txBody>
          </p:sp>
        </mc:Choice>
        <mc:Fallback xmlns="">
          <p:sp>
            <p:nvSpPr>
              <p:cNvPr id="4" name="CasellaDiTesto 3">
                <a:extLst>
                  <a:ext uri="{FF2B5EF4-FFF2-40B4-BE49-F238E27FC236}">
                    <a16:creationId xmlns:a16="http://schemas.microsoft.com/office/drawing/2014/main" id="{34A6F57B-1E70-8EA5-BE70-F4671ED5C8E2}"/>
                  </a:ext>
                </a:extLst>
              </p:cNvPr>
              <p:cNvSpPr txBox="1">
                <a:spLocks noRot="1" noChangeAspect="1" noMove="1" noResize="1" noEditPoints="1" noAdjustHandles="1" noChangeArrowheads="1" noChangeShapeType="1" noTextEdit="1"/>
              </p:cNvSpPr>
              <p:nvPr/>
            </p:nvSpPr>
            <p:spPr>
              <a:xfrm>
                <a:off x="3744575" y="5658414"/>
                <a:ext cx="8092725" cy="400110"/>
              </a:xfrm>
              <a:prstGeom prst="rect">
                <a:avLst/>
              </a:prstGeom>
              <a:blipFill>
                <a:blip r:embed="rId6"/>
                <a:stretch>
                  <a:fillRect l="-753" t="-6061" b="-27273"/>
                </a:stretch>
              </a:blipFill>
            </p:spPr>
            <p:txBody>
              <a:bodyPr/>
              <a:lstStyle/>
              <a:p>
                <a:r>
                  <a:rPr lang="it-IT">
                    <a:noFill/>
                  </a:rPr>
                  <a:t> </a:t>
                </a:r>
              </a:p>
            </p:txBody>
          </p:sp>
        </mc:Fallback>
      </mc:AlternateContent>
    </p:spTree>
    <p:extLst>
      <p:ext uri="{BB962C8B-B14F-4D97-AF65-F5344CB8AC3E}">
        <p14:creationId xmlns:p14="http://schemas.microsoft.com/office/powerpoint/2010/main" val="3696383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5" y="169217"/>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Nutritional Stress Workflow</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3" name="Immagine 2">
            <a:extLst>
              <a:ext uri="{FF2B5EF4-FFF2-40B4-BE49-F238E27FC236}">
                <a16:creationId xmlns:a16="http://schemas.microsoft.com/office/drawing/2014/main" id="{501D1BE8-C57B-0E2D-9736-A84BC4FB91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570" y="830895"/>
            <a:ext cx="9032137" cy="5857888"/>
          </a:xfrm>
          <a:prstGeom prst="rect">
            <a:avLst/>
          </a:prstGeom>
        </p:spPr>
      </p:pic>
    </p:spTree>
    <p:extLst>
      <p:ext uri="{BB962C8B-B14F-4D97-AF65-F5344CB8AC3E}">
        <p14:creationId xmlns:p14="http://schemas.microsoft.com/office/powerpoint/2010/main" val="4217123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8CB1BD8-F74E-6F3F-4A25-1A311ED111CA}"/>
              </a:ext>
            </a:extLst>
          </p:cNvPr>
          <p:cNvSpPr/>
          <p:nvPr/>
        </p:nvSpPr>
        <p:spPr>
          <a:xfrm>
            <a:off x="3144161" y="860504"/>
            <a:ext cx="3354603" cy="3432389"/>
          </a:xfrm>
          <a:prstGeom prst="rect">
            <a:avLst/>
          </a:prstGeom>
          <a:solidFill>
            <a:srgbClr val="FFFAEB"/>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a:extLst>
              <a:ext uri="{FF2B5EF4-FFF2-40B4-BE49-F238E27FC236}">
                <a16:creationId xmlns:a16="http://schemas.microsoft.com/office/drawing/2014/main" id="{ADF1C29B-1B55-FAA9-9C01-764EF1686047}"/>
              </a:ext>
            </a:extLst>
          </p:cNvPr>
          <p:cNvPicPr>
            <a:picLocks noChangeAspect="1"/>
          </p:cNvPicPr>
          <p:nvPr/>
        </p:nvPicPr>
        <p:blipFill>
          <a:blip r:embed="rId3"/>
          <a:stretch>
            <a:fillRect/>
          </a:stretch>
        </p:blipFill>
        <p:spPr>
          <a:xfrm>
            <a:off x="3416250" y="829751"/>
            <a:ext cx="1229535" cy="1314875"/>
          </a:xfrm>
          <a:prstGeom prst="rect">
            <a:avLst/>
          </a:prstGeom>
        </p:spPr>
      </p:pic>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619049" y="105516"/>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Nutritional Stress Products</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3" name="Rettangolo 2">
            <a:extLst>
              <a:ext uri="{FF2B5EF4-FFF2-40B4-BE49-F238E27FC236}">
                <a16:creationId xmlns:a16="http://schemas.microsoft.com/office/drawing/2014/main" id="{9C5FF1A9-0509-7E32-9DD9-9E461039E9BB}"/>
              </a:ext>
            </a:extLst>
          </p:cNvPr>
          <p:cNvSpPr/>
          <p:nvPr/>
        </p:nvSpPr>
        <p:spPr>
          <a:xfrm>
            <a:off x="9545285" y="4040205"/>
            <a:ext cx="2544467" cy="2567273"/>
          </a:xfrm>
          <a:prstGeom prst="rect">
            <a:avLst/>
          </a:prstGeom>
          <a:solidFill>
            <a:srgbClr val="F0E8EF"/>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Rettangolo 3">
            <a:extLst>
              <a:ext uri="{FF2B5EF4-FFF2-40B4-BE49-F238E27FC236}">
                <a16:creationId xmlns:a16="http://schemas.microsoft.com/office/drawing/2014/main" id="{ACA8BE5E-AA83-A7B9-E996-23B3139E4DAE}"/>
              </a:ext>
            </a:extLst>
          </p:cNvPr>
          <p:cNvSpPr/>
          <p:nvPr/>
        </p:nvSpPr>
        <p:spPr>
          <a:xfrm>
            <a:off x="3148752" y="4408406"/>
            <a:ext cx="2947665" cy="2403202"/>
          </a:xfrm>
          <a:prstGeom prst="rect">
            <a:avLst/>
          </a:prstGeom>
          <a:solidFill>
            <a:srgbClr val="F4F9F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CA510158-42E2-972B-3E3A-749D284BD8AE}"/>
              </a:ext>
            </a:extLst>
          </p:cNvPr>
          <p:cNvSpPr/>
          <p:nvPr/>
        </p:nvSpPr>
        <p:spPr>
          <a:xfrm>
            <a:off x="6723598" y="855044"/>
            <a:ext cx="5377038" cy="2823483"/>
          </a:xfrm>
          <a:prstGeom prst="rect">
            <a:avLst/>
          </a:prstGeom>
          <a:solidFill>
            <a:srgbClr val="F3F5F7"/>
          </a:solidFill>
          <a:ln>
            <a:solidFill>
              <a:srgbClr val="EDF1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Immagine 8">
            <a:extLst>
              <a:ext uri="{FF2B5EF4-FFF2-40B4-BE49-F238E27FC236}">
                <a16:creationId xmlns:a16="http://schemas.microsoft.com/office/drawing/2014/main" id="{44C3D763-4CB5-0A72-55C7-C3AD2060AA8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3294" y="1184554"/>
            <a:ext cx="1339391" cy="1420495"/>
          </a:xfrm>
          <a:prstGeom prst="rect">
            <a:avLst/>
          </a:prstGeom>
          <a:noFill/>
          <a:ln>
            <a:noFill/>
          </a:ln>
        </p:spPr>
      </p:pic>
      <p:sp>
        <p:nvSpPr>
          <p:cNvPr id="10" name="CasellaDiTesto 9">
            <a:extLst>
              <a:ext uri="{FF2B5EF4-FFF2-40B4-BE49-F238E27FC236}">
                <a16:creationId xmlns:a16="http://schemas.microsoft.com/office/drawing/2014/main" id="{DFB0B6A8-F0D5-F4EB-8733-4DAA081586FD}"/>
              </a:ext>
            </a:extLst>
          </p:cNvPr>
          <p:cNvSpPr txBox="1"/>
          <p:nvPr/>
        </p:nvSpPr>
        <p:spPr>
          <a:xfrm>
            <a:off x="4670977" y="886869"/>
            <a:ext cx="1703415" cy="307777"/>
          </a:xfrm>
          <a:prstGeom prst="rect">
            <a:avLst/>
          </a:prstGeom>
          <a:noFill/>
        </p:spPr>
        <p:txBody>
          <a:bodyPr wrap="none" rtlCol="0">
            <a:spAutoFit/>
          </a:bodyPr>
          <a:lstStyle/>
          <a:p>
            <a:r>
              <a:rPr lang="en-GB"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NDVI Variability Map</a:t>
            </a:r>
            <a:endParaRPr lang="en-GB" sz="1400" dirty="0">
              <a:solidFill>
                <a:srgbClr val="002060"/>
              </a:solidFill>
            </a:endParaRPr>
          </a:p>
        </p:txBody>
      </p:sp>
      <p:pic>
        <p:nvPicPr>
          <p:cNvPr id="12" name="Immagine 11" descr="Immagine che contiene testo&#10;&#10;Descrizione generata automaticamente">
            <a:extLst>
              <a:ext uri="{FF2B5EF4-FFF2-40B4-BE49-F238E27FC236}">
                <a16:creationId xmlns:a16="http://schemas.microsoft.com/office/drawing/2014/main" id="{F4D3991A-95DA-9F7B-822C-5BE78004A4FE}"/>
              </a:ext>
            </a:extLst>
          </p:cNvPr>
          <p:cNvPicPr>
            <a:picLocks noChangeAspect="1"/>
          </p:cNvPicPr>
          <p:nvPr/>
        </p:nvPicPr>
        <p:blipFill>
          <a:blip r:embed="rId7"/>
          <a:stretch>
            <a:fillRect/>
          </a:stretch>
        </p:blipFill>
        <p:spPr>
          <a:xfrm>
            <a:off x="5600596" y="2311899"/>
            <a:ext cx="813679" cy="293150"/>
          </a:xfrm>
          <a:prstGeom prst="rect">
            <a:avLst/>
          </a:prstGeom>
        </p:spPr>
      </p:pic>
      <p:pic>
        <p:nvPicPr>
          <p:cNvPr id="14" name="Immagine 13">
            <a:extLst>
              <a:ext uri="{FF2B5EF4-FFF2-40B4-BE49-F238E27FC236}">
                <a16:creationId xmlns:a16="http://schemas.microsoft.com/office/drawing/2014/main" id="{D427FCD8-520C-EB97-1E7C-81C820E469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6963" y="3019838"/>
            <a:ext cx="1072661" cy="1151435"/>
          </a:xfrm>
          <a:prstGeom prst="rect">
            <a:avLst/>
          </a:prstGeom>
          <a:noFill/>
          <a:ln>
            <a:noFill/>
          </a:ln>
        </p:spPr>
      </p:pic>
      <p:sp>
        <p:nvSpPr>
          <p:cNvPr id="15" name="Freccia angolare in su 14">
            <a:extLst>
              <a:ext uri="{FF2B5EF4-FFF2-40B4-BE49-F238E27FC236}">
                <a16:creationId xmlns:a16="http://schemas.microsoft.com/office/drawing/2014/main" id="{EF3230F0-6D20-5095-6C5A-7FC2D57A16B5}"/>
              </a:ext>
            </a:extLst>
          </p:cNvPr>
          <p:cNvSpPr/>
          <p:nvPr/>
        </p:nvSpPr>
        <p:spPr>
          <a:xfrm rot="10800000">
            <a:off x="3827674" y="2441495"/>
            <a:ext cx="302423" cy="472855"/>
          </a:xfrm>
          <a:prstGeom prst="ben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2060"/>
              </a:solidFill>
            </a:endParaRPr>
          </a:p>
        </p:txBody>
      </p:sp>
      <p:sp>
        <p:nvSpPr>
          <p:cNvPr id="16" name="CasellaDiTesto 15">
            <a:extLst>
              <a:ext uri="{FF2B5EF4-FFF2-40B4-BE49-F238E27FC236}">
                <a16:creationId xmlns:a16="http://schemas.microsoft.com/office/drawing/2014/main" id="{6BFB508D-B7EC-13DE-0CC2-88BE835255F8}"/>
              </a:ext>
            </a:extLst>
          </p:cNvPr>
          <p:cNvSpPr txBox="1"/>
          <p:nvPr/>
        </p:nvSpPr>
        <p:spPr>
          <a:xfrm>
            <a:off x="3085948" y="3182823"/>
            <a:ext cx="543739" cy="307777"/>
          </a:xfrm>
          <a:prstGeom prst="rect">
            <a:avLst/>
          </a:prstGeom>
          <a:noFill/>
        </p:spPr>
        <p:txBody>
          <a:bodyPr wrap="none" rtlCol="0">
            <a:spAutoFit/>
          </a:bodyPr>
          <a:lstStyle/>
          <a:p>
            <a:r>
              <a:rPr lang="en-GB" sz="1400" dirty="0">
                <a:solidFill>
                  <a:srgbClr val="002060"/>
                </a:solidFill>
              </a:rPr>
              <a:t>Alert</a:t>
            </a:r>
          </a:p>
        </p:txBody>
      </p:sp>
      <p:sp>
        <p:nvSpPr>
          <p:cNvPr id="17" name="CasellaDiTesto 16">
            <a:extLst>
              <a:ext uri="{FF2B5EF4-FFF2-40B4-BE49-F238E27FC236}">
                <a16:creationId xmlns:a16="http://schemas.microsoft.com/office/drawing/2014/main" id="{7276B018-700F-6DE9-6E65-E4F390FB5C22}"/>
              </a:ext>
            </a:extLst>
          </p:cNvPr>
          <p:cNvSpPr txBox="1"/>
          <p:nvPr/>
        </p:nvSpPr>
        <p:spPr>
          <a:xfrm>
            <a:off x="2745836" y="2294392"/>
            <a:ext cx="1202496" cy="738664"/>
          </a:xfrm>
          <a:prstGeom prst="rect">
            <a:avLst/>
          </a:prstGeom>
          <a:noFill/>
        </p:spPr>
        <p:txBody>
          <a:bodyPr wrap="square" rtlCol="0">
            <a:spAutoFit/>
          </a:bodyPr>
          <a:lstStyle/>
          <a:p>
            <a:pPr algn="ctr"/>
            <a:r>
              <a:rPr lang="en-GB" sz="1400" dirty="0">
                <a:solidFill>
                  <a:srgbClr val="002060"/>
                </a:solidFill>
              </a:rPr>
              <a:t>Comparison with previous period</a:t>
            </a:r>
          </a:p>
        </p:txBody>
      </p:sp>
      <p:pic>
        <p:nvPicPr>
          <p:cNvPr id="19" name="Immagine 18">
            <a:extLst>
              <a:ext uri="{FF2B5EF4-FFF2-40B4-BE49-F238E27FC236}">
                <a16:creationId xmlns:a16="http://schemas.microsoft.com/office/drawing/2014/main" id="{2CA2F30B-09AD-89DA-DFD7-5F0115917C63}"/>
              </a:ext>
            </a:extLst>
          </p:cNvPr>
          <p:cNvPicPr>
            <a:picLocks noChangeAspect="1"/>
          </p:cNvPicPr>
          <p:nvPr/>
        </p:nvPicPr>
        <p:blipFill>
          <a:blip r:embed="rId3"/>
          <a:stretch>
            <a:fillRect/>
          </a:stretch>
        </p:blipFill>
        <p:spPr>
          <a:xfrm>
            <a:off x="10282783" y="1941579"/>
            <a:ext cx="1229535" cy="1314875"/>
          </a:xfrm>
          <a:prstGeom prst="rect">
            <a:avLst/>
          </a:prstGeom>
        </p:spPr>
      </p:pic>
      <p:pic>
        <p:nvPicPr>
          <p:cNvPr id="20" name="Immagine 19">
            <a:extLst>
              <a:ext uri="{FF2B5EF4-FFF2-40B4-BE49-F238E27FC236}">
                <a16:creationId xmlns:a16="http://schemas.microsoft.com/office/drawing/2014/main" id="{517328F5-57AF-566B-82E7-E079719DD610}"/>
              </a:ext>
            </a:extLst>
          </p:cNvPr>
          <p:cNvPicPr>
            <a:picLocks noChangeAspect="1"/>
          </p:cNvPicPr>
          <p:nvPr/>
        </p:nvPicPr>
        <p:blipFill>
          <a:blip r:embed="rId9"/>
          <a:stretch>
            <a:fillRect/>
          </a:stretch>
        </p:blipFill>
        <p:spPr>
          <a:xfrm>
            <a:off x="9615621" y="1183996"/>
            <a:ext cx="1334325" cy="1420495"/>
          </a:xfrm>
          <a:prstGeom prst="rect">
            <a:avLst/>
          </a:prstGeom>
        </p:spPr>
      </p:pic>
      <p:pic>
        <p:nvPicPr>
          <p:cNvPr id="21" name="Immagine 20" descr="Immagine che contiene tavolo&#10;&#10;Descrizione generata automaticamente">
            <a:extLst>
              <a:ext uri="{FF2B5EF4-FFF2-40B4-BE49-F238E27FC236}">
                <a16:creationId xmlns:a16="http://schemas.microsoft.com/office/drawing/2014/main" id="{6EDD2F90-39E1-064C-BA8E-A89AD2E67488}"/>
              </a:ext>
            </a:extLst>
          </p:cNvPr>
          <p:cNvPicPr>
            <a:picLocks noChangeAspect="1"/>
          </p:cNvPicPr>
          <p:nvPr/>
        </p:nvPicPr>
        <p:blipFill>
          <a:blip r:embed="rId10"/>
          <a:stretch>
            <a:fillRect/>
          </a:stretch>
        </p:blipFill>
        <p:spPr>
          <a:xfrm>
            <a:off x="9636231" y="2635778"/>
            <a:ext cx="541278" cy="547045"/>
          </a:xfrm>
          <a:prstGeom prst="rect">
            <a:avLst/>
          </a:prstGeom>
        </p:spPr>
      </p:pic>
      <p:sp>
        <p:nvSpPr>
          <p:cNvPr id="22" name="CasellaDiTesto 21">
            <a:extLst>
              <a:ext uri="{FF2B5EF4-FFF2-40B4-BE49-F238E27FC236}">
                <a16:creationId xmlns:a16="http://schemas.microsoft.com/office/drawing/2014/main" id="{176906CC-2E67-D54B-7583-D978BD83514E}"/>
              </a:ext>
            </a:extLst>
          </p:cNvPr>
          <p:cNvSpPr txBox="1"/>
          <p:nvPr/>
        </p:nvSpPr>
        <p:spPr>
          <a:xfrm>
            <a:off x="9865749" y="866256"/>
            <a:ext cx="1889684" cy="276999"/>
          </a:xfrm>
          <a:prstGeom prst="rect">
            <a:avLst/>
          </a:prstGeom>
          <a:noFill/>
        </p:spPr>
        <p:txBody>
          <a:bodyPr wrap="none" rtlCol="0">
            <a:spAutoFit/>
          </a:bodyPr>
          <a:lstStyle/>
          <a:p>
            <a:r>
              <a:rPr lang="en-GB"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LAI Variability Map </a:t>
            </a:r>
            <a:r>
              <a:rPr lang="en-GB"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t>
            </a:r>
            <a:r>
              <a:rPr lang="en-GB" sz="1200"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a:t>
            </a:r>
            <a:r>
              <a:rPr lang="en-GB"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t>
            </a:r>
            <a:r>
              <a:rPr lang="en-GB" sz="1200"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a:t>
            </a:r>
            <a:r>
              <a:rPr lang="en-GB"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solidFill>
                <a:srgbClr val="002060"/>
              </a:solidFill>
            </a:endParaRPr>
          </a:p>
        </p:txBody>
      </p:sp>
      <p:pic>
        <p:nvPicPr>
          <p:cNvPr id="23" name="Immagine 22">
            <a:extLst>
              <a:ext uri="{FF2B5EF4-FFF2-40B4-BE49-F238E27FC236}">
                <a16:creationId xmlns:a16="http://schemas.microsoft.com/office/drawing/2014/main" id="{CC71E8DC-F30A-0C5C-2C9B-E4DCE9A8BE46}"/>
              </a:ext>
            </a:extLst>
          </p:cNvPr>
          <p:cNvPicPr>
            <a:picLocks noChangeAspect="1"/>
          </p:cNvPicPr>
          <p:nvPr/>
        </p:nvPicPr>
        <p:blipFill>
          <a:blip r:embed="rId11"/>
          <a:stretch>
            <a:fillRect/>
          </a:stretch>
        </p:blipFill>
        <p:spPr>
          <a:xfrm>
            <a:off x="7043922" y="1540710"/>
            <a:ext cx="1775233" cy="1929320"/>
          </a:xfrm>
          <a:prstGeom prst="rect">
            <a:avLst/>
          </a:prstGeom>
        </p:spPr>
      </p:pic>
      <p:sp>
        <p:nvSpPr>
          <p:cNvPr id="24" name="CasellaDiTesto 23">
            <a:extLst>
              <a:ext uri="{FF2B5EF4-FFF2-40B4-BE49-F238E27FC236}">
                <a16:creationId xmlns:a16="http://schemas.microsoft.com/office/drawing/2014/main" id="{886E5BF2-E584-A5FB-5DEE-078DE2A8D52B}"/>
              </a:ext>
            </a:extLst>
          </p:cNvPr>
          <p:cNvSpPr txBox="1"/>
          <p:nvPr/>
        </p:nvSpPr>
        <p:spPr>
          <a:xfrm>
            <a:off x="6926718" y="1231614"/>
            <a:ext cx="1775233" cy="307777"/>
          </a:xfrm>
          <a:prstGeom prst="rect">
            <a:avLst/>
          </a:prstGeom>
          <a:noFill/>
        </p:spPr>
        <p:txBody>
          <a:bodyPr wrap="square" rtlCol="0">
            <a:spAutoFit/>
          </a:bodyPr>
          <a:lstStyle/>
          <a:p>
            <a:pPr algn="ctr"/>
            <a:r>
              <a:rPr lang="en-GB"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LAI Differential map</a:t>
            </a:r>
            <a:endParaRPr lang="en-GB" sz="1400" dirty="0">
              <a:solidFill>
                <a:srgbClr val="002060"/>
              </a:solidFill>
            </a:endParaRPr>
          </a:p>
        </p:txBody>
      </p:sp>
      <p:pic>
        <p:nvPicPr>
          <p:cNvPr id="25" name="Immagine 24">
            <a:extLst>
              <a:ext uri="{FF2B5EF4-FFF2-40B4-BE49-F238E27FC236}">
                <a16:creationId xmlns:a16="http://schemas.microsoft.com/office/drawing/2014/main" id="{ED719D29-6111-49FA-F3C5-E25E76861071}"/>
              </a:ext>
            </a:extLst>
          </p:cNvPr>
          <p:cNvPicPr>
            <a:picLocks noChangeAspect="1"/>
          </p:cNvPicPr>
          <p:nvPr/>
        </p:nvPicPr>
        <p:blipFill>
          <a:blip r:embed="rId12"/>
          <a:stretch>
            <a:fillRect/>
          </a:stretch>
        </p:blipFill>
        <p:spPr>
          <a:xfrm>
            <a:off x="3399936" y="4756341"/>
            <a:ext cx="1901307" cy="1996763"/>
          </a:xfrm>
          <a:prstGeom prst="rect">
            <a:avLst/>
          </a:prstGeom>
        </p:spPr>
      </p:pic>
      <p:sp>
        <p:nvSpPr>
          <p:cNvPr id="26" name="CasellaDiTesto 25">
            <a:extLst>
              <a:ext uri="{FF2B5EF4-FFF2-40B4-BE49-F238E27FC236}">
                <a16:creationId xmlns:a16="http://schemas.microsoft.com/office/drawing/2014/main" id="{BF51A149-AC68-B3AF-69DC-4229F636A385}"/>
              </a:ext>
            </a:extLst>
          </p:cNvPr>
          <p:cNvSpPr txBox="1"/>
          <p:nvPr/>
        </p:nvSpPr>
        <p:spPr>
          <a:xfrm>
            <a:off x="3196467" y="4449461"/>
            <a:ext cx="2410275" cy="307777"/>
          </a:xfrm>
          <a:prstGeom prst="rect">
            <a:avLst/>
          </a:prstGeom>
          <a:noFill/>
        </p:spPr>
        <p:txBody>
          <a:bodyPr wrap="none" rtlCol="0">
            <a:spAutoFit/>
          </a:bodyPr>
          <a:lstStyle/>
          <a:p>
            <a:r>
              <a:rPr lang="en-GB" sz="1400" dirty="0">
                <a:solidFill>
                  <a:srgbClr val="002060"/>
                </a:solidFill>
              </a:rPr>
              <a:t>Green Canopy Cover Map (</a:t>
            </a:r>
            <a:r>
              <a:rPr lang="en-GB"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t>
            </a:r>
            <a:r>
              <a:rPr lang="en-GB" sz="1400" baseline="30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a:t>
            </a:r>
            <a:r>
              <a:rPr lang="en-GB"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400" dirty="0">
              <a:solidFill>
                <a:srgbClr val="002060"/>
              </a:solidFill>
            </a:endParaRPr>
          </a:p>
        </p:txBody>
      </p:sp>
      <p:pic>
        <p:nvPicPr>
          <p:cNvPr id="27" name="Immagine 26" descr="Immagine che contiene testo&#10;&#10;Descrizione generata automaticamente">
            <a:extLst>
              <a:ext uri="{FF2B5EF4-FFF2-40B4-BE49-F238E27FC236}">
                <a16:creationId xmlns:a16="http://schemas.microsoft.com/office/drawing/2014/main" id="{B5B41A50-80AC-7720-F463-FAD3D8FE6DCF}"/>
              </a:ext>
            </a:extLst>
          </p:cNvPr>
          <p:cNvPicPr>
            <a:picLocks noChangeAspect="1"/>
          </p:cNvPicPr>
          <p:nvPr/>
        </p:nvPicPr>
        <p:blipFill>
          <a:blip r:embed="rId13"/>
          <a:stretch>
            <a:fillRect/>
          </a:stretch>
        </p:blipFill>
        <p:spPr>
          <a:xfrm>
            <a:off x="5354453" y="6246527"/>
            <a:ext cx="480534" cy="521120"/>
          </a:xfrm>
          <a:prstGeom prst="rect">
            <a:avLst/>
          </a:prstGeom>
        </p:spPr>
      </p:pic>
      <p:pic>
        <p:nvPicPr>
          <p:cNvPr id="28" name="Immagine 27">
            <a:extLst>
              <a:ext uri="{FF2B5EF4-FFF2-40B4-BE49-F238E27FC236}">
                <a16:creationId xmlns:a16="http://schemas.microsoft.com/office/drawing/2014/main" id="{D9C6C377-0263-C32A-7831-AE6A7C13E0D9}"/>
              </a:ext>
            </a:extLst>
          </p:cNvPr>
          <p:cNvPicPr>
            <a:picLocks noChangeAspect="1"/>
          </p:cNvPicPr>
          <p:nvPr/>
        </p:nvPicPr>
        <p:blipFill>
          <a:blip r:embed="rId14"/>
          <a:stretch>
            <a:fillRect/>
          </a:stretch>
        </p:blipFill>
        <p:spPr>
          <a:xfrm>
            <a:off x="10016014" y="4514906"/>
            <a:ext cx="1847811" cy="1962883"/>
          </a:xfrm>
          <a:prstGeom prst="rect">
            <a:avLst/>
          </a:prstGeom>
        </p:spPr>
      </p:pic>
      <p:sp>
        <p:nvSpPr>
          <p:cNvPr id="29" name="CasellaDiTesto 28">
            <a:extLst>
              <a:ext uri="{FF2B5EF4-FFF2-40B4-BE49-F238E27FC236}">
                <a16:creationId xmlns:a16="http://schemas.microsoft.com/office/drawing/2014/main" id="{9F9A2D1C-1949-6516-48A6-DE187E22417C}"/>
              </a:ext>
            </a:extLst>
          </p:cNvPr>
          <p:cNvSpPr txBox="1"/>
          <p:nvPr/>
        </p:nvSpPr>
        <p:spPr>
          <a:xfrm>
            <a:off x="9906870" y="4128333"/>
            <a:ext cx="2055499" cy="307777"/>
          </a:xfrm>
          <a:prstGeom prst="rect">
            <a:avLst/>
          </a:prstGeom>
          <a:noFill/>
        </p:spPr>
        <p:txBody>
          <a:bodyPr wrap="none" rtlCol="0">
            <a:spAutoFit/>
          </a:bodyPr>
          <a:lstStyle/>
          <a:p>
            <a:r>
              <a:rPr lang="en-GB" sz="1400" dirty="0">
                <a:solidFill>
                  <a:srgbClr val="002060"/>
                </a:solidFill>
              </a:rPr>
              <a:t>Nitrogen Percentage Map</a:t>
            </a:r>
          </a:p>
        </p:txBody>
      </p:sp>
      <p:sp>
        <p:nvSpPr>
          <p:cNvPr id="30" name="CasellaDiTesto 29">
            <a:extLst>
              <a:ext uri="{FF2B5EF4-FFF2-40B4-BE49-F238E27FC236}">
                <a16:creationId xmlns:a16="http://schemas.microsoft.com/office/drawing/2014/main" id="{EE1FD954-7D3B-F43C-D167-6756C86AF6FB}"/>
              </a:ext>
            </a:extLst>
          </p:cNvPr>
          <p:cNvSpPr txBox="1"/>
          <p:nvPr/>
        </p:nvSpPr>
        <p:spPr>
          <a:xfrm>
            <a:off x="6526627" y="6380500"/>
            <a:ext cx="2751244" cy="523220"/>
          </a:xfrm>
          <a:prstGeom prst="rect">
            <a:avLst/>
          </a:prstGeom>
          <a:noFill/>
        </p:spPr>
        <p:txBody>
          <a:bodyPr wrap="square" rtlCol="0">
            <a:spAutoFit/>
          </a:bodyPr>
          <a:lstStyle/>
          <a:p>
            <a:pPr algn="ctr"/>
            <a:r>
              <a:rPr lang="en-GB" sz="1400" b="0" i="0" dirty="0">
                <a:solidFill>
                  <a:srgbClr val="002060"/>
                </a:solidFill>
                <a:effectLst/>
                <a:latin typeface="Helvetica" panose="020B0604020202020204" pitchFamily="34" charset="0"/>
              </a:rPr>
              <a:t>Fusion Map</a:t>
            </a:r>
            <a:r>
              <a:rPr lang="en-GB" sz="1400" dirty="0">
                <a:solidFill>
                  <a:srgbClr val="002060"/>
                </a:solidFill>
                <a:latin typeface="Helvetica" panose="020B0604020202020204" pitchFamily="34" charset="0"/>
              </a:rPr>
              <a:t> for the</a:t>
            </a:r>
            <a:endParaRPr lang="en-GB" sz="1400" b="0" i="0" dirty="0">
              <a:solidFill>
                <a:srgbClr val="002060"/>
              </a:solidFill>
              <a:effectLst/>
              <a:latin typeface="Helvetica" panose="020B0604020202020204" pitchFamily="34" charset="0"/>
            </a:endParaRPr>
          </a:p>
          <a:p>
            <a:pPr algn="ctr"/>
            <a:r>
              <a:rPr lang="en-GB" sz="1400" b="0" i="0" dirty="0">
                <a:solidFill>
                  <a:srgbClr val="002060"/>
                </a:solidFill>
                <a:effectLst/>
                <a:latin typeface="Helvetica" panose="020B0604020202020204" pitchFamily="34" charset="0"/>
              </a:rPr>
              <a:t>Risk </a:t>
            </a:r>
            <a:r>
              <a:rPr lang="en-GB" sz="1400" dirty="0">
                <a:solidFill>
                  <a:srgbClr val="002060"/>
                </a:solidFill>
                <a:latin typeface="Helvetica" panose="020B0604020202020204" pitchFamily="34" charset="0"/>
              </a:rPr>
              <a:t>Nutritional </a:t>
            </a:r>
            <a:r>
              <a:rPr lang="en-GB" sz="1400" b="0" i="0" dirty="0">
                <a:solidFill>
                  <a:srgbClr val="002060"/>
                </a:solidFill>
                <a:effectLst/>
                <a:latin typeface="Helvetica" panose="020B0604020202020204" pitchFamily="34" charset="0"/>
              </a:rPr>
              <a:t>Map</a:t>
            </a:r>
            <a:endParaRPr lang="en-GB" sz="1400" dirty="0">
              <a:solidFill>
                <a:srgbClr val="002060"/>
              </a:solidFill>
            </a:endParaRPr>
          </a:p>
        </p:txBody>
      </p:sp>
      <p:sp>
        <p:nvSpPr>
          <p:cNvPr id="31" name="Freccia a destra 30">
            <a:extLst>
              <a:ext uri="{FF2B5EF4-FFF2-40B4-BE49-F238E27FC236}">
                <a16:creationId xmlns:a16="http://schemas.microsoft.com/office/drawing/2014/main" id="{C5E7EA2C-74E1-F072-10AC-D7F50E849967}"/>
              </a:ext>
            </a:extLst>
          </p:cNvPr>
          <p:cNvSpPr/>
          <p:nvPr/>
        </p:nvSpPr>
        <p:spPr>
          <a:xfrm rot="5400000">
            <a:off x="7710093" y="3707895"/>
            <a:ext cx="558577" cy="26847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2060"/>
              </a:solidFill>
            </a:endParaRPr>
          </a:p>
        </p:txBody>
      </p:sp>
      <p:sp>
        <p:nvSpPr>
          <p:cNvPr id="32" name="Freccia angolare in su 31">
            <a:extLst>
              <a:ext uri="{FF2B5EF4-FFF2-40B4-BE49-F238E27FC236}">
                <a16:creationId xmlns:a16="http://schemas.microsoft.com/office/drawing/2014/main" id="{67302629-BEF1-9688-C62B-B91F3314A365}"/>
              </a:ext>
            </a:extLst>
          </p:cNvPr>
          <p:cNvSpPr/>
          <p:nvPr/>
        </p:nvSpPr>
        <p:spPr>
          <a:xfrm rot="10800000">
            <a:off x="8660033" y="1172785"/>
            <a:ext cx="909784" cy="305667"/>
          </a:xfrm>
          <a:prstGeom prst="bentUpArrow">
            <a:avLst>
              <a:gd name="adj1" fmla="val 25000"/>
              <a:gd name="adj2" fmla="val 25000"/>
              <a:gd name="adj3" fmla="val 25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2060"/>
              </a:solidFill>
            </a:endParaRPr>
          </a:p>
        </p:txBody>
      </p:sp>
      <p:pic>
        <p:nvPicPr>
          <p:cNvPr id="33" name="Immagine 32">
            <a:extLst>
              <a:ext uri="{FF2B5EF4-FFF2-40B4-BE49-F238E27FC236}">
                <a16:creationId xmlns:a16="http://schemas.microsoft.com/office/drawing/2014/main" id="{6CAAF80A-B322-3D37-FB48-92AB6C77DF8B}"/>
              </a:ext>
            </a:extLst>
          </p:cNvPr>
          <p:cNvPicPr>
            <a:picLocks noChangeAspect="1"/>
          </p:cNvPicPr>
          <p:nvPr/>
        </p:nvPicPr>
        <p:blipFill>
          <a:blip r:embed="rId15"/>
          <a:stretch>
            <a:fillRect/>
          </a:stretch>
        </p:blipFill>
        <p:spPr>
          <a:xfrm>
            <a:off x="6935762" y="4182359"/>
            <a:ext cx="2104094" cy="2182372"/>
          </a:xfrm>
          <a:prstGeom prst="rect">
            <a:avLst/>
          </a:prstGeom>
        </p:spPr>
      </p:pic>
      <p:grpSp>
        <p:nvGrpSpPr>
          <p:cNvPr id="34" name="Gruppo 33">
            <a:extLst>
              <a:ext uri="{FF2B5EF4-FFF2-40B4-BE49-F238E27FC236}">
                <a16:creationId xmlns:a16="http://schemas.microsoft.com/office/drawing/2014/main" id="{68AE5024-B4A7-28EB-4A01-D0FC8EDEAC14}"/>
              </a:ext>
            </a:extLst>
          </p:cNvPr>
          <p:cNvGrpSpPr/>
          <p:nvPr/>
        </p:nvGrpSpPr>
        <p:grpSpPr>
          <a:xfrm>
            <a:off x="6264287" y="5811807"/>
            <a:ext cx="647822" cy="567825"/>
            <a:chOff x="3217467" y="5745804"/>
            <a:chExt cx="647822" cy="567825"/>
          </a:xfrm>
        </p:grpSpPr>
        <p:pic>
          <p:nvPicPr>
            <p:cNvPr id="35" name="Immagine 34">
              <a:extLst>
                <a:ext uri="{FF2B5EF4-FFF2-40B4-BE49-F238E27FC236}">
                  <a16:creationId xmlns:a16="http://schemas.microsoft.com/office/drawing/2014/main" id="{3F63C962-0735-AE56-BF9A-69D196FA2EA2}"/>
                </a:ext>
              </a:extLst>
            </p:cNvPr>
            <p:cNvPicPr>
              <a:picLocks noChangeAspect="1"/>
            </p:cNvPicPr>
            <p:nvPr/>
          </p:nvPicPr>
          <p:blipFill>
            <a:blip r:embed="rId16"/>
            <a:stretch>
              <a:fillRect/>
            </a:stretch>
          </p:blipFill>
          <p:spPr>
            <a:xfrm>
              <a:off x="3650721" y="5745804"/>
              <a:ext cx="214568" cy="552924"/>
            </a:xfrm>
            <a:prstGeom prst="rect">
              <a:avLst/>
            </a:prstGeom>
          </p:spPr>
        </p:pic>
        <p:sp>
          <p:nvSpPr>
            <p:cNvPr id="36" name="CasellaDiTesto 35">
              <a:extLst>
                <a:ext uri="{FF2B5EF4-FFF2-40B4-BE49-F238E27FC236}">
                  <a16:creationId xmlns:a16="http://schemas.microsoft.com/office/drawing/2014/main" id="{27052137-6672-6095-D0F0-54F853A73002}"/>
                </a:ext>
              </a:extLst>
            </p:cNvPr>
            <p:cNvSpPr txBox="1"/>
            <p:nvPr/>
          </p:nvSpPr>
          <p:spPr>
            <a:xfrm>
              <a:off x="3301658" y="6098185"/>
              <a:ext cx="417802" cy="215444"/>
            </a:xfrm>
            <a:prstGeom prst="rect">
              <a:avLst/>
            </a:prstGeom>
            <a:noFill/>
          </p:spPr>
          <p:txBody>
            <a:bodyPr wrap="square" rtlCol="0">
              <a:spAutoFit/>
            </a:bodyPr>
            <a:lstStyle/>
            <a:p>
              <a:pPr algn="r"/>
              <a:r>
                <a:rPr lang="it-IT" sz="800" dirty="0"/>
                <a:t>Alto</a:t>
              </a:r>
            </a:p>
          </p:txBody>
        </p:sp>
        <p:sp>
          <p:nvSpPr>
            <p:cNvPr id="37" name="CasellaDiTesto 36">
              <a:extLst>
                <a:ext uri="{FF2B5EF4-FFF2-40B4-BE49-F238E27FC236}">
                  <a16:creationId xmlns:a16="http://schemas.microsoft.com/office/drawing/2014/main" id="{60F7F175-9CCA-A5D1-1002-FF2C02A9F6A4}"/>
                </a:ext>
              </a:extLst>
            </p:cNvPr>
            <p:cNvSpPr txBox="1"/>
            <p:nvPr/>
          </p:nvSpPr>
          <p:spPr>
            <a:xfrm>
              <a:off x="3234043" y="5924580"/>
              <a:ext cx="487470" cy="215444"/>
            </a:xfrm>
            <a:prstGeom prst="rect">
              <a:avLst/>
            </a:prstGeom>
            <a:noFill/>
          </p:spPr>
          <p:txBody>
            <a:bodyPr wrap="square" rtlCol="0">
              <a:spAutoFit/>
            </a:bodyPr>
            <a:lstStyle/>
            <a:p>
              <a:pPr algn="r"/>
              <a:r>
                <a:rPr lang="it-IT" sz="800" dirty="0"/>
                <a:t>Medio</a:t>
              </a:r>
            </a:p>
          </p:txBody>
        </p:sp>
        <p:sp>
          <p:nvSpPr>
            <p:cNvPr id="38" name="CasellaDiTesto 37">
              <a:extLst>
                <a:ext uri="{FF2B5EF4-FFF2-40B4-BE49-F238E27FC236}">
                  <a16:creationId xmlns:a16="http://schemas.microsoft.com/office/drawing/2014/main" id="{50493A6C-13BB-770C-FC38-81E6792F47E5}"/>
                </a:ext>
              </a:extLst>
            </p:cNvPr>
            <p:cNvSpPr txBox="1"/>
            <p:nvPr/>
          </p:nvSpPr>
          <p:spPr>
            <a:xfrm>
              <a:off x="3217467" y="5753863"/>
              <a:ext cx="503057" cy="215444"/>
            </a:xfrm>
            <a:prstGeom prst="rect">
              <a:avLst/>
            </a:prstGeom>
            <a:noFill/>
          </p:spPr>
          <p:txBody>
            <a:bodyPr wrap="square" rtlCol="0">
              <a:spAutoFit/>
            </a:bodyPr>
            <a:lstStyle/>
            <a:p>
              <a:pPr algn="r"/>
              <a:r>
                <a:rPr lang="it-IT" sz="800" dirty="0"/>
                <a:t>Basso</a:t>
              </a:r>
            </a:p>
          </p:txBody>
        </p:sp>
      </p:grpSp>
      <p:sp>
        <p:nvSpPr>
          <p:cNvPr id="39" name="Freccia a destra 38">
            <a:extLst>
              <a:ext uri="{FF2B5EF4-FFF2-40B4-BE49-F238E27FC236}">
                <a16:creationId xmlns:a16="http://schemas.microsoft.com/office/drawing/2014/main" id="{D3CF29A7-7F14-CFA1-084F-90A266483A5B}"/>
              </a:ext>
            </a:extLst>
          </p:cNvPr>
          <p:cNvSpPr/>
          <p:nvPr/>
        </p:nvSpPr>
        <p:spPr>
          <a:xfrm rot="10800000">
            <a:off x="9152272" y="5341533"/>
            <a:ext cx="558577" cy="26847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2060"/>
              </a:solidFill>
            </a:endParaRPr>
          </a:p>
        </p:txBody>
      </p:sp>
      <p:sp>
        <p:nvSpPr>
          <p:cNvPr id="40" name="Freccia a destra 39">
            <a:extLst>
              <a:ext uri="{FF2B5EF4-FFF2-40B4-BE49-F238E27FC236}">
                <a16:creationId xmlns:a16="http://schemas.microsoft.com/office/drawing/2014/main" id="{1C35933A-013C-A30E-B810-B0AC1F6D5F43}"/>
              </a:ext>
            </a:extLst>
          </p:cNvPr>
          <p:cNvSpPr/>
          <p:nvPr/>
        </p:nvSpPr>
        <p:spPr>
          <a:xfrm>
            <a:off x="6010069" y="5336863"/>
            <a:ext cx="558577" cy="26847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2060"/>
              </a:solidFill>
            </a:endParaRPr>
          </a:p>
        </p:txBody>
      </p:sp>
      <p:sp>
        <p:nvSpPr>
          <p:cNvPr id="41" name="Freccia a destra 40">
            <a:extLst>
              <a:ext uri="{FF2B5EF4-FFF2-40B4-BE49-F238E27FC236}">
                <a16:creationId xmlns:a16="http://schemas.microsoft.com/office/drawing/2014/main" id="{63D67CD5-C48A-B860-AFE6-FB9E797FFC4F}"/>
              </a:ext>
            </a:extLst>
          </p:cNvPr>
          <p:cNvSpPr/>
          <p:nvPr/>
        </p:nvSpPr>
        <p:spPr>
          <a:xfrm rot="2918806">
            <a:off x="5532090" y="3400709"/>
            <a:ext cx="1389509" cy="268474"/>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2060"/>
              </a:solidFill>
            </a:endParaRPr>
          </a:p>
        </p:txBody>
      </p:sp>
      <p:sp>
        <p:nvSpPr>
          <p:cNvPr id="42" name="CasellaDiTesto 41">
            <a:extLst>
              <a:ext uri="{FF2B5EF4-FFF2-40B4-BE49-F238E27FC236}">
                <a16:creationId xmlns:a16="http://schemas.microsoft.com/office/drawing/2014/main" id="{577B0551-8EEC-70EC-F617-869BB0A7E453}"/>
              </a:ext>
            </a:extLst>
          </p:cNvPr>
          <p:cNvSpPr txBox="1"/>
          <p:nvPr/>
        </p:nvSpPr>
        <p:spPr>
          <a:xfrm>
            <a:off x="8404385" y="668953"/>
            <a:ext cx="1520773" cy="523220"/>
          </a:xfrm>
          <a:prstGeom prst="rect">
            <a:avLst/>
          </a:prstGeom>
          <a:noFill/>
        </p:spPr>
        <p:txBody>
          <a:bodyPr wrap="square" rtlCol="0">
            <a:spAutoFit/>
          </a:bodyPr>
          <a:lstStyle/>
          <a:p>
            <a:pPr algn="ctr"/>
            <a:r>
              <a:rPr lang="en-GB" sz="1400" dirty="0">
                <a:solidFill>
                  <a:srgbClr val="002060"/>
                </a:solidFill>
              </a:rPr>
              <a:t>Comparison with previous period</a:t>
            </a:r>
          </a:p>
        </p:txBody>
      </p:sp>
      <p:sp>
        <p:nvSpPr>
          <p:cNvPr id="44" name="CasellaDiTesto 43">
            <a:extLst>
              <a:ext uri="{FF2B5EF4-FFF2-40B4-BE49-F238E27FC236}">
                <a16:creationId xmlns:a16="http://schemas.microsoft.com/office/drawing/2014/main" id="{62763DDD-16FE-7991-0DEB-0DAADA3EF694}"/>
              </a:ext>
            </a:extLst>
          </p:cNvPr>
          <p:cNvSpPr txBox="1"/>
          <p:nvPr/>
        </p:nvSpPr>
        <p:spPr>
          <a:xfrm>
            <a:off x="2893405" y="537350"/>
            <a:ext cx="1729179" cy="307777"/>
          </a:xfrm>
          <a:prstGeom prst="rect">
            <a:avLst/>
          </a:prstGeom>
          <a:noFill/>
        </p:spPr>
        <p:txBody>
          <a:bodyPr wrap="square">
            <a:spAutoFit/>
          </a:bodyPr>
          <a:lstStyle/>
          <a:p>
            <a:r>
              <a:rPr lang="en-GB"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NDVI Raster Map</a:t>
            </a:r>
            <a:endParaRPr lang="en-GB" sz="1400" dirty="0">
              <a:solidFill>
                <a:srgbClr val="002060"/>
              </a:solidFill>
            </a:endParaRPr>
          </a:p>
        </p:txBody>
      </p:sp>
    </p:spTree>
    <p:extLst>
      <p:ext uri="{BB962C8B-B14F-4D97-AF65-F5344CB8AC3E}">
        <p14:creationId xmlns:p14="http://schemas.microsoft.com/office/powerpoint/2010/main" val="1547091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54282"/>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User App</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3" name="Immagine 2">
            <a:extLst>
              <a:ext uri="{FF2B5EF4-FFF2-40B4-BE49-F238E27FC236}">
                <a16:creationId xmlns:a16="http://schemas.microsoft.com/office/drawing/2014/main" id="{EAB663BB-3FED-0113-84DA-35C51ED1A5B5}"/>
              </a:ext>
            </a:extLst>
          </p:cNvPr>
          <p:cNvPicPr>
            <a:picLocks noChangeAspect="1"/>
          </p:cNvPicPr>
          <p:nvPr/>
        </p:nvPicPr>
        <p:blipFill>
          <a:blip r:embed="rId5"/>
          <a:stretch>
            <a:fillRect/>
          </a:stretch>
        </p:blipFill>
        <p:spPr>
          <a:xfrm>
            <a:off x="2997544" y="1450771"/>
            <a:ext cx="9024193" cy="5132510"/>
          </a:xfrm>
          <a:prstGeom prst="rect">
            <a:avLst/>
          </a:prstGeom>
        </p:spPr>
      </p:pic>
    </p:spTree>
    <p:extLst>
      <p:ext uri="{BB962C8B-B14F-4D97-AF65-F5344CB8AC3E}">
        <p14:creationId xmlns:p14="http://schemas.microsoft.com/office/powerpoint/2010/main" val="1490412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47781"/>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Intecs Solutions </a:t>
            </a:r>
            <a:r>
              <a:rPr lang="de-DE" sz="3600" dirty="0" err="1">
                <a:solidFill>
                  <a:srgbClr val="002060"/>
                </a:solidFill>
                <a:latin typeface="Aptos"/>
              </a:rPr>
              <a:t>SpA</a:t>
            </a:r>
            <a:endParaRPr lang="de-DE" sz="3600" dirty="0">
              <a:solidFill>
                <a:srgbClr val="002060"/>
              </a:solidFill>
              <a:latin typeface="Aptos"/>
            </a:endParaRP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11" name="TextBox 10">
            <a:extLst>
              <a:ext uri="{FF2B5EF4-FFF2-40B4-BE49-F238E27FC236}">
                <a16:creationId xmlns:a16="http://schemas.microsoft.com/office/drawing/2014/main" id="{5CEBF1DB-FD91-303B-7BE4-20BBB7B529BF}"/>
              </a:ext>
            </a:extLst>
          </p:cNvPr>
          <p:cNvSpPr txBox="1"/>
          <p:nvPr/>
        </p:nvSpPr>
        <p:spPr>
          <a:xfrm>
            <a:off x="3447875" y="1669409"/>
            <a:ext cx="8170877" cy="3785652"/>
          </a:xfrm>
          <a:prstGeom prst="rect">
            <a:avLst/>
          </a:prstGeom>
          <a:noFill/>
        </p:spPr>
        <p:txBody>
          <a:bodyPr wrap="square" lIns="91440" tIns="45720" rIns="91440" bIns="45720" rtlCol="0" anchor="t">
            <a:spAutoFit/>
          </a:bodyPr>
          <a:lstStyle/>
          <a:p>
            <a:r>
              <a:rPr lang="en-GB" sz="2000" b="1" dirty="0">
                <a:latin typeface="Aptos"/>
              </a:rPr>
              <a:t>Intecs</a:t>
            </a:r>
            <a:r>
              <a:rPr lang="en-GB" sz="2000" dirty="0">
                <a:latin typeface="Aptos"/>
              </a:rPr>
              <a:t> is a leading company founded in </a:t>
            </a:r>
            <a:r>
              <a:rPr lang="en-GB" sz="2000" b="1" dirty="0">
                <a:latin typeface="Aptos"/>
              </a:rPr>
              <a:t>1974</a:t>
            </a:r>
            <a:r>
              <a:rPr lang="en-GB" sz="2000" dirty="0">
                <a:latin typeface="Aptos"/>
              </a:rPr>
              <a:t> and is one of the oldest software company in Italy. Founded with only four people in a large garage in middle of “</a:t>
            </a:r>
            <a:r>
              <a:rPr lang="en-GB" sz="2000" dirty="0" err="1">
                <a:latin typeface="Aptos"/>
              </a:rPr>
              <a:t>Tiburtina</a:t>
            </a:r>
            <a:r>
              <a:rPr lang="en-GB" sz="2000" dirty="0">
                <a:latin typeface="Aptos"/>
              </a:rPr>
              <a:t> Valley” (Rome). It now has offices in Rome, Naples, Milan, Turin, Pisa and Reggio Emilia, with more than 300 workers with different profiles</a:t>
            </a:r>
            <a:r>
              <a:rPr lang="en-US" sz="2000" dirty="0">
                <a:latin typeface="Aptos"/>
              </a:rPr>
              <a:t>, the majority of which are software and electronic engineers.</a:t>
            </a:r>
          </a:p>
          <a:p>
            <a:endParaRPr lang="en-GB" sz="2000" dirty="0">
              <a:latin typeface="Aptos"/>
            </a:endParaRPr>
          </a:p>
          <a:p>
            <a:r>
              <a:rPr lang="en-US" sz="2000" dirty="0">
                <a:latin typeface="Aptos"/>
              </a:rPr>
              <a:t>Intecs designs and develops applications, tools, software, hardware components and products for the </a:t>
            </a:r>
            <a:r>
              <a:rPr lang="en-US" sz="2000" b="1" dirty="0">
                <a:latin typeface="Aptos"/>
              </a:rPr>
              <a:t>Aerospace</a:t>
            </a:r>
            <a:r>
              <a:rPr lang="en-US" sz="2000" dirty="0">
                <a:latin typeface="Aptos"/>
              </a:rPr>
              <a:t>, </a:t>
            </a:r>
            <a:r>
              <a:rPr lang="en-US" sz="2000" b="1" dirty="0">
                <a:latin typeface="Aptos"/>
              </a:rPr>
              <a:t>Defense</a:t>
            </a:r>
            <a:r>
              <a:rPr lang="en-US" sz="2000" dirty="0">
                <a:latin typeface="Aptos"/>
              </a:rPr>
              <a:t>, </a:t>
            </a:r>
            <a:r>
              <a:rPr lang="en-US" sz="2000" b="1" dirty="0">
                <a:latin typeface="Aptos"/>
              </a:rPr>
              <a:t>Transport</a:t>
            </a:r>
            <a:r>
              <a:rPr lang="en-US" sz="2000" dirty="0">
                <a:latin typeface="Aptos"/>
              </a:rPr>
              <a:t> and </a:t>
            </a:r>
            <a:r>
              <a:rPr lang="en-US" sz="2000" b="1" dirty="0">
                <a:latin typeface="Aptos"/>
              </a:rPr>
              <a:t>Automotive</a:t>
            </a:r>
            <a:r>
              <a:rPr lang="en-US" sz="2000" dirty="0">
                <a:latin typeface="Aptos"/>
              </a:rPr>
              <a:t>, </a:t>
            </a:r>
            <a:r>
              <a:rPr lang="en-US" sz="2000" b="1" dirty="0">
                <a:latin typeface="Aptos"/>
              </a:rPr>
              <a:t>Railway</a:t>
            </a:r>
            <a:r>
              <a:rPr lang="en-US" sz="2000" dirty="0">
                <a:latin typeface="Aptos"/>
              </a:rPr>
              <a:t>, </a:t>
            </a:r>
            <a:r>
              <a:rPr lang="en-US" sz="2000" b="1" dirty="0">
                <a:latin typeface="Aptos"/>
              </a:rPr>
              <a:t>Telecommunications</a:t>
            </a:r>
            <a:r>
              <a:rPr lang="en-US" sz="2000" dirty="0">
                <a:latin typeface="Aptos"/>
              </a:rPr>
              <a:t>, </a:t>
            </a:r>
            <a:r>
              <a:rPr lang="en-US" sz="2000" b="1" dirty="0">
                <a:latin typeface="Aptos"/>
              </a:rPr>
              <a:t>Fintech</a:t>
            </a:r>
            <a:r>
              <a:rPr lang="en-US" sz="2000" dirty="0">
                <a:latin typeface="Aptos"/>
              </a:rPr>
              <a:t> and </a:t>
            </a:r>
            <a:r>
              <a:rPr lang="en-US" sz="2000" b="1" dirty="0">
                <a:latin typeface="Aptos"/>
              </a:rPr>
              <a:t>Smart Systems </a:t>
            </a:r>
            <a:r>
              <a:rPr lang="en-US" sz="2000" dirty="0">
                <a:latin typeface="Aptos"/>
              </a:rPr>
              <a:t>markets in collaboration with the main European and Italian industries, organizations, Universities and Research Centers.</a:t>
            </a:r>
            <a:endParaRPr lang="en-GB" sz="2000" dirty="0" err="1"/>
          </a:p>
        </p:txBody>
      </p:sp>
    </p:spTree>
    <p:extLst>
      <p:ext uri="{BB962C8B-B14F-4D97-AF65-F5344CB8AC3E}">
        <p14:creationId xmlns:p14="http://schemas.microsoft.com/office/powerpoint/2010/main" val="1521937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636579" y="302098"/>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Farmlands Management</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4" name="Immagine 3" descr="Immagine che contiene testo, mappa, schermata&#10;&#10;Descrizione generata automaticamente">
            <a:extLst>
              <a:ext uri="{FF2B5EF4-FFF2-40B4-BE49-F238E27FC236}">
                <a16:creationId xmlns:a16="http://schemas.microsoft.com/office/drawing/2014/main" id="{A5151FEF-986F-CDE9-43CD-87374358BA4D}"/>
              </a:ext>
            </a:extLst>
          </p:cNvPr>
          <p:cNvPicPr>
            <a:picLocks noChangeAspect="1"/>
          </p:cNvPicPr>
          <p:nvPr/>
        </p:nvPicPr>
        <p:blipFill>
          <a:blip r:embed="rId5"/>
          <a:stretch>
            <a:fillRect/>
          </a:stretch>
        </p:blipFill>
        <p:spPr>
          <a:xfrm>
            <a:off x="3035934" y="1300612"/>
            <a:ext cx="8885555" cy="5059548"/>
          </a:xfrm>
          <a:prstGeom prst="rect">
            <a:avLst/>
          </a:prstGeom>
        </p:spPr>
      </p:pic>
    </p:spTree>
    <p:extLst>
      <p:ext uri="{BB962C8B-B14F-4D97-AF65-F5344CB8AC3E}">
        <p14:creationId xmlns:p14="http://schemas.microsoft.com/office/powerpoint/2010/main" val="1467464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84028" y="331116"/>
            <a:ext cx="7893269" cy="646331"/>
          </a:xfrm>
          <a:prstGeom prst="rect">
            <a:avLst/>
          </a:prstGeom>
          <a:noFill/>
        </p:spPr>
        <p:txBody>
          <a:bodyPr wrap="square" lIns="91440" tIns="45720" rIns="91440" bIns="45720" rtlCol="0" anchor="t">
            <a:spAutoFit/>
          </a:bodyPr>
          <a:lstStyle/>
          <a:p>
            <a:pPr algn="ctr">
              <a:spcAft>
                <a:spcPts val="1200"/>
              </a:spcAft>
            </a:pPr>
            <a:r>
              <a:rPr lang="en-US" sz="3600">
                <a:solidFill>
                  <a:srgbClr val="002060"/>
                </a:solidFill>
                <a:latin typeface="Aptos"/>
              </a:rPr>
              <a:t>Products Visualization</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4" name="Immagine 3" descr="Immagine che contiene schermata, mappa, testo&#10;&#10;Descrizione generata automaticamente">
            <a:extLst>
              <a:ext uri="{FF2B5EF4-FFF2-40B4-BE49-F238E27FC236}">
                <a16:creationId xmlns:a16="http://schemas.microsoft.com/office/drawing/2014/main" id="{FFF0706A-511B-5321-562A-561368F7852C}"/>
              </a:ext>
            </a:extLst>
          </p:cNvPr>
          <p:cNvPicPr>
            <a:picLocks noChangeAspect="1"/>
          </p:cNvPicPr>
          <p:nvPr/>
        </p:nvPicPr>
        <p:blipFill>
          <a:blip r:embed="rId5"/>
          <a:stretch>
            <a:fillRect/>
          </a:stretch>
        </p:blipFill>
        <p:spPr>
          <a:xfrm>
            <a:off x="3023266" y="1331059"/>
            <a:ext cx="8623337" cy="4872659"/>
          </a:xfrm>
          <a:prstGeom prst="rect">
            <a:avLst/>
          </a:prstGeom>
        </p:spPr>
      </p:pic>
    </p:spTree>
    <p:extLst>
      <p:ext uri="{BB962C8B-B14F-4D97-AF65-F5344CB8AC3E}">
        <p14:creationId xmlns:p14="http://schemas.microsoft.com/office/powerpoint/2010/main" val="3042832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54282"/>
            <a:ext cx="7893269" cy="646331"/>
          </a:xfrm>
          <a:prstGeom prst="rect">
            <a:avLst/>
          </a:prstGeom>
          <a:noFill/>
        </p:spPr>
        <p:txBody>
          <a:bodyPr wrap="square" lIns="91440" tIns="45720" rIns="91440" bIns="45720" rtlCol="0" anchor="t">
            <a:spAutoFit/>
          </a:bodyPr>
          <a:lstStyle/>
          <a:p>
            <a:pPr algn="ctr">
              <a:spcAft>
                <a:spcPts val="1200"/>
              </a:spcAft>
            </a:pPr>
            <a:r>
              <a:rPr lang="de-DE" sz="3600" dirty="0" err="1">
                <a:solidFill>
                  <a:srgbClr val="002060"/>
                </a:solidFill>
                <a:latin typeface="Aptos"/>
              </a:rPr>
              <a:t>Swipe</a:t>
            </a:r>
            <a:r>
              <a:rPr lang="de-DE" sz="3600" dirty="0">
                <a:solidFill>
                  <a:srgbClr val="002060"/>
                </a:solidFill>
                <a:latin typeface="Aptos"/>
              </a:rPr>
              <a:t> </a:t>
            </a:r>
            <a:r>
              <a:rPr lang="de-DE" sz="3600" dirty="0" err="1">
                <a:solidFill>
                  <a:srgbClr val="002060"/>
                </a:solidFill>
                <a:latin typeface="Aptos"/>
              </a:rPr>
              <a:t>mode</a:t>
            </a:r>
            <a:r>
              <a:rPr lang="de-DE" sz="3600" dirty="0">
                <a:solidFill>
                  <a:srgbClr val="002060"/>
                </a:solidFill>
                <a:latin typeface="Aptos"/>
              </a:rPr>
              <a:t> </a:t>
            </a:r>
            <a:r>
              <a:rPr lang="de-DE" sz="3600" dirty="0" err="1">
                <a:solidFill>
                  <a:srgbClr val="002060"/>
                </a:solidFill>
                <a:latin typeface="Aptos"/>
              </a:rPr>
              <a:t>for</a:t>
            </a:r>
            <a:r>
              <a:rPr lang="de-DE" sz="3600" dirty="0">
                <a:solidFill>
                  <a:srgbClr val="002060"/>
                </a:solidFill>
                <a:latin typeface="Aptos"/>
              </a:rPr>
              <a:t> </a:t>
            </a:r>
            <a:r>
              <a:rPr lang="de-DE" sz="3600" dirty="0" err="1">
                <a:solidFill>
                  <a:srgbClr val="002060"/>
                </a:solidFill>
                <a:latin typeface="Aptos"/>
              </a:rPr>
              <a:t>products</a:t>
            </a:r>
            <a:r>
              <a:rPr lang="de-DE" sz="3600" dirty="0">
                <a:solidFill>
                  <a:srgbClr val="002060"/>
                </a:solidFill>
                <a:latin typeface="Aptos"/>
              </a:rPr>
              <a:t> </a:t>
            </a:r>
            <a:r>
              <a:rPr lang="de-DE" sz="3600" dirty="0" err="1">
                <a:solidFill>
                  <a:srgbClr val="002060"/>
                </a:solidFill>
                <a:latin typeface="Aptos"/>
              </a:rPr>
              <a:t>comparison</a:t>
            </a:r>
            <a:endParaRPr lang="de-DE" sz="3600" dirty="0">
              <a:solidFill>
                <a:srgbClr val="002060"/>
              </a:solidFill>
              <a:latin typeface="Aptos"/>
            </a:endParaRP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4" name="Immagine 3" descr="Immagine che contiene mappa, schermata&#10;&#10;Descrizione generata automaticamente">
            <a:extLst>
              <a:ext uri="{FF2B5EF4-FFF2-40B4-BE49-F238E27FC236}">
                <a16:creationId xmlns:a16="http://schemas.microsoft.com/office/drawing/2014/main" id="{E5BFD418-679D-ACA9-CD98-13BF37677958}"/>
              </a:ext>
            </a:extLst>
          </p:cNvPr>
          <p:cNvPicPr>
            <a:picLocks noChangeAspect="1"/>
          </p:cNvPicPr>
          <p:nvPr/>
        </p:nvPicPr>
        <p:blipFill>
          <a:blip r:embed="rId5"/>
          <a:stretch>
            <a:fillRect/>
          </a:stretch>
        </p:blipFill>
        <p:spPr>
          <a:xfrm>
            <a:off x="3035934" y="1697989"/>
            <a:ext cx="8627745" cy="4880521"/>
          </a:xfrm>
          <a:prstGeom prst="rect">
            <a:avLst/>
          </a:prstGeom>
        </p:spPr>
      </p:pic>
    </p:spTree>
    <p:extLst>
      <p:ext uri="{BB962C8B-B14F-4D97-AF65-F5344CB8AC3E}">
        <p14:creationId xmlns:p14="http://schemas.microsoft.com/office/powerpoint/2010/main" val="428159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54282"/>
            <a:ext cx="7893269" cy="646331"/>
          </a:xfrm>
          <a:prstGeom prst="rect">
            <a:avLst/>
          </a:prstGeom>
          <a:noFill/>
        </p:spPr>
        <p:txBody>
          <a:bodyPr wrap="square" lIns="91440" tIns="45720" rIns="91440" bIns="45720" rtlCol="0" anchor="t">
            <a:spAutoFit/>
          </a:bodyPr>
          <a:lstStyle/>
          <a:p>
            <a:pPr algn="ctr">
              <a:spcAft>
                <a:spcPts val="1200"/>
              </a:spcAft>
            </a:pPr>
            <a:r>
              <a:rPr lang="en-AU" sz="3600">
                <a:solidFill>
                  <a:srgbClr val="002060"/>
                </a:solidFill>
                <a:latin typeface="Aptos"/>
              </a:rPr>
              <a:t>Activation of the calibration mode</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4" name="Immagine 3" descr="Immagine che contiene testo, schermata, Software multimediale, software&#10;&#10;Descrizione generata automaticamente">
            <a:extLst>
              <a:ext uri="{FF2B5EF4-FFF2-40B4-BE49-F238E27FC236}">
                <a16:creationId xmlns:a16="http://schemas.microsoft.com/office/drawing/2014/main" id="{780AAB06-A8F0-E310-7021-105C363CEE79}"/>
              </a:ext>
            </a:extLst>
          </p:cNvPr>
          <p:cNvPicPr>
            <a:picLocks noChangeAspect="1"/>
          </p:cNvPicPr>
          <p:nvPr/>
        </p:nvPicPr>
        <p:blipFill>
          <a:blip r:embed="rId5"/>
          <a:stretch>
            <a:fillRect/>
          </a:stretch>
        </p:blipFill>
        <p:spPr>
          <a:xfrm>
            <a:off x="3035934" y="1684337"/>
            <a:ext cx="8646703" cy="4929823"/>
          </a:xfrm>
          <a:prstGeom prst="rect">
            <a:avLst/>
          </a:prstGeom>
        </p:spPr>
      </p:pic>
    </p:spTree>
    <p:extLst>
      <p:ext uri="{BB962C8B-B14F-4D97-AF65-F5344CB8AC3E}">
        <p14:creationId xmlns:p14="http://schemas.microsoft.com/office/powerpoint/2010/main" val="2516805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528159"/>
            <a:ext cx="7893269" cy="646331"/>
          </a:xfrm>
          <a:prstGeom prst="rect">
            <a:avLst/>
          </a:prstGeom>
          <a:noFill/>
        </p:spPr>
        <p:txBody>
          <a:bodyPr wrap="square" lIns="91440" tIns="45720" rIns="91440" bIns="45720" rtlCol="0" anchor="t">
            <a:spAutoFit/>
          </a:bodyPr>
          <a:lstStyle/>
          <a:p>
            <a:pPr algn="ctr">
              <a:spcAft>
                <a:spcPts val="1200"/>
              </a:spcAft>
            </a:pPr>
            <a:r>
              <a:rPr lang="en-GB" sz="3600" dirty="0">
                <a:solidFill>
                  <a:srgbClr val="002060"/>
                </a:solidFill>
                <a:latin typeface="Aptos"/>
              </a:rPr>
              <a:t>Management of field measures</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3" name="Immagine 2" descr="Immagine che contiene schermata, mappa&#10;&#10;Descrizione generata automaticamente">
            <a:extLst>
              <a:ext uri="{FF2B5EF4-FFF2-40B4-BE49-F238E27FC236}">
                <a16:creationId xmlns:a16="http://schemas.microsoft.com/office/drawing/2014/main" id="{93FC5929-ED13-8F24-565A-360A83FAC942}"/>
              </a:ext>
            </a:extLst>
          </p:cNvPr>
          <p:cNvPicPr>
            <a:picLocks noChangeAspect="1"/>
          </p:cNvPicPr>
          <p:nvPr/>
        </p:nvPicPr>
        <p:blipFill>
          <a:blip r:embed="rId5"/>
          <a:stretch>
            <a:fillRect/>
          </a:stretch>
        </p:blipFill>
        <p:spPr>
          <a:xfrm>
            <a:off x="3035935" y="1424304"/>
            <a:ext cx="8840558" cy="5057775"/>
          </a:xfrm>
          <a:prstGeom prst="rect">
            <a:avLst/>
          </a:prstGeom>
        </p:spPr>
      </p:pic>
    </p:spTree>
    <p:extLst>
      <p:ext uri="{BB962C8B-B14F-4D97-AF65-F5344CB8AC3E}">
        <p14:creationId xmlns:p14="http://schemas.microsoft.com/office/powerpoint/2010/main" val="923266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54282"/>
            <a:ext cx="7893269" cy="646331"/>
          </a:xfrm>
          <a:prstGeom prst="rect">
            <a:avLst/>
          </a:prstGeom>
          <a:noFill/>
        </p:spPr>
        <p:txBody>
          <a:bodyPr wrap="square" lIns="91440" tIns="45720" rIns="91440" bIns="45720" rtlCol="0" anchor="t">
            <a:spAutoFit/>
          </a:bodyPr>
          <a:lstStyle/>
          <a:p>
            <a:pPr algn="ctr">
              <a:spcAft>
                <a:spcPts val="1200"/>
              </a:spcAft>
            </a:pPr>
            <a:r>
              <a:rPr lang="en-AU" sz="3600">
                <a:solidFill>
                  <a:srgbClr val="002060"/>
                </a:solidFill>
                <a:latin typeface="Aptos"/>
              </a:rPr>
              <a:t>Plotting of several parameters</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4" name="Immagine 3" descr="Immagine che contiene schermata, mappa&#10;&#10;Descrizione generata automaticamente">
            <a:extLst>
              <a:ext uri="{FF2B5EF4-FFF2-40B4-BE49-F238E27FC236}">
                <a16:creationId xmlns:a16="http://schemas.microsoft.com/office/drawing/2014/main" id="{76189B2A-CA1E-58C2-9E6C-BE1B2CDB250A}"/>
              </a:ext>
            </a:extLst>
          </p:cNvPr>
          <p:cNvPicPr>
            <a:picLocks noChangeAspect="1"/>
          </p:cNvPicPr>
          <p:nvPr/>
        </p:nvPicPr>
        <p:blipFill>
          <a:blip r:embed="rId5"/>
          <a:stretch>
            <a:fillRect/>
          </a:stretch>
        </p:blipFill>
        <p:spPr>
          <a:xfrm>
            <a:off x="3035934" y="1699895"/>
            <a:ext cx="8861425" cy="5007192"/>
          </a:xfrm>
          <a:prstGeom prst="rect">
            <a:avLst/>
          </a:prstGeom>
        </p:spPr>
      </p:pic>
    </p:spTree>
    <p:extLst>
      <p:ext uri="{BB962C8B-B14F-4D97-AF65-F5344CB8AC3E}">
        <p14:creationId xmlns:p14="http://schemas.microsoft.com/office/powerpoint/2010/main" val="2180421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83750" y="302098"/>
            <a:ext cx="7893269" cy="646331"/>
          </a:xfrm>
          <a:prstGeom prst="rect">
            <a:avLst/>
          </a:prstGeom>
          <a:noFill/>
        </p:spPr>
        <p:txBody>
          <a:bodyPr wrap="square" rtlCol="0">
            <a:spAutoFit/>
          </a:bodyPr>
          <a:lstStyle/>
          <a:p>
            <a:pPr algn="ctr">
              <a:spcAft>
                <a:spcPts val="1200"/>
              </a:spcAft>
            </a:pPr>
            <a:r>
              <a:rPr lang="de-DE" sz="3600" dirty="0">
                <a:solidFill>
                  <a:srgbClr val="002060"/>
                </a:solidFill>
                <a:latin typeface="Aptos" panose="020B0004020202020204" pitchFamily="34" charset="0"/>
              </a:rPr>
              <a:t>Technologies</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4" name="Immagine 3">
            <a:extLst>
              <a:ext uri="{FF2B5EF4-FFF2-40B4-BE49-F238E27FC236}">
                <a16:creationId xmlns:a16="http://schemas.microsoft.com/office/drawing/2014/main" id="{3C3A0F26-C486-A81F-23BB-86746B900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3662" y="1088679"/>
            <a:ext cx="2370988" cy="796456"/>
          </a:xfrm>
          <a:prstGeom prst="rect">
            <a:avLst/>
          </a:prstGeom>
        </p:spPr>
      </p:pic>
      <p:pic>
        <p:nvPicPr>
          <p:cNvPr id="5" name="Immagine 4">
            <a:extLst>
              <a:ext uri="{FF2B5EF4-FFF2-40B4-BE49-F238E27FC236}">
                <a16:creationId xmlns:a16="http://schemas.microsoft.com/office/drawing/2014/main" id="{7F7B2B26-99FA-68EC-AA70-14D64E07D4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597" y="2512678"/>
            <a:ext cx="1545788" cy="1153395"/>
          </a:xfrm>
          <a:prstGeom prst="rect">
            <a:avLst/>
          </a:prstGeom>
        </p:spPr>
      </p:pic>
      <p:pic>
        <p:nvPicPr>
          <p:cNvPr id="8" name="Immagine 7">
            <a:extLst>
              <a:ext uri="{FF2B5EF4-FFF2-40B4-BE49-F238E27FC236}">
                <a16:creationId xmlns:a16="http://schemas.microsoft.com/office/drawing/2014/main" id="{2288CCA6-6F11-4313-5D00-A0FB983A4C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0486" y="2036097"/>
            <a:ext cx="1720981" cy="963749"/>
          </a:xfrm>
          <a:prstGeom prst="rect">
            <a:avLst/>
          </a:prstGeom>
        </p:spPr>
      </p:pic>
      <p:pic>
        <p:nvPicPr>
          <p:cNvPr id="9" name="Elemento grafico 8">
            <a:extLst>
              <a:ext uri="{FF2B5EF4-FFF2-40B4-BE49-F238E27FC236}">
                <a16:creationId xmlns:a16="http://schemas.microsoft.com/office/drawing/2014/main" id="{4964A4E4-C73A-4230-3FD0-CE570E234A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68821" y="3174253"/>
            <a:ext cx="1787360" cy="614852"/>
          </a:xfrm>
          <a:prstGeom prst="rect">
            <a:avLst/>
          </a:prstGeom>
        </p:spPr>
      </p:pic>
      <p:pic>
        <p:nvPicPr>
          <p:cNvPr id="10" name="Elemento grafico 9">
            <a:extLst>
              <a:ext uri="{FF2B5EF4-FFF2-40B4-BE49-F238E27FC236}">
                <a16:creationId xmlns:a16="http://schemas.microsoft.com/office/drawing/2014/main" id="{D38FC0B7-2410-AD07-966B-DECE7D2A7C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34940" y="2768181"/>
            <a:ext cx="1552575" cy="228600"/>
          </a:xfrm>
          <a:prstGeom prst="rect">
            <a:avLst/>
          </a:prstGeom>
        </p:spPr>
      </p:pic>
      <p:pic>
        <p:nvPicPr>
          <p:cNvPr id="11" name="Immagine 10" descr="Immagine che contiene testo, clipart&#10;&#10;Descrizione generata automaticamente">
            <a:extLst>
              <a:ext uri="{FF2B5EF4-FFF2-40B4-BE49-F238E27FC236}">
                <a16:creationId xmlns:a16="http://schemas.microsoft.com/office/drawing/2014/main" id="{7813513A-BF28-72C8-6B3D-D8B8F94980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55337" y="1538341"/>
            <a:ext cx="1075048" cy="360141"/>
          </a:xfrm>
          <a:prstGeom prst="rect">
            <a:avLst/>
          </a:prstGeom>
        </p:spPr>
      </p:pic>
      <p:pic>
        <p:nvPicPr>
          <p:cNvPr id="12" name="Immagine 11">
            <a:extLst>
              <a:ext uri="{FF2B5EF4-FFF2-40B4-BE49-F238E27FC236}">
                <a16:creationId xmlns:a16="http://schemas.microsoft.com/office/drawing/2014/main" id="{5BE99C27-9F9C-D4D8-4DED-CBF6920820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80344" y="1778399"/>
            <a:ext cx="934382" cy="329782"/>
          </a:xfrm>
          <a:prstGeom prst="rect">
            <a:avLst/>
          </a:prstGeom>
        </p:spPr>
      </p:pic>
      <p:pic>
        <p:nvPicPr>
          <p:cNvPr id="14" name="Immagine 13">
            <a:extLst>
              <a:ext uri="{FF2B5EF4-FFF2-40B4-BE49-F238E27FC236}">
                <a16:creationId xmlns:a16="http://schemas.microsoft.com/office/drawing/2014/main" id="{E80822EA-A4A5-FFF3-86BA-01A8ECF28AB6}"/>
              </a:ext>
            </a:extLst>
          </p:cNvPr>
          <p:cNvPicPr>
            <a:picLocks noChangeAspect="1"/>
          </p:cNvPicPr>
          <p:nvPr/>
        </p:nvPicPr>
        <p:blipFill rotWithShape="1">
          <a:blip r:embed="rId14">
            <a:extLst>
              <a:ext uri="{28A0092B-C50C-407E-A947-70E740481C1C}">
                <a14:useLocalDpi xmlns:a14="http://schemas.microsoft.com/office/drawing/2010/main" val="0"/>
              </a:ext>
            </a:extLst>
          </a:blip>
          <a:srcRect t="17023" b="17476"/>
          <a:stretch/>
        </p:blipFill>
        <p:spPr>
          <a:xfrm>
            <a:off x="3680208" y="3725231"/>
            <a:ext cx="1065622" cy="697982"/>
          </a:xfrm>
          <a:prstGeom prst="rect">
            <a:avLst/>
          </a:prstGeom>
        </p:spPr>
      </p:pic>
      <p:pic>
        <p:nvPicPr>
          <p:cNvPr id="15" name="Immagine 14" descr="Immagine che contiene testo&#10;&#10;Descrizione generata automaticamente">
            <a:extLst>
              <a:ext uri="{FF2B5EF4-FFF2-40B4-BE49-F238E27FC236}">
                <a16:creationId xmlns:a16="http://schemas.microsoft.com/office/drawing/2014/main" id="{F13F553F-CB59-5084-EE04-5916577315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78017" y="3891649"/>
            <a:ext cx="1734770" cy="883598"/>
          </a:xfrm>
          <a:prstGeom prst="rect">
            <a:avLst/>
          </a:prstGeom>
        </p:spPr>
      </p:pic>
      <p:pic>
        <p:nvPicPr>
          <p:cNvPr id="16" name="Immagine 15">
            <a:extLst>
              <a:ext uri="{FF2B5EF4-FFF2-40B4-BE49-F238E27FC236}">
                <a16:creationId xmlns:a16="http://schemas.microsoft.com/office/drawing/2014/main" id="{F9321003-1AE6-2F7D-F22E-B4E0213EF1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65845" y="4419072"/>
            <a:ext cx="1065622" cy="697982"/>
          </a:xfrm>
          <a:prstGeom prst="rect">
            <a:avLst/>
          </a:prstGeom>
        </p:spPr>
      </p:pic>
      <p:grpSp>
        <p:nvGrpSpPr>
          <p:cNvPr id="17" name="Gruppo 16">
            <a:extLst>
              <a:ext uri="{FF2B5EF4-FFF2-40B4-BE49-F238E27FC236}">
                <a16:creationId xmlns:a16="http://schemas.microsoft.com/office/drawing/2014/main" id="{3D875F21-3F30-617F-34B2-3A304DB0F4DC}"/>
              </a:ext>
            </a:extLst>
          </p:cNvPr>
          <p:cNvGrpSpPr/>
          <p:nvPr/>
        </p:nvGrpSpPr>
        <p:grpSpPr>
          <a:xfrm>
            <a:off x="5632162" y="4150777"/>
            <a:ext cx="1987838" cy="338554"/>
            <a:chOff x="2790555" y="3953258"/>
            <a:chExt cx="1987838" cy="338554"/>
          </a:xfrm>
        </p:grpSpPr>
        <p:pic>
          <p:nvPicPr>
            <p:cNvPr id="18" name="Immagine 17">
              <a:extLst>
                <a:ext uri="{FF2B5EF4-FFF2-40B4-BE49-F238E27FC236}">
                  <a16:creationId xmlns:a16="http://schemas.microsoft.com/office/drawing/2014/main" id="{9DE80455-69E0-8E59-4739-B7B6F0D4AF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90555" y="3973029"/>
              <a:ext cx="292083" cy="292083"/>
            </a:xfrm>
            <a:prstGeom prst="rect">
              <a:avLst/>
            </a:prstGeom>
          </p:spPr>
        </p:pic>
        <p:sp>
          <p:nvSpPr>
            <p:cNvPr id="19" name="CasellaDiTesto 18">
              <a:extLst>
                <a:ext uri="{FF2B5EF4-FFF2-40B4-BE49-F238E27FC236}">
                  <a16:creationId xmlns:a16="http://schemas.microsoft.com/office/drawing/2014/main" id="{1E9D844A-A544-1560-54B7-C2791B636BE0}"/>
                </a:ext>
              </a:extLst>
            </p:cNvPr>
            <p:cNvSpPr txBox="1"/>
            <p:nvPr/>
          </p:nvSpPr>
          <p:spPr>
            <a:xfrm>
              <a:off x="3043623" y="3953258"/>
              <a:ext cx="1734770" cy="338554"/>
            </a:xfrm>
            <a:prstGeom prst="rect">
              <a:avLst/>
            </a:prstGeom>
            <a:noFill/>
          </p:spPr>
          <p:txBody>
            <a:bodyPr wrap="none" rtlCol="0">
              <a:spAutoFit/>
            </a:bodyPr>
            <a:lstStyle/>
            <a:p>
              <a:r>
                <a:rPr lang="it-IT" sz="1600" dirty="0">
                  <a:solidFill>
                    <a:srgbClr val="0070C0"/>
                  </a:solidFill>
                </a:rPr>
                <a:t>Visual Studio Code</a:t>
              </a:r>
            </a:p>
          </p:txBody>
        </p:sp>
      </p:grpSp>
      <p:pic>
        <p:nvPicPr>
          <p:cNvPr id="20" name="Immagine 19">
            <a:extLst>
              <a:ext uri="{FF2B5EF4-FFF2-40B4-BE49-F238E27FC236}">
                <a16:creationId xmlns:a16="http://schemas.microsoft.com/office/drawing/2014/main" id="{05640E23-7AC9-304A-DCD2-60ECDCC4F29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44548" y="4953519"/>
            <a:ext cx="1645493" cy="921476"/>
          </a:xfrm>
          <a:prstGeom prst="rect">
            <a:avLst/>
          </a:prstGeom>
        </p:spPr>
      </p:pic>
      <p:pic>
        <p:nvPicPr>
          <p:cNvPr id="21" name="Immagine 20">
            <a:extLst>
              <a:ext uri="{FF2B5EF4-FFF2-40B4-BE49-F238E27FC236}">
                <a16:creationId xmlns:a16="http://schemas.microsoft.com/office/drawing/2014/main" id="{84D37447-915D-1FF4-036B-1101FB9F0F1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38972" y="4919658"/>
            <a:ext cx="2144512" cy="1189812"/>
          </a:xfrm>
          <a:prstGeom prst="rect">
            <a:avLst/>
          </a:prstGeom>
        </p:spPr>
      </p:pic>
      <p:pic>
        <p:nvPicPr>
          <p:cNvPr id="22" name="Immagine 21">
            <a:extLst>
              <a:ext uri="{FF2B5EF4-FFF2-40B4-BE49-F238E27FC236}">
                <a16:creationId xmlns:a16="http://schemas.microsoft.com/office/drawing/2014/main" id="{B4873583-ADF3-C94C-81DB-5269A2FBE91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61840" y="5959751"/>
            <a:ext cx="2201322" cy="598964"/>
          </a:xfrm>
          <a:prstGeom prst="rect">
            <a:avLst/>
          </a:prstGeom>
        </p:spPr>
      </p:pic>
      <p:pic>
        <p:nvPicPr>
          <p:cNvPr id="23" name="Immagine 22">
            <a:extLst>
              <a:ext uri="{FF2B5EF4-FFF2-40B4-BE49-F238E27FC236}">
                <a16:creationId xmlns:a16="http://schemas.microsoft.com/office/drawing/2014/main" id="{5DB36687-BC06-2EC9-E211-93314BAC3347}"/>
              </a:ext>
            </a:extLst>
          </p:cNvPr>
          <p:cNvPicPr>
            <a:picLocks noChangeAspect="1"/>
          </p:cNvPicPr>
          <p:nvPr/>
        </p:nvPicPr>
        <p:blipFill rotWithShape="1">
          <a:blip r:embed="rId21">
            <a:extLst>
              <a:ext uri="{28A0092B-C50C-407E-A947-70E740481C1C}">
                <a14:useLocalDpi xmlns:a14="http://schemas.microsoft.com/office/drawing/2010/main" val="0"/>
              </a:ext>
            </a:extLst>
          </a:blip>
          <a:srcRect l="4506" t="6477" r="8118" b="18640"/>
          <a:stretch/>
        </p:blipFill>
        <p:spPr>
          <a:xfrm>
            <a:off x="6191755" y="4873278"/>
            <a:ext cx="1564801" cy="560386"/>
          </a:xfrm>
          <a:prstGeom prst="rect">
            <a:avLst/>
          </a:prstGeom>
        </p:spPr>
      </p:pic>
      <p:pic>
        <p:nvPicPr>
          <p:cNvPr id="24" name="Immagine 23" descr="Immagine che contiene testo, clipart&#10;&#10;Descrizione generata automaticamente">
            <a:extLst>
              <a:ext uri="{FF2B5EF4-FFF2-40B4-BE49-F238E27FC236}">
                <a16:creationId xmlns:a16="http://schemas.microsoft.com/office/drawing/2014/main" id="{54D7A6FA-34C6-8BC5-7A68-6D47F52E26C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384169" y="5873278"/>
            <a:ext cx="1350831" cy="343020"/>
          </a:xfrm>
          <a:prstGeom prst="rect">
            <a:avLst/>
          </a:prstGeom>
        </p:spPr>
      </p:pic>
      <p:pic>
        <p:nvPicPr>
          <p:cNvPr id="25" name="Immagine 24">
            <a:extLst>
              <a:ext uri="{FF2B5EF4-FFF2-40B4-BE49-F238E27FC236}">
                <a16:creationId xmlns:a16="http://schemas.microsoft.com/office/drawing/2014/main" id="{3373C891-42FE-DCCF-0CE2-F0325844157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343479" y="2622655"/>
            <a:ext cx="1441138" cy="510719"/>
          </a:xfrm>
          <a:prstGeom prst="rect">
            <a:avLst/>
          </a:prstGeom>
        </p:spPr>
      </p:pic>
      <p:grpSp>
        <p:nvGrpSpPr>
          <p:cNvPr id="26" name="Gruppo 25">
            <a:extLst>
              <a:ext uri="{FF2B5EF4-FFF2-40B4-BE49-F238E27FC236}">
                <a16:creationId xmlns:a16="http://schemas.microsoft.com/office/drawing/2014/main" id="{0FB8B5EE-A37A-8A9C-33F9-24FA8933C383}"/>
              </a:ext>
            </a:extLst>
          </p:cNvPr>
          <p:cNvGrpSpPr/>
          <p:nvPr/>
        </p:nvGrpSpPr>
        <p:grpSpPr>
          <a:xfrm>
            <a:off x="3443554" y="6318182"/>
            <a:ext cx="2929657" cy="451218"/>
            <a:chOff x="415665" y="6001663"/>
            <a:chExt cx="3069806" cy="484763"/>
          </a:xfrm>
        </p:grpSpPr>
        <p:sp>
          <p:nvSpPr>
            <p:cNvPr id="27" name="CasellaDiTesto 26">
              <a:extLst>
                <a:ext uri="{FF2B5EF4-FFF2-40B4-BE49-F238E27FC236}">
                  <a16:creationId xmlns:a16="http://schemas.microsoft.com/office/drawing/2014/main" id="{988B006B-D170-01C9-DB00-F0E656D1D873}"/>
                </a:ext>
              </a:extLst>
            </p:cNvPr>
            <p:cNvSpPr txBox="1"/>
            <p:nvPr/>
          </p:nvSpPr>
          <p:spPr>
            <a:xfrm>
              <a:off x="1920670" y="6006973"/>
              <a:ext cx="1564801" cy="479453"/>
            </a:xfrm>
            <a:prstGeom prst="rect">
              <a:avLst/>
            </a:prstGeom>
            <a:noFill/>
          </p:spPr>
          <p:txBody>
            <a:bodyPr wrap="square">
              <a:spAutoFit/>
            </a:bodyPr>
            <a:lstStyle/>
            <a:p>
              <a:r>
                <a:rPr lang="it-IT" sz="2300" dirty="0">
                  <a:solidFill>
                    <a:schemeClr val="tx1">
                      <a:lumMod val="85000"/>
                      <a:lumOff val="15000"/>
                    </a:schemeClr>
                  </a:solidFill>
                  <a:latin typeface="Calibri" panose="020F0502020204030204" pitchFamily="34" charset="0"/>
                  <a:cs typeface="Calibri" panose="020F0502020204030204" pitchFamily="34" charset="0"/>
                </a:rPr>
                <a:t>Deeplabv3</a:t>
              </a:r>
            </a:p>
          </p:txBody>
        </p:sp>
        <p:pic>
          <p:nvPicPr>
            <p:cNvPr id="28" name="Immagine 27">
              <a:extLst>
                <a:ext uri="{FF2B5EF4-FFF2-40B4-BE49-F238E27FC236}">
                  <a16:creationId xmlns:a16="http://schemas.microsoft.com/office/drawing/2014/main" id="{426B8CA7-9EA5-AF06-B865-07352D2B952E}"/>
                </a:ext>
              </a:extLst>
            </p:cNvPr>
            <p:cNvPicPr>
              <a:picLocks noChangeAspect="1"/>
            </p:cNvPicPr>
            <p:nvPr/>
          </p:nvPicPr>
          <p:blipFill rotWithShape="1">
            <a:blip r:embed="rId24">
              <a:extLst>
                <a:ext uri="{28A0092B-C50C-407E-A947-70E740481C1C}">
                  <a14:useLocalDpi xmlns:a14="http://schemas.microsoft.com/office/drawing/2010/main" val="0"/>
                </a:ext>
              </a:extLst>
            </a:blip>
            <a:srcRect l="7890" t="35689" r="6787" b="41406"/>
            <a:stretch/>
          </p:blipFill>
          <p:spPr>
            <a:xfrm>
              <a:off x="415665" y="6001663"/>
              <a:ext cx="1572152" cy="422053"/>
            </a:xfrm>
            <a:prstGeom prst="rect">
              <a:avLst/>
            </a:prstGeom>
          </p:spPr>
        </p:pic>
      </p:grpSp>
      <p:pic>
        <p:nvPicPr>
          <p:cNvPr id="29" name="Immagine 28" descr="Immagine che contiene testo, clipart&#10;&#10;Descrizione generata automaticamente">
            <a:extLst>
              <a:ext uri="{FF2B5EF4-FFF2-40B4-BE49-F238E27FC236}">
                <a16:creationId xmlns:a16="http://schemas.microsoft.com/office/drawing/2014/main" id="{20B42A7C-8A0D-3937-73DE-20654CF3356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990002" y="5874995"/>
            <a:ext cx="646184" cy="713495"/>
          </a:xfrm>
          <a:prstGeom prst="rect">
            <a:avLst/>
          </a:prstGeom>
        </p:spPr>
      </p:pic>
      <p:pic>
        <p:nvPicPr>
          <p:cNvPr id="30" name="Immagine 29">
            <a:extLst>
              <a:ext uri="{FF2B5EF4-FFF2-40B4-BE49-F238E27FC236}">
                <a16:creationId xmlns:a16="http://schemas.microsoft.com/office/drawing/2014/main" id="{E6B86981-189A-CCD2-D9FF-122FAEF9C38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311014" y="1065307"/>
            <a:ext cx="1111525" cy="739669"/>
          </a:xfrm>
          <a:prstGeom prst="rect">
            <a:avLst/>
          </a:prstGeom>
        </p:spPr>
      </p:pic>
      <p:pic>
        <p:nvPicPr>
          <p:cNvPr id="31" name="Elemento grafico 30">
            <a:extLst>
              <a:ext uri="{FF2B5EF4-FFF2-40B4-BE49-F238E27FC236}">
                <a16:creationId xmlns:a16="http://schemas.microsoft.com/office/drawing/2014/main" id="{96D5571E-BF5B-9E58-74B4-E2533F26D720}"/>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463162" y="1302575"/>
            <a:ext cx="1173024" cy="184332"/>
          </a:xfrm>
          <a:prstGeom prst="rect">
            <a:avLst/>
          </a:prstGeom>
        </p:spPr>
      </p:pic>
      <p:pic>
        <p:nvPicPr>
          <p:cNvPr id="32" name="Immagine 31">
            <a:extLst>
              <a:ext uri="{FF2B5EF4-FFF2-40B4-BE49-F238E27FC236}">
                <a16:creationId xmlns:a16="http://schemas.microsoft.com/office/drawing/2014/main" id="{40560E53-C0A9-815D-5922-E400BCCE62D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46405" y="1920659"/>
            <a:ext cx="1277840" cy="460921"/>
          </a:xfrm>
          <a:prstGeom prst="rect">
            <a:avLst/>
          </a:prstGeom>
        </p:spPr>
      </p:pic>
    </p:spTree>
    <p:extLst>
      <p:ext uri="{BB962C8B-B14F-4D97-AF65-F5344CB8AC3E}">
        <p14:creationId xmlns:p14="http://schemas.microsoft.com/office/powerpoint/2010/main" val="3876766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47781"/>
            <a:ext cx="7893269" cy="646331"/>
          </a:xfrm>
          <a:prstGeom prst="rect">
            <a:avLst/>
          </a:prstGeom>
          <a:noFill/>
        </p:spPr>
        <p:txBody>
          <a:bodyPr wrap="square" rtlCol="0">
            <a:spAutoFit/>
          </a:bodyPr>
          <a:lstStyle/>
          <a:p>
            <a:pPr algn="ctr">
              <a:spcAft>
                <a:spcPts val="1200"/>
              </a:spcAft>
            </a:pPr>
            <a:r>
              <a:rPr lang="de-DE" sz="3600" dirty="0">
                <a:solidFill>
                  <a:srgbClr val="002060"/>
                </a:solidFill>
                <a:latin typeface="Aptos" panose="020B0004020202020204" pitchFamily="34" charset="0"/>
              </a:rPr>
              <a:t>Thank you</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3" name="TextBox 2">
            <a:extLst>
              <a:ext uri="{FF2B5EF4-FFF2-40B4-BE49-F238E27FC236}">
                <a16:creationId xmlns:a16="http://schemas.microsoft.com/office/drawing/2014/main" id="{B079846F-D664-CC7E-BDBB-F365BAB7700B}"/>
              </a:ext>
            </a:extLst>
          </p:cNvPr>
          <p:cNvSpPr txBox="1"/>
          <p:nvPr/>
        </p:nvSpPr>
        <p:spPr>
          <a:xfrm>
            <a:off x="3447875" y="1669409"/>
            <a:ext cx="8170877" cy="2554545"/>
          </a:xfrm>
          <a:prstGeom prst="rect">
            <a:avLst/>
          </a:prstGeom>
          <a:noFill/>
        </p:spPr>
        <p:txBody>
          <a:bodyPr wrap="square" lIns="91440" tIns="45720" rIns="91440" bIns="45720" rtlCol="0" anchor="t">
            <a:spAutoFit/>
          </a:bodyPr>
          <a:lstStyle/>
          <a:p>
            <a:pPr algn="ctr"/>
            <a:endParaRPr lang="en-GB" sz="2000" dirty="0">
              <a:latin typeface="Aptos"/>
            </a:endParaRPr>
          </a:p>
          <a:p>
            <a:pPr algn="ctr"/>
            <a:endParaRPr lang="en-GB" sz="2000" dirty="0">
              <a:latin typeface="Aptos"/>
            </a:endParaRPr>
          </a:p>
          <a:p>
            <a:pPr algn="ctr"/>
            <a:endParaRPr lang="en-GB" sz="2000" dirty="0">
              <a:latin typeface="Aptos"/>
            </a:endParaRPr>
          </a:p>
          <a:p>
            <a:pPr algn="ctr"/>
            <a:r>
              <a:rPr lang="en-GB" sz="2000" dirty="0">
                <a:latin typeface="Aptos"/>
              </a:rPr>
              <a:t>ALESSANDRO GENTILE</a:t>
            </a:r>
          </a:p>
          <a:p>
            <a:pPr algn="ctr"/>
            <a:r>
              <a:rPr lang="en-GB" sz="2000" dirty="0">
                <a:latin typeface="Aptos"/>
              </a:rPr>
              <a:t>Software Architect, EO Expert </a:t>
            </a:r>
          </a:p>
          <a:p>
            <a:pPr algn="ctr"/>
            <a:r>
              <a:rPr lang="en-GB" sz="2000" dirty="0">
                <a:latin typeface="Aptos"/>
              </a:rPr>
              <a:t>Aerospace Division</a:t>
            </a:r>
          </a:p>
          <a:p>
            <a:pPr algn="ctr"/>
            <a:r>
              <a:rPr lang="en-GB" sz="2000" dirty="0">
                <a:latin typeface="Aptos"/>
              </a:rPr>
              <a:t>Intecs Solutions Spa</a:t>
            </a:r>
          </a:p>
          <a:p>
            <a:pPr algn="ctr"/>
            <a:r>
              <a:rPr lang="en-GB" sz="2000" dirty="0">
                <a:latin typeface="Aptos"/>
              </a:rPr>
              <a:t> alessandro.gentile@intecs.it</a:t>
            </a:r>
            <a:endParaRPr lang="en-GB" sz="2000" dirty="0">
              <a:latin typeface="Aptos" panose="020B0004020202020204" pitchFamily="34" charset="0"/>
            </a:endParaRPr>
          </a:p>
        </p:txBody>
      </p:sp>
    </p:spTree>
    <p:extLst>
      <p:ext uri="{BB962C8B-B14F-4D97-AF65-F5344CB8AC3E}">
        <p14:creationId xmlns:p14="http://schemas.microsoft.com/office/powerpoint/2010/main" val="245190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47781"/>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The </a:t>
            </a:r>
            <a:r>
              <a:rPr lang="de-DE" sz="3600" dirty="0" err="1">
                <a:solidFill>
                  <a:srgbClr val="002060"/>
                </a:solidFill>
                <a:latin typeface="Aptos"/>
              </a:rPr>
              <a:t>space-based</a:t>
            </a:r>
            <a:r>
              <a:rPr lang="de-DE" sz="3600" dirty="0">
                <a:solidFill>
                  <a:srgbClr val="002060"/>
                </a:solidFill>
                <a:latin typeface="Aptos"/>
              </a:rPr>
              <a:t> </a:t>
            </a:r>
            <a:r>
              <a:rPr lang="de-DE" sz="3600" dirty="0" err="1">
                <a:solidFill>
                  <a:srgbClr val="002060"/>
                </a:solidFill>
                <a:latin typeface="Aptos"/>
              </a:rPr>
              <a:t>solution</a:t>
            </a: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11" name="TextBox 10">
            <a:extLst>
              <a:ext uri="{FF2B5EF4-FFF2-40B4-BE49-F238E27FC236}">
                <a16:creationId xmlns:a16="http://schemas.microsoft.com/office/drawing/2014/main" id="{5CEBF1DB-FD91-303B-7BE4-20BBB7B529BF}"/>
              </a:ext>
            </a:extLst>
          </p:cNvPr>
          <p:cNvSpPr txBox="1"/>
          <p:nvPr/>
        </p:nvSpPr>
        <p:spPr>
          <a:xfrm>
            <a:off x="3447875" y="1669409"/>
            <a:ext cx="8170877" cy="5016758"/>
          </a:xfrm>
          <a:prstGeom prst="rect">
            <a:avLst/>
          </a:prstGeom>
          <a:noFill/>
        </p:spPr>
        <p:txBody>
          <a:bodyPr wrap="square" lIns="91440" tIns="45720" rIns="91440" bIns="45720" rtlCol="0" anchor="t">
            <a:spAutoFit/>
          </a:bodyPr>
          <a:lstStyle/>
          <a:p>
            <a:r>
              <a:rPr lang="en-US" sz="2000" b="1" dirty="0">
                <a:latin typeface="Aptos"/>
                <a:cs typeface="Calibri" panose="020F0502020204030204"/>
              </a:rPr>
              <a:t>MONICAP</a:t>
            </a:r>
            <a:r>
              <a:rPr lang="en-US" sz="2000" dirty="0">
                <a:latin typeface="Aptos"/>
                <a:cs typeface="Calibri" panose="020F0502020204030204"/>
              </a:rPr>
              <a:t> is a research project co-financed by the </a:t>
            </a:r>
            <a:r>
              <a:rPr lang="en-US" sz="2000" b="1" dirty="0">
                <a:latin typeface="Aptos"/>
                <a:cs typeface="Calibri" panose="020F0502020204030204"/>
              </a:rPr>
              <a:t>Italian</a:t>
            </a:r>
            <a:r>
              <a:rPr lang="en-US" sz="2000" dirty="0">
                <a:latin typeface="Aptos"/>
                <a:cs typeface="Calibri" panose="020F0502020204030204"/>
              </a:rPr>
              <a:t> </a:t>
            </a:r>
            <a:r>
              <a:rPr lang="en-US" sz="2000" b="1" dirty="0">
                <a:latin typeface="Aptos"/>
                <a:cs typeface="Calibri" panose="020F0502020204030204"/>
              </a:rPr>
              <a:t>Ministry of University and Research (MUR)</a:t>
            </a:r>
            <a:r>
              <a:rPr lang="en-US" sz="2000" dirty="0">
                <a:latin typeface="Aptos"/>
                <a:cs typeface="Calibri" panose="020F0502020204030204"/>
              </a:rPr>
              <a:t>, as part of the «Development of precision farming and sustainable agriculture for the purpose of increasing productivity and industrial sustainability.</a:t>
            </a:r>
          </a:p>
          <a:p>
            <a:endParaRPr lang="en-GB" sz="2000" dirty="0">
              <a:latin typeface="Aptos"/>
            </a:endParaRPr>
          </a:p>
          <a:p>
            <a:r>
              <a:rPr lang="en-GB" sz="2000" dirty="0">
                <a:latin typeface="Aptos"/>
              </a:rPr>
              <a:t>The main mission is to assess the environmental stress of vine plants using different sensors coming from the Earth Observation technologies and ground measures (weather station). With MONICAP we are trying to integrate </a:t>
            </a:r>
            <a:r>
              <a:rPr lang="en-US" sz="2000" dirty="0">
                <a:latin typeface="Aptos"/>
              </a:rPr>
              <a:t>products generated by remote sensing techniques applied to data acquired by multispectral and hyperspectral sensors installed on aerial platforms </a:t>
            </a:r>
            <a:r>
              <a:rPr lang="en-GB" sz="2000" dirty="0">
                <a:latin typeface="Aptos"/>
              </a:rPr>
              <a:t>(small airships and drones) with </a:t>
            </a:r>
            <a:r>
              <a:rPr lang="en-US" sz="2000" dirty="0">
                <a:latin typeface="Aptos"/>
              </a:rPr>
              <a:t>medium resolution satellite products (e.g. Sentinel 2).</a:t>
            </a:r>
            <a:endParaRPr lang="en-GB" sz="2000" dirty="0">
              <a:latin typeface="Aptos"/>
            </a:endParaRPr>
          </a:p>
          <a:p>
            <a:endParaRPr lang="en-GB" sz="2000" dirty="0">
              <a:latin typeface="Aptos"/>
            </a:endParaRPr>
          </a:p>
          <a:p>
            <a:r>
              <a:rPr lang="en-US" sz="2000" b="1" dirty="0" err="1">
                <a:latin typeface="Aptos"/>
              </a:rPr>
              <a:t>Vite</a:t>
            </a:r>
            <a:r>
              <a:rPr lang="en-US" sz="2000" b="1" dirty="0">
                <a:latin typeface="Aptos"/>
              </a:rPr>
              <a:t> App </a:t>
            </a:r>
            <a:r>
              <a:rPr lang="en-US" sz="2000" dirty="0">
                <a:latin typeface="Aptos"/>
              </a:rPr>
              <a:t>is the web/mobile app developed to make accessible the generated products to the local users (winemakers).</a:t>
            </a:r>
            <a:endParaRPr lang="en-GB" sz="2000" dirty="0">
              <a:latin typeface="Aptos"/>
            </a:endParaRPr>
          </a:p>
          <a:p>
            <a:endParaRPr lang="en-GB" sz="2000" dirty="0">
              <a:latin typeface="Aptos"/>
            </a:endParaRPr>
          </a:p>
        </p:txBody>
      </p:sp>
    </p:spTree>
    <p:extLst>
      <p:ext uri="{BB962C8B-B14F-4D97-AF65-F5344CB8AC3E}">
        <p14:creationId xmlns:p14="http://schemas.microsoft.com/office/powerpoint/2010/main" val="2262172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2570481" y="342981"/>
            <a:ext cx="9621519" cy="1077218"/>
          </a:xfrm>
          <a:prstGeom prst="rect">
            <a:avLst/>
          </a:prstGeom>
          <a:noFill/>
        </p:spPr>
        <p:txBody>
          <a:bodyPr wrap="square" lIns="91440" tIns="45720" rIns="91440" bIns="45720" rtlCol="0" anchor="t">
            <a:spAutoFit/>
          </a:bodyPr>
          <a:lstStyle/>
          <a:p>
            <a:pPr algn="ctr">
              <a:spcAft>
                <a:spcPts val="1200"/>
              </a:spcAft>
            </a:pPr>
            <a:r>
              <a:rPr lang="fr-BE" sz="3200" dirty="0">
                <a:solidFill>
                  <a:srgbClr val="002060"/>
                </a:solidFill>
                <a:latin typeface="Aptos"/>
                <a:ea typeface="+mn-lt"/>
                <a:cs typeface="+mn-lt"/>
              </a:rPr>
              <a:t>MONICAP, </a:t>
            </a:r>
            <a:r>
              <a:rPr lang="it-IT" sz="3200" dirty="0" err="1">
                <a:solidFill>
                  <a:srgbClr val="002060"/>
                </a:solidFill>
                <a:latin typeface="Aptos"/>
                <a:ea typeface="+mn-lt"/>
                <a:cs typeface="+mn-lt"/>
              </a:rPr>
              <a:t>MONItoraggio</a:t>
            </a:r>
            <a:r>
              <a:rPr lang="it-IT" sz="3200" dirty="0">
                <a:solidFill>
                  <a:srgbClr val="002060"/>
                </a:solidFill>
                <a:latin typeface="Aptos"/>
                <a:ea typeface="+mn-lt"/>
                <a:cs typeface="+mn-lt"/>
              </a:rPr>
              <a:t> di Colture Agricole Permanente </a:t>
            </a:r>
            <a:r>
              <a:rPr lang="fr-BE" sz="3200" dirty="0">
                <a:solidFill>
                  <a:srgbClr val="002060"/>
                </a:solidFill>
                <a:latin typeface="Aptos"/>
                <a:ea typeface="+mn-lt"/>
                <a:cs typeface="+mn-lt"/>
              </a:rPr>
              <a:t> </a:t>
            </a:r>
            <a:endParaRPr lang="en-US" sz="3200" dirty="0">
              <a:solidFill>
                <a:srgbClr val="002060"/>
              </a:solidFill>
              <a:latin typeface="Aptos"/>
              <a:ea typeface="+mn-lt"/>
              <a:cs typeface="+mn-lt"/>
            </a:endParaRP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11" name="TextBox 10">
            <a:extLst>
              <a:ext uri="{FF2B5EF4-FFF2-40B4-BE49-F238E27FC236}">
                <a16:creationId xmlns:a16="http://schemas.microsoft.com/office/drawing/2014/main" id="{5CEBF1DB-FD91-303B-7BE4-20BBB7B529BF}"/>
              </a:ext>
            </a:extLst>
          </p:cNvPr>
          <p:cNvSpPr txBox="1"/>
          <p:nvPr/>
        </p:nvSpPr>
        <p:spPr>
          <a:xfrm>
            <a:off x="3563007" y="2038684"/>
            <a:ext cx="8170877" cy="4093428"/>
          </a:xfrm>
          <a:prstGeom prst="rect">
            <a:avLst/>
          </a:prstGeom>
          <a:noFill/>
        </p:spPr>
        <p:txBody>
          <a:bodyPr wrap="square" lIns="91440" tIns="45720" rIns="91440" bIns="45720" rtlCol="0" anchor="t">
            <a:spAutoFit/>
          </a:bodyPr>
          <a:lstStyle/>
          <a:p>
            <a:r>
              <a:rPr lang="en-US" sz="2000" b="1" dirty="0">
                <a:latin typeface="Aptos"/>
                <a:cs typeface="Calibri" panose="020F0502020204030204"/>
              </a:rPr>
              <a:t>MONICAP</a:t>
            </a:r>
            <a:r>
              <a:rPr lang="en-US" sz="2000" dirty="0">
                <a:latin typeface="Aptos"/>
                <a:cs typeface="Calibri" panose="020F0502020204030204"/>
              </a:rPr>
              <a:t> is a </a:t>
            </a:r>
            <a:r>
              <a:rPr lang="en-US" sz="2000" b="1" dirty="0">
                <a:latin typeface="Aptos"/>
                <a:cs typeface="Calibri" panose="020F0502020204030204"/>
              </a:rPr>
              <a:t>continuous monitoring of agricultural crops</a:t>
            </a:r>
            <a:r>
              <a:rPr lang="en-US" sz="2000" dirty="0">
                <a:latin typeface="Aptos"/>
                <a:cs typeface="Calibri" panose="020F0502020204030204"/>
              </a:rPr>
              <a:t>, it presents itself as a solution for the systematic monitoring of agricultural areas (vineyards) over time, able to acquire thermal, multispectral and hyperspectral images at different times of the day (dawn, midday and evening). </a:t>
            </a:r>
          </a:p>
          <a:p>
            <a:endParaRPr lang="en-US" sz="2000" dirty="0">
              <a:latin typeface="Aptos"/>
              <a:cs typeface="Calibri" panose="020F0502020204030204"/>
            </a:endParaRPr>
          </a:p>
          <a:p>
            <a:r>
              <a:rPr lang="en-US" sz="2000" dirty="0">
                <a:latin typeface="Aptos"/>
                <a:cs typeface="Calibri" panose="020F0502020204030204"/>
              </a:rPr>
              <a:t>The provision of data and services for precision farming is based on the use of an energy-independent constrained aerostatic system.</a:t>
            </a:r>
          </a:p>
          <a:p>
            <a:endParaRPr lang="en-US" sz="2000" dirty="0">
              <a:latin typeface="Aptos"/>
              <a:cs typeface="Calibri" panose="020F0502020204030204"/>
            </a:endParaRPr>
          </a:p>
          <a:p>
            <a:r>
              <a:rPr lang="en-US" sz="2000" dirty="0">
                <a:latin typeface="Aptos"/>
                <a:cs typeface="Calibri" panose="020F0502020204030204"/>
              </a:rPr>
              <a:t>From the data acquired by the different cameras installed on the aerostat platform, MONICAP provides information on the </a:t>
            </a:r>
            <a:r>
              <a:rPr lang="en-US" sz="2000" b="1" dirty="0">
                <a:latin typeface="Aptos"/>
                <a:cs typeface="Calibri" panose="020F0502020204030204"/>
              </a:rPr>
              <a:t>water, nutritional</a:t>
            </a:r>
            <a:r>
              <a:rPr lang="en-US" sz="2000" dirty="0">
                <a:latin typeface="Aptos"/>
                <a:cs typeface="Calibri" panose="020F0502020204030204"/>
              </a:rPr>
              <a:t> and </a:t>
            </a:r>
            <a:r>
              <a:rPr lang="en-US" sz="2000" b="1" dirty="0">
                <a:latin typeface="Aptos"/>
                <a:cs typeface="Calibri" panose="020F0502020204030204"/>
              </a:rPr>
              <a:t>phytosanitary</a:t>
            </a:r>
            <a:r>
              <a:rPr lang="en-US" sz="2000" dirty="0">
                <a:latin typeface="Aptos"/>
                <a:cs typeface="Calibri" panose="020F0502020204030204"/>
              </a:rPr>
              <a:t> </a:t>
            </a:r>
            <a:r>
              <a:rPr lang="en-US" sz="2000" b="1" dirty="0">
                <a:latin typeface="Aptos"/>
                <a:cs typeface="Calibri" panose="020F0502020204030204"/>
              </a:rPr>
              <a:t>status</a:t>
            </a:r>
            <a:r>
              <a:rPr lang="en-US" sz="2000" dirty="0">
                <a:latin typeface="Aptos"/>
                <a:cs typeface="Calibri" panose="020F0502020204030204"/>
              </a:rPr>
              <a:t> of the vine plants, aimed at supporting the management of the vineyard.</a:t>
            </a:r>
          </a:p>
        </p:txBody>
      </p:sp>
    </p:spTree>
    <p:extLst>
      <p:ext uri="{BB962C8B-B14F-4D97-AF65-F5344CB8AC3E}">
        <p14:creationId xmlns:p14="http://schemas.microsoft.com/office/powerpoint/2010/main" val="3644826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31475" y="469616"/>
            <a:ext cx="7893269" cy="830997"/>
          </a:xfrm>
          <a:prstGeom prst="rect">
            <a:avLst/>
          </a:prstGeom>
          <a:noFill/>
        </p:spPr>
        <p:txBody>
          <a:bodyPr wrap="square" lIns="91440" tIns="45720" rIns="91440" bIns="45720" rtlCol="0" anchor="t">
            <a:spAutoFit/>
          </a:bodyPr>
          <a:lstStyle/>
          <a:p>
            <a:pPr algn="ctr">
              <a:spcAft>
                <a:spcPts val="1200"/>
              </a:spcAft>
            </a:pPr>
            <a:r>
              <a:rPr lang="it-IT" sz="2400" b="1" dirty="0">
                <a:solidFill>
                  <a:srgbClr val="002060"/>
                </a:solidFill>
                <a:latin typeface="Aptos"/>
                <a:ea typeface="+mn-lt"/>
                <a:cs typeface="+mn-lt"/>
              </a:rPr>
              <a:t>Case study</a:t>
            </a:r>
            <a:r>
              <a:rPr lang="it-IT" sz="2400" dirty="0">
                <a:solidFill>
                  <a:srgbClr val="002060"/>
                </a:solidFill>
                <a:latin typeface="Aptos"/>
                <a:ea typeface="+mn-lt"/>
                <a:cs typeface="+mn-lt"/>
              </a:rPr>
              <a:t>: Agriturismo «La </a:t>
            </a:r>
            <a:r>
              <a:rPr lang="it-IT" sz="2400" dirty="0" err="1">
                <a:solidFill>
                  <a:srgbClr val="002060"/>
                </a:solidFill>
                <a:latin typeface="Aptos"/>
                <a:ea typeface="+mn-lt"/>
                <a:cs typeface="+mn-lt"/>
              </a:rPr>
              <a:t>Bulichella</a:t>
            </a:r>
            <a:r>
              <a:rPr lang="it-IT" sz="2400" dirty="0">
                <a:solidFill>
                  <a:srgbClr val="002060"/>
                </a:solidFill>
                <a:latin typeface="Aptos"/>
                <a:ea typeface="+mn-lt"/>
                <a:cs typeface="+mn-lt"/>
              </a:rPr>
              <a:t>» in Suvereto (</a:t>
            </a:r>
            <a:r>
              <a:rPr lang="it-IT" sz="2400" dirty="0" err="1">
                <a:solidFill>
                  <a:srgbClr val="002060"/>
                </a:solidFill>
                <a:latin typeface="Aptos"/>
                <a:ea typeface="+mn-lt"/>
                <a:cs typeface="+mn-lt"/>
              </a:rPr>
              <a:t>Tuscany</a:t>
            </a:r>
            <a:r>
              <a:rPr lang="it-IT" sz="2400" dirty="0">
                <a:solidFill>
                  <a:srgbClr val="002060"/>
                </a:solidFill>
                <a:latin typeface="Aptos"/>
                <a:ea typeface="+mn-lt"/>
                <a:cs typeface="+mn-lt"/>
              </a:rPr>
              <a:t>, </a:t>
            </a:r>
            <a:r>
              <a:rPr lang="it-IT" sz="2400" dirty="0" err="1">
                <a:solidFill>
                  <a:srgbClr val="002060"/>
                </a:solidFill>
                <a:latin typeface="Aptos"/>
                <a:ea typeface="+mn-lt"/>
                <a:cs typeface="+mn-lt"/>
              </a:rPr>
              <a:t>Italy</a:t>
            </a:r>
            <a:r>
              <a:rPr lang="it-IT" sz="2400" dirty="0">
                <a:solidFill>
                  <a:srgbClr val="002060"/>
                </a:solidFill>
                <a:latin typeface="Aptos"/>
                <a:ea typeface="+mn-lt"/>
                <a:cs typeface="+mn-lt"/>
              </a:rPr>
              <a:t>)</a:t>
            </a:r>
            <a:endParaRPr lang="de-DE" sz="2400" dirty="0">
              <a:solidFill>
                <a:srgbClr val="002060"/>
              </a:solidFill>
              <a:latin typeface="Aptos"/>
              <a:ea typeface="+mn-lt"/>
              <a:cs typeface="+mn-lt"/>
            </a:endParaRPr>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5" name="Immagine 4" descr="Immagine che contiene aria aperta, nuvola, cielo, pianta&#10;&#10;Descrizione generata automaticamente">
            <a:extLst>
              <a:ext uri="{FF2B5EF4-FFF2-40B4-BE49-F238E27FC236}">
                <a16:creationId xmlns:a16="http://schemas.microsoft.com/office/drawing/2014/main" id="{93B8AB30-B340-DA2C-879D-2945BB857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5973" y="1442545"/>
            <a:ext cx="6884275" cy="5163206"/>
          </a:xfrm>
          <a:prstGeom prst="rect">
            <a:avLst/>
          </a:prstGeom>
        </p:spPr>
      </p:pic>
    </p:spTree>
    <p:extLst>
      <p:ext uri="{BB962C8B-B14F-4D97-AF65-F5344CB8AC3E}">
        <p14:creationId xmlns:p14="http://schemas.microsoft.com/office/powerpoint/2010/main" val="320199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47781"/>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MONICAP Architecture</a:t>
            </a:r>
            <a:endParaRPr lang="en-US" dirty="0" err="1"/>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11" name="TextBox 10">
            <a:extLst>
              <a:ext uri="{FF2B5EF4-FFF2-40B4-BE49-F238E27FC236}">
                <a16:creationId xmlns:a16="http://schemas.microsoft.com/office/drawing/2014/main" id="{5CEBF1DB-FD91-303B-7BE4-20BBB7B529BF}"/>
              </a:ext>
            </a:extLst>
          </p:cNvPr>
          <p:cNvSpPr txBox="1"/>
          <p:nvPr/>
        </p:nvSpPr>
        <p:spPr>
          <a:xfrm>
            <a:off x="3447875" y="1669409"/>
            <a:ext cx="8170877" cy="3785652"/>
          </a:xfrm>
          <a:prstGeom prst="rect">
            <a:avLst/>
          </a:prstGeom>
          <a:noFill/>
        </p:spPr>
        <p:txBody>
          <a:bodyPr wrap="square" lIns="91440" tIns="45720" rIns="91440" bIns="45720" rtlCol="0" anchor="t">
            <a:spAutoFit/>
          </a:bodyPr>
          <a:lstStyle/>
          <a:p>
            <a:r>
              <a:rPr lang="en-GB" sz="2000" dirty="0" err="1">
                <a:latin typeface="Aptos"/>
              </a:rPr>
              <a:t>Monicap</a:t>
            </a:r>
            <a:r>
              <a:rPr lang="en-GB" sz="2000" dirty="0">
                <a:latin typeface="Aptos"/>
              </a:rPr>
              <a:t> is a flexible system composed by hardware and software elements.</a:t>
            </a:r>
          </a:p>
          <a:p>
            <a:endParaRPr lang="en-GB" sz="2000" dirty="0">
              <a:latin typeface="Aptos"/>
            </a:endParaRPr>
          </a:p>
          <a:p>
            <a:r>
              <a:rPr lang="en-GB" sz="2000" dirty="0">
                <a:latin typeface="Aptos"/>
              </a:rPr>
              <a:t>The </a:t>
            </a:r>
            <a:r>
              <a:rPr lang="en-GB" sz="2000" b="1" dirty="0">
                <a:latin typeface="Aptos"/>
              </a:rPr>
              <a:t>hardware component </a:t>
            </a:r>
            <a:r>
              <a:rPr lang="en-GB" sz="2000" dirty="0">
                <a:latin typeface="Aptos"/>
              </a:rPr>
              <a:t>is formed by an aerostatic platform, a gondola having several electronic devices, a gimbal carrying the spectral cameras, and a transport trolley containing the winch </a:t>
            </a:r>
            <a:r>
              <a:rPr lang="en-US" sz="2000" dirty="0">
                <a:latin typeface="Aptos"/>
              </a:rPr>
              <a:t>which regulates the altitude of the balloon with a remote control</a:t>
            </a:r>
            <a:r>
              <a:rPr lang="en-GB" sz="2000" dirty="0">
                <a:latin typeface="Aptos"/>
              </a:rPr>
              <a:t>.</a:t>
            </a:r>
          </a:p>
          <a:p>
            <a:endParaRPr lang="en-GB" sz="2000" dirty="0">
              <a:latin typeface="Aptos"/>
            </a:endParaRPr>
          </a:p>
          <a:p>
            <a:r>
              <a:rPr lang="en-GB" sz="2000" dirty="0">
                <a:latin typeface="Aptos"/>
              </a:rPr>
              <a:t>The </a:t>
            </a:r>
            <a:r>
              <a:rPr lang="en-GB" sz="2000" b="1" dirty="0">
                <a:latin typeface="Aptos"/>
              </a:rPr>
              <a:t>software component </a:t>
            </a:r>
            <a:r>
              <a:rPr lang="en-GB" sz="2000" dirty="0">
                <a:latin typeface="Aptos"/>
              </a:rPr>
              <a:t>consists mostly of several  Python routines</a:t>
            </a:r>
          </a:p>
          <a:p>
            <a:r>
              <a:rPr lang="en-GB" sz="2000" dirty="0">
                <a:latin typeface="Aptos"/>
              </a:rPr>
              <a:t>that manage data from the acquisition system to the cloud passing through various processing and storage elements. </a:t>
            </a:r>
            <a:r>
              <a:rPr lang="en-US" sz="2000" dirty="0">
                <a:latin typeface="Aptos"/>
              </a:rPr>
              <a:t>The two main elements of the software are </a:t>
            </a:r>
            <a:r>
              <a:rPr lang="en-GB" sz="2000" dirty="0">
                <a:latin typeface="Aptos"/>
              </a:rPr>
              <a:t>the </a:t>
            </a:r>
            <a:r>
              <a:rPr lang="en-GB" sz="2000" b="1" dirty="0">
                <a:latin typeface="Aptos"/>
              </a:rPr>
              <a:t>Gateway</a:t>
            </a:r>
            <a:r>
              <a:rPr lang="en-GB" sz="2000" dirty="0">
                <a:latin typeface="Aptos"/>
              </a:rPr>
              <a:t> and the </a:t>
            </a:r>
            <a:r>
              <a:rPr lang="en-GB" sz="2000" b="1" dirty="0">
                <a:latin typeface="Aptos"/>
              </a:rPr>
              <a:t>Cloud.</a:t>
            </a:r>
          </a:p>
        </p:txBody>
      </p:sp>
    </p:spTree>
    <p:extLst>
      <p:ext uri="{BB962C8B-B14F-4D97-AF65-F5344CB8AC3E}">
        <p14:creationId xmlns:p14="http://schemas.microsoft.com/office/powerpoint/2010/main" val="3713197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457507"/>
            <a:ext cx="7893269" cy="646331"/>
          </a:xfrm>
          <a:prstGeom prst="rect">
            <a:avLst/>
          </a:prstGeom>
          <a:noFill/>
        </p:spPr>
        <p:txBody>
          <a:bodyPr wrap="square" lIns="91440" tIns="45720" rIns="91440" bIns="45720" rtlCol="0" anchor="t">
            <a:spAutoFit/>
          </a:bodyPr>
          <a:lstStyle/>
          <a:p>
            <a:pPr algn="ctr">
              <a:spcAft>
                <a:spcPts val="1200"/>
              </a:spcAft>
            </a:pPr>
            <a:r>
              <a:rPr lang="en-US" sz="3600" dirty="0">
                <a:solidFill>
                  <a:srgbClr val="002060"/>
                </a:solidFill>
                <a:latin typeface="Aptos"/>
              </a:rPr>
              <a:t>Smart Gateway Component</a:t>
            </a:r>
            <a:endParaRPr lang="en-US" dirty="0"/>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11" name="TextBox 10">
            <a:extLst>
              <a:ext uri="{FF2B5EF4-FFF2-40B4-BE49-F238E27FC236}">
                <a16:creationId xmlns:a16="http://schemas.microsoft.com/office/drawing/2014/main" id="{5CEBF1DB-FD91-303B-7BE4-20BBB7B529BF}"/>
              </a:ext>
            </a:extLst>
          </p:cNvPr>
          <p:cNvSpPr txBox="1"/>
          <p:nvPr/>
        </p:nvSpPr>
        <p:spPr>
          <a:xfrm>
            <a:off x="3035696" y="1313050"/>
            <a:ext cx="8735890" cy="2862322"/>
          </a:xfrm>
          <a:prstGeom prst="rect">
            <a:avLst/>
          </a:prstGeom>
          <a:noFill/>
        </p:spPr>
        <p:txBody>
          <a:bodyPr wrap="square" lIns="91440" tIns="45720" rIns="91440" bIns="45720" rtlCol="0" anchor="t">
            <a:spAutoFit/>
          </a:bodyPr>
          <a:lstStyle/>
          <a:p>
            <a:r>
              <a:rPr lang="en-US" sz="2000" dirty="0">
                <a:latin typeface="Aptos"/>
              </a:rPr>
              <a:t>The </a:t>
            </a:r>
            <a:r>
              <a:rPr lang="en-US" sz="2000" b="1" dirty="0">
                <a:latin typeface="Aptos"/>
              </a:rPr>
              <a:t>Smart Gateway </a:t>
            </a:r>
            <a:r>
              <a:rPr lang="en-US" sz="2000" dirty="0">
                <a:latin typeface="Aptos"/>
              </a:rPr>
              <a:t>is the device installed on the ground station. It receives the acquired data and telemetries, both from the aerial platform and from the other devices displayed in the field (sensor nodes, and weather station), carries out pre-processing on them and sends the results to Cloud services.</a:t>
            </a:r>
          </a:p>
          <a:p>
            <a:endParaRPr lang="en-US" sz="2000" dirty="0">
              <a:latin typeface="Aptos"/>
            </a:endParaRPr>
          </a:p>
          <a:p>
            <a:r>
              <a:rPr lang="en-US" sz="2000" dirty="0">
                <a:latin typeface="Aptos"/>
              </a:rPr>
              <a:t>The Smart Gateway also has the function of making the Cloud services communicate in both directions with the air and ground elements installed in the field, continuously exchanging telemetry to allow remote configuration.</a:t>
            </a:r>
            <a:endParaRPr lang="it-IT" sz="2000" dirty="0">
              <a:latin typeface="Aptos"/>
            </a:endParaRPr>
          </a:p>
          <a:p>
            <a:endParaRPr lang="en-GB" sz="2000" dirty="0">
              <a:latin typeface="Aptos"/>
            </a:endParaRPr>
          </a:p>
        </p:txBody>
      </p:sp>
      <p:sp>
        <p:nvSpPr>
          <p:cNvPr id="4" name="Rettangolo 3">
            <a:extLst>
              <a:ext uri="{FF2B5EF4-FFF2-40B4-BE49-F238E27FC236}">
                <a16:creationId xmlns:a16="http://schemas.microsoft.com/office/drawing/2014/main" id="{C3A3ED2D-DA3D-8878-7554-61469A37EE1E}"/>
              </a:ext>
            </a:extLst>
          </p:cNvPr>
          <p:cNvSpPr/>
          <p:nvPr/>
        </p:nvSpPr>
        <p:spPr>
          <a:xfrm>
            <a:off x="6732688" y="6058620"/>
            <a:ext cx="1341906" cy="307777"/>
          </a:xfrm>
          <a:prstGeom prst="rect">
            <a:avLst/>
          </a:prstGeom>
        </p:spPr>
        <p:txBody>
          <a:bodyPr wrap="none">
            <a:spAutoFit/>
          </a:bodyPr>
          <a:lstStyle/>
          <a:p>
            <a:r>
              <a:rPr lang="it-IT" sz="1400" b="1" dirty="0"/>
              <a:t>Smart Gateway</a:t>
            </a:r>
          </a:p>
        </p:txBody>
      </p:sp>
      <p:pic>
        <p:nvPicPr>
          <p:cNvPr id="5" name="Immagine 4">
            <a:extLst>
              <a:ext uri="{FF2B5EF4-FFF2-40B4-BE49-F238E27FC236}">
                <a16:creationId xmlns:a16="http://schemas.microsoft.com/office/drawing/2014/main" id="{F4AB91A1-6125-C0C8-8CE8-5F503F0EAF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4334" y="5745744"/>
            <a:ext cx="1306941" cy="933530"/>
          </a:xfrm>
          <a:prstGeom prst="rect">
            <a:avLst/>
          </a:prstGeom>
        </p:spPr>
      </p:pic>
      <p:pic>
        <p:nvPicPr>
          <p:cNvPr id="10" name="Immagine 9">
            <a:extLst>
              <a:ext uri="{FF2B5EF4-FFF2-40B4-BE49-F238E27FC236}">
                <a16:creationId xmlns:a16="http://schemas.microsoft.com/office/drawing/2014/main" id="{378911A5-5388-0727-455B-B99204FEF9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9021" y="4394554"/>
            <a:ext cx="1306941" cy="594378"/>
          </a:xfrm>
          <a:prstGeom prst="rect">
            <a:avLst/>
          </a:prstGeom>
        </p:spPr>
      </p:pic>
      <p:cxnSp>
        <p:nvCxnSpPr>
          <p:cNvPr id="20" name="Connettore 1 25">
            <a:extLst>
              <a:ext uri="{FF2B5EF4-FFF2-40B4-BE49-F238E27FC236}">
                <a16:creationId xmlns:a16="http://schemas.microsoft.com/office/drawing/2014/main" id="{26D45A08-C178-4BF9-6659-AFFA7CBF9B9A}"/>
              </a:ext>
            </a:extLst>
          </p:cNvPr>
          <p:cNvCxnSpPr>
            <a:cxnSpLocks/>
          </p:cNvCxnSpPr>
          <p:nvPr/>
        </p:nvCxnSpPr>
        <p:spPr>
          <a:xfrm flipH="1">
            <a:off x="4309241" y="4773370"/>
            <a:ext cx="303849" cy="418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9">
            <a:extLst>
              <a:ext uri="{FF2B5EF4-FFF2-40B4-BE49-F238E27FC236}">
                <a16:creationId xmlns:a16="http://schemas.microsoft.com/office/drawing/2014/main" id="{7F879CFF-3171-3D58-EED8-E29B4CB604C1}"/>
              </a:ext>
            </a:extLst>
          </p:cNvPr>
          <p:cNvCxnSpPr/>
          <p:nvPr/>
        </p:nvCxnSpPr>
        <p:spPr>
          <a:xfrm>
            <a:off x="4143199" y="4720487"/>
            <a:ext cx="174517" cy="490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6">
            <a:extLst>
              <a:ext uri="{FF2B5EF4-FFF2-40B4-BE49-F238E27FC236}">
                <a16:creationId xmlns:a16="http://schemas.microsoft.com/office/drawing/2014/main" id="{F0531D60-CB70-FD23-D592-B51F33657DA2}"/>
              </a:ext>
            </a:extLst>
          </p:cNvPr>
          <p:cNvCxnSpPr>
            <a:cxnSpLocks/>
          </p:cNvCxnSpPr>
          <p:nvPr/>
        </p:nvCxnSpPr>
        <p:spPr>
          <a:xfrm flipH="1">
            <a:off x="4317716" y="4747156"/>
            <a:ext cx="643166" cy="454570"/>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ttangolo arrotondato 31">
            <a:extLst>
              <a:ext uri="{FF2B5EF4-FFF2-40B4-BE49-F238E27FC236}">
                <a16:creationId xmlns:a16="http://schemas.microsoft.com/office/drawing/2014/main" id="{378C2522-EB0F-85A5-DDB1-ED9072180874}"/>
              </a:ext>
            </a:extLst>
          </p:cNvPr>
          <p:cNvSpPr/>
          <p:nvPr/>
        </p:nvSpPr>
        <p:spPr>
          <a:xfrm>
            <a:off x="4210555" y="5155637"/>
            <a:ext cx="205848" cy="21210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cxnSp>
        <p:nvCxnSpPr>
          <p:cNvPr id="26" name="Connettore 1 22">
            <a:extLst>
              <a:ext uri="{FF2B5EF4-FFF2-40B4-BE49-F238E27FC236}">
                <a16:creationId xmlns:a16="http://schemas.microsoft.com/office/drawing/2014/main" id="{51238CAE-E16A-3F90-B900-F0DDA496DE45}"/>
              </a:ext>
            </a:extLst>
          </p:cNvPr>
          <p:cNvCxnSpPr>
            <a:cxnSpLocks/>
            <a:stCxn id="25" idx="2"/>
          </p:cNvCxnSpPr>
          <p:nvPr/>
        </p:nvCxnSpPr>
        <p:spPr>
          <a:xfrm flipH="1">
            <a:off x="4210555" y="5367741"/>
            <a:ext cx="102924" cy="720622"/>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Immagine 28">
            <a:extLst>
              <a:ext uri="{FF2B5EF4-FFF2-40B4-BE49-F238E27FC236}">
                <a16:creationId xmlns:a16="http://schemas.microsoft.com/office/drawing/2014/main" id="{DF4B286B-FE0B-BE8E-AB33-082C4391AC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67165"/>
          <a:stretch/>
        </p:blipFill>
        <p:spPr>
          <a:xfrm>
            <a:off x="9717358" y="5522131"/>
            <a:ext cx="1089843" cy="1477159"/>
          </a:xfrm>
          <a:prstGeom prst="rect">
            <a:avLst/>
          </a:prstGeom>
        </p:spPr>
      </p:pic>
      <p:pic>
        <p:nvPicPr>
          <p:cNvPr id="31" name="Immagine 30">
            <a:extLst>
              <a:ext uri="{FF2B5EF4-FFF2-40B4-BE49-F238E27FC236}">
                <a16:creationId xmlns:a16="http://schemas.microsoft.com/office/drawing/2014/main" id="{26C19C9B-F3F2-1445-552E-C49F357A05F7}"/>
              </a:ext>
            </a:extLst>
          </p:cNvPr>
          <p:cNvPicPr>
            <a:picLocks noChangeAspect="1"/>
          </p:cNvPicPr>
          <p:nvPr/>
        </p:nvPicPr>
        <p:blipFill>
          <a:blip r:embed="rId8"/>
          <a:stretch>
            <a:fillRect/>
          </a:stretch>
        </p:blipFill>
        <p:spPr>
          <a:xfrm>
            <a:off x="10397388" y="3913161"/>
            <a:ext cx="1395218" cy="1147679"/>
          </a:xfrm>
          <a:prstGeom prst="rect">
            <a:avLst/>
          </a:prstGeom>
        </p:spPr>
      </p:pic>
      <p:cxnSp>
        <p:nvCxnSpPr>
          <p:cNvPr id="32" name="Connettore 1 22">
            <a:extLst>
              <a:ext uri="{FF2B5EF4-FFF2-40B4-BE49-F238E27FC236}">
                <a16:creationId xmlns:a16="http://schemas.microsoft.com/office/drawing/2014/main" id="{6EA405B3-093F-6397-5367-AEEBAB2E4CCC}"/>
              </a:ext>
            </a:extLst>
          </p:cNvPr>
          <p:cNvCxnSpPr>
            <a:cxnSpLocks/>
          </p:cNvCxnSpPr>
          <p:nvPr/>
        </p:nvCxnSpPr>
        <p:spPr>
          <a:xfrm>
            <a:off x="4508938" y="5285798"/>
            <a:ext cx="1973464" cy="70290"/>
          </a:xfrm>
          <a:prstGeom prst="line">
            <a:avLst/>
          </a:prstGeom>
          <a:ln w="28575">
            <a:headEnd type="non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36" name="Rettangolo 35">
            <a:extLst>
              <a:ext uri="{FF2B5EF4-FFF2-40B4-BE49-F238E27FC236}">
                <a16:creationId xmlns:a16="http://schemas.microsoft.com/office/drawing/2014/main" id="{9677CC66-06E5-242D-1DFF-0B7FB6F88082}"/>
              </a:ext>
            </a:extLst>
          </p:cNvPr>
          <p:cNvSpPr/>
          <p:nvPr/>
        </p:nvSpPr>
        <p:spPr>
          <a:xfrm rot="185461">
            <a:off x="5242426" y="5054298"/>
            <a:ext cx="780919" cy="307777"/>
          </a:xfrm>
          <a:prstGeom prst="rect">
            <a:avLst/>
          </a:prstGeom>
        </p:spPr>
        <p:txBody>
          <a:bodyPr wrap="none">
            <a:spAutoFit/>
          </a:bodyPr>
          <a:lstStyle/>
          <a:p>
            <a:r>
              <a:rPr lang="en-GB" sz="1400" b="1" dirty="0"/>
              <a:t>EO Data</a:t>
            </a:r>
          </a:p>
        </p:txBody>
      </p:sp>
      <p:sp>
        <p:nvSpPr>
          <p:cNvPr id="37" name="Rettangolo 36">
            <a:extLst>
              <a:ext uri="{FF2B5EF4-FFF2-40B4-BE49-F238E27FC236}">
                <a16:creationId xmlns:a16="http://schemas.microsoft.com/office/drawing/2014/main" id="{7ED3C7C6-B559-6DF6-9650-5112E4261E79}"/>
              </a:ext>
            </a:extLst>
          </p:cNvPr>
          <p:cNvSpPr/>
          <p:nvPr/>
        </p:nvSpPr>
        <p:spPr>
          <a:xfrm>
            <a:off x="9552218" y="6344229"/>
            <a:ext cx="1402692" cy="307777"/>
          </a:xfrm>
          <a:prstGeom prst="rect">
            <a:avLst/>
          </a:prstGeom>
        </p:spPr>
        <p:txBody>
          <a:bodyPr wrap="none">
            <a:spAutoFit/>
          </a:bodyPr>
          <a:lstStyle/>
          <a:p>
            <a:r>
              <a:rPr lang="en-GB" sz="1400" b="1" dirty="0"/>
              <a:t>Weather Station</a:t>
            </a:r>
          </a:p>
        </p:txBody>
      </p:sp>
      <p:sp>
        <p:nvSpPr>
          <p:cNvPr id="41" name="Rettangolo 40">
            <a:extLst>
              <a:ext uri="{FF2B5EF4-FFF2-40B4-BE49-F238E27FC236}">
                <a16:creationId xmlns:a16="http://schemas.microsoft.com/office/drawing/2014/main" id="{7409695F-A59B-82E4-75BC-802C0189A44F}"/>
              </a:ext>
            </a:extLst>
          </p:cNvPr>
          <p:cNvSpPr/>
          <p:nvPr/>
        </p:nvSpPr>
        <p:spPr>
          <a:xfrm>
            <a:off x="3266507" y="6371426"/>
            <a:ext cx="1716496" cy="307777"/>
          </a:xfrm>
          <a:prstGeom prst="rect">
            <a:avLst/>
          </a:prstGeom>
        </p:spPr>
        <p:txBody>
          <a:bodyPr wrap="none">
            <a:spAutoFit/>
          </a:bodyPr>
          <a:lstStyle/>
          <a:p>
            <a:r>
              <a:rPr lang="it-IT" sz="1400" b="1" dirty="0"/>
              <a:t>Remote Control Unit</a:t>
            </a:r>
          </a:p>
        </p:txBody>
      </p:sp>
      <p:sp>
        <p:nvSpPr>
          <p:cNvPr id="43" name="Rettangolo 42">
            <a:extLst>
              <a:ext uri="{FF2B5EF4-FFF2-40B4-BE49-F238E27FC236}">
                <a16:creationId xmlns:a16="http://schemas.microsoft.com/office/drawing/2014/main" id="{9472061D-1385-3E88-81C8-965BB2AEACE1}"/>
              </a:ext>
            </a:extLst>
          </p:cNvPr>
          <p:cNvSpPr/>
          <p:nvPr/>
        </p:nvSpPr>
        <p:spPr>
          <a:xfrm rot="760076">
            <a:off x="8658826" y="5453145"/>
            <a:ext cx="1065933" cy="307777"/>
          </a:xfrm>
          <a:prstGeom prst="rect">
            <a:avLst/>
          </a:prstGeom>
        </p:spPr>
        <p:txBody>
          <a:bodyPr wrap="none">
            <a:spAutoFit/>
          </a:bodyPr>
          <a:lstStyle/>
          <a:p>
            <a:r>
              <a:rPr lang="en-GB" sz="1400" b="1" dirty="0" err="1"/>
              <a:t>Meteo</a:t>
            </a:r>
            <a:r>
              <a:rPr lang="en-GB" sz="1400" b="1" dirty="0"/>
              <a:t> Data</a:t>
            </a:r>
          </a:p>
        </p:txBody>
      </p:sp>
      <p:cxnSp>
        <p:nvCxnSpPr>
          <p:cNvPr id="44" name="Connettore 1 22">
            <a:extLst>
              <a:ext uri="{FF2B5EF4-FFF2-40B4-BE49-F238E27FC236}">
                <a16:creationId xmlns:a16="http://schemas.microsoft.com/office/drawing/2014/main" id="{2FB88C4F-169F-20FF-B753-7BA1CA5093AB}"/>
              </a:ext>
            </a:extLst>
          </p:cNvPr>
          <p:cNvCxnSpPr>
            <a:cxnSpLocks/>
          </p:cNvCxnSpPr>
          <p:nvPr/>
        </p:nvCxnSpPr>
        <p:spPr>
          <a:xfrm flipH="1" flipV="1">
            <a:off x="8319056" y="5563256"/>
            <a:ext cx="1468302" cy="355378"/>
          </a:xfrm>
          <a:prstGeom prst="line">
            <a:avLst/>
          </a:prstGeom>
          <a:ln w="28575">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49" name="Connettore a gomito 48">
            <a:extLst>
              <a:ext uri="{FF2B5EF4-FFF2-40B4-BE49-F238E27FC236}">
                <a16:creationId xmlns:a16="http://schemas.microsoft.com/office/drawing/2014/main" id="{FC7020A9-199E-3CBA-AD24-597B7A3BE9FE}"/>
              </a:ext>
            </a:extLst>
          </p:cNvPr>
          <p:cNvCxnSpPr>
            <a:cxnSpLocks/>
          </p:cNvCxnSpPr>
          <p:nvPr/>
        </p:nvCxnSpPr>
        <p:spPr>
          <a:xfrm rot="5400000" flipH="1" flipV="1">
            <a:off x="8626757" y="3141183"/>
            <a:ext cx="483070" cy="286369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Rettangolo 50">
            <a:extLst>
              <a:ext uri="{FF2B5EF4-FFF2-40B4-BE49-F238E27FC236}">
                <a16:creationId xmlns:a16="http://schemas.microsoft.com/office/drawing/2014/main" id="{26AD0176-C4A6-BCA3-0A1B-AA019FF12BA0}"/>
              </a:ext>
            </a:extLst>
          </p:cNvPr>
          <p:cNvSpPr/>
          <p:nvPr/>
        </p:nvSpPr>
        <p:spPr>
          <a:xfrm>
            <a:off x="3607765" y="4090331"/>
            <a:ext cx="2227020" cy="307777"/>
          </a:xfrm>
          <a:prstGeom prst="rect">
            <a:avLst/>
          </a:prstGeom>
        </p:spPr>
        <p:txBody>
          <a:bodyPr wrap="none">
            <a:spAutoFit/>
          </a:bodyPr>
          <a:lstStyle/>
          <a:p>
            <a:r>
              <a:rPr lang="en-GB" sz="1400" b="1" dirty="0"/>
              <a:t>Aerostatic </a:t>
            </a:r>
            <a:r>
              <a:rPr lang="en-GB" sz="1400" b="1" dirty="0" err="1"/>
              <a:t>tetherd</a:t>
            </a:r>
            <a:r>
              <a:rPr lang="en-GB" sz="1400" b="1" dirty="0"/>
              <a:t> platform</a:t>
            </a:r>
          </a:p>
        </p:txBody>
      </p:sp>
      <p:sp>
        <p:nvSpPr>
          <p:cNvPr id="52" name="Rettangolo 51">
            <a:extLst>
              <a:ext uri="{FF2B5EF4-FFF2-40B4-BE49-F238E27FC236}">
                <a16:creationId xmlns:a16="http://schemas.microsoft.com/office/drawing/2014/main" id="{17202EAC-91FB-9A77-266E-8A4564549301}"/>
              </a:ext>
            </a:extLst>
          </p:cNvPr>
          <p:cNvSpPr/>
          <p:nvPr/>
        </p:nvSpPr>
        <p:spPr>
          <a:xfrm>
            <a:off x="10788663" y="4967228"/>
            <a:ext cx="612668" cy="307777"/>
          </a:xfrm>
          <a:prstGeom prst="rect">
            <a:avLst/>
          </a:prstGeom>
        </p:spPr>
        <p:txBody>
          <a:bodyPr wrap="none">
            <a:spAutoFit/>
          </a:bodyPr>
          <a:lstStyle/>
          <a:p>
            <a:r>
              <a:rPr lang="en-GB" sz="1400" b="1" dirty="0"/>
              <a:t>Cloud</a:t>
            </a:r>
          </a:p>
        </p:txBody>
      </p:sp>
      <p:cxnSp>
        <p:nvCxnSpPr>
          <p:cNvPr id="58" name="Connettore 1 22">
            <a:extLst>
              <a:ext uri="{FF2B5EF4-FFF2-40B4-BE49-F238E27FC236}">
                <a16:creationId xmlns:a16="http://schemas.microsoft.com/office/drawing/2014/main" id="{B204E1F9-6322-34BA-8536-05FC72927F9E}"/>
              </a:ext>
            </a:extLst>
          </p:cNvPr>
          <p:cNvCxnSpPr>
            <a:cxnSpLocks/>
          </p:cNvCxnSpPr>
          <p:nvPr/>
        </p:nvCxnSpPr>
        <p:spPr>
          <a:xfrm>
            <a:off x="8295355" y="5701169"/>
            <a:ext cx="1507468" cy="371822"/>
          </a:xfrm>
          <a:prstGeom prst="line">
            <a:avLst/>
          </a:prstGeom>
          <a:ln w="28575">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59" name="Rettangolo 58">
            <a:extLst>
              <a:ext uri="{FF2B5EF4-FFF2-40B4-BE49-F238E27FC236}">
                <a16:creationId xmlns:a16="http://schemas.microsoft.com/office/drawing/2014/main" id="{77038AE8-81F5-8131-60D9-9E025EDD71F0}"/>
              </a:ext>
            </a:extLst>
          </p:cNvPr>
          <p:cNvSpPr/>
          <p:nvPr/>
        </p:nvSpPr>
        <p:spPr>
          <a:xfrm rot="810091">
            <a:off x="8523042" y="5899205"/>
            <a:ext cx="1049583" cy="307777"/>
          </a:xfrm>
          <a:prstGeom prst="rect">
            <a:avLst/>
          </a:prstGeom>
        </p:spPr>
        <p:txBody>
          <a:bodyPr wrap="none">
            <a:spAutoFit/>
          </a:bodyPr>
          <a:lstStyle/>
          <a:p>
            <a:r>
              <a:rPr lang="en-GB" sz="1400" b="1" dirty="0"/>
              <a:t>Telemetries</a:t>
            </a:r>
          </a:p>
        </p:txBody>
      </p:sp>
      <p:cxnSp>
        <p:nvCxnSpPr>
          <p:cNvPr id="63" name="Connettore 1 22">
            <a:extLst>
              <a:ext uri="{FF2B5EF4-FFF2-40B4-BE49-F238E27FC236}">
                <a16:creationId xmlns:a16="http://schemas.microsoft.com/office/drawing/2014/main" id="{F52FB8EF-F670-0AA0-1C56-7380C8429063}"/>
              </a:ext>
            </a:extLst>
          </p:cNvPr>
          <p:cNvCxnSpPr>
            <a:cxnSpLocks/>
          </p:cNvCxnSpPr>
          <p:nvPr/>
        </p:nvCxnSpPr>
        <p:spPr>
          <a:xfrm>
            <a:off x="5338848" y="4765264"/>
            <a:ext cx="1186440" cy="350027"/>
          </a:xfrm>
          <a:prstGeom prst="line">
            <a:avLst/>
          </a:prstGeom>
          <a:ln w="28575">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1024" name="Rettangolo 1023">
            <a:extLst>
              <a:ext uri="{FF2B5EF4-FFF2-40B4-BE49-F238E27FC236}">
                <a16:creationId xmlns:a16="http://schemas.microsoft.com/office/drawing/2014/main" id="{149AC7F2-90EC-9894-D77E-5A5C5BE4CCED}"/>
              </a:ext>
            </a:extLst>
          </p:cNvPr>
          <p:cNvSpPr/>
          <p:nvPr/>
        </p:nvSpPr>
        <p:spPr>
          <a:xfrm rot="1069190">
            <a:off x="5484590" y="4654297"/>
            <a:ext cx="1049583" cy="307777"/>
          </a:xfrm>
          <a:prstGeom prst="rect">
            <a:avLst/>
          </a:prstGeom>
        </p:spPr>
        <p:txBody>
          <a:bodyPr wrap="none">
            <a:spAutoFit/>
          </a:bodyPr>
          <a:lstStyle/>
          <a:p>
            <a:r>
              <a:rPr lang="en-GB" sz="1400" b="1" dirty="0"/>
              <a:t>Telemetries</a:t>
            </a:r>
          </a:p>
        </p:txBody>
      </p:sp>
      <p:pic>
        <p:nvPicPr>
          <p:cNvPr id="1026" name="Picture 2" descr="Server - Free computer icons">
            <a:extLst>
              <a:ext uri="{FF2B5EF4-FFF2-40B4-BE49-F238E27FC236}">
                <a16:creationId xmlns:a16="http://schemas.microsoft.com/office/drawing/2014/main" id="{5376B887-7374-8AA7-78E3-8AC85603FC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4592" y="5060840"/>
            <a:ext cx="1065871" cy="10658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66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13853" y="418976"/>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Cloud </a:t>
            </a:r>
            <a:r>
              <a:rPr lang="de-DE" sz="3600" dirty="0" err="1">
                <a:solidFill>
                  <a:srgbClr val="002060"/>
                </a:solidFill>
                <a:latin typeface="Aptos"/>
              </a:rPr>
              <a:t>Component</a:t>
            </a:r>
            <a:endParaRPr lang="en-US" dirty="0" err="1"/>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sp>
        <p:nvSpPr>
          <p:cNvPr id="11" name="TextBox 10">
            <a:extLst>
              <a:ext uri="{FF2B5EF4-FFF2-40B4-BE49-F238E27FC236}">
                <a16:creationId xmlns:a16="http://schemas.microsoft.com/office/drawing/2014/main" id="{5CEBF1DB-FD91-303B-7BE4-20BBB7B529BF}"/>
              </a:ext>
            </a:extLst>
          </p:cNvPr>
          <p:cNvSpPr txBox="1"/>
          <p:nvPr/>
        </p:nvSpPr>
        <p:spPr>
          <a:xfrm>
            <a:off x="3023266" y="1132840"/>
            <a:ext cx="8874444" cy="5324535"/>
          </a:xfrm>
          <a:prstGeom prst="rect">
            <a:avLst/>
          </a:prstGeom>
          <a:noFill/>
        </p:spPr>
        <p:txBody>
          <a:bodyPr wrap="square" lIns="91440" tIns="45720" rIns="91440" bIns="45720" rtlCol="0" anchor="t">
            <a:spAutoFit/>
          </a:bodyPr>
          <a:lstStyle/>
          <a:p>
            <a:r>
              <a:rPr lang="en-US" sz="2000" dirty="0">
                <a:latin typeface="Aptos"/>
              </a:rPr>
              <a:t>The </a:t>
            </a:r>
            <a:r>
              <a:rPr lang="en-US" sz="2000" b="1" dirty="0">
                <a:latin typeface="Aptos"/>
              </a:rPr>
              <a:t>Cloud</a:t>
            </a:r>
            <a:r>
              <a:rPr lang="en-US" sz="2000" dirty="0">
                <a:latin typeface="Aptos"/>
              </a:rPr>
              <a:t> (coded in Python) hosts several components such as the </a:t>
            </a:r>
            <a:r>
              <a:rPr lang="en-US" sz="2000" b="1" dirty="0">
                <a:latin typeface="Aptos"/>
              </a:rPr>
              <a:t>Catalog Manager </a:t>
            </a:r>
            <a:r>
              <a:rPr lang="en-US" sz="2000" dirty="0">
                <a:latin typeface="Aptos"/>
              </a:rPr>
              <a:t>to manage all the typology of products the </a:t>
            </a:r>
            <a:r>
              <a:rPr lang="en-US" sz="2000" b="1" dirty="0">
                <a:latin typeface="Aptos"/>
              </a:rPr>
              <a:t>Event Manager</a:t>
            </a:r>
            <a:r>
              <a:rPr lang="en-US" sz="2000" dirty="0">
                <a:latin typeface="Aptos"/>
              </a:rPr>
              <a:t>, the </a:t>
            </a:r>
            <a:r>
              <a:rPr lang="en-US" sz="2000" b="1" dirty="0">
                <a:latin typeface="Aptos"/>
              </a:rPr>
              <a:t>Processing Scheduler</a:t>
            </a:r>
            <a:r>
              <a:rPr lang="en-US" sz="2000" dirty="0">
                <a:latin typeface="Aptos"/>
              </a:rPr>
              <a:t>,</a:t>
            </a:r>
            <a:r>
              <a:rPr lang="en-US" sz="2000" b="1" dirty="0">
                <a:latin typeface="Aptos"/>
              </a:rPr>
              <a:t> </a:t>
            </a:r>
            <a:r>
              <a:rPr lang="en-US" sz="2000" dirty="0">
                <a:latin typeface="Aptos"/>
              </a:rPr>
              <a:t>the </a:t>
            </a:r>
            <a:r>
              <a:rPr lang="en-US" sz="2000" b="1" dirty="0">
                <a:latin typeface="Aptos"/>
              </a:rPr>
              <a:t>Core</a:t>
            </a:r>
            <a:r>
              <a:rPr lang="en-US" sz="2000" dirty="0">
                <a:latin typeface="Aptos"/>
              </a:rPr>
              <a:t> and the </a:t>
            </a:r>
            <a:r>
              <a:rPr lang="en-US" sz="2000" b="1" dirty="0">
                <a:latin typeface="Aptos"/>
              </a:rPr>
              <a:t>Processor Engine</a:t>
            </a:r>
            <a:r>
              <a:rPr lang="en-US" sz="2000" dirty="0">
                <a:latin typeface="Aptos"/>
              </a:rPr>
              <a:t>.</a:t>
            </a:r>
            <a:endParaRPr lang="en-US" sz="2000" b="1" dirty="0">
              <a:latin typeface="Aptos"/>
            </a:endParaRPr>
          </a:p>
          <a:p>
            <a:endParaRPr lang="en-US" sz="2000" dirty="0">
              <a:latin typeface="Aptos"/>
            </a:endParaRPr>
          </a:p>
          <a:p>
            <a:r>
              <a:rPr lang="en-US" sz="2000" dirty="0">
                <a:latin typeface="Aptos"/>
              </a:rPr>
              <a:t>The </a:t>
            </a:r>
            <a:r>
              <a:rPr lang="en-US" sz="2000" u="sng" dirty="0">
                <a:latin typeface="Aptos"/>
              </a:rPr>
              <a:t>Catalog Manager </a:t>
            </a:r>
            <a:r>
              <a:rPr lang="en-US" sz="2000" dirty="0">
                <a:latin typeface="Aptos"/>
              </a:rPr>
              <a:t>manages all the data archiving to and from the database (OpenSearch); the </a:t>
            </a:r>
            <a:r>
              <a:rPr lang="en-US" sz="2000" u="sng" dirty="0">
                <a:latin typeface="Aptos"/>
              </a:rPr>
              <a:t>Event Manager </a:t>
            </a:r>
            <a:r>
              <a:rPr lang="en-US" sz="2000" dirty="0">
                <a:latin typeface="Aptos"/>
              </a:rPr>
              <a:t>service, has the task of receiving MQTT notifications, for the availability of new acquisitions, new weather measures, etc.; the </a:t>
            </a:r>
            <a:r>
              <a:rPr lang="en-US" sz="2000" u="sng" dirty="0">
                <a:latin typeface="Aptos"/>
              </a:rPr>
              <a:t>Processing Scheduler </a:t>
            </a:r>
            <a:r>
              <a:rPr lang="en-US" sz="2000" dirty="0">
                <a:latin typeface="Aptos"/>
              </a:rPr>
              <a:t>manage and synchronize all events to perform acquisitions, to start the processing workflows and so on.</a:t>
            </a:r>
          </a:p>
          <a:p>
            <a:endParaRPr lang="en-US" sz="2000" dirty="0">
              <a:latin typeface="Aptos"/>
            </a:endParaRPr>
          </a:p>
          <a:p>
            <a:r>
              <a:rPr lang="en-US" sz="2000" u="sng" dirty="0">
                <a:latin typeface="Aptos"/>
              </a:rPr>
              <a:t>Core</a:t>
            </a:r>
            <a:r>
              <a:rPr lang="en-US" sz="2000" dirty="0">
                <a:latin typeface="Aptos"/>
              </a:rPr>
              <a:t> and </a:t>
            </a:r>
            <a:r>
              <a:rPr lang="en-US" sz="2000" u="sng" dirty="0">
                <a:latin typeface="Aptos"/>
              </a:rPr>
              <a:t>Processor Engine </a:t>
            </a:r>
            <a:r>
              <a:rPr lang="en-US" sz="2000" dirty="0">
                <a:latin typeface="Aptos"/>
              </a:rPr>
              <a:t>contain all the necessary workflows and processors capable of calculating the water, nutritional and phytosanitary stress of vines.</a:t>
            </a:r>
          </a:p>
          <a:p>
            <a:endParaRPr lang="en-GB" sz="2000" dirty="0">
              <a:latin typeface="Aptos"/>
            </a:endParaRPr>
          </a:p>
          <a:p>
            <a:r>
              <a:rPr lang="en-GB" sz="2000" dirty="0">
                <a:latin typeface="Aptos"/>
              </a:rPr>
              <a:t>The flexibility is guaranteed because the software component can manage different type of spectral sensors, </a:t>
            </a:r>
            <a:r>
              <a:rPr lang="en-US" sz="2000" dirty="0">
                <a:latin typeface="Aptos"/>
              </a:rPr>
              <a:t>which only need to be initially defined in the system configuration, and the ability to ingest different DSS integrated into specified workflows and processors.</a:t>
            </a:r>
            <a:endParaRPr lang="en-GB" sz="2000" dirty="0">
              <a:latin typeface="Aptos"/>
            </a:endParaRPr>
          </a:p>
        </p:txBody>
      </p:sp>
    </p:spTree>
    <p:extLst>
      <p:ext uri="{BB962C8B-B14F-4D97-AF65-F5344CB8AC3E}">
        <p14:creationId xmlns:p14="http://schemas.microsoft.com/office/powerpoint/2010/main" val="1509129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2809103" cy="6858000"/>
          </a:xfrm>
          <a:prstGeom prst="rect">
            <a:avLst/>
          </a:prstGeom>
          <a:solidFill>
            <a:srgbClr val="000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9" y="185221"/>
            <a:ext cx="1905512" cy="880086"/>
          </a:xfrm>
          <a:prstGeom prst="rect">
            <a:avLst/>
          </a:prstGeom>
        </p:spPr>
      </p:pic>
      <p:sp>
        <p:nvSpPr>
          <p:cNvPr id="6" name="TextBox 5"/>
          <p:cNvSpPr txBox="1"/>
          <p:nvPr/>
        </p:nvSpPr>
        <p:spPr>
          <a:xfrm>
            <a:off x="3563007" y="647781"/>
            <a:ext cx="7893269" cy="646331"/>
          </a:xfrm>
          <a:prstGeom prst="rect">
            <a:avLst/>
          </a:prstGeom>
          <a:noFill/>
        </p:spPr>
        <p:txBody>
          <a:bodyPr wrap="square" lIns="91440" tIns="45720" rIns="91440" bIns="45720" rtlCol="0" anchor="t">
            <a:spAutoFit/>
          </a:bodyPr>
          <a:lstStyle/>
          <a:p>
            <a:pPr algn="ctr">
              <a:spcAft>
                <a:spcPts val="1200"/>
              </a:spcAft>
            </a:pPr>
            <a:r>
              <a:rPr lang="de-DE" sz="3600" dirty="0">
                <a:solidFill>
                  <a:srgbClr val="002060"/>
                </a:solidFill>
                <a:latin typeface="Aptos"/>
              </a:rPr>
              <a:t>SW System Components</a:t>
            </a:r>
            <a:endParaRPr lang="en-US" dirty="0" err="1"/>
          </a:p>
        </p:txBody>
      </p:sp>
      <p:pic>
        <p:nvPicPr>
          <p:cNvPr id="7" name="Picture 6" descr="A logo with text on it&#10;&#10;Description automatically generated">
            <a:extLst>
              <a:ext uri="{FF2B5EF4-FFF2-40B4-BE49-F238E27FC236}">
                <a16:creationId xmlns:a16="http://schemas.microsoft.com/office/drawing/2014/main" id="{04C47842-E06F-AE02-B9D3-1A0B404F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022" y="1300613"/>
            <a:ext cx="1549220" cy="1476143"/>
          </a:xfrm>
          <a:prstGeom prst="rect">
            <a:avLst/>
          </a:prstGeom>
        </p:spPr>
      </p:pic>
      <p:pic>
        <p:nvPicPr>
          <p:cNvPr id="4" name="Immagine 3">
            <a:extLst>
              <a:ext uri="{FF2B5EF4-FFF2-40B4-BE49-F238E27FC236}">
                <a16:creationId xmlns:a16="http://schemas.microsoft.com/office/drawing/2014/main" id="{A51DCEA6-0FB7-9C73-8B66-0280FCA069A5}"/>
              </a:ext>
            </a:extLst>
          </p:cNvPr>
          <p:cNvPicPr>
            <a:picLocks noChangeAspect="1"/>
          </p:cNvPicPr>
          <p:nvPr/>
        </p:nvPicPr>
        <p:blipFill>
          <a:blip r:embed="rId5"/>
          <a:stretch>
            <a:fillRect/>
          </a:stretch>
        </p:blipFill>
        <p:spPr>
          <a:xfrm>
            <a:off x="3436799" y="1524000"/>
            <a:ext cx="8145684" cy="4917061"/>
          </a:xfrm>
          <a:prstGeom prst="rect">
            <a:avLst/>
          </a:prstGeom>
        </p:spPr>
      </p:pic>
    </p:spTree>
    <p:extLst>
      <p:ext uri="{BB962C8B-B14F-4D97-AF65-F5344CB8AC3E}">
        <p14:creationId xmlns:p14="http://schemas.microsoft.com/office/powerpoint/2010/main" val="390276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7A6DCDDC45FA46AC26AEAD66851C1D" ma:contentTypeVersion="14" ma:contentTypeDescription="Create a new document." ma:contentTypeScope="" ma:versionID="16885a535f497d158765999c1b0e6eb2">
  <xsd:schema xmlns:xsd="http://www.w3.org/2001/XMLSchema" xmlns:xs="http://www.w3.org/2001/XMLSchema" xmlns:p="http://schemas.microsoft.com/office/2006/metadata/properties" xmlns:ns2="c71f459f-d4d7-4daf-a11e-4ec67a1c437c" xmlns:ns3="f57df818-c70e-43a7-bdb7-3feefbbd5a4f" targetNamespace="http://schemas.microsoft.com/office/2006/metadata/properties" ma:root="true" ma:fieldsID="6e875001f9f4cc83290551dcee32af51" ns2:_="" ns3:_="">
    <xsd:import namespace="c71f459f-d4d7-4daf-a11e-4ec67a1c437c"/>
    <xsd:import namespace="f57df818-c70e-43a7-bdb7-3feefbbd5a4f"/>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1f459f-d4d7-4daf-a11e-4ec67a1c4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9571d56-329a-47a3-a844-1a47ab2e4d1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7df818-c70e-43a7-bdb7-3feefbbd5a4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033883d-fd5d-4f01-bffd-91d18bfe7a87}" ma:internalName="TaxCatchAll" ma:showField="CatchAllData" ma:web="f57df818-c70e-43a7-bdb7-3feefbbd5a4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57df818-c70e-43a7-bdb7-3feefbbd5a4f" xsi:nil="true"/>
    <lcf76f155ced4ddcb4097134ff3c332f xmlns="c71f459f-d4d7-4daf-a11e-4ec67a1c437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6FED6C-534F-4C59-BC1E-ABEBD1132B57}">
  <ds:schemaRefs>
    <ds:schemaRef ds:uri="http://schemas.microsoft.com/sharepoint/v3/contenttype/forms"/>
  </ds:schemaRefs>
</ds:datastoreItem>
</file>

<file path=customXml/itemProps2.xml><?xml version="1.0" encoding="utf-8"?>
<ds:datastoreItem xmlns:ds="http://schemas.openxmlformats.org/officeDocument/2006/customXml" ds:itemID="{BF8CFC55-4D1C-47E4-A988-EBB6ACD279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1f459f-d4d7-4daf-a11e-4ec67a1c437c"/>
    <ds:schemaRef ds:uri="f57df818-c70e-43a7-bdb7-3feefbbd5a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66BBB4-3C21-4EFD-A4A3-E097EB173BF4}">
  <ds:schemaRefs>
    <ds:schemaRef ds:uri="http://schemas.microsoft.com/office/2006/metadata/properties"/>
    <ds:schemaRef ds:uri="http://schemas.microsoft.com/office/infopath/2007/PartnerControls"/>
    <ds:schemaRef ds:uri="f57df818-c70e-43a7-bdb7-3feefbbd5a4f"/>
    <ds:schemaRef ds:uri="c71f459f-d4d7-4daf-a11e-4ec67a1c437c"/>
  </ds:schemaRefs>
</ds:datastoreItem>
</file>

<file path=docProps/app.xml><?xml version="1.0" encoding="utf-8"?>
<Properties xmlns="http://schemas.openxmlformats.org/officeDocument/2006/extended-properties" xmlns:vt="http://schemas.openxmlformats.org/officeDocument/2006/docPropsVTypes">
  <TotalTime>1766</TotalTime>
  <Words>1305</Words>
  <Application>Microsoft Office PowerPoint</Application>
  <PresentationFormat>Widescreen</PresentationFormat>
  <Paragraphs>166</Paragraphs>
  <Slides>27</Slides>
  <Notes>26</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27</vt:i4>
      </vt:variant>
    </vt:vector>
  </HeadingPairs>
  <TitlesOfParts>
    <vt:vector size="37" baseType="lpstr">
      <vt:lpstr>Aptos</vt:lpstr>
      <vt:lpstr>Arial</vt:lpstr>
      <vt:lpstr>Calibri</vt:lpstr>
      <vt:lpstr>Calibri Light</vt:lpstr>
      <vt:lpstr>Cambria Math</vt:lpstr>
      <vt:lpstr>Century Gothic</vt:lpstr>
      <vt:lpstr>Helvetica</vt:lpstr>
      <vt:lpstr>Liberation Serif</vt:lpstr>
      <vt:lpstr>Office Theme</vt:lpstr>
      <vt:lpstr>Office Theme</vt:lpstr>
      <vt:lpstr>European Regional Symposium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c:creator>
  <cp:lastModifiedBy>Alessandro Gentile</cp:lastModifiedBy>
  <cp:revision>132</cp:revision>
  <dcterms:created xsi:type="dcterms:W3CDTF">2023-09-01T13:17:07Z</dcterms:created>
  <dcterms:modified xsi:type="dcterms:W3CDTF">2023-09-27T12:38:09Z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0x010100AA7A6DCDDC45FA46AC26AEAD66851C1D</vt:lpwstr>
  </property>
  <property fmtid="{D5CDD505-2E9C-101B-9397-08002B2CF9AE}" pid="3" name="MediaServiceImageTags">
    <vt:lpwstr/>
  </property>
</Properties>
</file>