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14"/>
  </p:notesMasterIdLst>
  <p:sldIdLst>
    <p:sldId id="256" r:id="rId6"/>
    <p:sldId id="260" r:id="rId7"/>
    <p:sldId id="268" r:id="rId8"/>
    <p:sldId id="265" r:id="rId9"/>
    <p:sldId id="266" r:id="rId10"/>
    <p:sldId id="267" r:id="rId11"/>
    <p:sldId id="269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D26"/>
    <a:srgbClr val="72C2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1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96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AB713-B34C-4A5B-98DE-A6BCCEFB1B4E}" type="datetimeFigureOut">
              <a:t>27/09/23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6E877-EBF1-4D6D-9BA0-E628C11615AE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6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862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388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245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916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846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770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90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2B6F2-80CE-4C50-9A76-E2F2EE269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8E3126-871F-4723-BBEC-2685E3570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3CCE7-715C-42E9-9938-AA01B0D5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FE40C-B891-46B1-9508-B7C639DD8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5F2E1-E39C-4425-A713-5099D38A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4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1AB56-773D-44E1-A1C0-77F86165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14677-D2AE-4670-9BC0-2E1E99DFC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52053-7A40-4AA2-B864-DC1B7A1EB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C7D13-2796-4EA7-8738-05FD6C75C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B1641-36B9-4DFC-BE4C-A988E80B6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9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28C8EF-8376-4099-AAA4-597B3570D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05CC3-F800-4403-97DE-02DC05EC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DA25E-6AC7-40B0-A824-3D9A47D85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1FB8E-3F0F-4CC8-97CF-7D997ACB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4B4FC-30D0-464B-8A3E-0E58411B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75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27/09/23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5902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27/09/23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0568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27/09/23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8589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27/09/23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4003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27/09/23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984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27/09/23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7675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27/09/23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7324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27/09/23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195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2EBA2-A0DD-4B5E-8208-099538E6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3918C-51FF-48E6-866F-6EDFA2BE3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95A21-962D-416C-9BA6-586D2BA9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BCEF6-FA4F-40A3-8371-00FD1F53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4B320-CE2B-451C-9EFD-6849D457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17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27/09/23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7731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27/09/23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1122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27/09/23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867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3F117-03A3-4E0A-A69C-2C30B70C9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26334-FF6F-4B1A-AF8E-D487BAFCD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7FD38-3A74-4DAD-BC4A-93C8C8166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87B9C-D7B3-4DAD-B871-5A9CC035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AC36D-E525-465C-BA09-64706B92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4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206E-9ADC-4E51-9E6C-BCEE4C0E9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B58CD-1B1B-49D1-8A34-D7BAAD61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64D74-27B7-4C87-A55A-D8C032C28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814F3-C449-4460-861D-023615FBD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7C71B-86C9-4F5D-A2CC-B2E05B19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0767-535A-47E8-8833-6AAAF01C3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94A0-CC2F-47A5-9E69-5C9E3F58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078BC-0F83-4712-90E0-6DA79E978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ED6BF-FE9C-463B-B045-284F56B55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736B08-29CC-4B9A-8C8B-847C76603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7AF39-F408-4182-B5B0-34E70ACA0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4D9261-BDB3-4607-90B4-DAB6C431E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42E2C9-0753-4A90-BFB5-447C100F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05B23-5C39-46F3-B952-E9AB7E35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7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A31E0-9177-4CB3-B4CC-4DDF9CFF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8711C2-64EC-47AF-851C-1E97E3FDE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2BFA9D-FB7E-40A3-AD9B-769DA9DF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BAFD0-D6F8-4375-9069-D92B3E28E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3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C0C01A-2AB6-476C-A1F1-3F759BB3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004B33-B2C5-4F20-9CEF-1A3B762F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CEC41-3F59-482F-95A2-A3EFFF26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12601-6383-4F3E-BA24-384D77C6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36EE8-5271-428F-BA41-B257D60A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E84FCF-E03A-4073-9662-BC9F2ECA3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D743A-78DA-4435-83BD-D3C802AD8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D119B-4A4F-42C0-B190-DED27EBE1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F2377-3098-4961-922E-E67F2DF00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5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56436-0881-4085-88F6-8F5CD0EE8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0F0037-0FAC-4454-98F2-0677C2A63B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1DCFE-6C30-4E07-8D5C-1320520A5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8D174-9439-405F-A17F-1834DD92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06ED5-13F4-4E11-BA28-EB15F7D07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4CFC2-4DFD-491F-8190-28867AA6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5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9CA5E2-8505-4080-B9CC-655190681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836E5-3C62-48B3-ADEB-2A4C04490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ABDC7-DF87-4A55-A480-D9DAEE584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5ED29-B42B-4B1C-9A94-79A04AE001A9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3C804-7A9E-47D8-ADA6-918E3A298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261D0-05F5-42C7-8458-D756D3B9C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1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C72D4-B1E9-4D79-8517-C146CB986AB3}" type="datetimeFigureOut">
              <a:rPr lang="fr-BE" smtClean="0"/>
              <a:t>27/09/23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938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8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22.jpeg"/><Relationship Id="rId10" Type="http://schemas.openxmlformats.org/officeDocument/2006/relationships/image" Target="../media/image15.jpeg"/><Relationship Id="rId4" Type="http://schemas.openxmlformats.org/officeDocument/2006/relationships/image" Target="../media/image8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F16A2-E93A-40B0-B832-E319A0D4D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897" y="894509"/>
            <a:ext cx="7957297" cy="1647825"/>
          </a:xfrm>
        </p:spPr>
        <p:txBody>
          <a:bodyPr>
            <a:normAutofit/>
          </a:bodyPr>
          <a:lstStyle/>
          <a:p>
            <a:pPr algn="l"/>
            <a:r>
              <a:rPr lang="en-US" sz="55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European Regional Symposium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357E-2D2A-4420-8CE3-CE879F73C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1" y="2914657"/>
            <a:ext cx="5305424" cy="2476488"/>
          </a:xfrm>
          <a:solidFill>
            <a:schemeClr val="bg1">
              <a:lumMod val="75000"/>
              <a:alpha val="80000"/>
            </a:schemeClr>
          </a:solidFill>
        </p:spPr>
        <p:txBody>
          <a:bodyPr/>
          <a:lstStyle/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231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Second Edition of the European Regional Symposium, on space data for tourism &amp; agriculture, by NEREUS Regions</a:t>
            </a:r>
            <a:endParaRPr lang="en-US" sz="1800" b="1" dirty="0">
              <a:solidFill>
                <a:srgbClr val="0231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ourism Generic Detailed Outline icon">
            <a:extLst>
              <a:ext uri="{FF2B5EF4-FFF2-40B4-BE49-F238E27FC236}">
                <a16:creationId xmlns:a16="http://schemas.microsoft.com/office/drawing/2014/main" id="{781805BF-368F-4598-9F46-406B92FADBC6}"/>
              </a:ext>
            </a:extLst>
          </p:cNvPr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05" y="2607461"/>
            <a:ext cx="97536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DF37CF2C-12AF-43EE-9473-B0F97B341711}"/>
              </a:ext>
            </a:extLst>
          </p:cNvPr>
          <p:cNvPicPr/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090" y="824224"/>
            <a:ext cx="975360" cy="975360"/>
          </a:xfrm>
          <a:prstGeom prst="rect">
            <a:avLst/>
          </a:prstGeom>
        </p:spPr>
      </p:pic>
      <p:pic>
        <p:nvPicPr>
          <p:cNvPr id="10" name="Picture 9" descr="A blue line drawing of a planet earth&#10;&#10;Description automatically generated">
            <a:extLst>
              <a:ext uri="{FF2B5EF4-FFF2-40B4-BE49-F238E27FC236}">
                <a16:creationId xmlns:a16="http://schemas.microsoft.com/office/drawing/2014/main" id="{35116369-656D-45EA-9DE8-C1842E3FAA4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733" y="1740051"/>
            <a:ext cx="1425575" cy="867410"/>
          </a:xfrm>
          <a:prstGeom prst="rect">
            <a:avLst/>
          </a:prstGeom>
        </p:spPr>
      </p:pic>
      <p:sp>
        <p:nvSpPr>
          <p:cNvPr id="18" name="Text Box 11">
            <a:extLst>
              <a:ext uri="{FF2B5EF4-FFF2-40B4-BE49-F238E27FC236}">
                <a16:creationId xmlns:a16="http://schemas.microsoft.com/office/drawing/2014/main" id="{01F93D9F-864A-4F44-9DB5-EE0A9B4B903B}"/>
              </a:ext>
            </a:extLst>
          </p:cNvPr>
          <p:cNvSpPr txBox="1"/>
          <p:nvPr/>
        </p:nvSpPr>
        <p:spPr>
          <a:xfrm>
            <a:off x="744071" y="255589"/>
            <a:ext cx="11394136" cy="53498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September 28 – 29 | 2023					Matera, Basilicata Region | Italy  </a:t>
            </a:r>
            <a:endParaRPr lang="en-US" sz="6500" b="1" kern="0" dirty="0">
              <a:solidFill>
                <a:srgbClr val="FAF28D"/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9B88DA2-3701-463F-B3FF-BD5C966D4821}"/>
              </a:ext>
            </a:extLst>
          </p:cNvPr>
          <p:cNvCxnSpPr/>
          <p:nvPr/>
        </p:nvCxnSpPr>
        <p:spPr>
          <a:xfrm>
            <a:off x="844212" y="2560847"/>
            <a:ext cx="155067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D24B5B66-7466-453B-8F6F-37E72CA86494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20" y="4424362"/>
            <a:ext cx="1468755" cy="676275"/>
          </a:xfrm>
          <a:prstGeom prst="rect">
            <a:avLst/>
          </a:prstGeom>
        </p:spPr>
      </p:pic>
      <p:pic>
        <p:nvPicPr>
          <p:cNvPr id="24" name="Picture 23" descr="ENPAB - Regione Basilicata: rimandati al 15 dicembre i termini di ...">
            <a:extLst>
              <a:ext uri="{FF2B5EF4-FFF2-40B4-BE49-F238E27FC236}">
                <a16:creationId xmlns:a16="http://schemas.microsoft.com/office/drawing/2014/main" id="{237B2E0F-5DA8-4047-81CE-DDE5AC5915F9}"/>
              </a:ext>
            </a:extLst>
          </p:cNvPr>
          <p:cNvPicPr/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730" y="4424362"/>
            <a:ext cx="734060" cy="6838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1A0F4E9-C15D-42C5-97AD-2034E517077C}"/>
              </a:ext>
            </a:extLst>
          </p:cNvPr>
          <p:cNvCxnSpPr>
            <a:cxnSpLocks/>
          </p:cNvCxnSpPr>
          <p:nvPr/>
        </p:nvCxnSpPr>
        <p:spPr>
          <a:xfrm>
            <a:off x="762001" y="652952"/>
            <a:ext cx="112507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C63697EC-87C8-2DDA-B35B-CAD44EC06341}"/>
              </a:ext>
            </a:extLst>
          </p:cNvPr>
          <p:cNvSpPr/>
          <p:nvPr/>
        </p:nvSpPr>
        <p:spPr>
          <a:xfrm>
            <a:off x="6678803" y="4250540"/>
            <a:ext cx="3984781" cy="2476488"/>
          </a:xfrm>
          <a:prstGeom prst="roundRect">
            <a:avLst/>
          </a:prstGeom>
          <a:solidFill>
            <a:schemeClr val="accent1">
              <a:alpha val="3739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Joint use of EO, IoT, AI, IoT and Digital Twin Technologies for the management of tourist flows and the safeguarding of fragile tourist sites</a:t>
            </a:r>
          </a:p>
          <a:p>
            <a:pPr algn="ctr"/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Angelo R. Donvito</a:t>
            </a:r>
          </a:p>
          <a:p>
            <a:pPr algn="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Digimat S.p.A.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79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0"/>
            <a:ext cx="2809103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9" y="185221"/>
            <a:ext cx="1905512" cy="880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6125" y="272779"/>
            <a:ext cx="789326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002060"/>
                </a:solidFill>
                <a:latin typeface="Aptos"/>
              </a:rPr>
              <a:t>The 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space-based</a:t>
            </a:r>
            <a:r>
              <a:rPr lang="de-DE" sz="3600" dirty="0">
                <a:solidFill>
                  <a:srgbClr val="002060"/>
                </a:solidFill>
                <a:latin typeface="Aptos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solution</a:t>
            </a:r>
          </a:p>
        </p:txBody>
      </p:sp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04C47842-E06F-AE02-B9D3-1A0B404F3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2" y="1300613"/>
            <a:ext cx="1549220" cy="1476143"/>
          </a:xfrm>
          <a:prstGeom prst="rect">
            <a:avLst/>
          </a:prstGeom>
        </p:spPr>
      </p:pic>
      <p:pic>
        <p:nvPicPr>
          <p:cNvPr id="9" name="Immagine 8" descr="Immagine che contiene testo, interni, pavimento, soffitto&#10;&#10;Descrizione generata automaticamente">
            <a:extLst>
              <a:ext uri="{FF2B5EF4-FFF2-40B4-BE49-F238E27FC236}">
                <a16:creationId xmlns:a16="http://schemas.microsoft.com/office/drawing/2014/main" id="{81A6FD0A-08FF-B6CD-3600-A0C419AB87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7" b="6393"/>
          <a:stretch/>
        </p:blipFill>
        <p:spPr>
          <a:xfrm>
            <a:off x="2927518" y="1065307"/>
            <a:ext cx="9264482" cy="5339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object 17">
            <a:extLst>
              <a:ext uri="{FF2B5EF4-FFF2-40B4-BE49-F238E27FC236}">
                <a16:creationId xmlns:a16="http://schemas.microsoft.com/office/drawing/2014/main" id="{4D64928F-2BE4-0BCE-3717-6E52572CC653}"/>
              </a:ext>
            </a:extLst>
          </p:cNvPr>
          <p:cNvSpPr txBox="1"/>
          <p:nvPr/>
        </p:nvSpPr>
        <p:spPr>
          <a:xfrm>
            <a:off x="3300515" y="2180065"/>
            <a:ext cx="3161111" cy="22635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rgbClr val="7EC264"/>
            </a:solidFill>
            <a:prstDash val="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10100" rIns="0" bIns="0" rtlCol="0">
            <a:spAutoFit/>
          </a:bodyPr>
          <a:lstStyle/>
          <a:p>
            <a:pPr marL="154556">
              <a:spcBef>
                <a:spcPts val="80"/>
              </a:spcBef>
            </a:pPr>
            <a:endParaRPr lang="en-GB" sz="1053" b="1" u="heavy" spc="-107" dirty="0">
              <a:solidFill>
                <a:srgbClr val="414042"/>
              </a:solidFill>
              <a:uFill>
                <a:solidFill>
                  <a:srgbClr val="73C054"/>
                </a:solidFill>
              </a:uFill>
              <a:latin typeface="Tahoma"/>
              <a:cs typeface="Tahoma"/>
            </a:endParaRPr>
          </a:p>
          <a:p>
            <a:pPr marL="154556">
              <a:spcBef>
                <a:spcPts val="80"/>
              </a:spcBef>
            </a:pPr>
            <a:r>
              <a:rPr lang="en-GB" sz="1750" b="1" u="heavy" spc="-107" dirty="0">
                <a:solidFill>
                  <a:srgbClr val="414042"/>
                </a:solidFill>
                <a:uFill>
                  <a:solidFill>
                    <a:srgbClr val="73C054"/>
                  </a:solidFill>
                </a:uFill>
                <a:cs typeface="Tahoma"/>
              </a:rPr>
              <a:t>Who we are</a:t>
            </a:r>
          </a:p>
          <a:p>
            <a:pPr marL="154556">
              <a:spcBef>
                <a:spcPts val="80"/>
              </a:spcBef>
            </a:pPr>
            <a:endParaRPr lang="en-GB" sz="1750" b="1" u="heavy" spc="-107" dirty="0">
              <a:solidFill>
                <a:srgbClr val="414042"/>
              </a:solidFill>
              <a:uFill>
                <a:solidFill>
                  <a:srgbClr val="73C054"/>
                </a:solidFill>
              </a:uFill>
              <a:latin typeface="Tahoma"/>
              <a:cs typeface="Tahoma"/>
            </a:endParaRPr>
          </a:p>
          <a:p>
            <a:pPr marL="154556">
              <a:spcBef>
                <a:spcPts val="80"/>
              </a:spcBef>
            </a:pPr>
            <a:r>
              <a:rPr lang="en-GB" sz="1400" spc="-16" dirty="0">
                <a:solidFill>
                  <a:srgbClr val="58595B"/>
                </a:solidFill>
                <a:cs typeface="Tahoma"/>
              </a:rPr>
              <a:t>The Digimat group is recognized among the main innovation SMEs and has its strong point in its capacity</a:t>
            </a:r>
          </a:p>
          <a:p>
            <a:pPr marL="154556">
              <a:spcBef>
                <a:spcPts val="80"/>
              </a:spcBef>
            </a:pPr>
            <a:r>
              <a:rPr lang="en-GB" sz="1400" spc="-16" dirty="0">
                <a:solidFill>
                  <a:srgbClr val="58595B"/>
                </a:solidFill>
                <a:cs typeface="Tahoma"/>
              </a:rPr>
              <a:t>to translate research activity into concrete products and services useful to companies.</a:t>
            </a:r>
          </a:p>
          <a:p>
            <a:pPr marL="154556">
              <a:spcBef>
                <a:spcPts val="80"/>
              </a:spcBef>
            </a:pPr>
            <a:endParaRPr lang="en-GB" sz="1273" dirty="0">
              <a:latin typeface="Tahoma"/>
              <a:cs typeface="Tahoma"/>
            </a:endParaRPr>
          </a:p>
        </p:txBody>
      </p:sp>
      <p:sp>
        <p:nvSpPr>
          <p:cNvPr id="12" name="object 19">
            <a:extLst>
              <a:ext uri="{FF2B5EF4-FFF2-40B4-BE49-F238E27FC236}">
                <a16:creationId xmlns:a16="http://schemas.microsoft.com/office/drawing/2014/main" id="{073C57E6-5DB6-0628-8EF5-C2567748A437}"/>
              </a:ext>
            </a:extLst>
          </p:cNvPr>
          <p:cNvSpPr txBox="1"/>
          <p:nvPr/>
        </p:nvSpPr>
        <p:spPr>
          <a:xfrm>
            <a:off x="3300515" y="4960853"/>
            <a:ext cx="4541322" cy="114570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rgbClr val="92D050"/>
            </a:solidFill>
            <a:prstDash val="sysDash"/>
          </a:ln>
        </p:spPr>
        <p:txBody>
          <a:bodyPr vert="horz" wrap="square" lIns="0" tIns="42424" rIns="0" bIns="0" rtlCol="0">
            <a:spAutoFit/>
          </a:bodyPr>
          <a:lstStyle/>
          <a:p>
            <a:pPr marL="232531" marR="40404">
              <a:lnSpc>
                <a:spcPts val="1273"/>
              </a:lnSpc>
              <a:spcBef>
                <a:spcPts val="334"/>
              </a:spcBef>
            </a:pPr>
            <a:endParaRPr lang="it-IT" sz="1750" b="1" u="heavy" spc="-107" dirty="0">
              <a:solidFill>
                <a:srgbClr val="414042"/>
              </a:solidFill>
              <a:uFill>
                <a:solidFill>
                  <a:srgbClr val="73C054"/>
                </a:solidFill>
              </a:uFill>
              <a:cs typeface="Tahoma"/>
            </a:endParaRPr>
          </a:p>
          <a:p>
            <a:pPr marL="154556" marR="40404">
              <a:lnSpc>
                <a:spcPts val="1273"/>
              </a:lnSpc>
              <a:spcBef>
                <a:spcPts val="80"/>
              </a:spcBef>
            </a:pPr>
            <a:r>
              <a:rPr lang="it-IT" sz="1750" b="1" u="heavy" spc="-107" dirty="0" err="1">
                <a:solidFill>
                  <a:srgbClr val="414042"/>
                </a:solidFill>
                <a:uFill>
                  <a:solidFill>
                    <a:srgbClr val="73C054"/>
                  </a:solidFill>
                </a:uFill>
                <a:cs typeface="Tahoma"/>
              </a:rPr>
              <a:t>Our</a:t>
            </a:r>
            <a:r>
              <a:rPr lang="it-IT" sz="1750" b="1" u="heavy" spc="-107" dirty="0">
                <a:solidFill>
                  <a:srgbClr val="414042"/>
                </a:solidFill>
                <a:uFill>
                  <a:solidFill>
                    <a:srgbClr val="73C054"/>
                  </a:solidFill>
                </a:uFill>
                <a:cs typeface="Tahoma"/>
              </a:rPr>
              <a:t> team</a:t>
            </a:r>
          </a:p>
          <a:p>
            <a:pPr marL="154556" marR="40404">
              <a:lnSpc>
                <a:spcPts val="1273"/>
              </a:lnSpc>
              <a:spcBef>
                <a:spcPts val="80"/>
              </a:spcBef>
            </a:pPr>
            <a:endParaRPr lang="it-IT" sz="1750" b="1" u="heavy" spc="-107" dirty="0">
              <a:solidFill>
                <a:srgbClr val="414042"/>
              </a:solidFill>
              <a:uFill>
                <a:solidFill>
                  <a:srgbClr val="73C054"/>
                </a:solidFill>
              </a:uFill>
              <a:cs typeface="Tahoma"/>
            </a:endParaRPr>
          </a:p>
          <a:p>
            <a:pPr marL="232531" marR="40404">
              <a:lnSpc>
                <a:spcPts val="1273"/>
              </a:lnSpc>
              <a:spcBef>
                <a:spcPts val="334"/>
              </a:spcBef>
            </a:pPr>
            <a:r>
              <a:rPr lang="it-IT" sz="1400" spc="-16" dirty="0">
                <a:solidFill>
                  <a:srgbClr val="58595B"/>
                </a:solidFill>
                <a:cs typeface="Tahoma"/>
              </a:rPr>
              <a:t>more </a:t>
            </a:r>
            <a:r>
              <a:rPr lang="it-IT" sz="1400" spc="-16" dirty="0" err="1">
                <a:solidFill>
                  <a:srgbClr val="58595B"/>
                </a:solidFill>
                <a:cs typeface="Tahoma"/>
              </a:rPr>
              <a:t>than</a:t>
            </a:r>
            <a:r>
              <a:rPr lang="it-IT" sz="1400" spc="-16" dirty="0">
                <a:solidFill>
                  <a:srgbClr val="58595B"/>
                </a:solidFill>
                <a:cs typeface="Tahoma"/>
              </a:rPr>
              <a:t> 70% with a degree in computer engineering, </a:t>
            </a:r>
            <a:r>
              <a:rPr lang="it-IT" sz="1400" spc="-16" dirty="0" err="1">
                <a:solidFill>
                  <a:srgbClr val="58595B"/>
                </a:solidFill>
                <a:cs typeface="Tahoma"/>
              </a:rPr>
              <a:t>physics</a:t>
            </a:r>
            <a:r>
              <a:rPr lang="it-IT" sz="1400" spc="-16" dirty="0">
                <a:solidFill>
                  <a:srgbClr val="58595B"/>
                </a:solidFill>
                <a:cs typeface="Tahoma"/>
              </a:rPr>
              <a:t> and </a:t>
            </a:r>
            <a:r>
              <a:rPr lang="it-IT" sz="1400" spc="-16" dirty="0" err="1">
                <a:solidFill>
                  <a:srgbClr val="58595B"/>
                </a:solidFill>
                <a:cs typeface="Tahoma"/>
              </a:rPr>
              <a:t>other</a:t>
            </a:r>
            <a:r>
              <a:rPr lang="it-IT" sz="1400" spc="-16" dirty="0">
                <a:solidFill>
                  <a:srgbClr val="58595B"/>
                </a:solidFill>
                <a:cs typeface="Tahoma"/>
              </a:rPr>
              <a:t> technical-</a:t>
            </a:r>
            <a:r>
              <a:rPr lang="it-IT" sz="1400" spc="-16" dirty="0" err="1">
                <a:solidFill>
                  <a:srgbClr val="58595B"/>
                </a:solidFill>
                <a:cs typeface="Tahoma"/>
              </a:rPr>
              <a:t>scientific</a:t>
            </a:r>
            <a:r>
              <a:rPr lang="it-IT" sz="1400" spc="-16" dirty="0">
                <a:solidFill>
                  <a:srgbClr val="58595B"/>
                </a:solidFill>
                <a:cs typeface="Tahoma"/>
              </a:rPr>
              <a:t> </a:t>
            </a:r>
            <a:r>
              <a:rPr lang="it-IT" sz="1400" spc="-16" dirty="0" err="1">
                <a:solidFill>
                  <a:srgbClr val="58595B"/>
                </a:solidFill>
                <a:cs typeface="Tahoma"/>
              </a:rPr>
              <a:t>disciplines</a:t>
            </a:r>
            <a:r>
              <a:rPr lang="it-IT" sz="1400" spc="-16" dirty="0">
                <a:solidFill>
                  <a:srgbClr val="58595B"/>
                </a:solidFill>
                <a:cs typeface="Tahoma"/>
              </a:rPr>
              <a:t>.</a:t>
            </a:r>
          </a:p>
          <a:p>
            <a:pPr marL="232531" marR="40404">
              <a:lnSpc>
                <a:spcPts val="1273"/>
              </a:lnSpc>
              <a:spcBef>
                <a:spcPts val="334"/>
              </a:spcBef>
            </a:pPr>
            <a:endParaRPr sz="1273" spc="4" dirty="0">
              <a:solidFill>
                <a:srgbClr val="58595B"/>
              </a:solidFill>
              <a:latin typeface="Tahoma"/>
              <a:cs typeface="Tahoma"/>
            </a:endParaRPr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A228071F-D16A-AFF8-5FBF-92750D1A25E3}"/>
              </a:ext>
            </a:extLst>
          </p:cNvPr>
          <p:cNvSpPr txBox="1"/>
          <p:nvPr/>
        </p:nvSpPr>
        <p:spPr>
          <a:xfrm>
            <a:off x="8649086" y="1363844"/>
            <a:ext cx="3161111" cy="4742713"/>
          </a:xfrm>
          <a:prstGeom prst="rect">
            <a:avLst/>
          </a:prstGeom>
          <a:solidFill>
            <a:schemeClr val="bg1">
              <a:alpha val="80000"/>
            </a:schemeClr>
          </a:solidFill>
          <a:ln cap="rnd">
            <a:solidFill>
              <a:srgbClr val="7EC264"/>
            </a:solidFill>
            <a:prstDash val="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10100" rIns="0" bIns="0" rtlCol="0">
            <a:spAutoFit/>
          </a:bodyPr>
          <a:lstStyle/>
          <a:p>
            <a:pPr marL="154556">
              <a:spcBef>
                <a:spcPts val="80"/>
              </a:spcBef>
            </a:pPr>
            <a:endParaRPr lang="en-GB" sz="1053" b="1" u="heavy" spc="-107" dirty="0">
              <a:solidFill>
                <a:srgbClr val="414042"/>
              </a:solidFill>
              <a:uFill>
                <a:solidFill>
                  <a:srgbClr val="73C054"/>
                </a:solidFill>
              </a:uFill>
              <a:latin typeface="Tahoma"/>
              <a:cs typeface="Tahoma"/>
            </a:endParaRPr>
          </a:p>
          <a:p>
            <a:pPr marL="154556">
              <a:spcBef>
                <a:spcPts val="80"/>
              </a:spcBef>
            </a:pPr>
            <a:r>
              <a:rPr lang="en-GB" sz="1750" b="1" u="heavy" spc="-107" dirty="0">
                <a:solidFill>
                  <a:srgbClr val="414042"/>
                </a:solidFill>
                <a:uFill>
                  <a:solidFill>
                    <a:srgbClr val="73C054"/>
                  </a:solidFill>
                </a:uFill>
                <a:cs typeface="Tahoma"/>
              </a:rPr>
              <a:t>Our mission</a:t>
            </a:r>
          </a:p>
          <a:p>
            <a:pPr marL="154556">
              <a:spcBef>
                <a:spcPts val="80"/>
              </a:spcBef>
            </a:pPr>
            <a:endParaRPr lang="en-GB" sz="1400" b="1" u="heavy" spc="-107" dirty="0">
              <a:solidFill>
                <a:srgbClr val="414042"/>
              </a:solidFill>
              <a:uFill>
                <a:solidFill>
                  <a:srgbClr val="73C054"/>
                </a:solidFill>
              </a:uFill>
              <a:cs typeface="Tahoma"/>
            </a:endParaRPr>
          </a:p>
          <a:p>
            <a:pPr marL="154556">
              <a:spcBef>
                <a:spcPts val="80"/>
              </a:spcBef>
            </a:pPr>
            <a:r>
              <a:rPr lang="en-GB" sz="1400" spc="-16" dirty="0">
                <a:solidFill>
                  <a:srgbClr val="58595B"/>
                </a:solidFill>
                <a:cs typeface="Tahoma"/>
              </a:rPr>
              <a:t>Digimat develop SW for Ground Segment of satellite mission.</a:t>
            </a:r>
          </a:p>
          <a:p>
            <a:pPr marL="154556">
              <a:spcBef>
                <a:spcPts val="80"/>
              </a:spcBef>
            </a:pPr>
            <a:endParaRPr lang="en-GB" sz="1400" spc="-16" dirty="0">
              <a:solidFill>
                <a:srgbClr val="58595B"/>
              </a:solidFill>
              <a:cs typeface="Tahoma"/>
            </a:endParaRPr>
          </a:p>
          <a:p>
            <a:pPr marL="154556">
              <a:spcBef>
                <a:spcPts val="80"/>
              </a:spcBef>
            </a:pPr>
            <a:r>
              <a:rPr lang="en-GB" sz="1400" spc="-16" dirty="0">
                <a:solidFill>
                  <a:srgbClr val="58595B"/>
                </a:solidFill>
                <a:cs typeface="Tahoma"/>
              </a:rPr>
              <a:t>We develop SW for analyse satellite data and supply high added value services</a:t>
            </a:r>
          </a:p>
          <a:p>
            <a:pPr marL="154556">
              <a:spcBef>
                <a:spcPts val="80"/>
              </a:spcBef>
            </a:pPr>
            <a:endParaRPr lang="en-GB" sz="1400" spc="-16" dirty="0">
              <a:solidFill>
                <a:srgbClr val="58595B"/>
              </a:solidFill>
              <a:cs typeface="Tahoma"/>
            </a:endParaRPr>
          </a:p>
          <a:p>
            <a:pPr marL="154556">
              <a:spcBef>
                <a:spcPts val="80"/>
              </a:spcBef>
            </a:pPr>
            <a:r>
              <a:rPr lang="en-GB" sz="1400" spc="-16" dirty="0">
                <a:solidFill>
                  <a:srgbClr val="58595B"/>
                </a:solidFill>
                <a:cs typeface="Tahoma"/>
              </a:rPr>
              <a:t>To use DIGITAL TWIN and Space Technologies for sustainable and safe tourism</a:t>
            </a:r>
          </a:p>
          <a:p>
            <a:pPr marL="154556">
              <a:spcBef>
                <a:spcPts val="80"/>
              </a:spcBef>
            </a:pPr>
            <a:endParaRPr lang="en-GB" sz="1400" spc="-16" dirty="0">
              <a:solidFill>
                <a:srgbClr val="58595B"/>
              </a:solidFill>
              <a:cs typeface="Tahoma"/>
            </a:endParaRPr>
          </a:p>
          <a:p>
            <a:pPr marL="154556">
              <a:spcBef>
                <a:spcPts val="80"/>
              </a:spcBef>
            </a:pPr>
            <a:r>
              <a:rPr lang="en-GB" sz="1400" spc="-16" dirty="0">
                <a:solidFill>
                  <a:srgbClr val="58595B"/>
                </a:solidFill>
                <a:cs typeface="Tahoma"/>
              </a:rPr>
              <a:t>A platform that combining Digital Twin with GNSS/GPS, satellite data and data from cultural sites aims to:</a:t>
            </a:r>
          </a:p>
          <a:p>
            <a:pPr marL="154556">
              <a:spcBef>
                <a:spcPts val="80"/>
              </a:spcBef>
            </a:pPr>
            <a:endParaRPr lang="en-GB" sz="1400" spc="-16" dirty="0">
              <a:solidFill>
                <a:srgbClr val="58595B"/>
              </a:solidFill>
              <a:cs typeface="Tahoma"/>
            </a:endParaRPr>
          </a:p>
          <a:p>
            <a:pPr marL="440306" indent="-285750">
              <a:spcBef>
                <a:spcPts val="8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1400" spc="-16" dirty="0">
                <a:solidFill>
                  <a:srgbClr val="58595B"/>
                </a:solidFill>
                <a:cs typeface="Tahoma"/>
              </a:rPr>
              <a:t>monitoring and management of tourist flows</a:t>
            </a:r>
          </a:p>
          <a:p>
            <a:pPr marL="440306" indent="-285750">
              <a:spcBef>
                <a:spcPts val="8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1400" spc="-16" dirty="0">
                <a:solidFill>
                  <a:srgbClr val="58595B"/>
                </a:solidFill>
                <a:cs typeface="Tahoma"/>
              </a:rPr>
              <a:t>preserving fragile sites and the safety of the tourist.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064A128-A3BA-58BD-F6D8-8B484C1B9E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881" t="31298" r="23136" b="34316"/>
          <a:stretch/>
        </p:blipFill>
        <p:spPr>
          <a:xfrm rot="592474">
            <a:off x="4727537" y="1582933"/>
            <a:ext cx="1557916" cy="71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72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0"/>
            <a:ext cx="2809103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9" y="185221"/>
            <a:ext cx="1905512" cy="880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007" y="647781"/>
            <a:ext cx="789326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002060"/>
                </a:solidFill>
                <a:latin typeface="Aptos"/>
              </a:rPr>
              <a:t>The 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space-based</a:t>
            </a:r>
            <a:r>
              <a:rPr lang="de-DE" sz="3600" dirty="0">
                <a:solidFill>
                  <a:srgbClr val="002060"/>
                </a:solidFill>
                <a:latin typeface="Aptos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solution</a:t>
            </a:r>
          </a:p>
        </p:txBody>
      </p:sp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04C47842-E06F-AE02-B9D3-1A0B404F3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2" y="1300613"/>
            <a:ext cx="1549220" cy="147614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F9BEF06-FF79-4D60-4D2C-EC76C9B6BBC0}"/>
              </a:ext>
            </a:extLst>
          </p:cNvPr>
          <p:cNvSpPr txBox="1"/>
          <p:nvPr/>
        </p:nvSpPr>
        <p:spPr>
          <a:xfrm>
            <a:off x="4188316" y="3295304"/>
            <a:ext cx="42150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EC264"/>
                </a:solidFill>
              </a:rPr>
              <a:t>for </a:t>
            </a:r>
            <a:r>
              <a:rPr lang="en-GB" sz="4000" b="1" dirty="0">
                <a:solidFill>
                  <a:srgbClr val="7EC264"/>
                </a:solidFill>
              </a:rPr>
              <a:t>SAFETY</a:t>
            </a:r>
            <a:r>
              <a:rPr lang="en-GB" sz="4000" dirty="0"/>
              <a:t>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tourists</a:t>
            </a:r>
          </a:p>
          <a:p>
            <a:pPr marL="354013"/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Monitor the crowding of places and suggest alternative routes or visiting plans avoiding gatherings. Alerting the tourist of any risks (such as weather risk)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05CB26E-9867-856B-76FC-CDC3D7B26DBC}"/>
              </a:ext>
            </a:extLst>
          </p:cNvPr>
          <p:cNvSpPr txBox="1"/>
          <p:nvPr/>
        </p:nvSpPr>
        <p:spPr>
          <a:xfrm>
            <a:off x="8491929" y="5175492"/>
            <a:ext cx="35427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EC264"/>
                </a:solidFill>
              </a:rPr>
              <a:t>for </a:t>
            </a:r>
            <a:r>
              <a:rPr lang="en-GB" sz="4000" b="1" dirty="0">
                <a:solidFill>
                  <a:srgbClr val="7EC264"/>
                </a:solidFill>
              </a:rPr>
              <a:t>ACCESSIBILITY</a:t>
            </a:r>
          </a:p>
          <a:p>
            <a:pPr marL="354013"/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Suggesting ideal route solutions also in relation to any disabilities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BD9EBCF-2A1D-AE80-E34B-03B4D3EA5A73}"/>
              </a:ext>
            </a:extLst>
          </p:cNvPr>
          <p:cNvSpPr txBox="1"/>
          <p:nvPr/>
        </p:nvSpPr>
        <p:spPr>
          <a:xfrm>
            <a:off x="3248374" y="5013870"/>
            <a:ext cx="351518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EC264"/>
                </a:solidFill>
              </a:rPr>
              <a:t>to </a:t>
            </a:r>
            <a:r>
              <a:rPr lang="en-GB" sz="4000" b="1" dirty="0">
                <a:solidFill>
                  <a:srgbClr val="7EC264"/>
                </a:solidFill>
              </a:rPr>
              <a:t>QUALIFY</a:t>
            </a:r>
          </a:p>
          <a:p>
            <a:pPr marL="354013"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Providing data on tourist flows useful for the ordinary and extraordinary maintenance of fragile cities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379AD30-8399-4888-2557-25979163CE4F}"/>
              </a:ext>
            </a:extLst>
          </p:cNvPr>
          <p:cNvSpPr txBox="1"/>
          <p:nvPr/>
        </p:nvSpPr>
        <p:spPr>
          <a:xfrm>
            <a:off x="5945401" y="1684121"/>
            <a:ext cx="4814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EC264"/>
                </a:solidFill>
              </a:rPr>
              <a:t>for </a:t>
            </a:r>
            <a:r>
              <a:rPr lang="en-GB" sz="4000" b="1" dirty="0">
                <a:solidFill>
                  <a:srgbClr val="7EC264"/>
                </a:solidFill>
              </a:rPr>
              <a:t>Sustainable</a:t>
            </a:r>
            <a:r>
              <a:rPr lang="en-GB" sz="4000" dirty="0"/>
              <a:t>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tourism</a:t>
            </a:r>
          </a:p>
          <a:p>
            <a:pPr marL="354013"/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preserve fragile sites monitoring the condition of the places in relation to the flows and generating alerts on the concentration of attendance with suggestions for alternative routes</a:t>
            </a:r>
          </a:p>
        </p:txBody>
      </p:sp>
      <p:pic>
        <p:nvPicPr>
          <p:cNvPr id="12" name="Picture 7" descr="Tourism Generic Detailed Outline icon">
            <a:extLst>
              <a:ext uri="{FF2B5EF4-FFF2-40B4-BE49-F238E27FC236}">
                <a16:creationId xmlns:a16="http://schemas.microsoft.com/office/drawing/2014/main" id="{292D1F48-D908-37FB-1030-3DDEEF93EEF4}"/>
              </a:ext>
            </a:extLst>
          </p:cNvPr>
          <p:cNvPicPr/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859" y="4967680"/>
            <a:ext cx="1685563" cy="1440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8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04626857-7EE1-28FF-0E37-F9DDB4A0CB37}"/>
              </a:ext>
            </a:extLst>
          </p:cNvPr>
          <p:cNvPicPr/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422" y="3314974"/>
            <a:ext cx="1765150" cy="1569660"/>
          </a:xfrm>
          <a:prstGeom prst="rect">
            <a:avLst/>
          </a:prstGeom>
        </p:spPr>
      </p:pic>
      <p:pic>
        <p:nvPicPr>
          <p:cNvPr id="15" name="Picture 9" descr="A blue line drawing of a planet earth&#10;&#10;Description automatically generated">
            <a:extLst>
              <a:ext uri="{FF2B5EF4-FFF2-40B4-BE49-F238E27FC236}">
                <a16:creationId xmlns:a16="http://schemas.microsoft.com/office/drawing/2014/main" id="{32AD1886-2BFB-8521-411C-0CBA6738B07D}"/>
              </a:ext>
            </a:extLst>
          </p:cNvPr>
          <p:cNvPicPr/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52" y="1605706"/>
            <a:ext cx="2021716" cy="135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7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EA59C1D0-9DBA-0390-FA9B-A8BF7B692CBB}"/>
              </a:ext>
            </a:extLst>
          </p:cNvPr>
          <p:cNvGrpSpPr/>
          <p:nvPr/>
        </p:nvGrpSpPr>
        <p:grpSpPr>
          <a:xfrm>
            <a:off x="3010956" y="2465964"/>
            <a:ext cx="1812086" cy="1695757"/>
            <a:chOff x="1774183" y="-1192745"/>
            <a:chExt cx="8643636" cy="9243490"/>
          </a:xfrm>
        </p:grpSpPr>
        <p:grpSp>
          <p:nvGrpSpPr>
            <p:cNvPr id="4" name="Grupo 20">
              <a:extLst>
                <a:ext uri="{FF2B5EF4-FFF2-40B4-BE49-F238E27FC236}">
                  <a16:creationId xmlns:a16="http://schemas.microsoft.com/office/drawing/2014/main" id="{A9866052-8BFF-4B39-FA69-D173E4F18BE3}"/>
                </a:ext>
              </a:extLst>
            </p:cNvPr>
            <p:cNvGrpSpPr/>
            <p:nvPr/>
          </p:nvGrpSpPr>
          <p:grpSpPr bwMode="auto">
            <a:xfrm>
              <a:off x="1774184" y="-1192745"/>
              <a:ext cx="8643634" cy="3127104"/>
              <a:chOff x="8134332" y="308274"/>
              <a:chExt cx="8101031" cy="2466976"/>
            </a:xfrm>
          </p:grpSpPr>
          <p:pic>
            <p:nvPicPr>
              <p:cNvPr id="19" name="Imagen 9">
                <a:extLst>
                  <a:ext uri="{FF2B5EF4-FFF2-40B4-BE49-F238E27FC236}">
                    <a16:creationId xmlns:a16="http://schemas.microsoft.com/office/drawing/2014/main" id="{6CAA0242-EE48-EAA8-9B61-A39911EBD4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82181" y="308274"/>
                <a:ext cx="6253182" cy="2466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Imagen 8">
                <a:extLst>
                  <a:ext uri="{FF2B5EF4-FFF2-40B4-BE49-F238E27FC236}">
                    <a16:creationId xmlns:a16="http://schemas.microsoft.com/office/drawing/2014/main" id="{A1176B0F-8780-BCA6-FE21-810255C152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92288" y="308274"/>
                <a:ext cx="1743075" cy="2466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Imagen 10">
                <a:extLst>
                  <a:ext uri="{FF2B5EF4-FFF2-40B4-BE49-F238E27FC236}">
                    <a16:creationId xmlns:a16="http://schemas.microsoft.com/office/drawing/2014/main" id="{46BBD40A-5402-00A4-E212-29C6965214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34332" y="308276"/>
                <a:ext cx="2192268" cy="2466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Grupo 19">
              <a:extLst>
                <a:ext uri="{FF2B5EF4-FFF2-40B4-BE49-F238E27FC236}">
                  <a16:creationId xmlns:a16="http://schemas.microsoft.com/office/drawing/2014/main" id="{0DE01B53-2C44-BF81-724F-0891C781962D}"/>
                </a:ext>
              </a:extLst>
            </p:cNvPr>
            <p:cNvGrpSpPr/>
            <p:nvPr/>
          </p:nvGrpSpPr>
          <p:grpSpPr bwMode="auto">
            <a:xfrm>
              <a:off x="1774184" y="1916922"/>
              <a:ext cx="8643633" cy="3127102"/>
              <a:chOff x="53967" y="3577298"/>
              <a:chExt cx="8100772" cy="2271810"/>
            </a:xfrm>
          </p:grpSpPr>
          <p:pic>
            <p:nvPicPr>
              <p:cNvPr id="16" name="Imagen 16">
                <a:extLst>
                  <a:ext uri="{FF2B5EF4-FFF2-40B4-BE49-F238E27FC236}">
                    <a16:creationId xmlns:a16="http://schemas.microsoft.com/office/drawing/2014/main" id="{0F304C34-BCDC-9B84-1C48-431519934B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338"/>
              <a:stretch>
                <a:fillRect/>
              </a:stretch>
            </p:blipFill>
            <p:spPr bwMode="auto">
              <a:xfrm>
                <a:off x="53967" y="3577298"/>
                <a:ext cx="2955838" cy="2262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Imagen 17">
                <a:extLst>
                  <a:ext uri="{FF2B5EF4-FFF2-40B4-BE49-F238E27FC236}">
                    <a16:creationId xmlns:a16="http://schemas.microsoft.com/office/drawing/2014/main" id="{3452A181-994A-A242-9694-55F71BE1E2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749" b="14525"/>
              <a:stretch>
                <a:fillRect/>
              </a:stretch>
            </p:blipFill>
            <p:spPr bwMode="auto">
              <a:xfrm>
                <a:off x="3009806" y="3577300"/>
                <a:ext cx="2430378" cy="2271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Imagen 18">
                <a:extLst>
                  <a:ext uri="{FF2B5EF4-FFF2-40B4-BE49-F238E27FC236}">
                    <a16:creationId xmlns:a16="http://schemas.microsoft.com/office/drawing/2014/main" id="{B55ACB9F-6259-9FFB-F6B4-67AF2B7C77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8978" y="3577298"/>
                <a:ext cx="2725761" cy="22718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upo 21">
              <a:extLst>
                <a:ext uri="{FF2B5EF4-FFF2-40B4-BE49-F238E27FC236}">
                  <a16:creationId xmlns:a16="http://schemas.microsoft.com/office/drawing/2014/main" id="{1D803E55-A5F8-229D-59E9-5A0C4A775A47}"/>
                </a:ext>
              </a:extLst>
            </p:cNvPr>
            <p:cNvGrpSpPr/>
            <p:nvPr/>
          </p:nvGrpSpPr>
          <p:grpSpPr bwMode="auto">
            <a:xfrm>
              <a:off x="1774183" y="4928308"/>
              <a:ext cx="8643636" cy="3122437"/>
              <a:chOff x="7632275" y="6474036"/>
              <a:chExt cx="8101413" cy="2106463"/>
            </a:xfrm>
          </p:grpSpPr>
          <p:pic>
            <p:nvPicPr>
              <p:cNvPr id="10" name="Imagen 11">
                <a:extLst>
                  <a:ext uri="{FF2B5EF4-FFF2-40B4-BE49-F238E27FC236}">
                    <a16:creationId xmlns:a16="http://schemas.microsoft.com/office/drawing/2014/main" id="{30F0F998-F539-B41F-8D00-6D3265F9FE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06"/>
              <a:stretch>
                <a:fillRect/>
              </a:stretch>
            </p:blipFill>
            <p:spPr bwMode="auto">
              <a:xfrm>
                <a:off x="7632275" y="6484438"/>
                <a:ext cx="3601959" cy="2096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Imagen 12">
                <a:extLst>
                  <a:ext uri="{FF2B5EF4-FFF2-40B4-BE49-F238E27FC236}">
                    <a16:creationId xmlns:a16="http://schemas.microsoft.com/office/drawing/2014/main" id="{61D965EF-77B2-FB15-1F12-D281010940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98626" y="6474036"/>
                <a:ext cx="2835062" cy="2097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Imagen 13">
                <a:extLst>
                  <a:ext uri="{FF2B5EF4-FFF2-40B4-BE49-F238E27FC236}">
                    <a16:creationId xmlns:a16="http://schemas.microsoft.com/office/drawing/2014/main" id="{2AAD5788-EB94-C336-217A-CFD3ACB0DE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136" b="9281"/>
              <a:stretch>
                <a:fillRect/>
              </a:stretch>
            </p:blipFill>
            <p:spPr bwMode="auto">
              <a:xfrm>
                <a:off x="10281482" y="6493424"/>
                <a:ext cx="2835062" cy="2077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Rectangle 1"/>
          <p:cNvSpPr/>
          <p:nvPr/>
        </p:nvSpPr>
        <p:spPr>
          <a:xfrm>
            <a:off x="-2" y="0"/>
            <a:ext cx="2809103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9" y="185221"/>
            <a:ext cx="1905512" cy="880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007" y="647781"/>
            <a:ext cx="789326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002060"/>
                </a:solidFill>
                <a:latin typeface="Aptos"/>
              </a:rPr>
              <a:t>Challenges at regional and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local</a:t>
            </a:r>
            <a:r>
              <a:rPr lang="de-DE" sz="3600" dirty="0">
                <a:solidFill>
                  <a:srgbClr val="002060"/>
                </a:solidFill>
                <a:latin typeface="Aptos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level</a:t>
            </a:r>
            <a:endParaRPr lang="en-US" dirty="0" err="1"/>
          </a:p>
        </p:txBody>
      </p:sp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04C47842-E06F-AE02-B9D3-1A0B404F35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2" y="1300613"/>
            <a:ext cx="1549220" cy="147614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79994C0-68F0-073B-BF86-3FE3B691380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8044" t="12608" r="66313" b="22248"/>
          <a:stretch/>
        </p:blipFill>
        <p:spPr>
          <a:xfrm rot="21145713">
            <a:off x="1494161" y="4657690"/>
            <a:ext cx="2518371" cy="17993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EBF1DB-FD91-303B-7BE4-20BBB7B529BF}"/>
              </a:ext>
            </a:extLst>
          </p:cNvPr>
          <p:cNvSpPr txBox="1"/>
          <p:nvPr/>
        </p:nvSpPr>
        <p:spPr>
          <a:xfrm>
            <a:off x="4938368" y="1440211"/>
            <a:ext cx="6516610" cy="5201424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altLang="it-IT" sz="1400" dirty="0">
                <a:solidFill>
                  <a:srgbClr val="202124"/>
                </a:solidFill>
              </a:rPr>
              <a:t>O</a:t>
            </a:r>
            <a:r>
              <a:rPr kumimoji="0" lang="en-GB" altLang="it-IT" sz="1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ur challenge is to develop ICT platforms that allow us to promote and manage sustainable tourism even in fragile or disadvantaged sites.</a:t>
            </a:r>
          </a:p>
          <a:p>
            <a:endParaRPr lang="en-GB" sz="1400" dirty="0">
              <a:solidFill>
                <a:srgbClr val="72C253"/>
              </a:solidFill>
            </a:endParaRPr>
          </a:p>
          <a:p>
            <a:r>
              <a:rPr lang="en-GB" sz="1600" b="1" dirty="0">
                <a:solidFill>
                  <a:srgbClr val="72C253"/>
                </a:solidFill>
              </a:rPr>
              <a:t>What is the customer or end user pain? </a:t>
            </a:r>
          </a:p>
          <a:p>
            <a:r>
              <a:rPr lang="en-GB" altLang="it-IT" sz="1400" dirty="0">
                <a:solidFill>
                  <a:srgbClr val="202124"/>
                </a:solidFill>
              </a:rPr>
              <a:t>Uncontrolled tourist flows generate stress on the most popular places, also causing discomfort to tourists.</a:t>
            </a:r>
          </a:p>
          <a:p>
            <a:endParaRPr lang="en-GB" altLang="it-IT" sz="1400" dirty="0">
              <a:solidFill>
                <a:srgbClr val="202124"/>
              </a:solidFill>
            </a:endParaRPr>
          </a:p>
          <a:p>
            <a:r>
              <a:rPr lang="en-GB" altLang="it-IT" sz="1400" dirty="0">
                <a:solidFill>
                  <a:srgbClr val="202124"/>
                </a:solidFill>
              </a:rPr>
              <a:t>The </a:t>
            </a:r>
            <a:r>
              <a:rPr lang="en-GB" altLang="it-IT" sz="1400" dirty="0" err="1">
                <a:solidFill>
                  <a:srgbClr val="202124"/>
                </a:solidFill>
              </a:rPr>
              <a:t>Digimat</a:t>
            </a:r>
            <a:r>
              <a:rPr lang="en-GB" altLang="it-IT" sz="1400" dirty="0">
                <a:solidFill>
                  <a:srgbClr val="202124"/>
                </a:solidFill>
              </a:rPr>
              <a:t> solutions </a:t>
            </a:r>
            <a:r>
              <a:rPr kumimoji="0" lang="en-GB" altLang="it-IT" sz="1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allows regional and municipality administrations </a:t>
            </a:r>
            <a:r>
              <a:rPr kumimoji="0" lang="en-GB" altLang="it-IT" sz="14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to generate data on tourist flows </a:t>
            </a:r>
            <a:r>
              <a:rPr kumimoji="0" lang="en-GB" altLang="it-IT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(number of walkers, travel times, most visited places, etc ...), in order to facilitate the use of the heritage by tourists, including those with special needs (disability, fragility) </a:t>
            </a:r>
          </a:p>
          <a:p>
            <a:endParaRPr lang="en-GB" sz="1400" dirty="0"/>
          </a:p>
          <a:p>
            <a:r>
              <a:rPr lang="en-GB" sz="1600" b="1" dirty="0">
                <a:solidFill>
                  <a:srgbClr val="72C253"/>
                </a:solidFill>
              </a:rPr>
              <a:t>Is there currently a problem/unmet market need? </a:t>
            </a:r>
          </a:p>
          <a:p>
            <a:r>
              <a:rPr lang="en-GB" sz="1400" dirty="0">
                <a:solidFill>
                  <a:srgbClr val="202124"/>
                </a:solidFill>
              </a:rPr>
              <a:t>relatively satisfied with knowledge of the local market, regardless of any satellite solution</a:t>
            </a:r>
          </a:p>
          <a:p>
            <a:endParaRPr lang="en-GB" sz="1400" dirty="0"/>
          </a:p>
          <a:p>
            <a:r>
              <a:rPr lang="en-GB" sz="1600" b="1" dirty="0">
                <a:solidFill>
                  <a:srgbClr val="72C253"/>
                </a:solidFill>
              </a:rPr>
              <a:t>Tell a short story about how your innovation is unique in alleviating this pain or fulfilling customers’ /end users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72C253"/>
              </a:solidFill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lang="en-US" altLang="it-IT" sz="1400" dirty="0">
                <a:solidFill>
                  <a:srgbClr val="202124"/>
                </a:solidFill>
              </a:rPr>
              <a:t>F</a:t>
            </a:r>
            <a:r>
              <a:rPr kumimoji="0" lang="en-US" altLang="it-IT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or example, the “Matera in 3 days” App anonymously collects data on the distances and stops of each walker who uses it.</a:t>
            </a:r>
            <a:endParaRPr lang="en-US" altLang="it-IT" sz="1400" dirty="0">
              <a:solidFill>
                <a:srgbClr val="202124"/>
              </a:solidFill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it-IT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Cammino</a:t>
            </a:r>
            <a:r>
              <a:rPr kumimoji="0" lang="en-US" altLang="it-IT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del </a:t>
            </a:r>
            <a:r>
              <a:rPr kumimoji="0" lang="en-US" altLang="it-IT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Basento</a:t>
            </a:r>
            <a:r>
              <a:rPr kumimoji="0" lang="en-US" altLang="it-IT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: a platform to support </a:t>
            </a:r>
            <a:r>
              <a:rPr kumimoji="0" lang="en-US" altLang="it-IT" sz="1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villages</a:t>
            </a:r>
            <a:r>
              <a:rPr kumimoji="0" lang="en-US" altLang="it-IT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in </a:t>
            </a:r>
            <a:r>
              <a:rPr kumimoji="0" lang="en-US" altLang="it-IT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actracting</a:t>
            </a:r>
            <a:r>
              <a:rPr kumimoji="0" lang="en-US" altLang="it-IT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and handling tourists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B1550D0-03F2-B477-68F9-4F9AE4BAB2BB}"/>
              </a:ext>
            </a:extLst>
          </p:cNvPr>
          <p:cNvSpPr txBox="1"/>
          <p:nvPr/>
        </p:nvSpPr>
        <p:spPr>
          <a:xfrm>
            <a:off x="2491531" y="3248174"/>
            <a:ext cx="7215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b="1" dirty="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	</a:t>
            </a:r>
            <a:r>
              <a:rPr lang="it-IT" sz="2000" b="1" dirty="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BASILICATA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27F08A0-31B8-F9BC-7D6D-B3D5F2DAEF9D}"/>
              </a:ext>
            </a:extLst>
          </p:cNvPr>
          <p:cNvSpPr txBox="1"/>
          <p:nvPr/>
        </p:nvSpPr>
        <p:spPr>
          <a:xfrm>
            <a:off x="3202444" y="2197007"/>
            <a:ext cx="1398748" cy="584775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APP. PORTAL. </a:t>
            </a:r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506020202020204" pitchFamily="34" charset="0"/>
              </a:rPr>
              <a:t>COMMUNITY</a:t>
            </a:r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506020202020204" pitchFamily="34" charset="0"/>
              </a:rPr>
              <a:t>.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C14BAC5-0B0E-607C-7132-AFCA0F9B8CC7}"/>
              </a:ext>
            </a:extLst>
          </p:cNvPr>
          <p:cNvSpPr txBox="1"/>
          <p:nvPr/>
        </p:nvSpPr>
        <p:spPr>
          <a:xfrm>
            <a:off x="3265680" y="6255363"/>
            <a:ext cx="1152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MATERA</a:t>
            </a:r>
          </a:p>
        </p:txBody>
      </p:sp>
    </p:spTree>
    <p:extLst>
      <p:ext uri="{BB962C8B-B14F-4D97-AF65-F5344CB8AC3E}">
        <p14:creationId xmlns:p14="http://schemas.microsoft.com/office/powerpoint/2010/main" val="2468490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o spazio visto dall'Europa (e l'Europa vista dallo spazio) - Dario  Tamburrano">
            <a:extLst>
              <a:ext uri="{FF2B5EF4-FFF2-40B4-BE49-F238E27FC236}">
                <a16:creationId xmlns:a16="http://schemas.microsoft.com/office/drawing/2014/main" id="{26430255-3B43-A42B-B817-5611A85B5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846" b="5783"/>
          <a:stretch/>
        </p:blipFill>
        <p:spPr bwMode="auto">
          <a:xfrm>
            <a:off x="2809100" y="185221"/>
            <a:ext cx="9382900" cy="646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" y="0"/>
            <a:ext cx="2809103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9" y="185221"/>
            <a:ext cx="1905512" cy="880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53916" y="625264"/>
            <a:ext cx="789326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chemeClr val="accent1">
                    <a:lumMod val="50000"/>
                  </a:schemeClr>
                </a:solidFill>
                <a:latin typeface="Aptos"/>
              </a:rPr>
              <a:t>What is the added value?</a:t>
            </a:r>
          </a:p>
        </p:txBody>
      </p:sp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04C47842-E06F-AE02-B9D3-1A0B404F35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2" y="1300613"/>
            <a:ext cx="1549220" cy="14761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EBF1DB-FD91-303B-7BE4-20BBB7B529BF}"/>
              </a:ext>
            </a:extLst>
          </p:cNvPr>
          <p:cNvSpPr txBox="1"/>
          <p:nvPr/>
        </p:nvSpPr>
        <p:spPr>
          <a:xfrm>
            <a:off x="4023083" y="1711638"/>
            <a:ext cx="7431895" cy="378565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1600" b="1" dirty="0">
              <a:solidFill>
                <a:srgbClr val="72C253"/>
              </a:solidFill>
            </a:endParaRPr>
          </a:p>
          <a:p>
            <a:r>
              <a:rPr lang="en-GB" sz="1600" b="1" dirty="0">
                <a:solidFill>
                  <a:srgbClr val="72C253"/>
                </a:solidFill>
              </a:rPr>
              <a:t>Our services aim to:</a:t>
            </a:r>
          </a:p>
          <a:p>
            <a:pPr marL="800100" lvl="1" indent="-342900">
              <a:buClr>
                <a:srgbClr val="72C253"/>
              </a:buClr>
              <a:buFont typeface="Wingdings" pitchFamily="2" charset="2"/>
              <a:buChar char="Ø"/>
            </a:pPr>
            <a:r>
              <a:rPr lang="en-GB" sz="1400" dirty="0"/>
              <a:t> support the municipality using both digital twin data end satellite data to manage the city using AI technique to simulate scenario.</a:t>
            </a:r>
          </a:p>
          <a:p>
            <a:pPr marL="800100" lvl="1" indent="-342900">
              <a:buClr>
                <a:srgbClr val="72C253"/>
              </a:buClr>
              <a:buFont typeface="Wingdings" pitchFamily="2" charset="2"/>
              <a:buChar char="Ø"/>
            </a:pPr>
            <a:r>
              <a:rPr lang="en-GB" sz="1400" dirty="0"/>
              <a:t>Support tourist to improve their experience and interaction with the local population.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202124"/>
              </a:solidFill>
            </a:endParaRPr>
          </a:p>
          <a:p>
            <a:endParaRPr lang="en-GB" sz="1600" b="1" dirty="0">
              <a:solidFill>
                <a:srgbClr val="72C253"/>
              </a:solidFill>
            </a:endParaRPr>
          </a:p>
          <a:p>
            <a:r>
              <a:rPr lang="en-GB" sz="1600" b="1" dirty="0">
                <a:solidFill>
                  <a:srgbClr val="72C253"/>
                </a:solidFill>
              </a:rPr>
              <a:t>Satellite data is very useful for updating the DT model and feeding the data lake. </a:t>
            </a:r>
          </a:p>
          <a:p>
            <a:r>
              <a:rPr lang="en-GB" sz="1400" dirty="0"/>
              <a:t> </a:t>
            </a:r>
          </a:p>
          <a:p>
            <a:endParaRPr lang="en-GB" sz="1600" b="1" dirty="0">
              <a:solidFill>
                <a:srgbClr val="72C253"/>
              </a:solidFill>
            </a:endParaRPr>
          </a:p>
          <a:p>
            <a:r>
              <a:rPr lang="en-GB" sz="1600" b="1" dirty="0">
                <a:solidFill>
                  <a:srgbClr val="72C253"/>
                </a:solidFill>
              </a:rPr>
              <a:t>Use of our platform will:</a:t>
            </a:r>
          </a:p>
          <a:p>
            <a:pPr marL="800100" lvl="1" indent="-342900">
              <a:buClr>
                <a:srgbClr val="72C253"/>
              </a:buClr>
              <a:buFont typeface="Wingdings" pitchFamily="2" charset="2"/>
              <a:buChar char="Ø"/>
            </a:pPr>
            <a:r>
              <a:rPr lang="en-GB" sz="1400" dirty="0"/>
              <a:t>predict the impacts of tourism on the city and take corrective actions.</a:t>
            </a:r>
          </a:p>
          <a:p>
            <a:pPr marL="800100" lvl="1" indent="-342900">
              <a:buClr>
                <a:srgbClr val="72C253"/>
              </a:buClr>
              <a:buFont typeface="Wingdings" pitchFamily="2" charset="2"/>
              <a:buChar char="Ø"/>
            </a:pPr>
            <a:r>
              <a:rPr lang="en-GB" sz="1400" dirty="0"/>
              <a:t>avoid stressful situations for the city and reduce maintenance costs</a:t>
            </a:r>
          </a:p>
          <a:p>
            <a:pPr marL="800100" lvl="1" indent="-342900">
              <a:buClr>
                <a:srgbClr val="72C253"/>
              </a:buClr>
              <a:buFont typeface="Wingdings" pitchFamily="2" charset="2"/>
              <a:buChar char="Ø"/>
            </a:pPr>
            <a:r>
              <a:rPr lang="en-GB" sz="1400" dirty="0"/>
              <a:t>reduce stress for the tourist and improve their visiting experience</a:t>
            </a:r>
          </a:p>
          <a:p>
            <a:pPr marL="800100" lvl="1" indent="-342900">
              <a:buClr>
                <a:srgbClr val="72C253"/>
              </a:buClr>
              <a:buFont typeface="Wingdings" pitchFamily="2" charset="2"/>
              <a:buChar char="Ø"/>
            </a:pPr>
            <a:r>
              <a:rPr lang="en-GB" sz="1400" dirty="0"/>
              <a:t>predict risk situations</a:t>
            </a:r>
          </a:p>
          <a:p>
            <a:endParaRPr lang="fr-BE" dirty="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424567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0"/>
            <a:ext cx="2809103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9" y="185221"/>
            <a:ext cx="1905512" cy="880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007" y="647781"/>
            <a:ext cx="789326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BE" sz="2400">
                <a:solidFill>
                  <a:srgbClr val="002060"/>
                </a:solidFill>
                <a:latin typeface="Aptos"/>
                <a:ea typeface="+mn-lt"/>
                <a:cs typeface="+mn-lt"/>
              </a:rPr>
              <a:t>What are the benefits to citizens and the region, now and in the future?</a:t>
            </a:r>
            <a:endParaRPr lang="en-US" sz="2400">
              <a:solidFill>
                <a:srgbClr val="002060"/>
              </a:solidFill>
              <a:latin typeface="Aptos"/>
            </a:endParaRPr>
          </a:p>
        </p:txBody>
      </p:sp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04C47842-E06F-AE02-B9D3-1A0B404F3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2" y="1300613"/>
            <a:ext cx="1549220" cy="1476143"/>
          </a:xfrm>
          <a:prstGeom prst="rect">
            <a:avLst/>
          </a:prstGeom>
        </p:spPr>
      </p:pic>
      <p:pic>
        <p:nvPicPr>
          <p:cNvPr id="4" name="Immagine 3" descr="Primo piano di pagine di un libro aperto in uno studio luminoso">
            <a:extLst>
              <a:ext uri="{FF2B5EF4-FFF2-40B4-BE49-F238E27FC236}">
                <a16:creationId xmlns:a16="http://schemas.microsoft.com/office/drawing/2014/main" id="{50E44996-20A8-4524-5D92-D2EDE1EA85E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101" y="0"/>
            <a:ext cx="10287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EBF1DB-FD91-303B-7BE4-20BBB7B529BF}"/>
              </a:ext>
            </a:extLst>
          </p:cNvPr>
          <p:cNvSpPr txBox="1"/>
          <p:nvPr/>
        </p:nvSpPr>
        <p:spPr>
          <a:xfrm>
            <a:off x="3424202" y="1300613"/>
            <a:ext cx="8170877" cy="59708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1600" b="1" dirty="0">
              <a:solidFill>
                <a:srgbClr val="72C253"/>
              </a:solidFill>
            </a:endParaRPr>
          </a:p>
          <a:p>
            <a:r>
              <a:rPr lang="en-GB" sz="1600" b="1" dirty="0">
                <a:solidFill>
                  <a:srgbClr val="72C253"/>
                </a:solidFill>
              </a:rPr>
              <a:t>The benefits</a:t>
            </a:r>
            <a:endParaRPr lang="en-GB" sz="2000" dirty="0">
              <a:latin typeface="Aptos"/>
              <a:cs typeface="Calibri" panose="020F0502020204030204"/>
            </a:endParaRPr>
          </a:p>
          <a:p>
            <a:pPr marL="800100" lvl="1" indent="-342900">
              <a:buClr>
                <a:srgbClr val="72C253"/>
              </a:buClr>
              <a:buFont typeface="Wingdings" pitchFamily="2" charset="2"/>
              <a:buChar char="Ø"/>
            </a:pPr>
            <a:r>
              <a:rPr lang="en-GB" sz="2000" dirty="0"/>
              <a:t>predict the impacts of tourism on the city and take corrective actions.</a:t>
            </a:r>
          </a:p>
          <a:p>
            <a:pPr marL="800100" lvl="1" indent="-342900">
              <a:buClr>
                <a:srgbClr val="72C253"/>
              </a:buClr>
              <a:buFont typeface="Wingdings" pitchFamily="2" charset="2"/>
              <a:buChar char="Ø"/>
            </a:pPr>
            <a:r>
              <a:rPr lang="en-GB" sz="2000" dirty="0"/>
              <a:t>avoid stressful situations for the city and reduce maintenance costs</a:t>
            </a:r>
          </a:p>
          <a:p>
            <a:pPr marL="800100" lvl="1" indent="-342900">
              <a:buClr>
                <a:srgbClr val="72C253"/>
              </a:buClr>
              <a:buFont typeface="Wingdings" pitchFamily="2" charset="2"/>
              <a:buChar char="Ø"/>
            </a:pPr>
            <a:r>
              <a:rPr lang="en-GB" sz="2000" dirty="0"/>
              <a:t>reduce stress for the tourist and improve their visiting experience</a:t>
            </a:r>
          </a:p>
          <a:p>
            <a:pPr marL="800100" lvl="1" indent="-342900">
              <a:buClr>
                <a:srgbClr val="72C253"/>
              </a:buClr>
              <a:buFont typeface="Wingdings" pitchFamily="2" charset="2"/>
              <a:buChar char="Ø"/>
            </a:pPr>
            <a:r>
              <a:rPr lang="en-GB" sz="2000" dirty="0"/>
              <a:t>predict risk situations</a:t>
            </a:r>
          </a:p>
          <a:p>
            <a:endParaRPr lang="en-GB" sz="2000" dirty="0">
              <a:latin typeface="Aptos"/>
              <a:cs typeface="Calibri" panose="020F0502020204030204"/>
            </a:endParaRPr>
          </a:p>
          <a:p>
            <a:r>
              <a:rPr lang="en-GB" sz="1600" b="1" dirty="0">
                <a:solidFill>
                  <a:srgbClr val="72C253"/>
                </a:solidFill>
              </a:rPr>
              <a:t>Innovativeness of the service </a:t>
            </a:r>
          </a:p>
          <a:p>
            <a:pPr marL="800100" lvl="1" indent="-342900">
              <a:buClr>
                <a:srgbClr val="72C253"/>
              </a:buClr>
              <a:buFont typeface="Wingdings" pitchFamily="2" charset="2"/>
              <a:buChar char="Ø"/>
            </a:pPr>
            <a:r>
              <a:rPr lang="en-GB" sz="2000" dirty="0"/>
              <a:t>The use of DT, Satellite data and AI technique will support municipality to study scenarios </a:t>
            </a:r>
            <a:r>
              <a:rPr lang="en-GB" sz="2000" dirty="0" err="1"/>
              <a:t>throught</a:t>
            </a:r>
            <a:r>
              <a:rPr lang="en-GB" sz="2000" dirty="0"/>
              <a:t> simulation.</a:t>
            </a:r>
          </a:p>
          <a:p>
            <a:pPr marL="800100" lvl="1" indent="-342900">
              <a:buClr>
                <a:srgbClr val="72C253"/>
              </a:buClr>
              <a:buFont typeface="Wingdings" pitchFamily="2" charset="2"/>
              <a:buChar char="Ø"/>
            </a:pPr>
            <a:r>
              <a:rPr lang="en-GB" sz="2000" dirty="0"/>
              <a:t>The tourist will be supported to plan his visit and improve the interaction with local population</a:t>
            </a:r>
          </a:p>
          <a:p>
            <a:pPr marL="800100" lvl="1" indent="-342900">
              <a:buClr>
                <a:srgbClr val="72C253"/>
              </a:buClr>
              <a:buFont typeface="Wingdings" pitchFamily="2" charset="2"/>
              <a:buChar char="Ø"/>
            </a:pPr>
            <a:r>
              <a:rPr lang="en-GB" sz="2000" dirty="0"/>
              <a:t>   </a:t>
            </a:r>
          </a:p>
          <a:p>
            <a:endParaRPr lang="en-GB" sz="2000" dirty="0">
              <a:latin typeface="Aptos"/>
              <a:cs typeface="Calibri" panose="020F0502020204030204"/>
            </a:endParaRPr>
          </a:p>
          <a:p>
            <a:r>
              <a:rPr lang="en-GB" sz="1600" b="1" dirty="0">
                <a:solidFill>
                  <a:srgbClr val="72C253"/>
                </a:solidFill>
              </a:rPr>
              <a:t>Risks</a:t>
            </a:r>
          </a:p>
          <a:p>
            <a:pPr marL="800100" lvl="1" indent="-342900">
              <a:buClr>
                <a:srgbClr val="72C253"/>
              </a:buClr>
              <a:buFont typeface="Wingdings" pitchFamily="2" charset="2"/>
              <a:buChar char="Ø"/>
            </a:pPr>
            <a:r>
              <a:rPr lang="en-GB" sz="2000" dirty="0"/>
              <a:t>The use of DT, Satellite data and AI technique will support municipality to study scenarios </a:t>
            </a:r>
            <a:r>
              <a:rPr lang="en-GB" sz="2000" dirty="0" err="1"/>
              <a:t>throught</a:t>
            </a:r>
            <a:r>
              <a:rPr lang="en-GB" sz="2000" dirty="0"/>
              <a:t> simulation.</a:t>
            </a:r>
          </a:p>
          <a:p>
            <a:pPr marL="800100" lvl="1" indent="-342900">
              <a:buClr>
                <a:srgbClr val="72C253"/>
              </a:buClr>
              <a:buFont typeface="Wingdings" pitchFamily="2" charset="2"/>
              <a:buChar char="Ø"/>
            </a:pPr>
            <a:r>
              <a:rPr lang="en-GB" sz="2000" dirty="0"/>
              <a:t>The</a:t>
            </a:r>
            <a:endParaRPr lang="en-GB" sz="2000" b="1" dirty="0">
              <a:solidFill>
                <a:srgbClr val="72C253"/>
              </a:solidFill>
            </a:endParaRPr>
          </a:p>
          <a:p>
            <a:endParaRPr lang="en-GB" sz="2000" dirty="0">
              <a:latin typeface="Aptos"/>
              <a:cs typeface="Calibri" panose="020F0502020204030204"/>
            </a:endParaRPr>
          </a:p>
          <a:p>
            <a:endParaRPr lang="fr-BE" dirty="0">
              <a:latin typeface="Aptos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51416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0"/>
            <a:ext cx="2809103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9" y="185221"/>
            <a:ext cx="1905512" cy="880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007" y="647781"/>
            <a:ext cx="789326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BE" sz="2400">
                <a:solidFill>
                  <a:srgbClr val="002060"/>
                </a:solidFill>
                <a:latin typeface="Aptos"/>
                <a:ea typeface="+mn-lt"/>
                <a:cs typeface="+mn-lt"/>
              </a:rPr>
              <a:t>What are the benefits to citizens and the region, now and in the future?</a:t>
            </a:r>
            <a:endParaRPr lang="en-US" sz="2400">
              <a:solidFill>
                <a:srgbClr val="002060"/>
              </a:solidFill>
              <a:latin typeface="Aptos"/>
            </a:endParaRPr>
          </a:p>
        </p:txBody>
      </p:sp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04C47842-E06F-AE02-B9D3-1A0B404F3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2" y="1300613"/>
            <a:ext cx="1549220" cy="1476143"/>
          </a:xfrm>
          <a:prstGeom prst="rect">
            <a:avLst/>
          </a:prstGeom>
        </p:spPr>
      </p:pic>
      <p:pic>
        <p:nvPicPr>
          <p:cNvPr id="4" name="Immagine 3" descr="Primo piano di pagine di un libro aperto in uno studio luminoso">
            <a:extLst>
              <a:ext uri="{FF2B5EF4-FFF2-40B4-BE49-F238E27FC236}">
                <a16:creationId xmlns:a16="http://schemas.microsoft.com/office/drawing/2014/main" id="{50E44996-20A8-4524-5D92-D2EDE1EA85E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101" y="0"/>
            <a:ext cx="10287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EBF1DB-FD91-303B-7BE4-20BBB7B529BF}"/>
              </a:ext>
            </a:extLst>
          </p:cNvPr>
          <p:cNvSpPr txBox="1"/>
          <p:nvPr/>
        </p:nvSpPr>
        <p:spPr>
          <a:xfrm>
            <a:off x="3424202" y="1300613"/>
            <a:ext cx="8170877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1600" b="1" dirty="0">
              <a:solidFill>
                <a:srgbClr val="72C253"/>
              </a:solidFill>
            </a:endParaRPr>
          </a:p>
          <a:p>
            <a:endParaRPr lang="fr-BE" dirty="0">
              <a:latin typeface="Aptos"/>
              <a:cs typeface="Calibri" panose="020F0502020204030204"/>
            </a:endParaRP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A367280D-D4E2-6F7F-4845-1A403A0D818D}"/>
              </a:ext>
            </a:extLst>
          </p:cNvPr>
          <p:cNvGrpSpPr/>
          <p:nvPr/>
        </p:nvGrpSpPr>
        <p:grpSpPr>
          <a:xfrm rot="678611">
            <a:off x="8031332" y="1903112"/>
            <a:ext cx="3749624" cy="4021662"/>
            <a:chOff x="1774183" y="-1192745"/>
            <a:chExt cx="8643636" cy="9243490"/>
          </a:xfrm>
        </p:grpSpPr>
        <p:grpSp>
          <p:nvGrpSpPr>
            <p:cNvPr id="27" name="Grupo 20">
              <a:extLst>
                <a:ext uri="{FF2B5EF4-FFF2-40B4-BE49-F238E27FC236}">
                  <a16:creationId xmlns:a16="http://schemas.microsoft.com/office/drawing/2014/main" id="{1E0204C6-EBBB-41D7-8A4B-B213E8A8547A}"/>
                </a:ext>
              </a:extLst>
            </p:cNvPr>
            <p:cNvGrpSpPr/>
            <p:nvPr/>
          </p:nvGrpSpPr>
          <p:grpSpPr bwMode="auto">
            <a:xfrm>
              <a:off x="1774184" y="-1192745"/>
              <a:ext cx="8643634" cy="3127104"/>
              <a:chOff x="8134332" y="308274"/>
              <a:chExt cx="8101031" cy="2466976"/>
            </a:xfrm>
          </p:grpSpPr>
          <p:pic>
            <p:nvPicPr>
              <p:cNvPr id="36" name="Imagen 9">
                <a:extLst>
                  <a:ext uri="{FF2B5EF4-FFF2-40B4-BE49-F238E27FC236}">
                    <a16:creationId xmlns:a16="http://schemas.microsoft.com/office/drawing/2014/main" id="{99C212CE-D13A-5F28-06BF-F55EB2CE0D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82181" y="308274"/>
                <a:ext cx="6253182" cy="2466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Imagen 8">
                <a:extLst>
                  <a:ext uri="{FF2B5EF4-FFF2-40B4-BE49-F238E27FC236}">
                    <a16:creationId xmlns:a16="http://schemas.microsoft.com/office/drawing/2014/main" id="{C8B127DE-8E6D-8667-05C3-F3A869F0FE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92288" y="308274"/>
                <a:ext cx="1743075" cy="2466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Imagen 10">
                <a:extLst>
                  <a:ext uri="{FF2B5EF4-FFF2-40B4-BE49-F238E27FC236}">
                    <a16:creationId xmlns:a16="http://schemas.microsoft.com/office/drawing/2014/main" id="{E5E2DE98-D6F8-4F89-F6BC-408C8DAAFB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34332" y="308276"/>
                <a:ext cx="2192268" cy="2466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8" name="Grupo 19">
              <a:extLst>
                <a:ext uri="{FF2B5EF4-FFF2-40B4-BE49-F238E27FC236}">
                  <a16:creationId xmlns:a16="http://schemas.microsoft.com/office/drawing/2014/main" id="{5FD93358-D791-9866-25F4-679BAEF90FB5}"/>
                </a:ext>
              </a:extLst>
            </p:cNvPr>
            <p:cNvGrpSpPr/>
            <p:nvPr/>
          </p:nvGrpSpPr>
          <p:grpSpPr bwMode="auto">
            <a:xfrm>
              <a:off x="1774184" y="1916922"/>
              <a:ext cx="8643633" cy="3127102"/>
              <a:chOff x="53967" y="3577298"/>
              <a:chExt cx="8100772" cy="2271810"/>
            </a:xfrm>
          </p:grpSpPr>
          <p:pic>
            <p:nvPicPr>
              <p:cNvPr id="33" name="Imagen 16">
                <a:extLst>
                  <a:ext uri="{FF2B5EF4-FFF2-40B4-BE49-F238E27FC236}">
                    <a16:creationId xmlns:a16="http://schemas.microsoft.com/office/drawing/2014/main" id="{D25C5620-AE2A-A1BE-C0FB-8FF047B604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338"/>
              <a:stretch>
                <a:fillRect/>
              </a:stretch>
            </p:blipFill>
            <p:spPr bwMode="auto">
              <a:xfrm>
                <a:off x="53967" y="3577298"/>
                <a:ext cx="2955838" cy="2262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Imagen 17">
                <a:extLst>
                  <a:ext uri="{FF2B5EF4-FFF2-40B4-BE49-F238E27FC236}">
                    <a16:creationId xmlns:a16="http://schemas.microsoft.com/office/drawing/2014/main" id="{2A23E018-95A2-D38F-B0D4-223AAA9FD8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749" b="14525"/>
              <a:stretch>
                <a:fillRect/>
              </a:stretch>
            </p:blipFill>
            <p:spPr bwMode="auto">
              <a:xfrm>
                <a:off x="3009806" y="3577300"/>
                <a:ext cx="2430378" cy="2271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Imagen 18">
                <a:extLst>
                  <a:ext uri="{FF2B5EF4-FFF2-40B4-BE49-F238E27FC236}">
                    <a16:creationId xmlns:a16="http://schemas.microsoft.com/office/drawing/2014/main" id="{B4CDB511-8AA5-6A37-C9F7-DA2F767556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8978" y="3577298"/>
                <a:ext cx="2725761" cy="22718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" name="Grupo 21">
              <a:extLst>
                <a:ext uri="{FF2B5EF4-FFF2-40B4-BE49-F238E27FC236}">
                  <a16:creationId xmlns:a16="http://schemas.microsoft.com/office/drawing/2014/main" id="{94338DC3-111A-C1EF-876A-1B4E5C863AA1}"/>
                </a:ext>
              </a:extLst>
            </p:cNvPr>
            <p:cNvGrpSpPr/>
            <p:nvPr/>
          </p:nvGrpSpPr>
          <p:grpSpPr bwMode="auto">
            <a:xfrm>
              <a:off x="1774183" y="4928308"/>
              <a:ext cx="8643636" cy="3122437"/>
              <a:chOff x="7632275" y="6474036"/>
              <a:chExt cx="8101413" cy="2106463"/>
            </a:xfrm>
          </p:grpSpPr>
          <p:pic>
            <p:nvPicPr>
              <p:cNvPr id="30" name="Imagen 11">
                <a:extLst>
                  <a:ext uri="{FF2B5EF4-FFF2-40B4-BE49-F238E27FC236}">
                    <a16:creationId xmlns:a16="http://schemas.microsoft.com/office/drawing/2014/main" id="{669A27B5-CA58-88A0-DE15-7AD0BD7D3A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06"/>
              <a:stretch>
                <a:fillRect/>
              </a:stretch>
            </p:blipFill>
            <p:spPr bwMode="auto">
              <a:xfrm>
                <a:off x="7632275" y="6484438"/>
                <a:ext cx="3601959" cy="2096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Imagen 12">
                <a:extLst>
                  <a:ext uri="{FF2B5EF4-FFF2-40B4-BE49-F238E27FC236}">
                    <a16:creationId xmlns:a16="http://schemas.microsoft.com/office/drawing/2014/main" id="{65FF5172-B45D-9341-9E6C-A19A79150F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98626" y="6474036"/>
                <a:ext cx="2835062" cy="2097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Imagen 13">
                <a:extLst>
                  <a:ext uri="{FF2B5EF4-FFF2-40B4-BE49-F238E27FC236}">
                    <a16:creationId xmlns:a16="http://schemas.microsoft.com/office/drawing/2014/main" id="{B77B738C-9F17-D451-BF25-21490D5C32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136" b="9281"/>
              <a:stretch>
                <a:fillRect/>
              </a:stretch>
            </p:blipFill>
            <p:spPr bwMode="auto">
              <a:xfrm>
                <a:off x="10281482" y="6493424"/>
                <a:ext cx="2835062" cy="2077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7BB5EC00-5E98-AADD-03A9-90A3EA556D67}"/>
              </a:ext>
            </a:extLst>
          </p:cNvPr>
          <p:cNvSpPr txBox="1"/>
          <p:nvPr/>
        </p:nvSpPr>
        <p:spPr>
          <a:xfrm>
            <a:off x="3007216" y="1456930"/>
            <a:ext cx="9981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92D050"/>
                </a:solidFill>
              </a:rPr>
              <a:t>THE PARTICIPATED TOURISM.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E3AC3E04-D183-B22B-AB70-D36D2C4EDC65}"/>
              </a:ext>
            </a:extLst>
          </p:cNvPr>
          <p:cNvSpPr txBox="1"/>
          <p:nvPr/>
        </p:nvSpPr>
        <p:spPr>
          <a:xfrm>
            <a:off x="7363747" y="5515970"/>
            <a:ext cx="7215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	BASILICATA</a:t>
            </a: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AB2BA985-CE25-4DAA-1636-FE5F2C7EB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7216" y="2794541"/>
            <a:ext cx="5031748" cy="3575346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Thanks to the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experience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gained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by Digimat with the App for Matera Capital of Culture 2019, an App and a Portal of the «Basento Way» in Basilicata (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Italy</a:t>
            </a:r>
            <a:r>
              <a:rPr lang="it-IT" altLang="it-IT" dirty="0">
                <a:solidFill>
                  <a:srgbClr val="202124"/>
                </a:solidFill>
              </a:rPr>
              <a:t>)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will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be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created</a:t>
            </a:r>
            <a:r>
              <a:rPr lang="it-IT" altLang="it-IT" dirty="0">
                <a:solidFill>
                  <a:srgbClr val="202124"/>
                </a:solidFill>
              </a:rPr>
              <a:t>; </a:t>
            </a:r>
            <a:r>
              <a:rPr kumimoji="0" lang="en-US" altLang="it-I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funded through PIC REGIONE BASILICATA INTEGRATED CULTURE PLANS 2022 (PIC).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dirty="0">
              <a:solidFill>
                <a:srgbClr val="202124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A Community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will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be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created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connected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to the Portal and to the App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within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which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both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tourists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and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inhabitants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of the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municipalities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can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register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to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interact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and share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experiences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and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have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the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opportunity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en-US" altLang="it-IT" b="1" i="0" u="none" strike="noStrike" cap="none" normalizeH="0" baseline="0" dirty="0">
                <a:ln>
                  <a:noFill/>
                </a:ln>
                <a:solidFill>
                  <a:srgbClr val="7EC264"/>
                </a:solidFill>
                <a:effectLst/>
              </a:rPr>
              <a:t>with the support of satellite features 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7EC264"/>
                </a:solidFill>
                <a:effectLst/>
              </a:rPr>
              <a:t>to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7EC264"/>
                </a:solidFill>
                <a:effectLst/>
              </a:rPr>
              <a:t>recommend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7EC264"/>
                </a:solidFill>
                <a:effectLst/>
              </a:rPr>
              <a:t> places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7EC264"/>
                </a:solidFill>
                <a:effectLst/>
              </a:rPr>
              <a:t>that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7EC264"/>
                </a:solidFill>
                <a:effectLst/>
              </a:rPr>
              <a:t>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7EC264"/>
                </a:solidFill>
                <a:effectLst/>
              </a:rPr>
              <a:t>deserve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7EC264"/>
                </a:solidFill>
                <a:effectLst/>
              </a:rPr>
              <a:t> to be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7EC264"/>
                </a:solidFill>
                <a:effectLst/>
              </a:rPr>
              <a:t>visited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7EC264"/>
                </a:solidFill>
                <a:effectLst/>
              </a:rPr>
              <a:t>,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7EC264"/>
                </a:solidFill>
                <a:effectLst/>
              </a:rPr>
              <a:t>attractions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7EC264"/>
                </a:solidFill>
                <a:effectLst/>
              </a:rPr>
              <a:t>,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7EC264"/>
                </a:solidFill>
                <a:effectLst/>
              </a:rPr>
              <a:t>paths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7EC264"/>
                </a:solidFill>
                <a:effectLst/>
              </a:rPr>
              <a:t>,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7EC264"/>
                </a:solidFill>
                <a:effectLst/>
              </a:rPr>
              <a:t>experiences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7EC264"/>
                </a:solidFill>
                <a:effectLst/>
              </a:rPr>
              <a:t>,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7EC264"/>
                </a:solidFill>
                <a:effectLst/>
              </a:rPr>
              <a:t>not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7EC264"/>
                </a:solidFill>
                <a:effectLst/>
              </a:rPr>
              <a:t> to be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7EC264"/>
                </a:solidFill>
                <a:effectLst/>
              </a:rPr>
              <a:t>missed</a:t>
            </a:r>
            <a:r>
              <a:rPr lang="it-IT" altLang="it-IT" b="1" dirty="0">
                <a:solidFill>
                  <a:srgbClr val="7EC264"/>
                </a:solidFill>
              </a:rPr>
              <a:t>.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72A26948-1F59-2EE9-4C67-22A8BFF6AAE0}"/>
              </a:ext>
            </a:extLst>
          </p:cNvPr>
          <p:cNvSpPr txBox="1"/>
          <p:nvPr/>
        </p:nvSpPr>
        <p:spPr>
          <a:xfrm>
            <a:off x="8195945" y="2534162"/>
            <a:ext cx="6158944" cy="1569660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APP. PORTAL. </a:t>
            </a:r>
            <a:r>
              <a:rPr lang="it-IT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506020202020204" pitchFamily="34" charset="0"/>
              </a:rPr>
              <a:t>COMMUNITY.</a:t>
            </a:r>
          </a:p>
        </p:txBody>
      </p:sp>
    </p:spTree>
    <p:extLst>
      <p:ext uri="{BB962C8B-B14F-4D97-AF65-F5344CB8AC3E}">
        <p14:creationId xmlns:p14="http://schemas.microsoft.com/office/powerpoint/2010/main" val="4048003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0"/>
            <a:ext cx="2809103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9" y="185221"/>
            <a:ext cx="1905512" cy="880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007" y="647781"/>
            <a:ext cx="7893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002060"/>
                </a:solidFill>
                <a:latin typeface="Aptos" panose="020B0004020202020204" pitchFamily="34" charset="0"/>
              </a:rPr>
              <a:t>Thank you</a:t>
            </a:r>
          </a:p>
        </p:txBody>
      </p:sp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04C47842-E06F-AE02-B9D3-1A0B404F3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2" y="1300613"/>
            <a:ext cx="1549220" cy="14761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79846F-D664-CC7E-BDBB-F365BAB7700B}"/>
              </a:ext>
            </a:extLst>
          </p:cNvPr>
          <p:cNvSpPr txBox="1"/>
          <p:nvPr/>
        </p:nvSpPr>
        <p:spPr>
          <a:xfrm>
            <a:off x="3158745" y="4961248"/>
            <a:ext cx="817087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latin typeface="Aptos"/>
              </a:rPr>
              <a:t>Angelo Donvito, </a:t>
            </a:r>
            <a:r>
              <a:rPr lang="en-GB" sz="2000" dirty="0" err="1">
                <a:latin typeface="Aptos"/>
              </a:rPr>
              <a:t>Digimat</a:t>
            </a:r>
            <a:r>
              <a:rPr lang="en-GB" sz="2000" dirty="0">
                <a:latin typeface="Aptos"/>
              </a:rPr>
              <a:t> S.p.A., R&amp;D director : angelo.donvito@digimat.it </a:t>
            </a:r>
            <a:endParaRPr lang="en-GB" sz="2000" dirty="0">
              <a:latin typeface="Aptos" panose="020B00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A71CD30-CB0D-1827-49D1-AA5D171802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881" t="31298" r="23136" b="34316"/>
          <a:stretch/>
        </p:blipFill>
        <p:spPr>
          <a:xfrm>
            <a:off x="3023266" y="2603059"/>
            <a:ext cx="5138231" cy="235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01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7df818-c70e-43a7-bdb7-3feefbbd5a4f" xsi:nil="true"/>
    <lcf76f155ced4ddcb4097134ff3c332f xmlns="c71f459f-d4d7-4daf-a11e-4ec67a1c437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A6DCDDC45FA46AC26AEAD66851C1D" ma:contentTypeVersion="14" ma:contentTypeDescription="Create a new document." ma:contentTypeScope="" ma:versionID="16885a535f497d158765999c1b0e6eb2">
  <xsd:schema xmlns:xsd="http://www.w3.org/2001/XMLSchema" xmlns:xs="http://www.w3.org/2001/XMLSchema" xmlns:p="http://schemas.microsoft.com/office/2006/metadata/properties" xmlns:ns2="c71f459f-d4d7-4daf-a11e-4ec67a1c437c" xmlns:ns3="f57df818-c70e-43a7-bdb7-3feefbbd5a4f" targetNamespace="http://schemas.microsoft.com/office/2006/metadata/properties" ma:root="true" ma:fieldsID="6e875001f9f4cc83290551dcee32af51" ns2:_="" ns3:_="">
    <xsd:import namespace="c71f459f-d4d7-4daf-a11e-4ec67a1c437c"/>
    <xsd:import namespace="f57df818-c70e-43a7-bdb7-3feefbbd5a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f459f-d4d7-4daf-a11e-4ec67a1c43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9571d56-329a-47a3-a844-1a47ab2e4d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df818-c70e-43a7-bdb7-3feefbbd5a4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033883d-fd5d-4f01-bffd-91d18bfe7a87}" ma:internalName="TaxCatchAll" ma:showField="CatchAllData" ma:web="f57df818-c70e-43a7-bdb7-3feefbbd5a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66BBB4-3C21-4EFD-A4A3-E097EB173BF4}">
  <ds:schemaRefs>
    <ds:schemaRef ds:uri="http://schemas.microsoft.com/office/2006/metadata/properties"/>
    <ds:schemaRef ds:uri="http://schemas.microsoft.com/office/infopath/2007/PartnerControls"/>
    <ds:schemaRef ds:uri="f57df818-c70e-43a7-bdb7-3feefbbd5a4f"/>
    <ds:schemaRef ds:uri="c71f459f-d4d7-4daf-a11e-4ec67a1c437c"/>
  </ds:schemaRefs>
</ds:datastoreItem>
</file>

<file path=customXml/itemProps2.xml><?xml version="1.0" encoding="utf-8"?>
<ds:datastoreItem xmlns:ds="http://schemas.openxmlformats.org/officeDocument/2006/customXml" ds:itemID="{BF8CFC55-4D1C-47E4-A988-EBB6ACD279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1f459f-d4d7-4daf-a11e-4ec67a1c437c"/>
    <ds:schemaRef ds:uri="f57df818-c70e-43a7-bdb7-3feefbbd5a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6FED6C-534F-4C59-BC1E-ABEBD1132B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6760</TotalTime>
  <Words>890</Words>
  <Application>Microsoft Macintosh PowerPoint</Application>
  <PresentationFormat>Widescreen</PresentationFormat>
  <Paragraphs>104</Paragraphs>
  <Slides>8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9" baseType="lpstr">
      <vt:lpstr>Aptos</vt:lpstr>
      <vt:lpstr>Arial</vt:lpstr>
      <vt:lpstr>Arial Nova Cond</vt:lpstr>
      <vt:lpstr>Calibri</vt:lpstr>
      <vt:lpstr>Calibri Light</vt:lpstr>
      <vt:lpstr>Century Gothic</vt:lpstr>
      <vt:lpstr>Courier New</vt:lpstr>
      <vt:lpstr>Tahoma</vt:lpstr>
      <vt:lpstr>Wingdings</vt:lpstr>
      <vt:lpstr>Office Theme</vt:lpstr>
      <vt:lpstr>Office Theme</vt:lpstr>
      <vt:lpstr>European Regional Symposium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</dc:creator>
  <cp:lastModifiedBy>Angelo Donvito</cp:lastModifiedBy>
  <cp:revision>88</cp:revision>
  <dcterms:created xsi:type="dcterms:W3CDTF">2023-09-01T13:17:07Z</dcterms:created>
  <dcterms:modified xsi:type="dcterms:W3CDTF">2023-09-27T11:38:54Z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0x010100AA7A6DCDDC45FA46AC26AEAD66851C1D</vt:lpwstr>
  </property>
  <property fmtid="{D5CDD505-2E9C-101B-9397-08002B2CF9AE}" pid="3" name="MediaServiceImageTags">
    <vt:lpwstr/>
  </property>
</Properties>
</file>