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344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344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92240"/>
            <a:ext cx="12192000" cy="36576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0283" y="352043"/>
            <a:ext cx="2414016" cy="45415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245" y="943736"/>
            <a:ext cx="11306175" cy="190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344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344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492240"/>
            <a:ext cx="12192000" cy="36576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30283" y="352043"/>
            <a:ext cx="2414016" cy="45415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4245" y="943736"/>
            <a:ext cx="11306175" cy="190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174" y="249377"/>
            <a:ext cx="843597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344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0174" y="2003806"/>
            <a:ext cx="5350510" cy="3014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973190" y="6594864"/>
            <a:ext cx="25971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jpg"/><Relationship Id="rId3" Type="http://schemas.openxmlformats.org/officeDocument/2006/relationships/image" Target="../media/image6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Relationship Id="rId25" Type="http://schemas.openxmlformats.org/officeDocument/2006/relationships/image" Target="../media/image48.png"/><Relationship Id="rId26" Type="http://schemas.openxmlformats.org/officeDocument/2006/relationships/image" Target="../media/image4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5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hyperlink" Target="http://www.ecseco.org/" TargetMode="External"/><Relationship Id="rId6" Type="http://schemas.openxmlformats.org/officeDocument/2006/relationships/hyperlink" Target="mailto:ecseco@esa.int" TargetMode="External"/><Relationship Id="rId7" Type="http://schemas.openxmlformats.org/officeDocument/2006/relationships/hyperlink" Target="https://www.linkedin.com/company/european-centre-for-space-economy-and-commerce/" TargetMode="External"/><Relationship Id="rId8" Type="http://schemas.openxmlformats.org/officeDocument/2006/relationships/hyperlink" Target="https://twitter.com/ECSECOspace" TargetMode="External"/><Relationship Id="rId9" Type="http://schemas.openxmlformats.org/officeDocument/2006/relationships/image" Target="../media/image5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92240"/>
            <a:ext cx="12192000" cy="36576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0283" y="352043"/>
            <a:ext cx="2414016" cy="45415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245" y="943736"/>
            <a:ext cx="11306175" cy="1905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559176" y="1457909"/>
            <a:ext cx="7077075" cy="371729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algn="ctr" marL="12700" marR="5080">
              <a:lnSpc>
                <a:spcPct val="90000"/>
              </a:lnSpc>
              <a:spcBef>
                <a:spcPts val="750"/>
              </a:spcBef>
              <a:tabLst>
                <a:tab pos="3175000" algn="l"/>
                <a:tab pos="4548505" algn="l"/>
              </a:tabLst>
            </a:pPr>
            <a:r>
              <a:rPr dirty="0" sz="5400" b="1">
                <a:solidFill>
                  <a:srgbClr val="003449"/>
                </a:solidFill>
                <a:latin typeface="Arial"/>
                <a:cs typeface="Arial"/>
              </a:rPr>
              <a:t>Space</a:t>
            </a:r>
            <a:r>
              <a:rPr dirty="0" sz="5400" spc="-25" b="1">
                <a:solidFill>
                  <a:srgbClr val="003449"/>
                </a:solidFill>
                <a:latin typeface="Arial"/>
                <a:cs typeface="Arial"/>
              </a:rPr>
              <a:t> </a:t>
            </a:r>
            <a:r>
              <a:rPr dirty="0" sz="5400" b="1">
                <a:solidFill>
                  <a:srgbClr val="003449"/>
                </a:solidFill>
                <a:latin typeface="Arial"/>
                <a:cs typeface="Arial"/>
              </a:rPr>
              <a:t>and </a:t>
            </a:r>
            <a:r>
              <a:rPr dirty="0" sz="5400" spc="-10" b="1">
                <a:solidFill>
                  <a:srgbClr val="003449"/>
                </a:solidFill>
                <a:latin typeface="Arial"/>
                <a:cs typeface="Arial"/>
              </a:rPr>
              <a:t>non-</a:t>
            </a:r>
            <a:r>
              <a:rPr dirty="0" sz="5400" spc="-20" b="1">
                <a:solidFill>
                  <a:srgbClr val="003449"/>
                </a:solidFill>
                <a:latin typeface="Arial"/>
                <a:cs typeface="Arial"/>
              </a:rPr>
              <a:t>space </a:t>
            </a:r>
            <a:r>
              <a:rPr dirty="0" sz="5400" spc="-10" b="1">
                <a:solidFill>
                  <a:srgbClr val="003449"/>
                </a:solidFill>
                <a:latin typeface="Arial"/>
                <a:cs typeface="Arial"/>
              </a:rPr>
              <a:t>business</a:t>
            </a:r>
            <a:r>
              <a:rPr dirty="0" sz="5400" b="1">
                <a:solidFill>
                  <a:srgbClr val="003449"/>
                </a:solidFill>
                <a:latin typeface="Arial"/>
                <a:cs typeface="Arial"/>
              </a:rPr>
              <a:t>	in</a:t>
            </a:r>
            <a:r>
              <a:rPr dirty="0" sz="5400" spc="-40" b="1">
                <a:solidFill>
                  <a:srgbClr val="003449"/>
                </a:solidFill>
                <a:latin typeface="Arial"/>
                <a:cs typeface="Arial"/>
              </a:rPr>
              <a:t> </a:t>
            </a:r>
            <a:r>
              <a:rPr dirty="0" sz="5400" spc="-50" b="1">
                <a:solidFill>
                  <a:srgbClr val="003449"/>
                </a:solidFill>
                <a:latin typeface="Arial"/>
                <a:cs typeface="Arial"/>
              </a:rPr>
              <a:t>a</a:t>
            </a:r>
            <a:r>
              <a:rPr dirty="0" sz="5400" b="1">
                <a:solidFill>
                  <a:srgbClr val="003449"/>
                </a:solidFill>
                <a:latin typeface="Arial"/>
                <a:cs typeface="Arial"/>
              </a:rPr>
              <a:t>	</a:t>
            </a:r>
            <a:r>
              <a:rPr dirty="0" sz="5400" spc="-10" b="1">
                <a:solidFill>
                  <a:srgbClr val="003449"/>
                </a:solidFill>
                <a:latin typeface="Arial"/>
                <a:cs typeface="Arial"/>
              </a:rPr>
              <a:t>joint transition</a:t>
            </a:r>
            <a:endParaRPr sz="5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60"/>
              </a:spcBef>
            </a:pPr>
            <a:r>
              <a:rPr dirty="0" sz="1800" spc="-10">
                <a:latin typeface="Arial"/>
                <a:cs typeface="Arial"/>
              </a:rPr>
              <a:t>Vito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ALBINO</a:t>
            </a:r>
            <a:endParaRPr sz="1800">
              <a:latin typeface="Arial"/>
              <a:cs typeface="Arial"/>
            </a:endParaRPr>
          </a:p>
          <a:p>
            <a:pPr algn="ctr" marL="53340" marR="46990">
              <a:lnSpc>
                <a:spcPts val="2950"/>
              </a:lnSpc>
              <a:spcBef>
                <a:spcPts val="95"/>
              </a:spcBef>
            </a:pPr>
            <a:r>
              <a:rPr dirty="0" sz="1800">
                <a:latin typeface="Arial"/>
                <a:cs typeface="Arial"/>
              </a:rPr>
              <a:t>Agenzia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Regionale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Tecnologia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l’Innovazione, Regione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Puglia </a:t>
            </a:r>
            <a:r>
              <a:rPr dirty="0" sz="1800">
                <a:latin typeface="Arial"/>
                <a:cs typeface="Arial"/>
              </a:rPr>
              <a:t>European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Centre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Space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Economy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Commerce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53053" y="279019"/>
            <a:ext cx="446659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2nd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edition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European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Symposium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by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NEREUS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Regions: </a:t>
            </a:r>
            <a:r>
              <a:rPr dirty="0" sz="1400">
                <a:latin typeface="Arial"/>
                <a:cs typeface="Arial"/>
              </a:rPr>
              <a:t>Space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data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tourism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&amp;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agriculture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Matera,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28-</a:t>
            </a:r>
            <a:r>
              <a:rPr dirty="0" sz="1400">
                <a:latin typeface="Arial"/>
                <a:cs typeface="Arial"/>
              </a:rPr>
              <a:t>29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September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2023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NASA</a:t>
            </a:r>
            <a:r>
              <a:rPr dirty="0" spc="-210"/>
              <a:t> </a:t>
            </a:r>
            <a:r>
              <a:rPr dirty="0"/>
              <a:t>Budget</a:t>
            </a:r>
            <a:r>
              <a:rPr dirty="0" spc="-15"/>
              <a:t> </a:t>
            </a:r>
            <a:r>
              <a:rPr dirty="0" spc="-10"/>
              <a:t>History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261" y="1226677"/>
            <a:ext cx="9963785" cy="5051394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New</a:t>
            </a:r>
            <a:r>
              <a:rPr dirty="0" spc="-20"/>
              <a:t> </a:t>
            </a:r>
            <a:r>
              <a:rPr dirty="0"/>
              <a:t>Space</a:t>
            </a:r>
            <a:r>
              <a:rPr dirty="0" spc="-20"/>
              <a:t> </a:t>
            </a:r>
            <a:r>
              <a:rPr dirty="0" spc="-10"/>
              <a:t>Economy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4935"/>
            <a:ext cx="6793991" cy="528177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7935" y="2281427"/>
            <a:ext cx="5084064" cy="2860548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Arial"/>
                <a:cs typeface="Arial"/>
              </a:rPr>
              <a:t>Space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Economy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30174" y="1200657"/>
            <a:ext cx="11492865" cy="488315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663565">
              <a:lnSpc>
                <a:spcPts val="2160"/>
              </a:lnSpc>
              <a:spcBef>
                <a:spcPts val="375"/>
              </a:spcBef>
            </a:pPr>
            <a:r>
              <a:rPr dirty="0" sz="2000">
                <a:latin typeface="Arial"/>
                <a:cs typeface="Arial"/>
              </a:rPr>
              <a:t>Full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range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activities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use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resources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that </a:t>
            </a:r>
            <a:r>
              <a:rPr dirty="0" sz="2000">
                <a:latin typeface="Arial"/>
                <a:cs typeface="Arial"/>
              </a:rPr>
              <a:t>create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value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benefits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to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human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beings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 </a:t>
            </a:r>
            <a:r>
              <a:rPr dirty="0" sz="2000">
                <a:latin typeface="Arial"/>
                <a:cs typeface="Arial"/>
              </a:rPr>
              <a:t>course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exploring,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researching,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understanding, </a:t>
            </a:r>
            <a:r>
              <a:rPr dirty="0" sz="2000">
                <a:latin typeface="Arial"/>
                <a:cs typeface="Arial"/>
              </a:rPr>
              <a:t>managing,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utilising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space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(OECD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2012)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2000">
              <a:latin typeface="Arial"/>
              <a:cs typeface="Arial"/>
            </a:endParaRPr>
          </a:p>
          <a:p>
            <a:pPr marL="5649595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Main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current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trends</a:t>
            </a:r>
            <a:endParaRPr sz="2000">
              <a:latin typeface="Arial"/>
              <a:cs typeface="Arial"/>
            </a:endParaRPr>
          </a:p>
          <a:p>
            <a:pPr marL="5878195" indent="-228600">
              <a:lnSpc>
                <a:spcPts val="2280"/>
              </a:lnSpc>
              <a:spcBef>
                <a:spcPts val="755"/>
              </a:spcBef>
              <a:buChar char="•"/>
              <a:tabLst>
                <a:tab pos="5878195" algn="l"/>
              </a:tabLst>
            </a:pP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still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increasing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public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interest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investment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  <a:p>
            <a:pPr marL="5878195">
              <a:lnSpc>
                <a:spcPts val="2280"/>
              </a:lnSpc>
            </a:pPr>
            <a:r>
              <a:rPr dirty="0" sz="2000">
                <a:latin typeface="Arial"/>
                <a:cs typeface="Arial"/>
              </a:rPr>
              <a:t>space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activities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worldwide</a:t>
            </a:r>
            <a:endParaRPr sz="2000">
              <a:latin typeface="Arial"/>
              <a:cs typeface="Arial"/>
            </a:endParaRPr>
          </a:p>
          <a:p>
            <a:pPr marL="5878195" marR="189230" indent="-228600">
              <a:lnSpc>
                <a:spcPts val="2160"/>
              </a:lnSpc>
              <a:spcBef>
                <a:spcPts val="1045"/>
              </a:spcBef>
              <a:buChar char="•"/>
              <a:tabLst>
                <a:tab pos="5878195" algn="l"/>
              </a:tabLst>
            </a:pP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unprecedented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level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private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investment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in </a:t>
            </a:r>
            <a:r>
              <a:rPr dirty="0" sz="2000">
                <a:latin typeface="Arial"/>
                <a:cs typeface="Arial"/>
              </a:rPr>
              <a:t>space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ventures</a:t>
            </a:r>
            <a:endParaRPr sz="2000">
              <a:latin typeface="Arial"/>
              <a:cs typeface="Arial"/>
            </a:endParaRPr>
          </a:p>
          <a:p>
            <a:pPr marL="5878195" indent="-228600">
              <a:lnSpc>
                <a:spcPts val="2280"/>
              </a:lnSpc>
              <a:spcBef>
                <a:spcPts val="720"/>
              </a:spcBef>
              <a:buChar char="•"/>
              <a:tabLst>
                <a:tab pos="5878195" algn="l"/>
              </a:tabLst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further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development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commercial</a:t>
            </a:r>
            <a:endParaRPr sz="2000">
              <a:latin typeface="Arial"/>
              <a:cs typeface="Arial"/>
            </a:endParaRPr>
          </a:p>
          <a:p>
            <a:pPr marL="5878195">
              <a:lnSpc>
                <a:spcPts val="2280"/>
              </a:lnSpc>
            </a:pPr>
            <a:r>
              <a:rPr dirty="0" sz="2000" b="1">
                <a:latin typeface="Arial"/>
                <a:cs typeface="Arial"/>
              </a:rPr>
              <a:t>activities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worldwide</a:t>
            </a:r>
            <a:endParaRPr sz="2000">
              <a:latin typeface="Arial"/>
              <a:cs typeface="Arial"/>
            </a:endParaRPr>
          </a:p>
          <a:p>
            <a:pPr marL="5878195" marR="898525" indent="-228600">
              <a:lnSpc>
                <a:spcPts val="2160"/>
              </a:lnSpc>
              <a:spcBef>
                <a:spcPts val="1030"/>
              </a:spcBef>
              <a:buChar char="•"/>
              <a:tabLst>
                <a:tab pos="5878195" algn="l"/>
              </a:tabLst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further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integration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space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into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the </a:t>
            </a:r>
            <a:r>
              <a:rPr dirty="0" sz="2000" b="1">
                <a:latin typeface="Arial"/>
                <a:cs typeface="Arial"/>
              </a:rPr>
              <a:t>society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economy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Arial"/>
                <a:cs typeface="Arial"/>
              </a:rPr>
              <a:t>Space</a:t>
            </a:r>
            <a:r>
              <a:rPr dirty="0" spc="-2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Economy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30174" y="1200657"/>
            <a:ext cx="11492865" cy="3532504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5663565">
              <a:lnSpc>
                <a:spcPts val="2160"/>
              </a:lnSpc>
              <a:spcBef>
                <a:spcPts val="375"/>
              </a:spcBef>
            </a:pPr>
            <a:r>
              <a:rPr dirty="0" sz="2000">
                <a:latin typeface="Arial"/>
                <a:cs typeface="Arial"/>
              </a:rPr>
              <a:t>Full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range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activities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use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resources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that </a:t>
            </a:r>
            <a:r>
              <a:rPr dirty="0" sz="2000">
                <a:latin typeface="Arial"/>
                <a:cs typeface="Arial"/>
              </a:rPr>
              <a:t>create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value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benefits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to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human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beings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the </a:t>
            </a:r>
            <a:r>
              <a:rPr dirty="0" sz="2000">
                <a:latin typeface="Arial"/>
                <a:cs typeface="Arial"/>
              </a:rPr>
              <a:t>course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exploring,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researching,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understanding, </a:t>
            </a:r>
            <a:r>
              <a:rPr dirty="0" sz="2000">
                <a:latin typeface="Arial"/>
                <a:cs typeface="Arial"/>
              </a:rPr>
              <a:t>managing,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utilising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space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(OECD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2012)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2000">
              <a:latin typeface="Arial"/>
              <a:cs typeface="Arial"/>
            </a:endParaRPr>
          </a:p>
          <a:p>
            <a:pPr marL="5649595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Main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current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trends</a:t>
            </a:r>
            <a:endParaRPr sz="2000">
              <a:latin typeface="Arial"/>
              <a:cs typeface="Arial"/>
            </a:endParaRPr>
          </a:p>
          <a:p>
            <a:pPr marL="5878195" indent="-228600">
              <a:lnSpc>
                <a:spcPts val="2280"/>
              </a:lnSpc>
              <a:spcBef>
                <a:spcPts val="755"/>
              </a:spcBef>
              <a:buChar char="•"/>
              <a:tabLst>
                <a:tab pos="5878195" algn="l"/>
              </a:tabLst>
            </a:pP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still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increasing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public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interest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investment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  <a:p>
            <a:pPr marL="5878195">
              <a:lnSpc>
                <a:spcPts val="2280"/>
              </a:lnSpc>
            </a:pPr>
            <a:r>
              <a:rPr dirty="0" sz="2000">
                <a:latin typeface="Arial"/>
                <a:cs typeface="Arial"/>
              </a:rPr>
              <a:t>space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activities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worldwide</a:t>
            </a:r>
            <a:endParaRPr sz="2000">
              <a:latin typeface="Arial"/>
              <a:cs typeface="Arial"/>
            </a:endParaRPr>
          </a:p>
          <a:p>
            <a:pPr marL="5878195" marR="189230" indent="-228600">
              <a:lnSpc>
                <a:spcPts val="2160"/>
              </a:lnSpc>
              <a:spcBef>
                <a:spcPts val="1045"/>
              </a:spcBef>
              <a:buChar char="•"/>
              <a:tabLst>
                <a:tab pos="5878195" algn="l"/>
              </a:tabLst>
            </a:pP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unprecedented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level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private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investment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in </a:t>
            </a:r>
            <a:r>
              <a:rPr dirty="0" sz="2000">
                <a:latin typeface="Arial"/>
                <a:cs typeface="Arial"/>
              </a:rPr>
              <a:t>space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ventures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35217" y="4798314"/>
            <a:ext cx="5706110" cy="136715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lIns="0" tIns="17780" rIns="0" bIns="0" rtlCol="0" vert="horz">
            <a:spAutoFit/>
          </a:bodyPr>
          <a:lstStyle/>
          <a:p>
            <a:pPr marL="373380" indent="-228600">
              <a:lnSpc>
                <a:spcPts val="2280"/>
              </a:lnSpc>
              <a:spcBef>
                <a:spcPts val="140"/>
              </a:spcBef>
              <a:buChar char="•"/>
              <a:tabLst>
                <a:tab pos="373380" algn="l"/>
              </a:tabLst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further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development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commercial</a:t>
            </a:r>
            <a:endParaRPr sz="2000">
              <a:latin typeface="Arial"/>
              <a:cs typeface="Arial"/>
            </a:endParaRPr>
          </a:p>
          <a:p>
            <a:pPr marL="373380">
              <a:lnSpc>
                <a:spcPts val="2280"/>
              </a:lnSpc>
            </a:pPr>
            <a:r>
              <a:rPr dirty="0" sz="2000" b="1">
                <a:latin typeface="Arial"/>
                <a:cs typeface="Arial"/>
              </a:rPr>
              <a:t>activities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worldwide</a:t>
            </a:r>
            <a:endParaRPr sz="2000">
              <a:latin typeface="Arial"/>
              <a:cs typeface="Arial"/>
            </a:endParaRPr>
          </a:p>
          <a:p>
            <a:pPr marL="373380" marR="616585" indent="-228600">
              <a:lnSpc>
                <a:spcPts val="2160"/>
              </a:lnSpc>
              <a:spcBef>
                <a:spcPts val="1030"/>
              </a:spcBef>
              <a:buChar char="•"/>
              <a:tabLst>
                <a:tab pos="373380" algn="l"/>
              </a:tabLst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further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integration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space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into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the </a:t>
            </a:r>
            <a:r>
              <a:rPr dirty="0" sz="2000" b="1">
                <a:latin typeface="Arial"/>
                <a:cs typeface="Arial"/>
              </a:rPr>
              <a:t>society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economy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Arial"/>
                <a:cs typeface="Arial"/>
              </a:rPr>
              <a:t>Macro </a:t>
            </a:r>
            <a:r>
              <a:rPr dirty="0" spc="-10" b="1">
                <a:latin typeface="Arial"/>
                <a:cs typeface="Arial"/>
              </a:rPr>
              <a:t>trends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0174" y="2563495"/>
            <a:ext cx="4815840" cy="2216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Char char="•"/>
              <a:tabLst>
                <a:tab pos="240029" algn="l"/>
              </a:tabLst>
            </a:pPr>
            <a:r>
              <a:rPr dirty="0" sz="2400">
                <a:latin typeface="Arial"/>
                <a:cs typeface="Arial"/>
              </a:rPr>
              <a:t>Global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push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sustainability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35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dirty="0" sz="2400" spc="-10">
                <a:latin typeface="Arial"/>
                <a:cs typeface="Arial"/>
              </a:rPr>
              <a:t>Digitalization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dirty="0" sz="2400">
                <a:latin typeface="Arial"/>
                <a:cs typeface="Arial"/>
              </a:rPr>
              <a:t>Dynamic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geopolitical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environment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6484" y="1908048"/>
            <a:ext cx="6562344" cy="360883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dirty="0" spc="-1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0000"/>
                </a:solidFill>
                <a:latin typeface="Arial"/>
                <a:cs typeface="Arial"/>
              </a:rPr>
              <a:t>next</a:t>
            </a:r>
            <a:r>
              <a:rPr dirty="0" spc="-2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50</a:t>
            </a:r>
            <a:r>
              <a:rPr dirty="0" spc="-2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years</a:t>
            </a:r>
            <a:r>
              <a:rPr dirty="0" spc="-1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in</a:t>
            </a:r>
            <a:r>
              <a:rPr dirty="0" spc="-5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space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0174" y="1200657"/>
            <a:ext cx="5835650" cy="466026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758825" indent="-228600">
              <a:lnSpc>
                <a:spcPts val="2160"/>
              </a:lnSpc>
              <a:spcBef>
                <a:spcPts val="375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Moon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landing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inspired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awe,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pride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>
                <a:latin typeface="Arial"/>
                <a:cs typeface="Arial"/>
              </a:rPr>
              <a:t>wonder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around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world</a:t>
            </a:r>
            <a:endParaRPr sz="2000">
              <a:latin typeface="Arial"/>
              <a:cs typeface="Arial"/>
            </a:endParaRPr>
          </a:p>
          <a:p>
            <a:pPr marL="241300" marR="224790" indent="-228600">
              <a:lnSpc>
                <a:spcPct val="90100"/>
              </a:lnSpc>
              <a:spcBef>
                <a:spcPts val="960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It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was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aberration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goal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achieved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 </a:t>
            </a:r>
            <a:r>
              <a:rPr dirty="0" sz="2000">
                <a:latin typeface="Arial"/>
                <a:cs typeface="Arial"/>
              </a:rPr>
              <a:t>end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itself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but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means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signalling </a:t>
            </a:r>
            <a:r>
              <a:rPr dirty="0" sz="2000">
                <a:latin typeface="Arial"/>
                <a:cs typeface="Arial"/>
              </a:rPr>
              <a:t>America’s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extraordinary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capabilities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2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next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50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years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will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look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very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different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0"/>
              </a:spcBef>
            </a:pPr>
            <a:endParaRPr sz="2000">
              <a:latin typeface="Arial"/>
              <a:cs typeface="Arial"/>
            </a:endParaRPr>
          </a:p>
          <a:p>
            <a:pPr marL="241300" marR="291465" indent="-228600">
              <a:lnSpc>
                <a:spcPts val="2160"/>
              </a:lnSpc>
              <a:buChar char="•"/>
              <a:tabLst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Falling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costs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new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technologies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Chinese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>
                <a:latin typeface="Arial"/>
                <a:cs typeface="Arial"/>
              </a:rPr>
              <a:t>Indian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ambitions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new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generation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of </a:t>
            </a:r>
            <a:r>
              <a:rPr dirty="0" sz="2000" spc="-10">
                <a:latin typeface="Arial"/>
                <a:cs typeface="Arial"/>
              </a:rPr>
              <a:t>entrepreneurs</a:t>
            </a:r>
            <a:endParaRPr sz="2000">
              <a:latin typeface="Arial"/>
              <a:cs typeface="Arial"/>
            </a:endParaRPr>
          </a:p>
          <a:p>
            <a:pPr algn="just" marL="239395" marR="5080" indent="-226695">
              <a:lnSpc>
                <a:spcPts val="2160"/>
              </a:lnSpc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Space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will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become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ever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more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like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extension</a:t>
            </a:r>
            <a:r>
              <a:rPr dirty="0" sz="2000" spc="-25">
                <a:latin typeface="Arial"/>
                <a:cs typeface="Arial"/>
              </a:rPr>
              <a:t> of </a:t>
            </a:r>
            <a:r>
              <a:rPr dirty="0" sz="2000" spc="-25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Earth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–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arena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firms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private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individuals, </a:t>
            </a:r>
            <a:r>
              <a:rPr dirty="0" sz="2000" spc="-1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not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just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governments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923276" y="1229867"/>
            <a:ext cx="3810000" cy="5011420"/>
            <a:chOff x="7923276" y="1229867"/>
            <a:chExt cx="3810000" cy="501142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3276" y="1229867"/>
              <a:ext cx="3810000" cy="501091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9979660" y="266623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4">
                  <a:moveTo>
                    <a:pt x="3429" y="0"/>
                  </a:moveTo>
                  <a:lnTo>
                    <a:pt x="1016" y="0"/>
                  </a:lnTo>
                  <a:lnTo>
                    <a:pt x="0" y="1015"/>
                  </a:lnTo>
                  <a:lnTo>
                    <a:pt x="0" y="3428"/>
                  </a:lnTo>
                  <a:lnTo>
                    <a:pt x="1016" y="4317"/>
                  </a:lnTo>
                  <a:lnTo>
                    <a:pt x="3429" y="4317"/>
                  </a:lnTo>
                  <a:lnTo>
                    <a:pt x="4318" y="3428"/>
                  </a:lnTo>
                  <a:lnTo>
                    <a:pt x="4318" y="2159"/>
                  </a:lnTo>
                  <a:lnTo>
                    <a:pt x="4318" y="101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008B3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Arial"/>
                <a:cs typeface="Arial"/>
              </a:rPr>
              <a:t>Transition</a:t>
            </a:r>
            <a:r>
              <a:rPr dirty="0" spc="-215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perspective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66799" y="3222752"/>
            <a:ext cx="2284095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latin typeface="Arial"/>
                <a:cs typeface="Arial"/>
              </a:rPr>
              <a:t>Transition perspective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90005" y="3453460"/>
            <a:ext cx="149606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latin typeface="Arial"/>
                <a:cs typeface="Arial"/>
              </a:rPr>
              <a:t>Holistic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4347209" y="3448050"/>
            <a:ext cx="1057910" cy="585470"/>
          </a:xfrm>
          <a:custGeom>
            <a:avLst/>
            <a:gdLst/>
            <a:ahLst/>
            <a:cxnLst/>
            <a:rect l="l" t="t" r="r" b="b"/>
            <a:pathLst>
              <a:path w="1057910" h="585470">
                <a:moveTo>
                  <a:pt x="0" y="146303"/>
                </a:moveTo>
                <a:lnTo>
                  <a:pt x="763777" y="146303"/>
                </a:lnTo>
                <a:lnTo>
                  <a:pt x="763777" y="0"/>
                </a:lnTo>
                <a:lnTo>
                  <a:pt x="1057655" y="292607"/>
                </a:lnTo>
                <a:lnTo>
                  <a:pt x="763777" y="585216"/>
                </a:lnTo>
                <a:lnTo>
                  <a:pt x="763777" y="438912"/>
                </a:lnTo>
                <a:lnTo>
                  <a:pt x="0" y="438912"/>
                </a:lnTo>
                <a:lnTo>
                  <a:pt x="0" y="14630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8518906" y="1985010"/>
            <a:ext cx="1869439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5" b="1">
                <a:latin typeface="Arial"/>
                <a:cs typeface="Arial"/>
              </a:rPr>
              <a:t>Technical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18906" y="3447999"/>
            <a:ext cx="230695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latin typeface="Arial"/>
                <a:cs typeface="Arial"/>
              </a:rPr>
              <a:t>Economical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518906" y="4911293"/>
            <a:ext cx="122237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latin typeface="Arial"/>
                <a:cs typeface="Arial"/>
              </a:rPr>
              <a:t>Social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674102" y="2332482"/>
            <a:ext cx="570230" cy="2918460"/>
          </a:xfrm>
          <a:custGeom>
            <a:avLst/>
            <a:gdLst/>
            <a:ahLst/>
            <a:cxnLst/>
            <a:rect l="l" t="t" r="r" b="b"/>
            <a:pathLst>
              <a:path w="570229" h="2918460">
                <a:moveTo>
                  <a:pt x="569976" y="2918459"/>
                </a:moveTo>
                <a:lnTo>
                  <a:pt x="494229" y="2916767"/>
                </a:lnTo>
                <a:lnTo>
                  <a:pt x="426155" y="2911987"/>
                </a:lnTo>
                <a:lnTo>
                  <a:pt x="368474" y="2904569"/>
                </a:lnTo>
                <a:lnTo>
                  <a:pt x="323906" y="2894960"/>
                </a:lnTo>
                <a:lnTo>
                  <a:pt x="284988" y="2870961"/>
                </a:lnTo>
                <a:lnTo>
                  <a:pt x="284988" y="1506727"/>
                </a:lnTo>
                <a:lnTo>
                  <a:pt x="274805" y="1494081"/>
                </a:lnTo>
                <a:lnTo>
                  <a:pt x="201501" y="1473120"/>
                </a:lnTo>
                <a:lnTo>
                  <a:pt x="143820" y="1465702"/>
                </a:lnTo>
                <a:lnTo>
                  <a:pt x="75746" y="1460922"/>
                </a:lnTo>
                <a:lnTo>
                  <a:pt x="0" y="1459229"/>
                </a:lnTo>
                <a:lnTo>
                  <a:pt x="75746" y="1457537"/>
                </a:lnTo>
                <a:lnTo>
                  <a:pt x="143820" y="1452757"/>
                </a:lnTo>
                <a:lnTo>
                  <a:pt x="201501" y="1445339"/>
                </a:lnTo>
                <a:lnTo>
                  <a:pt x="246069" y="1435730"/>
                </a:lnTo>
                <a:lnTo>
                  <a:pt x="284988" y="1411731"/>
                </a:lnTo>
                <a:lnTo>
                  <a:pt x="284988" y="47497"/>
                </a:lnTo>
                <a:lnTo>
                  <a:pt x="295170" y="34851"/>
                </a:lnTo>
                <a:lnTo>
                  <a:pt x="323906" y="23499"/>
                </a:lnTo>
                <a:lnTo>
                  <a:pt x="368474" y="13890"/>
                </a:lnTo>
                <a:lnTo>
                  <a:pt x="426155" y="6472"/>
                </a:lnTo>
                <a:lnTo>
                  <a:pt x="494229" y="1692"/>
                </a:lnTo>
                <a:lnTo>
                  <a:pt x="56997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Arial"/>
                <a:cs typeface="Arial"/>
              </a:rPr>
              <a:t>Transition</a:t>
            </a:r>
            <a:r>
              <a:rPr dirty="0" spc="-215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nature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78355" y="3216605"/>
            <a:ext cx="2209165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-30" b="1">
                <a:latin typeface="Arial"/>
                <a:cs typeface="Arial"/>
              </a:rPr>
              <a:t>Transition </a:t>
            </a:r>
            <a:r>
              <a:rPr dirty="0" sz="3600" spc="-10" b="1">
                <a:latin typeface="Arial"/>
                <a:cs typeface="Arial"/>
              </a:rPr>
              <a:t>nature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09815" y="5139334"/>
            <a:ext cx="24117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latin typeface="Arial"/>
                <a:cs typeface="Arial"/>
              </a:rPr>
              <a:t>Ideological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409815" y="1721611"/>
            <a:ext cx="21856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latin typeface="Arial"/>
                <a:cs typeface="Arial"/>
              </a:rPr>
              <a:t>Structural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613528" y="2149729"/>
            <a:ext cx="2007870" cy="1444625"/>
          </a:xfrm>
          <a:custGeom>
            <a:avLst/>
            <a:gdLst/>
            <a:ahLst/>
            <a:cxnLst/>
            <a:rect l="l" t="t" r="r" b="b"/>
            <a:pathLst>
              <a:path w="2007870" h="1444625">
                <a:moveTo>
                  <a:pt x="0" y="1137412"/>
                </a:moveTo>
                <a:lnTo>
                  <a:pt x="1607058" y="153543"/>
                </a:lnTo>
                <a:lnTo>
                  <a:pt x="1513078" y="0"/>
                </a:lnTo>
                <a:lnTo>
                  <a:pt x="2007616" y="119125"/>
                </a:lnTo>
                <a:lnTo>
                  <a:pt x="1888871" y="613791"/>
                </a:lnTo>
                <a:lnTo>
                  <a:pt x="1795018" y="460375"/>
                </a:lnTo>
                <a:lnTo>
                  <a:pt x="187960" y="1444244"/>
                </a:lnTo>
                <a:lnTo>
                  <a:pt x="0" y="113741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669154" y="4038600"/>
            <a:ext cx="1967864" cy="1296035"/>
          </a:xfrm>
          <a:custGeom>
            <a:avLst/>
            <a:gdLst/>
            <a:ahLst/>
            <a:cxnLst/>
            <a:rect l="l" t="t" r="r" b="b"/>
            <a:pathLst>
              <a:path w="1967865" h="1296035">
                <a:moveTo>
                  <a:pt x="170815" y="0"/>
                </a:moveTo>
                <a:lnTo>
                  <a:pt x="1721739" y="797179"/>
                </a:lnTo>
                <a:lnTo>
                  <a:pt x="1807210" y="631063"/>
                </a:lnTo>
                <a:lnTo>
                  <a:pt x="1967484" y="1133475"/>
                </a:lnTo>
                <a:lnTo>
                  <a:pt x="1465580" y="1295527"/>
                </a:lnTo>
                <a:lnTo>
                  <a:pt x="1550924" y="1129411"/>
                </a:lnTo>
                <a:lnTo>
                  <a:pt x="0" y="332231"/>
                </a:lnTo>
                <a:lnTo>
                  <a:pt x="170815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1">
                <a:latin typeface="Arial"/>
                <a:cs typeface="Arial"/>
              </a:rPr>
              <a:t>Structural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0174" y="1601470"/>
            <a:ext cx="4535170" cy="11347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 b="1">
                <a:latin typeface="Arial"/>
                <a:cs typeface="Arial"/>
              </a:rPr>
              <a:t>Supply</a:t>
            </a:r>
            <a:r>
              <a:rPr dirty="0" sz="2000">
                <a:latin typeface="Arial"/>
                <a:cs typeface="Arial"/>
              </a:rPr>
              <a:t>: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new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technologies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available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2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dirty="0" sz="2000" b="1">
                <a:latin typeface="Arial"/>
                <a:cs typeface="Arial"/>
              </a:rPr>
              <a:t>Incentive</a:t>
            </a:r>
            <a:r>
              <a:rPr dirty="0" sz="2000">
                <a:latin typeface="Arial"/>
                <a:cs typeface="Arial"/>
              </a:rPr>
              <a:t>: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realigning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public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incentives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94893" y="3042666"/>
            <a:ext cx="5706110" cy="100584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lIns="0" tIns="178435" rIns="0" bIns="0" rtlCol="0" vert="horz">
            <a:spAutoFit/>
          </a:bodyPr>
          <a:lstStyle/>
          <a:p>
            <a:pPr marL="375920" indent="-227965">
              <a:lnSpc>
                <a:spcPts val="2280"/>
              </a:lnSpc>
              <a:spcBef>
                <a:spcPts val="1405"/>
              </a:spcBef>
              <a:buFont typeface="Arial"/>
              <a:buChar char="•"/>
              <a:tabLst>
                <a:tab pos="375920" algn="l"/>
              </a:tabLst>
            </a:pPr>
            <a:r>
              <a:rPr dirty="0" sz="2000" b="1">
                <a:latin typeface="Arial"/>
                <a:cs typeface="Arial"/>
              </a:rPr>
              <a:t>Demand</a:t>
            </a:r>
            <a:r>
              <a:rPr dirty="0" sz="2000">
                <a:latin typeface="Arial"/>
                <a:cs typeface="Arial"/>
              </a:rPr>
              <a:t>: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new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private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public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demand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376555">
              <a:lnSpc>
                <a:spcPts val="2280"/>
              </a:lnSpc>
            </a:pPr>
            <a:r>
              <a:rPr dirty="0" sz="2000" spc="-10">
                <a:latin typeface="Arial"/>
                <a:cs typeface="Arial"/>
              </a:rPr>
              <a:t>products/services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0174" y="4284345"/>
            <a:ext cx="5266690" cy="60515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000" b="1">
                <a:latin typeface="Arial"/>
                <a:cs typeface="Arial"/>
              </a:rPr>
              <a:t>Standards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Regulations</a:t>
            </a:r>
            <a:r>
              <a:rPr dirty="0" sz="2000">
                <a:latin typeface="Arial"/>
                <a:cs typeface="Arial"/>
              </a:rPr>
              <a:t>: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new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ones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 spc="-10">
                <a:latin typeface="Arial"/>
                <a:cs typeface="Arial"/>
              </a:rPr>
              <a:t>adjustments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94904" y="1735644"/>
            <a:ext cx="3092195" cy="4014943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92240"/>
            <a:ext cx="12192000" cy="36576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0283" y="352043"/>
            <a:ext cx="2414016" cy="45415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245" y="943736"/>
            <a:ext cx="11306175" cy="1905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30174" y="1203706"/>
            <a:ext cx="5057140" cy="4664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marR="316865" indent="-228600">
              <a:lnSpc>
                <a:spcPct val="115799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ESA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Director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General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Josef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Aschbacher </a:t>
            </a:r>
            <a:r>
              <a:rPr dirty="0" sz="1800">
                <a:latin typeface="Arial"/>
                <a:cs typeface="Arial"/>
              </a:rPr>
              <a:t>established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2022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European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Centre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for </a:t>
            </a:r>
            <a:r>
              <a:rPr dirty="0" sz="1800">
                <a:latin typeface="Arial"/>
                <a:cs typeface="Arial"/>
              </a:rPr>
              <a:t>Space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Economy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Commerce </a:t>
            </a:r>
            <a:r>
              <a:rPr dirty="0" sz="1800" spc="-10">
                <a:latin typeface="Arial"/>
                <a:cs typeface="Arial"/>
              </a:rPr>
              <a:t>(ECSECO)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41300" marR="241300" indent="-228600">
              <a:lnSpc>
                <a:spcPct val="115799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Main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objective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ECSECO: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to</a:t>
            </a:r>
            <a:r>
              <a:rPr dirty="0" u="sng" sz="1800" spc="-2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provide</a:t>
            </a:r>
            <a:r>
              <a:rPr dirty="0" u="sng" sz="1800" spc="-15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a</a:t>
            </a:r>
            <a:r>
              <a:rPr dirty="0" sz="1800" spc="-50">
                <a:solidFill>
                  <a:srgbClr val="335E6E"/>
                </a:solid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European</a:t>
            </a:r>
            <a:r>
              <a:rPr dirty="0" u="sng" sz="1800" spc="-1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platform</a:t>
            </a:r>
            <a:r>
              <a:rPr dirty="0" u="sng" sz="1800" spc="-2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for</a:t>
            </a:r>
            <a:r>
              <a:rPr dirty="0" u="sng" sz="1800" spc="-2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interdisciplinary</a:t>
            </a:r>
            <a:r>
              <a:rPr dirty="0" sz="1800" spc="-10">
                <a:solidFill>
                  <a:srgbClr val="335E6E"/>
                </a:solid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discussions</a:t>
            </a:r>
            <a:r>
              <a:rPr dirty="0" u="sng" sz="1800" spc="-2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3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research</a:t>
            </a:r>
            <a:r>
              <a:rPr dirty="0" u="sng" sz="1800" spc="-15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on</a:t>
            </a:r>
            <a:r>
              <a:rPr dirty="0" u="sng" sz="1800" spc="-25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space</a:t>
            </a:r>
            <a:r>
              <a:rPr dirty="0" u="sng" sz="1800" spc="-25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economy</a:t>
            </a:r>
            <a:r>
              <a:rPr dirty="0" sz="1800" spc="-10">
                <a:solidFill>
                  <a:srgbClr val="335E6E"/>
                </a:solid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and</a:t>
            </a:r>
            <a:r>
              <a:rPr dirty="0" u="sng" sz="1800" spc="-5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335E6E"/>
                </a:solidFill>
                <a:uFill>
                  <a:solidFill>
                    <a:srgbClr val="335E6E"/>
                  </a:solidFill>
                </a:uFill>
                <a:latin typeface="Arial"/>
                <a:cs typeface="Arial"/>
              </a:rPr>
              <a:t>commerce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5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15799"/>
              </a:lnSpc>
              <a:buChar char="•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Secretariat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ECSECO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located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in </a:t>
            </a:r>
            <a:r>
              <a:rPr dirty="0" sz="1800" spc="-10">
                <a:latin typeface="Arial"/>
                <a:cs typeface="Arial"/>
              </a:rPr>
              <a:t>Vienna,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Austria,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 managed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European </a:t>
            </a:r>
            <a:r>
              <a:rPr dirty="0" sz="1800">
                <a:latin typeface="Arial"/>
                <a:cs typeface="Arial"/>
              </a:rPr>
              <a:t>Space</a:t>
            </a:r>
            <a:r>
              <a:rPr dirty="0" sz="1800" spc="-1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Agency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(ESA)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support from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>
                <a:latin typeface="Arial"/>
                <a:cs typeface="Arial"/>
              </a:rPr>
              <a:t>European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Space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Policy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Institute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(ESPI)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3146"/>
                </a:solidFill>
              </a:rPr>
              <a:t>About</a:t>
            </a:r>
            <a:r>
              <a:rPr dirty="0" spc="-5">
                <a:solidFill>
                  <a:srgbClr val="003146"/>
                </a:solidFill>
              </a:rPr>
              <a:t> </a:t>
            </a:r>
            <a:r>
              <a:rPr dirty="0" spc="-10">
                <a:solidFill>
                  <a:srgbClr val="003146"/>
                </a:solidFill>
              </a:rPr>
              <a:t>ECSECO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48271" y="1251203"/>
            <a:ext cx="5000244" cy="482041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736460" y="6122619"/>
            <a:ext cx="388492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i="1">
                <a:solidFill>
                  <a:srgbClr val="A6A6A6"/>
                </a:solidFill>
                <a:latin typeface="Arial"/>
                <a:cs typeface="Arial"/>
              </a:rPr>
              <a:t>Vienna,</a:t>
            </a:r>
            <a:r>
              <a:rPr dirty="0" sz="1100" spc="-20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A6A6A6"/>
                </a:solidFill>
                <a:latin typeface="Arial"/>
                <a:cs typeface="Arial"/>
              </a:rPr>
              <a:t>image</a:t>
            </a:r>
            <a:r>
              <a:rPr dirty="0" sz="1100" spc="-25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A6A6A6"/>
                </a:solidFill>
                <a:latin typeface="Arial"/>
                <a:cs typeface="Arial"/>
              </a:rPr>
              <a:t>captured</a:t>
            </a:r>
            <a:r>
              <a:rPr dirty="0" sz="1100" spc="-30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A6A6A6"/>
                </a:solidFill>
                <a:latin typeface="Arial"/>
                <a:cs typeface="Arial"/>
              </a:rPr>
              <a:t>by</a:t>
            </a:r>
            <a:r>
              <a:rPr dirty="0" sz="1100" spc="-25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A6A6A6"/>
                </a:solidFill>
                <a:latin typeface="Arial"/>
                <a:cs typeface="Arial"/>
              </a:rPr>
              <a:t>the</a:t>
            </a:r>
            <a:r>
              <a:rPr dirty="0" sz="1100" spc="-35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A6A6A6"/>
                </a:solidFill>
                <a:latin typeface="Arial"/>
                <a:cs typeface="Arial"/>
              </a:rPr>
              <a:t>Copernicus</a:t>
            </a:r>
            <a:r>
              <a:rPr dirty="0" sz="1100" spc="-25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A6A6A6"/>
                </a:solidFill>
                <a:latin typeface="Arial"/>
                <a:cs typeface="Arial"/>
              </a:rPr>
              <a:t>Sentinel-</a:t>
            </a:r>
            <a:r>
              <a:rPr dirty="0" sz="1100" i="1">
                <a:solidFill>
                  <a:srgbClr val="A6A6A6"/>
                </a:solidFill>
                <a:latin typeface="Arial"/>
                <a:cs typeface="Arial"/>
              </a:rPr>
              <a:t>2</a:t>
            </a:r>
            <a:r>
              <a:rPr dirty="0" sz="1100" spc="-10" i="1">
                <a:solidFill>
                  <a:srgbClr val="A6A6A6"/>
                </a:solidFill>
                <a:latin typeface="Arial"/>
                <a:cs typeface="Arial"/>
              </a:rPr>
              <a:t> mission.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Space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10"/>
              <a:t> non-</a:t>
            </a:r>
            <a:r>
              <a:rPr dirty="0"/>
              <a:t>space</a:t>
            </a:r>
            <a:r>
              <a:rPr dirty="0" spc="-40"/>
              <a:t> </a:t>
            </a:r>
            <a:r>
              <a:rPr dirty="0" spc="-10"/>
              <a:t>businesses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3103" y="1037844"/>
            <a:ext cx="9616440" cy="5408676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State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 spc="-10"/>
              <a:t>space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5351" y="1292352"/>
            <a:ext cx="7438644" cy="4940808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Global</a:t>
            </a:r>
            <a:r>
              <a:rPr dirty="0" spc="-35"/>
              <a:t> </a:t>
            </a:r>
            <a:r>
              <a:rPr dirty="0"/>
              <a:t>Space</a:t>
            </a:r>
            <a:r>
              <a:rPr dirty="0" spc="-229"/>
              <a:t> </a:t>
            </a:r>
            <a:r>
              <a:rPr dirty="0" spc="-10"/>
              <a:t>Activity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6156" y="1059180"/>
            <a:ext cx="3912107" cy="53477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" y="1295400"/>
            <a:ext cx="7849634" cy="4858021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Space</a:t>
            </a:r>
            <a:r>
              <a:rPr dirty="0" spc="-40"/>
              <a:t> </a:t>
            </a:r>
            <a:r>
              <a:rPr dirty="0" spc="-10"/>
              <a:t>congestion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0174" y="1237615"/>
            <a:ext cx="7976234" cy="106807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>
                <a:solidFill>
                  <a:srgbClr val="003449"/>
                </a:solidFill>
                <a:latin typeface="Arial"/>
                <a:cs typeface="Arial"/>
              </a:rPr>
              <a:t>An</a:t>
            </a:r>
            <a:r>
              <a:rPr dirty="0" sz="3600" spc="-25">
                <a:solidFill>
                  <a:srgbClr val="003449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003449"/>
                </a:solidFill>
                <a:latin typeface="Arial"/>
                <a:cs typeface="Arial"/>
              </a:rPr>
              <a:t>increasingly</a:t>
            </a:r>
            <a:r>
              <a:rPr dirty="0" sz="3600" spc="-35">
                <a:solidFill>
                  <a:srgbClr val="003449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003449"/>
                </a:solidFill>
                <a:latin typeface="Arial"/>
                <a:cs typeface="Arial"/>
              </a:rPr>
              <a:t>contested</a:t>
            </a:r>
            <a:r>
              <a:rPr dirty="0" sz="3600" spc="-35">
                <a:solidFill>
                  <a:srgbClr val="003449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003449"/>
                </a:solidFill>
                <a:latin typeface="Arial"/>
                <a:cs typeface="Arial"/>
              </a:rPr>
              <a:t>and</a:t>
            </a:r>
            <a:r>
              <a:rPr dirty="0" sz="3600" spc="-20">
                <a:solidFill>
                  <a:srgbClr val="003449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003449"/>
                </a:solidFill>
                <a:latin typeface="Arial"/>
                <a:cs typeface="Arial"/>
              </a:rPr>
              <a:t>crowded frontier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0174" y="2818638"/>
            <a:ext cx="5817235" cy="153479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15"/>
              </a:spcBef>
              <a:buChar char="•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According to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UNOOSA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records,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there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8,261 </a:t>
            </a:r>
            <a:r>
              <a:rPr dirty="0" sz="1800" b="1">
                <a:latin typeface="Arial"/>
                <a:cs typeface="Arial"/>
              </a:rPr>
              <a:t>satellites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orbiting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Earth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as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on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January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2022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out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which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only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4,852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satellites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active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(as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end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December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2021), confirmed by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Union </a:t>
            </a:r>
            <a:r>
              <a:rPr dirty="0" sz="1800" spc="-25">
                <a:latin typeface="Arial"/>
                <a:cs typeface="Arial"/>
              </a:rPr>
              <a:t>of </a:t>
            </a:r>
            <a:r>
              <a:rPr dirty="0" sz="1800">
                <a:latin typeface="Arial"/>
                <a:cs typeface="Arial"/>
              </a:rPr>
              <a:t>Concerned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Scientists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(UCS),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who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maintains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record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operational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satellites.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5100" y="2287523"/>
            <a:ext cx="5676900" cy="2910840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Space</a:t>
            </a:r>
            <a:r>
              <a:rPr dirty="0" spc="-40"/>
              <a:t> </a:t>
            </a:r>
            <a:r>
              <a:rPr dirty="0" spc="-10"/>
              <a:t>Sectors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0174" y="1601470"/>
            <a:ext cx="5639435" cy="38373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Space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endeavors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grouped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into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sectors: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25"/>
              </a:spcBef>
            </a:pP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2000" spc="-10">
                <a:latin typeface="Arial"/>
                <a:cs typeface="Arial"/>
              </a:rPr>
              <a:t>Civil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Char char="•"/>
              <a:tabLst>
                <a:tab pos="240665" algn="l"/>
              </a:tabLst>
            </a:pPr>
            <a:r>
              <a:rPr dirty="0" sz="2000">
                <a:latin typeface="Arial"/>
                <a:cs typeface="Arial"/>
              </a:rPr>
              <a:t>National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Security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(i.e.,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defense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intelligence)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</a:tabLst>
            </a:pPr>
            <a:r>
              <a:rPr dirty="0" sz="2000">
                <a:latin typeface="Arial"/>
                <a:cs typeface="Arial"/>
              </a:rPr>
              <a:t>Commercial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(*)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0"/>
              </a:spcBef>
            </a:pPr>
            <a:endParaRPr sz="2000">
              <a:latin typeface="Arial"/>
              <a:cs typeface="Arial"/>
            </a:endParaRPr>
          </a:p>
          <a:p>
            <a:pPr marL="12700" marR="15875">
              <a:lnSpc>
                <a:spcPct val="90000"/>
              </a:lnSpc>
              <a:spcBef>
                <a:spcPts val="5"/>
              </a:spcBef>
            </a:pPr>
            <a:r>
              <a:rPr dirty="0" sz="2000">
                <a:latin typeface="Arial"/>
                <a:cs typeface="Arial"/>
              </a:rPr>
              <a:t>(*)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space-related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endeavors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including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goods, </a:t>
            </a:r>
            <a:r>
              <a:rPr dirty="0" sz="2000">
                <a:latin typeface="Arial"/>
                <a:cs typeface="Arial"/>
              </a:rPr>
              <a:t>services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activities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provided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private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sector </a:t>
            </a:r>
            <a:r>
              <a:rPr dirty="0" sz="2000">
                <a:latin typeface="Arial"/>
                <a:cs typeface="Arial"/>
              </a:rPr>
              <a:t>enterprises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legal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capacity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offer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their </a:t>
            </a:r>
            <a:r>
              <a:rPr dirty="0" sz="2000">
                <a:latin typeface="Arial"/>
                <a:cs typeface="Arial"/>
              </a:rPr>
              <a:t>products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nongovernmental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customers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(from </a:t>
            </a:r>
            <a:r>
              <a:rPr dirty="0" sz="2000">
                <a:latin typeface="Arial"/>
                <a:cs typeface="Arial"/>
              </a:rPr>
              <a:t>satellite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communication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space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tourism)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0132" y="1834895"/>
            <a:ext cx="5801868" cy="3753612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Tourism</a:t>
            </a:r>
            <a:r>
              <a:rPr dirty="0" spc="-204"/>
              <a:t> </a:t>
            </a:r>
            <a:r>
              <a:rPr dirty="0" spc="-10"/>
              <a:t>sector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0174" y="1601470"/>
            <a:ext cx="5067300" cy="2739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</a:tabLst>
            </a:pPr>
            <a:r>
              <a:rPr dirty="0" sz="2000">
                <a:latin typeface="Arial"/>
                <a:cs typeface="Arial"/>
              </a:rPr>
              <a:t>Data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consumer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data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producer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industry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2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2000">
                <a:latin typeface="Arial"/>
                <a:cs typeface="Arial"/>
              </a:rPr>
              <a:t>Complexity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tourism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value</a:t>
            </a:r>
            <a:r>
              <a:rPr dirty="0" sz="2000" spc="-10">
                <a:latin typeface="Arial"/>
                <a:cs typeface="Arial"/>
              </a:rPr>
              <a:t> chain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2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2000" spc="-10">
                <a:latin typeface="Arial"/>
                <a:cs typeface="Arial"/>
              </a:rPr>
              <a:t>Data-</a:t>
            </a:r>
            <a:r>
              <a:rPr dirty="0" sz="2000">
                <a:latin typeface="Arial"/>
                <a:cs typeface="Arial"/>
              </a:rPr>
              <a:t>sharing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initiatives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GDPR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respect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10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</a:tabLst>
            </a:pPr>
            <a:r>
              <a:rPr dirty="0" sz="2000">
                <a:latin typeface="Arial"/>
                <a:cs typeface="Arial"/>
              </a:rPr>
              <a:t>Quality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tourism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experience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5747" y="1027175"/>
            <a:ext cx="5399532" cy="5399532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Agriculture</a:t>
            </a:r>
            <a:r>
              <a:rPr dirty="0" spc="-70"/>
              <a:t> </a:t>
            </a:r>
            <a:r>
              <a:rPr dirty="0" spc="-10"/>
              <a:t>sector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</a:tabLst>
            </a:pPr>
            <a:r>
              <a:rPr dirty="0"/>
              <a:t>Basis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/>
              <a:t>world's</a:t>
            </a:r>
            <a:r>
              <a:rPr dirty="0" spc="-45"/>
              <a:t> </a:t>
            </a:r>
            <a:r>
              <a:rPr dirty="0"/>
              <a:t>food</a:t>
            </a:r>
            <a:r>
              <a:rPr dirty="0" spc="-30"/>
              <a:t> </a:t>
            </a:r>
            <a:r>
              <a:rPr dirty="0" spc="-10"/>
              <a:t>supply</a:t>
            </a:r>
          </a:p>
          <a:p>
            <a:pPr>
              <a:lnSpc>
                <a:spcPct val="100000"/>
              </a:lnSpc>
              <a:spcBef>
                <a:spcPts val="1885"/>
              </a:spcBef>
              <a:buFont typeface="Arial"/>
              <a:buChar char="•"/>
            </a:pPr>
          </a:p>
          <a:p>
            <a:pPr marL="241300" marR="192405" indent="-228600">
              <a:lnSpc>
                <a:spcPts val="2160"/>
              </a:lnSpc>
              <a:buChar char="•"/>
              <a:tabLst>
                <a:tab pos="241300" algn="l"/>
              </a:tabLst>
            </a:pPr>
            <a:r>
              <a:rPr dirty="0"/>
              <a:t>Monitoring</a:t>
            </a:r>
            <a:r>
              <a:rPr dirty="0" spc="-50"/>
              <a:t> </a:t>
            </a:r>
            <a:r>
              <a:rPr dirty="0"/>
              <a:t>soil</a:t>
            </a:r>
            <a:r>
              <a:rPr dirty="0" spc="-25"/>
              <a:t> </a:t>
            </a:r>
            <a:r>
              <a:rPr dirty="0"/>
              <a:t>conditions,</a:t>
            </a:r>
            <a:r>
              <a:rPr dirty="0" spc="-55"/>
              <a:t> </a:t>
            </a:r>
            <a:r>
              <a:rPr dirty="0"/>
              <a:t>water</a:t>
            </a:r>
            <a:r>
              <a:rPr dirty="0" spc="-55"/>
              <a:t> </a:t>
            </a:r>
            <a:r>
              <a:rPr dirty="0" spc="-10"/>
              <a:t>availability, </a:t>
            </a:r>
            <a:r>
              <a:rPr dirty="0"/>
              <a:t>weather</a:t>
            </a:r>
            <a:r>
              <a:rPr dirty="0" spc="-45"/>
              <a:t> </a:t>
            </a:r>
            <a:r>
              <a:rPr dirty="0"/>
              <a:t>extremes,</a:t>
            </a:r>
            <a:r>
              <a:rPr dirty="0" spc="-55"/>
              <a:t> </a:t>
            </a:r>
            <a:r>
              <a:rPr dirty="0"/>
              <a:t>climate</a:t>
            </a:r>
            <a:r>
              <a:rPr dirty="0" spc="-30"/>
              <a:t> </a:t>
            </a:r>
            <a:r>
              <a:rPr dirty="0" spc="-10"/>
              <a:t>change</a:t>
            </a: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Char char="•"/>
              <a:tabLst>
                <a:tab pos="240665" algn="l"/>
              </a:tabLst>
            </a:pPr>
            <a:r>
              <a:rPr dirty="0"/>
              <a:t>Timing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amount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45"/>
              <a:t> </a:t>
            </a:r>
            <a:r>
              <a:rPr dirty="0"/>
              <a:t>irrigation</a:t>
            </a:r>
            <a:r>
              <a:rPr dirty="0" spc="-35"/>
              <a:t> </a:t>
            </a:r>
            <a:r>
              <a:rPr dirty="0"/>
              <a:t>for</a:t>
            </a:r>
            <a:r>
              <a:rPr dirty="0" spc="-45"/>
              <a:t> </a:t>
            </a:r>
            <a:r>
              <a:rPr dirty="0"/>
              <a:t>crops,</a:t>
            </a:r>
            <a:r>
              <a:rPr dirty="0" spc="-65"/>
              <a:t> </a:t>
            </a:r>
            <a:r>
              <a:rPr dirty="0" spc="-20"/>
              <a:t>etc.</a:t>
            </a:r>
          </a:p>
          <a:p>
            <a:pPr>
              <a:lnSpc>
                <a:spcPct val="100000"/>
              </a:lnSpc>
              <a:spcBef>
                <a:spcPts val="1614"/>
              </a:spcBef>
              <a:buFont typeface="Arial"/>
              <a:buChar char="•"/>
            </a:p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pc="-105"/>
              <a:t>To</a:t>
            </a:r>
            <a:r>
              <a:rPr dirty="0" spc="-20"/>
              <a:t> </a:t>
            </a:r>
            <a:r>
              <a:rPr dirty="0"/>
              <a:t>enhance</a:t>
            </a:r>
            <a:r>
              <a:rPr dirty="0" spc="-25"/>
              <a:t> </a:t>
            </a:r>
            <a:r>
              <a:rPr dirty="0"/>
              <a:t>production</a:t>
            </a:r>
            <a:r>
              <a:rPr dirty="0" spc="-40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10"/>
              <a:t>profitability</a:t>
            </a: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har char="•"/>
              <a:tabLst>
                <a:tab pos="240665" algn="l"/>
              </a:tabLst>
            </a:pPr>
            <a:r>
              <a:rPr dirty="0" spc="-100"/>
              <a:t>To</a:t>
            </a:r>
            <a:r>
              <a:rPr dirty="0" spc="-25"/>
              <a:t> </a:t>
            </a:r>
            <a:r>
              <a:rPr dirty="0"/>
              <a:t>predict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region's</a:t>
            </a:r>
            <a:r>
              <a:rPr dirty="0" spc="-30"/>
              <a:t> </a:t>
            </a:r>
            <a:r>
              <a:rPr dirty="0"/>
              <a:t>agricultural</a:t>
            </a:r>
            <a:r>
              <a:rPr dirty="0" spc="-45"/>
              <a:t> </a:t>
            </a:r>
            <a:r>
              <a:rPr dirty="0" spc="-10"/>
              <a:t>output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1915667"/>
            <a:ext cx="5497067" cy="3169919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Precision</a:t>
            </a:r>
            <a:r>
              <a:rPr dirty="0" spc="-40"/>
              <a:t> </a:t>
            </a:r>
            <a:r>
              <a:rPr dirty="0" spc="-10"/>
              <a:t>farming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7468" y="1401072"/>
            <a:ext cx="8046191" cy="4566268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174" y="2659506"/>
            <a:ext cx="25634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000000"/>
                </a:solidFill>
                <a:latin typeface="Arial"/>
                <a:cs typeface="Arial"/>
              </a:rPr>
              <a:t>Thank</a:t>
            </a:r>
            <a:r>
              <a:rPr dirty="0" sz="4000" spc="-2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000" spc="-25" b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052" y="1770888"/>
            <a:ext cx="5826252" cy="3883152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92240"/>
            <a:ext cx="12192000" cy="36576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0283" y="352043"/>
            <a:ext cx="2414016" cy="45415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245" y="943736"/>
            <a:ext cx="11306175" cy="1905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24243" y="3608832"/>
            <a:ext cx="5140452" cy="204520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30174" y="1203706"/>
            <a:ext cx="5167630" cy="1296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5700"/>
              </a:lnSpc>
              <a:spcBef>
                <a:spcPts val="105"/>
              </a:spcBef>
            </a:pPr>
            <a:r>
              <a:rPr dirty="0" sz="1800">
                <a:latin typeface="Arial"/>
                <a:cs typeface="Arial"/>
              </a:rPr>
              <a:t>ECSECO</a:t>
            </a:r>
            <a:r>
              <a:rPr dirty="0" sz="1800" spc="4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gathers</a:t>
            </a:r>
            <a:r>
              <a:rPr dirty="0" sz="1800" spc="4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200</a:t>
            </a:r>
            <a:r>
              <a:rPr dirty="0" sz="1800" spc="3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members</a:t>
            </a:r>
            <a:r>
              <a:rPr dirty="0" sz="1800" spc="4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who</a:t>
            </a:r>
            <a:r>
              <a:rPr dirty="0" sz="1800" spc="40">
                <a:latin typeface="Arial"/>
                <a:cs typeface="Arial"/>
              </a:rPr>
              <a:t>  </a:t>
            </a:r>
            <a:r>
              <a:rPr dirty="0" sz="1800" spc="-10">
                <a:latin typeface="Arial"/>
                <a:cs typeface="Arial"/>
              </a:rPr>
              <a:t>represent </a:t>
            </a:r>
            <a:r>
              <a:rPr dirty="0" sz="1800">
                <a:latin typeface="Arial"/>
                <a:cs typeface="Arial"/>
              </a:rPr>
              <a:t>diversified</a:t>
            </a:r>
            <a:r>
              <a:rPr dirty="0" sz="1800" spc="7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profiles.</a:t>
            </a:r>
            <a:r>
              <a:rPr dirty="0" sz="1800" spc="8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Interdisciplinarity</a:t>
            </a:r>
            <a:r>
              <a:rPr dirty="0" sz="1800" spc="7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lies</a:t>
            </a:r>
            <a:r>
              <a:rPr dirty="0" sz="1800" spc="8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80">
                <a:latin typeface="Arial"/>
                <a:cs typeface="Arial"/>
              </a:rPr>
              <a:t> 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>
                <a:latin typeface="Arial"/>
                <a:cs typeface="Arial"/>
              </a:rPr>
              <a:t>heart</a:t>
            </a:r>
            <a:r>
              <a:rPr dirty="0" sz="1800" spc="48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50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ECSECO</a:t>
            </a:r>
            <a:r>
              <a:rPr dirty="0" sz="1800" spc="49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49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creates</a:t>
            </a:r>
            <a:r>
              <a:rPr dirty="0" sz="1800" spc="49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495">
                <a:latin typeface="Arial"/>
                <a:cs typeface="Arial"/>
              </a:rPr>
              <a:t>  </a:t>
            </a:r>
            <a:r>
              <a:rPr dirty="0" sz="1800" spc="-10">
                <a:latin typeface="Arial"/>
                <a:cs typeface="Arial"/>
              </a:rPr>
              <a:t>unique community.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3146"/>
                </a:solidFill>
              </a:rPr>
              <a:t>Our </a:t>
            </a:r>
            <a:r>
              <a:rPr dirty="0" spc="-10">
                <a:solidFill>
                  <a:srgbClr val="003146"/>
                </a:solidFill>
              </a:rPr>
              <a:t>members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6524243" y="3608832"/>
            <a:ext cx="5140960" cy="2045335"/>
          </a:xfrm>
          <a:prstGeom prst="rect">
            <a:avLst/>
          </a:prstGeom>
          <a:ln w="12700">
            <a:solidFill>
              <a:srgbClr val="003146"/>
            </a:solidFill>
          </a:ln>
        </p:spPr>
        <p:txBody>
          <a:bodyPr wrap="square" lIns="0" tIns="140970" rIns="0" bIns="0" rtlCol="0" vert="horz">
            <a:spAutoFit/>
          </a:bodyPr>
          <a:lstStyle/>
          <a:p>
            <a:pPr algn="just" marL="239395" marR="233045">
              <a:lnSpc>
                <a:spcPct val="150000"/>
              </a:lnSpc>
              <a:spcBef>
                <a:spcPts val="1110"/>
              </a:spcBef>
            </a:pP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joining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ECSECO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will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become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part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of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39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vibrant</a:t>
            </a:r>
            <a:r>
              <a:rPr dirty="0" sz="1800" spc="40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community</a:t>
            </a:r>
            <a:r>
              <a:rPr dirty="0" sz="1800" spc="40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which</a:t>
            </a:r>
            <a:r>
              <a:rPr dirty="0" sz="1800" spc="39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fosters</a:t>
            </a:r>
            <a:r>
              <a:rPr dirty="0" sz="1800" spc="395">
                <a:latin typeface="Arial"/>
                <a:cs typeface="Arial"/>
              </a:rPr>
              <a:t> 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>
                <a:latin typeface="Arial"/>
                <a:cs typeface="Arial"/>
              </a:rPr>
              <a:t>European</a:t>
            </a:r>
            <a:r>
              <a:rPr dirty="0" sz="1800" spc="6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collaboration</a:t>
            </a:r>
            <a:r>
              <a:rPr dirty="0" sz="1800" spc="65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towards</a:t>
            </a:r>
            <a:r>
              <a:rPr dirty="0" sz="1800" spc="70">
                <a:latin typeface="Arial"/>
                <a:cs typeface="Arial"/>
              </a:rPr>
              <a:t> 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70">
                <a:latin typeface="Arial"/>
                <a:cs typeface="Arial"/>
              </a:rPr>
              <a:t>  </a:t>
            </a:r>
            <a:r>
              <a:rPr dirty="0" sz="1800" spc="-10">
                <a:latin typeface="Arial"/>
                <a:cs typeface="Arial"/>
              </a:rPr>
              <a:t>further </a:t>
            </a:r>
            <a:r>
              <a:rPr dirty="0" sz="1800">
                <a:latin typeface="Arial"/>
                <a:cs typeface="Arial"/>
              </a:rPr>
              <a:t>development of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space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sector!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90276" y="2156460"/>
            <a:ext cx="830579" cy="45720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79391" y="4175505"/>
            <a:ext cx="1101852" cy="107315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0883" y="4189476"/>
            <a:ext cx="957071" cy="1092708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36722" y="2641711"/>
            <a:ext cx="995170" cy="107989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46107" y="2022348"/>
            <a:ext cx="723900" cy="72390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57743" y="2042160"/>
            <a:ext cx="723900" cy="685800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6571868" y="1201498"/>
            <a:ext cx="5165090" cy="66357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1226820" algn="l"/>
                <a:tab pos="2391410" algn="l"/>
                <a:tab pos="3707129" algn="l"/>
                <a:tab pos="4415790" algn="l"/>
              </a:tabLst>
            </a:pPr>
            <a:r>
              <a:rPr dirty="0" sz="1800" spc="-10">
                <a:latin typeface="Arial"/>
                <a:cs typeface="Arial"/>
              </a:rPr>
              <a:t>ECSECO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">
                <a:latin typeface="Arial"/>
                <a:cs typeface="Arial"/>
              </a:rPr>
              <a:t>connects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">
                <a:latin typeface="Arial"/>
                <a:cs typeface="Arial"/>
              </a:rPr>
              <a:t>individuals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20">
                <a:latin typeface="Arial"/>
                <a:cs typeface="Arial"/>
              </a:rPr>
              <a:t>from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">
                <a:latin typeface="Arial"/>
                <a:cs typeface="Arial"/>
              </a:rPr>
              <a:t>various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800">
                <a:latin typeface="Arial"/>
                <a:cs typeface="Arial"/>
              </a:rPr>
              <a:t>professional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backgrounds: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732269" y="2768346"/>
            <a:ext cx="7105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450" marR="5080" indent="-32384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private sector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668006" y="2773807"/>
            <a:ext cx="11036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4193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public institutions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946642" y="2768346"/>
            <a:ext cx="13804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international organisations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501376" y="2768346"/>
            <a:ext cx="101409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academia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763511" y="2060448"/>
            <a:ext cx="647700" cy="647700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95461" y="2611239"/>
            <a:ext cx="857922" cy="1093604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2411983" y="3785996"/>
            <a:ext cx="1179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economists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543805" y="5349036"/>
            <a:ext cx="660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others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527554" y="5349036"/>
            <a:ext cx="1026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engineers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357242" y="3774694"/>
            <a:ext cx="9645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scientists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62380" y="5349036"/>
            <a:ext cx="793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lawyers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803148" y="2634995"/>
            <a:ext cx="868680" cy="1069975"/>
            <a:chOff x="803148" y="2634995"/>
            <a:chExt cx="868680" cy="1069975"/>
          </a:xfrm>
        </p:grpSpPr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70432" y="3244595"/>
              <a:ext cx="135636" cy="8229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3148" y="2634995"/>
              <a:ext cx="868679" cy="1069847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441756" y="3787267"/>
            <a:ext cx="16084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businesspeople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32459" y="4121353"/>
            <a:ext cx="1050036" cy="1131874"/>
          </a:xfrm>
          <a:prstGeom prst="rect">
            <a:avLst/>
          </a:prstGeom>
        </p:spPr>
      </p:pic>
      <p:sp>
        <p:nvSpPr>
          <p:cNvPr id="32" name="object 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3146"/>
                </a:solidFill>
              </a:rPr>
              <a:t>Pillars</a:t>
            </a:r>
            <a:r>
              <a:rPr dirty="0" spc="-30">
                <a:solidFill>
                  <a:srgbClr val="003146"/>
                </a:solidFill>
              </a:rPr>
              <a:t> </a:t>
            </a:r>
            <a:r>
              <a:rPr dirty="0">
                <a:solidFill>
                  <a:srgbClr val="003146"/>
                </a:solidFill>
              </a:rPr>
              <a:t>of</a:t>
            </a:r>
            <a:r>
              <a:rPr dirty="0" spc="-5">
                <a:solidFill>
                  <a:srgbClr val="003146"/>
                </a:solidFill>
              </a:rPr>
              <a:t> </a:t>
            </a:r>
            <a:r>
              <a:rPr dirty="0" spc="-10">
                <a:solidFill>
                  <a:srgbClr val="003146"/>
                </a:solidFill>
              </a:rPr>
              <a:t>ECSECO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063" y="1322197"/>
            <a:ext cx="598817" cy="106286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334" y="3734689"/>
            <a:ext cx="863333" cy="108064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1315" y="1322197"/>
            <a:ext cx="871219" cy="106286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2807" y="3734689"/>
            <a:ext cx="913129" cy="1062863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423797" y="1263472"/>
            <a:ext cx="132905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Arial"/>
                <a:cs typeface="Arial"/>
              </a:rPr>
              <a:t>Network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1509141" y="1657349"/>
            <a:ext cx="4131310" cy="109220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289560" indent="-276860">
              <a:lnSpc>
                <a:spcPct val="100000"/>
              </a:lnSpc>
              <a:spcBef>
                <a:spcPts val="735"/>
              </a:spcBef>
              <a:buChar char="•"/>
              <a:tabLst>
                <a:tab pos="289560" algn="l"/>
              </a:tabLst>
            </a:pPr>
            <a:r>
              <a:rPr dirty="0" sz="1800">
                <a:latin typeface="Arial"/>
                <a:cs typeface="Arial"/>
              </a:rPr>
              <a:t>Create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unique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community</a:t>
            </a:r>
            <a:endParaRPr sz="1800">
              <a:latin typeface="Arial"/>
              <a:cs typeface="Arial"/>
            </a:endParaRPr>
          </a:p>
          <a:p>
            <a:pPr marL="289560" indent="-276860">
              <a:lnSpc>
                <a:spcPct val="100000"/>
              </a:lnSpc>
              <a:spcBef>
                <a:spcPts val="635"/>
              </a:spcBef>
              <a:buChar char="•"/>
              <a:tabLst>
                <a:tab pos="289560" algn="l"/>
              </a:tabLst>
            </a:pPr>
            <a:r>
              <a:rPr dirty="0" sz="1800">
                <a:latin typeface="Arial"/>
                <a:cs typeface="Arial"/>
              </a:rPr>
              <a:t>Engage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interdisciplinary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networking</a:t>
            </a:r>
            <a:endParaRPr sz="1800">
              <a:latin typeface="Arial"/>
              <a:cs typeface="Arial"/>
            </a:endParaRPr>
          </a:p>
          <a:p>
            <a:pPr marL="289560" indent="-276860">
              <a:lnSpc>
                <a:spcPct val="100000"/>
              </a:lnSpc>
              <a:spcBef>
                <a:spcPts val="650"/>
              </a:spcBef>
              <a:buChar char="•"/>
              <a:tabLst>
                <a:tab pos="289560" algn="l"/>
              </a:tabLst>
            </a:pPr>
            <a:r>
              <a:rPr dirty="0" sz="1800">
                <a:latin typeface="Arial"/>
                <a:cs typeface="Arial"/>
              </a:rPr>
              <a:t>Stay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up-to-</a:t>
            </a:r>
            <a:r>
              <a:rPr dirty="0" sz="1800" spc="-20">
                <a:latin typeface="Arial"/>
                <a:cs typeface="Arial"/>
              </a:rPr>
              <a:t>date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23797" y="3642740"/>
            <a:ext cx="10922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Arial"/>
                <a:cs typeface="Arial"/>
              </a:rPr>
              <a:t>Impact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509141" y="4035932"/>
            <a:ext cx="4303395" cy="144780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289560" indent="-276860">
              <a:lnSpc>
                <a:spcPct val="100000"/>
              </a:lnSpc>
              <a:spcBef>
                <a:spcPts val="735"/>
              </a:spcBef>
              <a:buChar char="•"/>
              <a:tabLst>
                <a:tab pos="289560" algn="l"/>
              </a:tabLst>
            </a:pPr>
            <a:r>
              <a:rPr dirty="0" sz="1800">
                <a:latin typeface="Arial"/>
                <a:cs typeface="Arial"/>
              </a:rPr>
              <a:t>Identify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anticipate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trends</a:t>
            </a:r>
            <a:endParaRPr sz="1800">
              <a:latin typeface="Arial"/>
              <a:cs typeface="Arial"/>
            </a:endParaRPr>
          </a:p>
          <a:p>
            <a:pPr marL="289560" indent="-276860">
              <a:lnSpc>
                <a:spcPct val="100000"/>
              </a:lnSpc>
              <a:spcBef>
                <a:spcPts val="635"/>
              </a:spcBef>
              <a:buChar char="•"/>
              <a:tabLst>
                <a:tab pos="289560" algn="l"/>
              </a:tabLst>
            </a:pPr>
            <a:r>
              <a:rPr dirty="0" sz="1800">
                <a:latin typeface="Arial"/>
                <a:cs typeface="Arial"/>
              </a:rPr>
              <a:t>Influence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development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sector</a:t>
            </a:r>
            <a:endParaRPr sz="1800">
              <a:latin typeface="Arial"/>
              <a:cs typeface="Arial"/>
            </a:endParaRPr>
          </a:p>
          <a:p>
            <a:pPr marL="289560" marR="870585" indent="-277495">
              <a:lnSpc>
                <a:spcPct val="129400"/>
              </a:lnSpc>
              <a:spcBef>
                <a:spcPts val="15"/>
              </a:spcBef>
              <a:buChar char="•"/>
              <a:tabLst>
                <a:tab pos="289560" algn="l"/>
              </a:tabLst>
            </a:pPr>
            <a:r>
              <a:rPr dirty="0" sz="1800">
                <a:latin typeface="Arial"/>
                <a:cs typeface="Arial"/>
              </a:rPr>
              <a:t>Provide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inputs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European decision-makers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388097" y="1263472"/>
            <a:ext cx="178498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Arial"/>
                <a:cs typeface="Arial"/>
              </a:rPr>
              <a:t>Knowledge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388097" y="1657349"/>
            <a:ext cx="4290060" cy="109220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289560" indent="-276860">
              <a:lnSpc>
                <a:spcPct val="100000"/>
              </a:lnSpc>
              <a:spcBef>
                <a:spcPts val="735"/>
              </a:spcBef>
              <a:buChar char="•"/>
              <a:tabLst>
                <a:tab pos="289560" algn="l"/>
              </a:tabLst>
            </a:pPr>
            <a:r>
              <a:rPr dirty="0" sz="1800">
                <a:latin typeface="Arial"/>
                <a:cs typeface="Arial"/>
              </a:rPr>
              <a:t>Attend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exclusive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events</a:t>
            </a:r>
            <a:endParaRPr sz="1800">
              <a:latin typeface="Arial"/>
              <a:cs typeface="Arial"/>
            </a:endParaRPr>
          </a:p>
          <a:p>
            <a:pPr marL="289560" indent="-276860">
              <a:lnSpc>
                <a:spcPct val="100000"/>
              </a:lnSpc>
              <a:spcBef>
                <a:spcPts val="635"/>
              </a:spcBef>
              <a:buChar char="•"/>
              <a:tabLst>
                <a:tab pos="289560" algn="l"/>
              </a:tabLst>
            </a:pPr>
            <a:r>
              <a:rPr dirty="0" sz="1800">
                <a:latin typeface="Arial"/>
                <a:cs typeface="Arial"/>
              </a:rPr>
              <a:t>Participate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working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groups</a:t>
            </a:r>
            <a:endParaRPr sz="1800">
              <a:latin typeface="Arial"/>
              <a:cs typeface="Arial"/>
            </a:endParaRPr>
          </a:p>
          <a:p>
            <a:pPr marL="289560" indent="-276860">
              <a:lnSpc>
                <a:spcPct val="100000"/>
              </a:lnSpc>
              <a:spcBef>
                <a:spcPts val="650"/>
              </a:spcBef>
              <a:buChar char="•"/>
              <a:tabLst>
                <a:tab pos="289560" algn="l"/>
              </a:tabLst>
            </a:pPr>
            <a:r>
              <a:rPr dirty="0" sz="1800">
                <a:latin typeface="Arial"/>
                <a:cs typeface="Arial"/>
              </a:rPr>
              <a:t>Research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space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economy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&amp;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commerce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302754" y="3649421"/>
            <a:ext cx="21266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Arial"/>
                <a:cs typeface="Arial"/>
              </a:rPr>
              <a:t>Transmission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388097" y="4043298"/>
            <a:ext cx="4047490" cy="109220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289560" indent="-276860">
              <a:lnSpc>
                <a:spcPct val="100000"/>
              </a:lnSpc>
              <a:spcBef>
                <a:spcPts val="735"/>
              </a:spcBef>
              <a:buChar char="•"/>
              <a:tabLst>
                <a:tab pos="289560" algn="l"/>
              </a:tabLst>
            </a:pPr>
            <a:r>
              <a:rPr dirty="0" sz="1800">
                <a:latin typeface="Arial"/>
                <a:cs typeface="Arial"/>
              </a:rPr>
              <a:t>Mentor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next </a:t>
            </a:r>
            <a:r>
              <a:rPr dirty="0" sz="1800" spc="-10">
                <a:latin typeface="Arial"/>
                <a:cs typeface="Arial"/>
              </a:rPr>
              <a:t>generation</a:t>
            </a:r>
            <a:endParaRPr sz="1800">
              <a:latin typeface="Arial"/>
              <a:cs typeface="Arial"/>
            </a:endParaRPr>
          </a:p>
          <a:p>
            <a:pPr marL="289560" indent="-276860">
              <a:lnSpc>
                <a:spcPct val="100000"/>
              </a:lnSpc>
              <a:spcBef>
                <a:spcPts val="635"/>
              </a:spcBef>
              <a:buChar char="•"/>
              <a:tabLst>
                <a:tab pos="289560" algn="l"/>
              </a:tabLst>
            </a:pPr>
            <a:r>
              <a:rPr dirty="0" sz="1800">
                <a:latin typeface="Arial"/>
                <a:cs typeface="Arial"/>
              </a:rPr>
              <a:t>Assess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innovative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ideas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projects</a:t>
            </a:r>
            <a:endParaRPr sz="1800">
              <a:latin typeface="Arial"/>
              <a:cs typeface="Arial"/>
            </a:endParaRPr>
          </a:p>
          <a:p>
            <a:pPr marL="289560" indent="-276860">
              <a:lnSpc>
                <a:spcPct val="100000"/>
              </a:lnSpc>
              <a:spcBef>
                <a:spcPts val="650"/>
              </a:spcBef>
              <a:buChar char="•"/>
              <a:tabLst>
                <a:tab pos="289560" algn="l"/>
              </a:tabLst>
            </a:pPr>
            <a:r>
              <a:rPr dirty="0" sz="1800">
                <a:latin typeface="Arial"/>
                <a:cs typeface="Arial"/>
              </a:rPr>
              <a:t>Share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expertise,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train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educate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3146"/>
                </a:solidFill>
              </a:rPr>
              <a:t>Events</a:t>
            </a:r>
            <a:r>
              <a:rPr dirty="0" spc="-20">
                <a:solidFill>
                  <a:srgbClr val="003146"/>
                </a:solidFill>
              </a:rPr>
              <a:t> </a:t>
            </a:r>
            <a:r>
              <a:rPr dirty="0">
                <a:solidFill>
                  <a:srgbClr val="003146"/>
                </a:solidFill>
              </a:rPr>
              <a:t>in </a:t>
            </a:r>
            <a:r>
              <a:rPr dirty="0" spc="-20">
                <a:solidFill>
                  <a:srgbClr val="003146"/>
                </a:solidFill>
              </a:rPr>
              <a:t>2023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43483" y="1249680"/>
            <a:ext cx="1156970" cy="1156970"/>
            <a:chOff x="443483" y="1249680"/>
            <a:chExt cx="1156970" cy="11569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483" y="1249680"/>
              <a:ext cx="1156716" cy="11567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823" y="1940052"/>
              <a:ext cx="170687" cy="18440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8323" y="1940052"/>
              <a:ext cx="170687" cy="1844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8823" y="1940052"/>
              <a:ext cx="170687" cy="1844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851" y="1527048"/>
              <a:ext cx="112776" cy="11277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21792" y="1429511"/>
              <a:ext cx="722630" cy="733425"/>
            </a:xfrm>
            <a:custGeom>
              <a:avLst/>
              <a:gdLst/>
              <a:ahLst/>
              <a:cxnLst/>
              <a:rect l="l" t="t" r="r" b="b"/>
              <a:pathLst>
                <a:path w="722630" h="733425">
                  <a:moveTo>
                    <a:pt x="495198" y="137795"/>
                  </a:moveTo>
                  <a:lnTo>
                    <a:pt x="489635" y="132207"/>
                  </a:lnTo>
                  <a:lnTo>
                    <a:pt x="484022" y="126619"/>
                  </a:lnTo>
                  <a:lnTo>
                    <a:pt x="475030" y="126619"/>
                  </a:lnTo>
                  <a:lnTo>
                    <a:pt x="346252" y="255143"/>
                  </a:lnTo>
                  <a:lnTo>
                    <a:pt x="338785" y="254063"/>
                  </a:lnTo>
                  <a:lnTo>
                    <a:pt x="280949" y="322199"/>
                  </a:lnTo>
                  <a:lnTo>
                    <a:pt x="268859" y="271018"/>
                  </a:lnTo>
                  <a:lnTo>
                    <a:pt x="233578" y="242747"/>
                  </a:lnTo>
                  <a:lnTo>
                    <a:pt x="190741" y="228041"/>
                  </a:lnTo>
                  <a:lnTo>
                    <a:pt x="155676" y="224536"/>
                  </a:lnTo>
                  <a:lnTo>
                    <a:pt x="143840" y="225132"/>
                  </a:lnTo>
                  <a:lnTo>
                    <a:pt x="92862" y="236829"/>
                  </a:lnTo>
                  <a:lnTo>
                    <a:pt x="49568" y="262636"/>
                  </a:lnTo>
                  <a:lnTo>
                    <a:pt x="6413" y="424853"/>
                  </a:lnTo>
                  <a:lnTo>
                    <a:pt x="0" y="453390"/>
                  </a:lnTo>
                  <a:lnTo>
                    <a:pt x="2235" y="464502"/>
                  </a:lnTo>
                  <a:lnTo>
                    <a:pt x="8369" y="473583"/>
                  </a:lnTo>
                  <a:lnTo>
                    <a:pt x="17462" y="479717"/>
                  </a:lnTo>
                  <a:lnTo>
                    <a:pt x="28600" y="481965"/>
                  </a:lnTo>
                  <a:lnTo>
                    <a:pt x="37668" y="480225"/>
                  </a:lnTo>
                  <a:lnTo>
                    <a:pt x="45554" y="475856"/>
                  </a:lnTo>
                  <a:lnTo>
                    <a:pt x="51676" y="469277"/>
                  </a:lnTo>
                  <a:lnTo>
                    <a:pt x="55486" y="460883"/>
                  </a:lnTo>
                  <a:lnTo>
                    <a:pt x="85229" y="337947"/>
                  </a:lnTo>
                  <a:lnTo>
                    <a:pt x="85229" y="733044"/>
                  </a:lnTo>
                  <a:lnTo>
                    <a:pt x="141566" y="733044"/>
                  </a:lnTo>
                  <a:lnTo>
                    <a:pt x="141566" y="478790"/>
                  </a:lnTo>
                  <a:lnTo>
                    <a:pt x="170167" y="478790"/>
                  </a:lnTo>
                  <a:lnTo>
                    <a:pt x="170167" y="733044"/>
                  </a:lnTo>
                  <a:lnTo>
                    <a:pt x="226415" y="733044"/>
                  </a:lnTo>
                  <a:lnTo>
                    <a:pt x="226415" y="336169"/>
                  </a:lnTo>
                  <a:lnTo>
                    <a:pt x="237629" y="383921"/>
                  </a:lnTo>
                  <a:lnTo>
                    <a:pt x="239687" y="386588"/>
                  </a:lnTo>
                  <a:lnTo>
                    <a:pt x="242531" y="387985"/>
                  </a:lnTo>
                  <a:lnTo>
                    <a:pt x="251167" y="393573"/>
                  </a:lnTo>
                  <a:lnTo>
                    <a:pt x="260515" y="397725"/>
                  </a:lnTo>
                  <a:lnTo>
                    <a:pt x="270408" y="400367"/>
                  </a:lnTo>
                  <a:lnTo>
                    <a:pt x="280657" y="401447"/>
                  </a:lnTo>
                  <a:lnTo>
                    <a:pt x="287324" y="401434"/>
                  </a:lnTo>
                  <a:lnTo>
                    <a:pt x="365417" y="290068"/>
                  </a:lnTo>
                  <a:lnTo>
                    <a:pt x="366801" y="282956"/>
                  </a:lnTo>
                  <a:lnTo>
                    <a:pt x="365607" y="276225"/>
                  </a:lnTo>
                  <a:lnTo>
                    <a:pt x="495147" y="146812"/>
                  </a:lnTo>
                  <a:lnTo>
                    <a:pt x="495198" y="137795"/>
                  </a:lnTo>
                  <a:close/>
                </a:path>
                <a:path w="722630" h="733425">
                  <a:moveTo>
                    <a:pt x="722376" y="38100"/>
                  </a:moveTo>
                  <a:lnTo>
                    <a:pt x="719378" y="23253"/>
                  </a:lnTo>
                  <a:lnTo>
                    <a:pt x="711225" y="11150"/>
                  </a:lnTo>
                  <a:lnTo>
                    <a:pt x="699122" y="2997"/>
                  </a:lnTo>
                  <a:lnTo>
                    <a:pt x="684276" y="0"/>
                  </a:lnTo>
                  <a:lnTo>
                    <a:pt x="217906" y="0"/>
                  </a:lnTo>
                  <a:lnTo>
                    <a:pt x="203073" y="2997"/>
                  </a:lnTo>
                  <a:lnTo>
                    <a:pt x="190982" y="11150"/>
                  </a:lnTo>
                  <a:lnTo>
                    <a:pt x="182816" y="23253"/>
                  </a:lnTo>
                  <a:lnTo>
                    <a:pt x="179832" y="38100"/>
                  </a:lnTo>
                  <a:lnTo>
                    <a:pt x="179832" y="72263"/>
                  </a:lnTo>
                  <a:lnTo>
                    <a:pt x="190461" y="76022"/>
                  </a:lnTo>
                  <a:lnTo>
                    <a:pt x="200444" y="81127"/>
                  </a:lnTo>
                  <a:lnTo>
                    <a:pt x="209626" y="87515"/>
                  </a:lnTo>
                  <a:lnTo>
                    <a:pt x="217906" y="95123"/>
                  </a:lnTo>
                  <a:lnTo>
                    <a:pt x="217906" y="38100"/>
                  </a:lnTo>
                  <a:lnTo>
                    <a:pt x="684276" y="38100"/>
                  </a:lnTo>
                  <a:lnTo>
                    <a:pt x="684276" y="352044"/>
                  </a:lnTo>
                  <a:lnTo>
                    <a:pt x="359448" y="352044"/>
                  </a:lnTo>
                  <a:lnTo>
                    <a:pt x="336219" y="390144"/>
                  </a:lnTo>
                  <a:lnTo>
                    <a:pt x="684276" y="390144"/>
                  </a:lnTo>
                  <a:lnTo>
                    <a:pt x="699122" y="387159"/>
                  </a:lnTo>
                  <a:lnTo>
                    <a:pt x="711225" y="379006"/>
                  </a:lnTo>
                  <a:lnTo>
                    <a:pt x="719378" y="366903"/>
                  </a:lnTo>
                  <a:lnTo>
                    <a:pt x="722376" y="352044"/>
                  </a:lnTo>
                  <a:lnTo>
                    <a:pt x="722376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438912" y="2904744"/>
            <a:ext cx="1155700" cy="1155700"/>
            <a:chOff x="438912" y="2904744"/>
            <a:chExt cx="1155700" cy="1155700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912" y="2904744"/>
              <a:ext cx="1155192" cy="115519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0587" y="3159322"/>
              <a:ext cx="172552" cy="16609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365" y="3418431"/>
              <a:ext cx="229411" cy="21881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2782" y="3678703"/>
              <a:ext cx="219028" cy="23659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785596" y="3201981"/>
              <a:ext cx="506730" cy="506095"/>
            </a:xfrm>
            <a:custGeom>
              <a:avLst/>
              <a:gdLst/>
              <a:ahLst/>
              <a:cxnLst/>
              <a:rect l="l" t="t" r="r" b="b"/>
              <a:pathLst>
                <a:path w="506730" h="506095">
                  <a:moveTo>
                    <a:pt x="334160" y="0"/>
                  </a:moveTo>
                  <a:lnTo>
                    <a:pt x="291243" y="20072"/>
                  </a:lnTo>
                  <a:lnTo>
                    <a:pt x="246384" y="46765"/>
                  </a:lnTo>
                  <a:lnTo>
                    <a:pt x="200467" y="80698"/>
                  </a:lnTo>
                  <a:lnTo>
                    <a:pt x="154372" y="122489"/>
                  </a:lnTo>
                  <a:lnTo>
                    <a:pt x="111045" y="171739"/>
                  </a:lnTo>
                  <a:lnTo>
                    <a:pt x="76429" y="222440"/>
                  </a:lnTo>
                  <a:lnTo>
                    <a:pt x="49551" y="273157"/>
                  </a:lnTo>
                  <a:lnTo>
                    <a:pt x="29440" y="322457"/>
                  </a:lnTo>
                  <a:lnTo>
                    <a:pt x="15126" y="368906"/>
                  </a:lnTo>
                  <a:lnTo>
                    <a:pt x="5636" y="411070"/>
                  </a:lnTo>
                  <a:lnTo>
                    <a:pt x="0" y="447516"/>
                  </a:lnTo>
                  <a:lnTo>
                    <a:pt x="58360" y="505926"/>
                  </a:lnTo>
                  <a:lnTo>
                    <a:pt x="137089" y="490973"/>
                  </a:lnTo>
                  <a:lnTo>
                    <a:pt x="183682" y="476831"/>
                  </a:lnTo>
                  <a:lnTo>
                    <a:pt x="233140" y="456904"/>
                  </a:lnTo>
                  <a:lnTo>
                    <a:pt x="283997" y="430187"/>
                  </a:lnTo>
                  <a:lnTo>
                    <a:pt x="334789" y="395675"/>
                  </a:lnTo>
                  <a:lnTo>
                    <a:pt x="384049" y="352363"/>
                  </a:lnTo>
                  <a:lnTo>
                    <a:pt x="425805" y="306376"/>
                  </a:lnTo>
                  <a:lnTo>
                    <a:pt x="459708" y="260743"/>
                  </a:lnTo>
                  <a:lnTo>
                    <a:pt x="484229" y="219762"/>
                  </a:lnTo>
                  <a:lnTo>
                    <a:pt x="342515" y="219762"/>
                  </a:lnTo>
                  <a:lnTo>
                    <a:pt x="321144" y="215699"/>
                  </a:lnTo>
                  <a:lnTo>
                    <a:pt x="302156" y="203510"/>
                  </a:lnTo>
                  <a:lnTo>
                    <a:pt x="289978" y="185036"/>
                  </a:lnTo>
                  <a:lnTo>
                    <a:pt x="285919" y="163824"/>
                  </a:lnTo>
                  <a:lnTo>
                    <a:pt x="289978" y="142435"/>
                  </a:lnTo>
                  <a:lnTo>
                    <a:pt x="302156" y="123431"/>
                  </a:lnTo>
                  <a:lnTo>
                    <a:pt x="320615" y="111243"/>
                  </a:lnTo>
                  <a:lnTo>
                    <a:pt x="341809" y="107180"/>
                  </a:lnTo>
                  <a:lnTo>
                    <a:pt x="466963" y="107180"/>
                  </a:lnTo>
                  <a:lnTo>
                    <a:pt x="459030" y="96655"/>
                  </a:lnTo>
                  <a:lnTo>
                    <a:pt x="434879" y="69731"/>
                  </a:lnTo>
                  <a:lnTo>
                    <a:pt x="409214" y="46649"/>
                  </a:lnTo>
                  <a:lnTo>
                    <a:pt x="383461" y="27099"/>
                  </a:lnTo>
                  <a:lnTo>
                    <a:pt x="358237" y="11432"/>
                  </a:lnTo>
                  <a:lnTo>
                    <a:pt x="334160" y="0"/>
                  </a:lnTo>
                  <a:close/>
                </a:path>
                <a:path w="506730" h="506095">
                  <a:moveTo>
                    <a:pt x="466963" y="107180"/>
                  </a:moveTo>
                  <a:lnTo>
                    <a:pt x="341809" y="107180"/>
                  </a:lnTo>
                  <a:lnTo>
                    <a:pt x="363179" y="111243"/>
                  </a:lnTo>
                  <a:lnTo>
                    <a:pt x="382167" y="123431"/>
                  </a:lnTo>
                  <a:lnTo>
                    <a:pt x="394345" y="142435"/>
                  </a:lnTo>
                  <a:lnTo>
                    <a:pt x="398404" y="163824"/>
                  </a:lnTo>
                  <a:lnTo>
                    <a:pt x="394345" y="185036"/>
                  </a:lnTo>
                  <a:lnTo>
                    <a:pt x="382167" y="203510"/>
                  </a:lnTo>
                  <a:lnTo>
                    <a:pt x="363708" y="215699"/>
                  </a:lnTo>
                  <a:lnTo>
                    <a:pt x="342515" y="219762"/>
                  </a:lnTo>
                  <a:lnTo>
                    <a:pt x="484229" y="219762"/>
                  </a:lnTo>
                  <a:lnTo>
                    <a:pt x="486378" y="216170"/>
                  </a:lnTo>
                  <a:lnTo>
                    <a:pt x="506434" y="173363"/>
                  </a:lnTo>
                  <a:lnTo>
                    <a:pt x="494982" y="149089"/>
                  </a:lnTo>
                  <a:lnTo>
                    <a:pt x="479122" y="123313"/>
                  </a:lnTo>
                  <a:lnTo>
                    <a:pt x="466963" y="107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6876" y="3685666"/>
              <a:ext cx="130943" cy="131453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438912" y="4558284"/>
            <a:ext cx="1155700" cy="1156970"/>
            <a:chOff x="438912" y="4558284"/>
            <a:chExt cx="1155700" cy="1156970"/>
          </a:xfrm>
        </p:grpSpPr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8912" y="4558284"/>
              <a:ext cx="1155192" cy="115671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6709" y="5226561"/>
              <a:ext cx="222146" cy="22327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49503" y="4805426"/>
              <a:ext cx="537845" cy="741045"/>
            </a:xfrm>
            <a:custGeom>
              <a:avLst/>
              <a:gdLst/>
              <a:ahLst/>
              <a:cxnLst/>
              <a:rect l="l" t="t" r="r" b="b"/>
              <a:pathLst>
                <a:path w="537844" h="741045">
                  <a:moveTo>
                    <a:pt x="217449" y="293014"/>
                  </a:moveTo>
                  <a:lnTo>
                    <a:pt x="159080" y="161124"/>
                  </a:lnTo>
                  <a:lnTo>
                    <a:pt x="85661" y="0"/>
                  </a:lnTo>
                  <a:lnTo>
                    <a:pt x="51777" y="0"/>
                  </a:lnTo>
                  <a:lnTo>
                    <a:pt x="0" y="79159"/>
                  </a:lnTo>
                  <a:lnTo>
                    <a:pt x="115785" y="341058"/>
                  </a:lnTo>
                  <a:lnTo>
                    <a:pt x="138684" y="325208"/>
                  </a:lnTo>
                  <a:lnTo>
                    <a:pt x="163436" y="311734"/>
                  </a:lnTo>
                  <a:lnTo>
                    <a:pt x="189776" y="300913"/>
                  </a:lnTo>
                  <a:lnTo>
                    <a:pt x="217449" y="293014"/>
                  </a:lnTo>
                  <a:close/>
                </a:path>
                <a:path w="537844" h="741045">
                  <a:moveTo>
                    <a:pt x="409473" y="952"/>
                  </a:moveTo>
                  <a:lnTo>
                    <a:pt x="127076" y="952"/>
                  </a:lnTo>
                  <a:lnTo>
                    <a:pt x="178854" y="114020"/>
                  </a:lnTo>
                  <a:lnTo>
                    <a:pt x="357695" y="114020"/>
                  </a:lnTo>
                  <a:lnTo>
                    <a:pt x="409473" y="952"/>
                  </a:lnTo>
                  <a:close/>
                </a:path>
                <a:path w="537844" h="741045">
                  <a:moveTo>
                    <a:pt x="475361" y="533247"/>
                  </a:moveTo>
                  <a:lnTo>
                    <a:pt x="469861" y="485876"/>
                  </a:lnTo>
                  <a:lnTo>
                    <a:pt x="454228" y="442315"/>
                  </a:lnTo>
                  <a:lnTo>
                    <a:pt x="429717" y="403821"/>
                  </a:lnTo>
                  <a:lnTo>
                    <a:pt x="418884" y="392976"/>
                  </a:lnTo>
                  <a:lnTo>
                    <a:pt x="418884" y="533247"/>
                  </a:lnTo>
                  <a:lnTo>
                    <a:pt x="411175" y="580758"/>
                  </a:lnTo>
                  <a:lnTo>
                    <a:pt x="389724" y="622122"/>
                  </a:lnTo>
                  <a:lnTo>
                    <a:pt x="357073" y="654812"/>
                  </a:lnTo>
                  <a:lnTo>
                    <a:pt x="315747" y="676275"/>
                  </a:lnTo>
                  <a:lnTo>
                    <a:pt x="268274" y="683983"/>
                  </a:lnTo>
                  <a:lnTo>
                    <a:pt x="220802" y="676275"/>
                  </a:lnTo>
                  <a:lnTo>
                    <a:pt x="179476" y="654812"/>
                  </a:lnTo>
                  <a:lnTo>
                    <a:pt x="146824" y="622122"/>
                  </a:lnTo>
                  <a:lnTo>
                    <a:pt x="125374" y="580758"/>
                  </a:lnTo>
                  <a:lnTo>
                    <a:pt x="117665" y="533247"/>
                  </a:lnTo>
                  <a:lnTo>
                    <a:pt x="125374" y="485736"/>
                  </a:lnTo>
                  <a:lnTo>
                    <a:pt x="146824" y="444373"/>
                  </a:lnTo>
                  <a:lnTo>
                    <a:pt x="179476" y="411695"/>
                  </a:lnTo>
                  <a:lnTo>
                    <a:pt x="220802" y="390232"/>
                  </a:lnTo>
                  <a:lnTo>
                    <a:pt x="268274" y="382511"/>
                  </a:lnTo>
                  <a:lnTo>
                    <a:pt x="315747" y="390232"/>
                  </a:lnTo>
                  <a:lnTo>
                    <a:pt x="357073" y="411695"/>
                  </a:lnTo>
                  <a:lnTo>
                    <a:pt x="389724" y="444373"/>
                  </a:lnTo>
                  <a:lnTo>
                    <a:pt x="411175" y="485736"/>
                  </a:lnTo>
                  <a:lnTo>
                    <a:pt x="418884" y="533247"/>
                  </a:lnTo>
                  <a:lnTo>
                    <a:pt x="418884" y="392976"/>
                  </a:lnTo>
                  <a:lnTo>
                    <a:pt x="359143" y="347141"/>
                  </a:lnTo>
                  <a:lnTo>
                    <a:pt x="315607" y="331482"/>
                  </a:lnTo>
                  <a:lnTo>
                    <a:pt x="268274" y="325983"/>
                  </a:lnTo>
                  <a:lnTo>
                    <a:pt x="220941" y="331482"/>
                  </a:lnTo>
                  <a:lnTo>
                    <a:pt x="177406" y="347141"/>
                  </a:lnTo>
                  <a:lnTo>
                    <a:pt x="138950" y="371665"/>
                  </a:lnTo>
                  <a:lnTo>
                    <a:pt x="106832" y="403821"/>
                  </a:lnTo>
                  <a:lnTo>
                    <a:pt x="82321" y="442315"/>
                  </a:lnTo>
                  <a:lnTo>
                    <a:pt x="66687" y="485876"/>
                  </a:lnTo>
                  <a:lnTo>
                    <a:pt x="61188" y="533247"/>
                  </a:lnTo>
                  <a:lnTo>
                    <a:pt x="66687" y="580631"/>
                  </a:lnTo>
                  <a:lnTo>
                    <a:pt x="82321" y="624192"/>
                  </a:lnTo>
                  <a:lnTo>
                    <a:pt x="106832" y="662686"/>
                  </a:lnTo>
                  <a:lnTo>
                    <a:pt x="138950" y="694829"/>
                  </a:lnTo>
                  <a:lnTo>
                    <a:pt x="177406" y="719366"/>
                  </a:lnTo>
                  <a:lnTo>
                    <a:pt x="220941" y="735012"/>
                  </a:lnTo>
                  <a:lnTo>
                    <a:pt x="268274" y="740511"/>
                  </a:lnTo>
                  <a:lnTo>
                    <a:pt x="315607" y="735012"/>
                  </a:lnTo>
                  <a:lnTo>
                    <a:pt x="359143" y="719366"/>
                  </a:lnTo>
                  <a:lnTo>
                    <a:pt x="397598" y="694829"/>
                  </a:lnTo>
                  <a:lnTo>
                    <a:pt x="408432" y="683983"/>
                  </a:lnTo>
                  <a:lnTo>
                    <a:pt x="429717" y="662686"/>
                  </a:lnTo>
                  <a:lnTo>
                    <a:pt x="454228" y="624192"/>
                  </a:lnTo>
                  <a:lnTo>
                    <a:pt x="469861" y="580631"/>
                  </a:lnTo>
                  <a:lnTo>
                    <a:pt x="475361" y="533247"/>
                  </a:lnTo>
                  <a:close/>
                </a:path>
                <a:path w="537844" h="741045">
                  <a:moveTo>
                    <a:pt x="537489" y="79159"/>
                  </a:moveTo>
                  <a:lnTo>
                    <a:pt x="484771" y="0"/>
                  </a:lnTo>
                  <a:lnTo>
                    <a:pt x="450888" y="0"/>
                  </a:lnTo>
                  <a:lnTo>
                    <a:pt x="377469" y="161124"/>
                  </a:lnTo>
                  <a:lnTo>
                    <a:pt x="319100" y="293014"/>
                  </a:lnTo>
                  <a:lnTo>
                    <a:pt x="346786" y="300786"/>
                  </a:lnTo>
                  <a:lnTo>
                    <a:pt x="373227" y="311391"/>
                  </a:lnTo>
                  <a:lnTo>
                    <a:pt x="398259" y="324815"/>
                  </a:lnTo>
                  <a:lnTo>
                    <a:pt x="421703" y="341058"/>
                  </a:lnTo>
                  <a:lnTo>
                    <a:pt x="537489" y="79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6150864" y="1249680"/>
            <a:ext cx="1156970" cy="1156970"/>
            <a:chOff x="6150864" y="1249680"/>
            <a:chExt cx="1156970" cy="1156970"/>
          </a:xfrm>
        </p:grpSpPr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50864" y="1249680"/>
              <a:ext cx="1156715" cy="115671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60795" y="1521579"/>
              <a:ext cx="131781" cy="13189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24359" y="1559263"/>
              <a:ext cx="131797" cy="13189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97232" y="1559263"/>
              <a:ext cx="131781" cy="131894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6355815" y="1802327"/>
              <a:ext cx="742315" cy="248920"/>
            </a:xfrm>
            <a:custGeom>
              <a:avLst/>
              <a:gdLst/>
              <a:ahLst/>
              <a:cxnLst/>
              <a:rect l="l" t="t" r="r" b="b"/>
              <a:pathLst>
                <a:path w="742315" h="248919">
                  <a:moveTo>
                    <a:pt x="370871" y="0"/>
                  </a:moveTo>
                  <a:lnTo>
                    <a:pt x="315981" y="2692"/>
                  </a:lnTo>
                  <a:lnTo>
                    <a:pt x="263621" y="10515"/>
                  </a:lnTo>
                  <a:lnTo>
                    <a:pt x="214358" y="23086"/>
                  </a:lnTo>
                  <a:lnTo>
                    <a:pt x="168761" y="40022"/>
                  </a:lnTo>
                  <a:lnTo>
                    <a:pt x="127399" y="60943"/>
                  </a:lnTo>
                  <a:lnTo>
                    <a:pt x="90841" y="85464"/>
                  </a:lnTo>
                  <a:lnTo>
                    <a:pt x="59654" y="113205"/>
                  </a:lnTo>
                  <a:lnTo>
                    <a:pt x="34408" y="143783"/>
                  </a:lnTo>
                  <a:lnTo>
                    <a:pt x="4012" y="211920"/>
                  </a:lnTo>
                  <a:lnTo>
                    <a:pt x="0" y="248715"/>
                  </a:lnTo>
                  <a:lnTo>
                    <a:pt x="741758" y="248716"/>
                  </a:lnTo>
                  <a:lnTo>
                    <a:pt x="726009" y="176816"/>
                  </a:lnTo>
                  <a:lnTo>
                    <a:pt x="681861" y="113205"/>
                  </a:lnTo>
                  <a:lnTo>
                    <a:pt x="650592" y="85464"/>
                  </a:lnTo>
                  <a:lnTo>
                    <a:pt x="613968" y="60943"/>
                  </a:lnTo>
                  <a:lnTo>
                    <a:pt x="572570" y="40022"/>
                  </a:lnTo>
                  <a:lnTo>
                    <a:pt x="526979" y="23086"/>
                  </a:lnTo>
                  <a:lnTo>
                    <a:pt x="477779" y="10515"/>
                  </a:lnTo>
                  <a:lnTo>
                    <a:pt x="425549" y="2692"/>
                  </a:lnTo>
                  <a:lnTo>
                    <a:pt x="3708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50167" y="1710354"/>
              <a:ext cx="225911" cy="21633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12789" y="1672669"/>
              <a:ext cx="226852" cy="9479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76353" y="1710354"/>
              <a:ext cx="226868" cy="216331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6146291" y="2904744"/>
            <a:ext cx="1156970" cy="1155700"/>
            <a:chOff x="6146291" y="2904744"/>
            <a:chExt cx="1156970" cy="1155700"/>
          </a:xfrm>
        </p:grpSpPr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46291" y="2904744"/>
              <a:ext cx="1156715" cy="1155191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6350221" y="3217055"/>
              <a:ext cx="753110" cy="640715"/>
            </a:xfrm>
            <a:custGeom>
              <a:avLst/>
              <a:gdLst/>
              <a:ahLst/>
              <a:cxnLst/>
              <a:rect l="l" t="t" r="r" b="b"/>
              <a:pathLst>
                <a:path w="753109" h="640714">
                  <a:moveTo>
                    <a:pt x="545953" y="584106"/>
                  </a:moveTo>
                  <a:lnTo>
                    <a:pt x="207086" y="584105"/>
                  </a:lnTo>
                  <a:lnTo>
                    <a:pt x="207086" y="640632"/>
                  </a:lnTo>
                  <a:lnTo>
                    <a:pt x="545953" y="640632"/>
                  </a:lnTo>
                  <a:lnTo>
                    <a:pt x="545953" y="584106"/>
                  </a:lnTo>
                  <a:close/>
                </a:path>
                <a:path w="753109" h="640714">
                  <a:moveTo>
                    <a:pt x="451823" y="527579"/>
                  </a:moveTo>
                  <a:lnTo>
                    <a:pt x="301215" y="527579"/>
                  </a:lnTo>
                  <a:lnTo>
                    <a:pt x="301215" y="584105"/>
                  </a:lnTo>
                  <a:lnTo>
                    <a:pt x="451823" y="584105"/>
                  </a:lnTo>
                  <a:lnTo>
                    <a:pt x="451823" y="527579"/>
                  </a:lnTo>
                  <a:close/>
                </a:path>
                <a:path w="753109" h="640714">
                  <a:moveTo>
                    <a:pt x="715426" y="0"/>
                  </a:moveTo>
                  <a:lnTo>
                    <a:pt x="37651" y="0"/>
                  </a:lnTo>
                  <a:lnTo>
                    <a:pt x="2988" y="23034"/>
                  </a:lnTo>
                  <a:lnTo>
                    <a:pt x="0" y="37684"/>
                  </a:lnTo>
                  <a:lnTo>
                    <a:pt x="0" y="489895"/>
                  </a:lnTo>
                  <a:lnTo>
                    <a:pt x="23015" y="524588"/>
                  </a:lnTo>
                  <a:lnTo>
                    <a:pt x="715426" y="527579"/>
                  </a:lnTo>
                  <a:lnTo>
                    <a:pt x="730035" y="524588"/>
                  </a:lnTo>
                  <a:lnTo>
                    <a:pt x="741988" y="516509"/>
                  </a:lnTo>
                  <a:lnTo>
                    <a:pt x="750074" y="504545"/>
                  </a:lnTo>
                  <a:lnTo>
                    <a:pt x="753078" y="489895"/>
                  </a:lnTo>
                  <a:lnTo>
                    <a:pt x="753078" y="471053"/>
                  </a:lnTo>
                  <a:lnTo>
                    <a:pt x="56478" y="471053"/>
                  </a:lnTo>
                  <a:lnTo>
                    <a:pt x="56478" y="277921"/>
                  </a:lnTo>
                  <a:lnTo>
                    <a:pt x="334161" y="277921"/>
                  </a:lnTo>
                  <a:lnTo>
                    <a:pt x="334161" y="249658"/>
                  </a:lnTo>
                  <a:lnTo>
                    <a:pt x="56478" y="249658"/>
                  </a:lnTo>
                  <a:lnTo>
                    <a:pt x="56477" y="56526"/>
                  </a:lnTo>
                  <a:lnTo>
                    <a:pt x="753078" y="56526"/>
                  </a:lnTo>
                  <a:lnTo>
                    <a:pt x="753078" y="37684"/>
                  </a:lnTo>
                  <a:lnTo>
                    <a:pt x="750073" y="23034"/>
                  </a:lnTo>
                  <a:lnTo>
                    <a:pt x="741988" y="11069"/>
                  </a:lnTo>
                  <a:lnTo>
                    <a:pt x="730034" y="2991"/>
                  </a:lnTo>
                  <a:lnTo>
                    <a:pt x="715426" y="0"/>
                  </a:lnTo>
                  <a:close/>
                </a:path>
                <a:path w="753109" h="640714">
                  <a:moveTo>
                    <a:pt x="334161" y="277921"/>
                  </a:moveTo>
                  <a:lnTo>
                    <a:pt x="305922" y="277921"/>
                  </a:lnTo>
                  <a:lnTo>
                    <a:pt x="305922" y="471053"/>
                  </a:lnTo>
                  <a:lnTo>
                    <a:pt x="334161" y="471053"/>
                  </a:lnTo>
                  <a:lnTo>
                    <a:pt x="334161" y="277921"/>
                  </a:lnTo>
                  <a:close/>
                </a:path>
                <a:path w="753109" h="640714">
                  <a:moveTo>
                    <a:pt x="753078" y="56526"/>
                  </a:moveTo>
                  <a:lnTo>
                    <a:pt x="696560" y="56526"/>
                  </a:lnTo>
                  <a:lnTo>
                    <a:pt x="696561" y="471053"/>
                  </a:lnTo>
                  <a:lnTo>
                    <a:pt x="753078" y="471053"/>
                  </a:lnTo>
                  <a:lnTo>
                    <a:pt x="753078" y="56526"/>
                  </a:lnTo>
                  <a:close/>
                </a:path>
                <a:path w="753109" h="640714">
                  <a:moveTo>
                    <a:pt x="334161" y="56526"/>
                  </a:moveTo>
                  <a:lnTo>
                    <a:pt x="305922" y="56526"/>
                  </a:lnTo>
                  <a:lnTo>
                    <a:pt x="305922" y="249658"/>
                  </a:lnTo>
                  <a:lnTo>
                    <a:pt x="334161" y="249658"/>
                  </a:lnTo>
                  <a:lnTo>
                    <a:pt x="334161" y="565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54980" y="3353880"/>
              <a:ext cx="207305" cy="221175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67523" y="3301852"/>
              <a:ext cx="127569" cy="13611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67523" y="3523726"/>
              <a:ext cx="127569" cy="136118"/>
            </a:xfrm>
            <a:prstGeom prst="rect">
              <a:avLst/>
            </a:prstGeom>
          </p:spPr>
        </p:pic>
      </p:grpSp>
      <p:grpSp>
        <p:nvGrpSpPr>
          <p:cNvPr id="36" name="object 36" descr=""/>
          <p:cNvGrpSpPr/>
          <p:nvPr/>
        </p:nvGrpSpPr>
        <p:grpSpPr>
          <a:xfrm>
            <a:off x="6146291" y="4558284"/>
            <a:ext cx="1156970" cy="1156970"/>
            <a:chOff x="6146291" y="4558284"/>
            <a:chExt cx="1156970" cy="1156970"/>
          </a:xfrm>
        </p:grpSpPr>
        <p:pic>
          <p:nvPicPr>
            <p:cNvPr id="37" name="object 3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46291" y="4558284"/>
              <a:ext cx="1156715" cy="1156716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604317" y="4977429"/>
              <a:ext cx="225911" cy="226105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77294" y="4922787"/>
              <a:ext cx="75303" cy="75368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63123" y="5356156"/>
              <a:ext cx="75303" cy="75368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6345631" y="4843653"/>
              <a:ext cx="762635" cy="573405"/>
            </a:xfrm>
            <a:custGeom>
              <a:avLst/>
              <a:gdLst/>
              <a:ahLst/>
              <a:cxnLst/>
              <a:rect l="l" t="t" r="r" b="b"/>
              <a:pathLst>
                <a:path w="762634" h="573404">
                  <a:moveTo>
                    <a:pt x="624205" y="207886"/>
                  </a:moveTo>
                  <a:lnTo>
                    <a:pt x="618261" y="174294"/>
                  </a:lnTo>
                  <a:lnTo>
                    <a:pt x="610717" y="180124"/>
                  </a:lnTo>
                  <a:lnTo>
                    <a:pt x="602373" y="184886"/>
                  </a:lnTo>
                  <a:lnTo>
                    <a:pt x="593509" y="188607"/>
                  </a:lnTo>
                  <a:lnTo>
                    <a:pt x="584365" y="191249"/>
                  </a:lnTo>
                  <a:lnTo>
                    <a:pt x="584365" y="227825"/>
                  </a:lnTo>
                  <a:lnTo>
                    <a:pt x="567588" y="268833"/>
                  </a:lnTo>
                  <a:lnTo>
                    <a:pt x="536041" y="311251"/>
                  </a:lnTo>
                  <a:lnTo>
                    <a:pt x="491718" y="352031"/>
                  </a:lnTo>
                  <a:lnTo>
                    <a:pt x="436587" y="388150"/>
                  </a:lnTo>
                  <a:lnTo>
                    <a:pt x="395287" y="408089"/>
                  </a:lnTo>
                  <a:lnTo>
                    <a:pt x="353987" y="422541"/>
                  </a:lnTo>
                  <a:lnTo>
                    <a:pt x="313740" y="431342"/>
                  </a:lnTo>
                  <a:lnTo>
                    <a:pt x="275628" y="434314"/>
                  </a:lnTo>
                  <a:lnTo>
                    <a:pt x="243738" y="431711"/>
                  </a:lnTo>
                  <a:lnTo>
                    <a:pt x="197256" y="411657"/>
                  </a:lnTo>
                  <a:lnTo>
                    <a:pt x="176822" y="375577"/>
                  </a:lnTo>
                  <a:lnTo>
                    <a:pt x="176784" y="353758"/>
                  </a:lnTo>
                  <a:lnTo>
                    <a:pt x="183108" y="329831"/>
                  </a:lnTo>
                  <a:lnTo>
                    <a:pt x="195618" y="304304"/>
                  </a:lnTo>
                  <a:lnTo>
                    <a:pt x="193662" y="287909"/>
                  </a:lnTo>
                  <a:lnTo>
                    <a:pt x="193382" y="271335"/>
                  </a:lnTo>
                  <a:lnTo>
                    <a:pt x="194691" y="254749"/>
                  </a:lnTo>
                  <a:lnTo>
                    <a:pt x="197497" y="238353"/>
                  </a:lnTo>
                  <a:lnTo>
                    <a:pt x="182194" y="256489"/>
                  </a:lnTo>
                  <a:lnTo>
                    <a:pt x="168313" y="276034"/>
                  </a:lnTo>
                  <a:lnTo>
                    <a:pt x="149110" y="313550"/>
                  </a:lnTo>
                  <a:lnTo>
                    <a:pt x="139611" y="349288"/>
                  </a:lnTo>
                  <a:lnTo>
                    <a:pt x="139992" y="382562"/>
                  </a:lnTo>
                  <a:lnTo>
                    <a:pt x="170256" y="437667"/>
                  </a:lnTo>
                  <a:lnTo>
                    <a:pt x="233565" y="467233"/>
                  </a:lnTo>
                  <a:lnTo>
                    <a:pt x="275628" y="471055"/>
                  </a:lnTo>
                  <a:lnTo>
                    <a:pt x="318655" y="467741"/>
                  </a:lnTo>
                  <a:lnTo>
                    <a:pt x="363639" y="457987"/>
                  </a:lnTo>
                  <a:lnTo>
                    <a:pt x="409321" y="442048"/>
                  </a:lnTo>
                  <a:lnTo>
                    <a:pt x="454469" y="420179"/>
                  </a:lnTo>
                  <a:lnTo>
                    <a:pt x="503504" y="389699"/>
                  </a:lnTo>
                  <a:lnTo>
                    <a:pt x="545236" y="355612"/>
                  </a:lnTo>
                  <a:lnTo>
                    <a:pt x="578904" y="319151"/>
                  </a:lnTo>
                  <a:lnTo>
                    <a:pt x="603783" y="281559"/>
                  </a:lnTo>
                  <a:lnTo>
                    <a:pt x="619125" y="244055"/>
                  </a:lnTo>
                  <a:lnTo>
                    <a:pt x="624205" y="207886"/>
                  </a:lnTo>
                  <a:close/>
                </a:path>
                <a:path w="762634" h="573404">
                  <a:moveTo>
                    <a:pt x="762165" y="164020"/>
                  </a:moveTo>
                  <a:lnTo>
                    <a:pt x="758113" y="124510"/>
                  </a:lnTo>
                  <a:lnTo>
                    <a:pt x="744410" y="88557"/>
                  </a:lnTo>
                  <a:lnTo>
                    <a:pt x="721360" y="57289"/>
                  </a:lnTo>
                  <a:lnTo>
                    <a:pt x="689952" y="32562"/>
                  </a:lnTo>
                  <a:lnTo>
                    <a:pt x="650862" y="14630"/>
                  </a:lnTo>
                  <a:lnTo>
                    <a:pt x="604774" y="3695"/>
                  </a:lnTo>
                  <a:lnTo>
                    <a:pt x="552361" y="0"/>
                  </a:lnTo>
                  <a:lnTo>
                    <a:pt x="507187" y="2336"/>
                  </a:lnTo>
                  <a:lnTo>
                    <a:pt x="460463" y="9283"/>
                  </a:lnTo>
                  <a:lnTo>
                    <a:pt x="412699" y="20726"/>
                  </a:lnTo>
                  <a:lnTo>
                    <a:pt x="364388" y="36576"/>
                  </a:lnTo>
                  <a:lnTo>
                    <a:pt x="316014" y="56705"/>
                  </a:lnTo>
                  <a:lnTo>
                    <a:pt x="268097" y="81026"/>
                  </a:lnTo>
                  <a:lnTo>
                    <a:pt x="215011" y="112674"/>
                  </a:lnTo>
                  <a:lnTo>
                    <a:pt x="166916" y="147091"/>
                  </a:lnTo>
                  <a:lnTo>
                    <a:pt x="124155" y="183705"/>
                  </a:lnTo>
                  <a:lnTo>
                    <a:pt x="87109" y="221932"/>
                  </a:lnTo>
                  <a:lnTo>
                    <a:pt x="56108" y="261162"/>
                  </a:lnTo>
                  <a:lnTo>
                    <a:pt x="31546" y="300837"/>
                  </a:lnTo>
                  <a:lnTo>
                    <a:pt x="13766" y="340360"/>
                  </a:lnTo>
                  <a:lnTo>
                    <a:pt x="3136" y="379145"/>
                  </a:lnTo>
                  <a:lnTo>
                    <a:pt x="0" y="416598"/>
                  </a:lnTo>
                  <a:lnTo>
                    <a:pt x="4737" y="452145"/>
                  </a:lnTo>
                  <a:lnTo>
                    <a:pt x="30213" y="503491"/>
                  </a:lnTo>
                  <a:lnTo>
                    <a:pt x="61925" y="534073"/>
                  </a:lnTo>
                  <a:lnTo>
                    <a:pt x="80772" y="545477"/>
                  </a:lnTo>
                  <a:lnTo>
                    <a:pt x="84416" y="526529"/>
                  </a:lnTo>
                  <a:lnTo>
                    <a:pt x="93014" y="509689"/>
                  </a:lnTo>
                  <a:lnTo>
                    <a:pt x="59524" y="480009"/>
                  </a:lnTo>
                  <a:lnTo>
                    <a:pt x="40779" y="437121"/>
                  </a:lnTo>
                  <a:lnTo>
                    <a:pt x="39027" y="403682"/>
                  </a:lnTo>
                  <a:lnTo>
                    <a:pt x="45821" y="367741"/>
                  </a:lnTo>
                  <a:lnTo>
                    <a:pt x="60617" y="330123"/>
                  </a:lnTo>
                  <a:lnTo>
                    <a:pt x="82892" y="291579"/>
                  </a:lnTo>
                  <a:lnTo>
                    <a:pt x="112115" y="252945"/>
                  </a:lnTo>
                  <a:lnTo>
                    <a:pt x="147751" y="214972"/>
                  </a:lnTo>
                  <a:lnTo>
                    <a:pt x="189280" y="178473"/>
                  </a:lnTo>
                  <a:lnTo>
                    <a:pt x="236156" y="144233"/>
                  </a:lnTo>
                  <a:lnTo>
                    <a:pt x="287858" y="113055"/>
                  </a:lnTo>
                  <a:lnTo>
                    <a:pt x="332955" y="90398"/>
                  </a:lnTo>
                  <a:lnTo>
                    <a:pt x="378472" y="71501"/>
                  </a:lnTo>
                  <a:lnTo>
                    <a:pt x="423875" y="56527"/>
                  </a:lnTo>
                  <a:lnTo>
                    <a:pt x="468655" y="45643"/>
                  </a:lnTo>
                  <a:lnTo>
                    <a:pt x="512292" y="39001"/>
                  </a:lnTo>
                  <a:lnTo>
                    <a:pt x="554253" y="36741"/>
                  </a:lnTo>
                  <a:lnTo>
                    <a:pt x="608622" y="41262"/>
                  </a:lnTo>
                  <a:lnTo>
                    <a:pt x="653910" y="54533"/>
                  </a:lnTo>
                  <a:lnTo>
                    <a:pt x="689140" y="76098"/>
                  </a:lnTo>
                  <a:lnTo>
                    <a:pt x="713346" y="105524"/>
                  </a:lnTo>
                  <a:lnTo>
                    <a:pt x="725220" y="141706"/>
                  </a:lnTo>
                  <a:lnTo>
                    <a:pt x="724395" y="183007"/>
                  </a:lnTo>
                  <a:lnTo>
                    <a:pt x="711212" y="228193"/>
                  </a:lnTo>
                  <a:lnTo>
                    <a:pt x="686028" y="276034"/>
                  </a:lnTo>
                  <a:lnTo>
                    <a:pt x="661466" y="310057"/>
                  </a:lnTo>
                  <a:lnTo>
                    <a:pt x="632307" y="343141"/>
                  </a:lnTo>
                  <a:lnTo>
                    <a:pt x="598957" y="374967"/>
                  </a:lnTo>
                  <a:lnTo>
                    <a:pt x="561848" y="405218"/>
                  </a:lnTo>
                  <a:lnTo>
                    <a:pt x="521385" y="433578"/>
                  </a:lnTo>
                  <a:lnTo>
                    <a:pt x="478002" y="459752"/>
                  </a:lnTo>
                  <a:lnTo>
                    <a:pt x="427951" y="484593"/>
                  </a:lnTo>
                  <a:lnTo>
                    <a:pt x="377634" y="504736"/>
                  </a:lnTo>
                  <a:lnTo>
                    <a:pt x="327685" y="519988"/>
                  </a:lnTo>
                  <a:lnTo>
                    <a:pt x="278714" y="530174"/>
                  </a:lnTo>
                  <a:lnTo>
                    <a:pt x="231381" y="535114"/>
                  </a:lnTo>
                  <a:lnTo>
                    <a:pt x="233260" y="557733"/>
                  </a:lnTo>
                  <a:lnTo>
                    <a:pt x="229501" y="572808"/>
                  </a:lnTo>
                  <a:lnTo>
                    <a:pt x="272186" y="568960"/>
                  </a:lnTo>
                  <a:lnTo>
                    <a:pt x="316166" y="561251"/>
                  </a:lnTo>
                  <a:lnTo>
                    <a:pt x="361048" y="549719"/>
                  </a:lnTo>
                  <a:lnTo>
                    <a:pt x="406400" y="534416"/>
                  </a:lnTo>
                  <a:lnTo>
                    <a:pt x="451789" y="515404"/>
                  </a:lnTo>
                  <a:lnTo>
                    <a:pt x="496824" y="492721"/>
                  </a:lnTo>
                  <a:lnTo>
                    <a:pt x="542963" y="465391"/>
                  </a:lnTo>
                  <a:lnTo>
                    <a:pt x="586003" y="435432"/>
                  </a:lnTo>
                  <a:lnTo>
                    <a:pt x="625551" y="403225"/>
                  </a:lnTo>
                  <a:lnTo>
                    <a:pt x="661174" y="369138"/>
                  </a:lnTo>
                  <a:lnTo>
                    <a:pt x="692467" y="333527"/>
                  </a:lnTo>
                  <a:lnTo>
                    <a:pt x="718985" y="296760"/>
                  </a:lnTo>
                  <a:lnTo>
                    <a:pt x="742327" y="250875"/>
                  </a:lnTo>
                  <a:lnTo>
                    <a:pt x="756805" y="206387"/>
                  </a:lnTo>
                  <a:lnTo>
                    <a:pt x="762165" y="1640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1956307" y="1429969"/>
            <a:ext cx="356870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Spring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School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Startups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Commercialisation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3" name="object 43" descr=""/>
          <p:cNvSpPr txBox="1"/>
          <p:nvPr/>
        </p:nvSpPr>
        <p:spPr>
          <a:xfrm>
            <a:off x="1883410" y="3254705"/>
            <a:ext cx="33813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Commercial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Space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Days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883410" y="4907356"/>
            <a:ext cx="24828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Paper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competition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7666101" y="1454861"/>
            <a:ext cx="3382645" cy="2395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2023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General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Meeting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latin typeface="Arial"/>
                <a:cs typeface="Arial"/>
              </a:rPr>
              <a:t>members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14"/>
              </a:spcBef>
            </a:pPr>
            <a:endParaRPr sz="2400">
              <a:latin typeface="Arial"/>
              <a:cs typeface="Arial"/>
            </a:endParaRPr>
          </a:p>
          <a:p>
            <a:pPr marL="12700" marR="92329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Online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networking sessions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666101" y="4780533"/>
            <a:ext cx="28200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Thematic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workshops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92240"/>
            <a:ext cx="12192000" cy="36576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0283" y="352043"/>
            <a:ext cx="2414016" cy="45415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245" y="943736"/>
            <a:ext cx="11306175" cy="190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3146"/>
                </a:solidFill>
              </a:rPr>
              <a:t>Spring</a:t>
            </a:r>
            <a:r>
              <a:rPr dirty="0" spc="-40">
                <a:solidFill>
                  <a:srgbClr val="003146"/>
                </a:solidFill>
              </a:rPr>
              <a:t> </a:t>
            </a:r>
            <a:r>
              <a:rPr dirty="0" spc="-10">
                <a:solidFill>
                  <a:srgbClr val="003146"/>
                </a:solidFill>
              </a:rPr>
              <a:t>School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430174" y="1182369"/>
            <a:ext cx="4272280" cy="372999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80"/>
              </a:spcBef>
              <a:buClr>
                <a:srgbClr val="003449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800" spc="-10">
                <a:latin typeface="Arial"/>
                <a:cs typeface="Arial"/>
              </a:rPr>
              <a:t>23-</a:t>
            </a:r>
            <a:r>
              <a:rPr dirty="0" sz="1800">
                <a:latin typeface="Arial"/>
                <a:cs typeface="Arial"/>
              </a:rPr>
              <a:t>24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May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Politecnico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Bari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Clr>
                <a:srgbClr val="003449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Event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 students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 </a:t>
            </a:r>
            <a:r>
              <a:rPr dirty="0" sz="1800" spc="-20">
                <a:latin typeface="Arial"/>
                <a:cs typeface="Arial"/>
              </a:rPr>
              <a:t>young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080"/>
              </a:spcBef>
            </a:pPr>
            <a:r>
              <a:rPr dirty="0" sz="1800" spc="-10">
                <a:latin typeface="Arial"/>
                <a:cs typeface="Arial"/>
              </a:rPr>
              <a:t>professionals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Clr>
                <a:srgbClr val="003449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Around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40</a:t>
            </a:r>
            <a:r>
              <a:rPr dirty="0" sz="1800" spc="-10">
                <a:latin typeface="Arial"/>
                <a:cs typeface="Arial"/>
              </a:rPr>
              <a:t> participants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50000"/>
              </a:lnSpc>
              <a:buClr>
                <a:srgbClr val="003449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broad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range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speakers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representing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private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public sectors,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</a:t>
            </a:r>
            <a:r>
              <a:rPr dirty="0" sz="1800" spc="-10">
                <a:latin typeface="Arial"/>
                <a:cs typeface="Arial"/>
              </a:rPr>
              <a:t>academia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Clr>
                <a:srgbClr val="003449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Pitch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competition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start-</a:t>
            </a:r>
            <a:r>
              <a:rPr dirty="0" sz="1800">
                <a:latin typeface="Arial"/>
                <a:cs typeface="Arial"/>
              </a:rPr>
              <a:t>ups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–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080"/>
              </a:spcBef>
            </a:pPr>
            <a:r>
              <a:rPr dirty="0" sz="1800">
                <a:latin typeface="Arial"/>
                <a:cs typeface="Arial"/>
              </a:rPr>
              <a:t>final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ESA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Payload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Masters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69408" y="1281683"/>
            <a:ext cx="6579108" cy="4934712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3146"/>
                </a:solidFill>
              </a:rPr>
              <a:t>General</a:t>
            </a:r>
            <a:r>
              <a:rPr dirty="0" spc="-35">
                <a:solidFill>
                  <a:srgbClr val="003146"/>
                </a:solidFill>
              </a:rPr>
              <a:t> </a:t>
            </a:r>
            <a:r>
              <a:rPr dirty="0">
                <a:solidFill>
                  <a:srgbClr val="003146"/>
                </a:solidFill>
              </a:rPr>
              <a:t>Meeting</a:t>
            </a:r>
            <a:r>
              <a:rPr dirty="0" spc="-35">
                <a:solidFill>
                  <a:srgbClr val="003146"/>
                </a:solidFill>
              </a:rPr>
              <a:t> </a:t>
            </a:r>
            <a:r>
              <a:rPr dirty="0">
                <a:solidFill>
                  <a:srgbClr val="003146"/>
                </a:solidFill>
              </a:rPr>
              <a:t>of</a:t>
            </a:r>
            <a:r>
              <a:rPr dirty="0" spc="-20">
                <a:solidFill>
                  <a:srgbClr val="003146"/>
                </a:solidFill>
              </a:rPr>
              <a:t> </a:t>
            </a:r>
            <a:r>
              <a:rPr dirty="0" spc="-10">
                <a:solidFill>
                  <a:srgbClr val="003146"/>
                </a:solidFill>
              </a:rPr>
              <a:t>members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0174" y="1225041"/>
            <a:ext cx="5276215" cy="2228215"/>
          </a:xfrm>
          <a:prstGeom prst="rect">
            <a:avLst/>
          </a:prstGeom>
        </p:spPr>
        <p:txBody>
          <a:bodyPr wrap="square" lIns="0" tIns="1073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dirty="0" sz="1800" b="1">
                <a:solidFill>
                  <a:srgbClr val="003146"/>
                </a:solidFill>
                <a:latin typeface="Arial"/>
                <a:cs typeface="Arial"/>
              </a:rPr>
              <a:t>Last</a:t>
            </a:r>
            <a:r>
              <a:rPr dirty="0" sz="1800" spc="-30" b="1">
                <a:solidFill>
                  <a:srgbClr val="00314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03146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  <a:p>
            <a:pPr marL="241300" marR="779780" indent="-228600">
              <a:lnSpc>
                <a:spcPct val="129400"/>
              </a:lnSpc>
              <a:spcBef>
                <a:spcPts val="105"/>
              </a:spcBef>
              <a:buClr>
                <a:srgbClr val="003449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Presentations</a:t>
            </a:r>
            <a:r>
              <a:rPr dirty="0" sz="1800" spc="-10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on the</a:t>
            </a:r>
            <a:r>
              <a:rPr dirty="0" sz="1800" spc="-10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space</a:t>
            </a:r>
            <a:r>
              <a:rPr dirty="0" sz="1800" spc="-5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economy</a:t>
            </a:r>
            <a:r>
              <a:rPr dirty="0" sz="1800" spc="10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C2B3D"/>
                </a:solidFill>
                <a:latin typeface="Arial"/>
                <a:cs typeface="Arial"/>
              </a:rPr>
              <a:t>and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commerce</a:t>
            </a:r>
            <a:r>
              <a:rPr dirty="0" sz="1800" spc="-10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by</a:t>
            </a:r>
            <a:r>
              <a:rPr dirty="0" sz="1800" spc="-15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ESA</a:t>
            </a:r>
            <a:r>
              <a:rPr dirty="0" sz="1800" spc="-110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ESPI,</a:t>
            </a:r>
            <a:r>
              <a:rPr dirty="0" sz="1800" spc="-20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C2B3D"/>
                </a:solidFill>
                <a:latin typeface="Arial"/>
                <a:cs typeface="Arial"/>
              </a:rPr>
              <a:t>respectively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29400"/>
              </a:lnSpc>
              <a:spcBef>
                <a:spcPts val="15"/>
              </a:spcBef>
              <a:buClr>
                <a:srgbClr val="003449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Interactive</a:t>
            </a:r>
            <a:r>
              <a:rPr dirty="0" sz="1800" spc="-35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sessions</a:t>
            </a:r>
            <a:r>
              <a:rPr dirty="0" sz="1800" spc="-25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facilitating</a:t>
            </a:r>
            <a:r>
              <a:rPr dirty="0" sz="1800" spc="-15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fruitful</a:t>
            </a:r>
            <a:r>
              <a:rPr dirty="0" sz="1800" spc="-45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C2B3D"/>
                </a:solidFill>
                <a:latin typeface="Arial"/>
                <a:cs typeface="Arial"/>
              </a:rPr>
              <a:t>discussions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and</a:t>
            </a:r>
            <a:r>
              <a:rPr dirty="0" sz="1800" spc="-5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C2B3D"/>
                </a:solidFill>
                <a:latin typeface="Arial"/>
                <a:cs typeface="Arial"/>
              </a:rPr>
              <a:t>exchanges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75"/>
              </a:spcBef>
              <a:buClr>
                <a:srgbClr val="003449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Nearly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100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participants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596253" y="1182369"/>
            <a:ext cx="5048885" cy="1929764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800" b="1">
                <a:solidFill>
                  <a:srgbClr val="003146"/>
                </a:solidFill>
                <a:latin typeface="Arial"/>
                <a:cs typeface="Arial"/>
              </a:rPr>
              <a:t>General</a:t>
            </a:r>
            <a:r>
              <a:rPr dirty="0" sz="1800" spc="-40" b="1">
                <a:solidFill>
                  <a:srgbClr val="00314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3146"/>
                </a:solidFill>
                <a:latin typeface="Arial"/>
                <a:cs typeface="Arial"/>
              </a:rPr>
              <a:t>Meeting</a:t>
            </a:r>
            <a:r>
              <a:rPr dirty="0" sz="1800" spc="-45" b="1">
                <a:solidFill>
                  <a:srgbClr val="003146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003146"/>
                </a:solidFill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Clr>
                <a:srgbClr val="003449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800">
                <a:latin typeface="Arial"/>
                <a:cs typeface="Arial"/>
              </a:rPr>
              <a:t>Whole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day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event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December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Vienna</a:t>
            </a:r>
            <a:endParaRPr sz="1800">
              <a:latin typeface="Arial"/>
              <a:cs typeface="Arial"/>
            </a:endParaRPr>
          </a:p>
          <a:p>
            <a:pPr marL="241300" marR="5080" indent="-228600">
              <a:lnSpc>
                <a:spcPct val="129600"/>
              </a:lnSpc>
              <a:spcBef>
                <a:spcPts val="105"/>
              </a:spcBef>
              <a:buClr>
                <a:srgbClr val="003449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Reviewing the</a:t>
            </a:r>
            <a:r>
              <a:rPr dirty="0" sz="1800" spc="-50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activities</a:t>
            </a:r>
            <a:r>
              <a:rPr dirty="0" sz="1800" spc="-30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and</a:t>
            </a:r>
            <a:r>
              <a:rPr dirty="0" sz="1800" spc="-35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discussing</a:t>
            </a:r>
            <a:r>
              <a:rPr dirty="0" sz="1800" spc="-30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the</a:t>
            </a:r>
            <a:r>
              <a:rPr dirty="0" sz="1800" spc="-50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C2B3D"/>
                </a:solidFill>
                <a:latin typeface="Arial"/>
                <a:cs typeface="Arial"/>
              </a:rPr>
              <a:t>way </a:t>
            </a:r>
            <a:r>
              <a:rPr dirty="0" sz="1800" spc="-10">
                <a:solidFill>
                  <a:srgbClr val="1C2B3D"/>
                </a:solidFill>
                <a:latin typeface="Arial"/>
                <a:cs typeface="Arial"/>
              </a:rPr>
              <a:t>forward</a:t>
            </a:r>
            <a:endParaRPr sz="1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45"/>
              </a:spcBef>
              <a:buClr>
                <a:srgbClr val="003449"/>
              </a:buClr>
              <a:buFont typeface="Wingdings"/>
              <a:buChar char=""/>
              <a:tabLst>
                <a:tab pos="241300" algn="l"/>
              </a:tabLst>
            </a:pP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Election</a:t>
            </a:r>
            <a:r>
              <a:rPr dirty="0" sz="1800" spc="-15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C2B3D"/>
                </a:solidFill>
                <a:latin typeface="Arial"/>
                <a:cs typeface="Arial"/>
              </a:rPr>
              <a:t>the</a:t>
            </a:r>
            <a:r>
              <a:rPr dirty="0" sz="1800" spc="-20">
                <a:solidFill>
                  <a:srgbClr val="1C2B3D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C2B3D"/>
                </a:solidFill>
                <a:latin typeface="Arial"/>
                <a:cs typeface="Arial"/>
              </a:rPr>
              <a:t>Board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7388" y="3755135"/>
            <a:ext cx="3691128" cy="246126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0435" y="3755135"/>
            <a:ext cx="3691127" cy="24612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483" y="3752088"/>
            <a:ext cx="3677412" cy="2464308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92240"/>
            <a:ext cx="12192000" cy="36576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0283" y="352043"/>
            <a:ext cx="2414016" cy="45415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245" y="943736"/>
            <a:ext cx="11306175" cy="190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003146"/>
                </a:solidFill>
              </a:rPr>
              <a:t>Contact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430174" y="1231138"/>
            <a:ext cx="4829175" cy="4069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6535">
              <a:lnSpc>
                <a:spcPct val="100000"/>
              </a:lnSpc>
              <a:spcBef>
                <a:spcPts val="100"/>
              </a:spcBef>
            </a:pPr>
            <a:r>
              <a:rPr dirty="0" sz="2400" spc="-135">
                <a:latin typeface="Arial"/>
                <a:cs typeface="Arial"/>
              </a:rPr>
              <a:t>To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find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out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more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about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ECSECO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apply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membership,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please </a:t>
            </a:r>
            <a:r>
              <a:rPr dirty="0" sz="2400">
                <a:latin typeface="Arial"/>
                <a:cs typeface="Arial"/>
              </a:rPr>
              <a:t>visit: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u="sng" sz="2400" spc="-10" b="1">
                <a:solidFill>
                  <a:srgbClr val="003146"/>
                </a:solidFill>
                <a:uFill>
                  <a:solidFill>
                    <a:srgbClr val="003146"/>
                  </a:solidFill>
                </a:uFill>
                <a:latin typeface="Arial"/>
                <a:cs typeface="Arial"/>
                <a:hlinkClick r:id="rId5"/>
              </a:rPr>
              <a:t>www.ecseco.org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35"/>
              </a:spcBef>
            </a:pPr>
            <a:endParaRPr sz="2400">
              <a:latin typeface="Arial"/>
              <a:cs typeface="Arial"/>
            </a:endParaRPr>
          </a:p>
          <a:p>
            <a:pPr marL="12700" marR="28575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If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have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questions,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please </a:t>
            </a:r>
            <a:r>
              <a:rPr dirty="0" sz="2400">
                <a:latin typeface="Arial"/>
                <a:cs typeface="Arial"/>
              </a:rPr>
              <a:t>do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hesitate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contact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Secretariat: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u="sng" sz="2400" spc="-10" b="1">
                <a:solidFill>
                  <a:srgbClr val="003146"/>
                </a:solidFill>
                <a:uFill>
                  <a:solidFill>
                    <a:srgbClr val="003146"/>
                  </a:solidFill>
                </a:uFill>
                <a:latin typeface="Arial"/>
                <a:cs typeface="Arial"/>
                <a:hlinkClick r:id="rId6"/>
              </a:rPr>
              <a:t>ecseco@esa.int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4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60">
                <a:latin typeface="Arial"/>
                <a:cs typeface="Arial"/>
              </a:rPr>
              <a:t>You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also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follow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our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activities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2400" b="1">
                <a:solidFill>
                  <a:srgbClr val="003146"/>
                </a:solidFill>
                <a:uFill>
                  <a:solidFill>
                    <a:srgbClr val="003146"/>
                  </a:solidFill>
                </a:uFill>
                <a:latin typeface="Arial"/>
                <a:cs typeface="Arial"/>
                <a:hlinkClick r:id="rId7"/>
              </a:rPr>
              <a:t>LinkedIn</a:t>
            </a:r>
            <a:r>
              <a:rPr dirty="0" sz="2400" spc="-50" b="1">
                <a:solidFill>
                  <a:srgbClr val="003146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u="sng" sz="2400" spc="-10" b="1">
                <a:solidFill>
                  <a:srgbClr val="003146"/>
                </a:solidFill>
                <a:uFill>
                  <a:solidFill>
                    <a:srgbClr val="003146"/>
                  </a:solidFill>
                </a:uFill>
                <a:latin typeface="Arial"/>
                <a:cs typeface="Arial"/>
                <a:hlinkClick r:id="rId8"/>
              </a:rPr>
              <a:t>Twitter/X</a:t>
            </a:r>
            <a:r>
              <a:rPr dirty="0" sz="2400" spc="-1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29655" y="1251203"/>
            <a:ext cx="6118859" cy="4102608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Space</a:t>
            </a:r>
            <a:r>
              <a:rPr dirty="0" spc="-25"/>
              <a:t> </a:t>
            </a:r>
            <a:r>
              <a:rPr dirty="0"/>
              <a:t>&amp; </a:t>
            </a:r>
            <a:r>
              <a:rPr dirty="0" spc="-10"/>
              <a:t>non-</a:t>
            </a:r>
            <a:r>
              <a:rPr dirty="0"/>
              <a:t>space</a:t>
            </a:r>
            <a:r>
              <a:rPr dirty="0" spc="-35"/>
              <a:t> </a:t>
            </a:r>
            <a:r>
              <a:rPr dirty="0"/>
              <a:t>business:</a:t>
            </a:r>
            <a:r>
              <a:rPr dirty="0" spc="-20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 spc="-10"/>
              <a:t>transition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0174" y="2425445"/>
            <a:ext cx="5363845" cy="193611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</a:tabLst>
            </a:pPr>
            <a:r>
              <a:rPr dirty="0" sz="2000">
                <a:latin typeface="Arial"/>
                <a:cs typeface="Arial"/>
              </a:rPr>
              <a:t>From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space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economy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new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space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economy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10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2000" spc="-10">
                <a:latin typeface="Arial"/>
                <a:cs typeface="Arial"/>
              </a:rPr>
              <a:t>Transition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perspective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25"/>
              </a:spcBef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2000">
                <a:latin typeface="Arial"/>
                <a:cs typeface="Arial"/>
              </a:rPr>
              <a:t>Space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10">
                <a:latin typeface="Arial"/>
                <a:cs typeface="Arial"/>
              </a:rPr>
              <a:t> non-</a:t>
            </a:r>
            <a:r>
              <a:rPr dirty="0" sz="2000">
                <a:latin typeface="Arial"/>
                <a:cs typeface="Arial"/>
              </a:rPr>
              <a:t>space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business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2780" y="1781555"/>
            <a:ext cx="4745735" cy="3668267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1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Prof. Vito Albino</dc:creator>
  <dc:title>Space and non-space business in a joint transition</dc:title>
  <dcterms:created xsi:type="dcterms:W3CDTF">2023-09-28T07:43:32Z</dcterms:created>
  <dcterms:modified xsi:type="dcterms:W3CDTF">2023-09-28T07:43:32Z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2023-09-27T00:00:00Z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2023-09-28T00:00:00Z</vt:filetime>
  </property>
  <property fmtid="{D5CDD505-2E9C-101B-9397-08002B2CF9AE}" pid="5" name="Producer">
    <vt:lpwstr>Microsoft® PowerPoint® per Microsoft 365</vt:lpwstr>
  </property>
</Properties>
</file>