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3"/>
  </p:notesMasterIdLst>
  <p:sldIdLst>
    <p:sldId id="256" r:id="rId7"/>
    <p:sldId id="2107" r:id="rId8"/>
    <p:sldId id="4361" r:id="rId9"/>
    <p:sldId id="2110" r:id="rId10"/>
    <p:sldId id="1122" r:id="rId11"/>
    <p:sldId id="4368" r:id="rId12"/>
    <p:sldId id="2101" r:id="rId13"/>
    <p:sldId id="2103" r:id="rId14"/>
    <p:sldId id="4362" r:id="rId15"/>
    <p:sldId id="2093" r:id="rId16"/>
    <p:sldId id="4369" r:id="rId17"/>
    <p:sldId id="1981" r:id="rId18"/>
    <p:sldId id="2173" r:id="rId19"/>
    <p:sldId id="275" r:id="rId20"/>
    <p:sldId id="4364" r:id="rId21"/>
    <p:sldId id="258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SPA" initials="EUSPA" lastIdx="7" clrIdx="0">
    <p:extLst>
      <p:ext uri="{19B8F6BF-5375-455C-9EA6-DF929625EA0E}">
        <p15:presenceInfo xmlns:p15="http://schemas.microsoft.com/office/powerpoint/2012/main" userId="EUSPA" providerId="None"/>
      </p:ext>
    </p:extLst>
  </p:cmAuthor>
  <p:cmAuthor id="2" name="GARCIA HERNANDEZ Cristina EXT" initials="GHCE" lastIdx="6" clrIdx="1">
    <p:extLst>
      <p:ext uri="{19B8F6BF-5375-455C-9EA6-DF929625EA0E}">
        <p15:presenceInfo xmlns:p15="http://schemas.microsoft.com/office/powerpoint/2012/main" userId="S-1-5-21-4284197286-693118974-3639419269-25612" providerId="AD"/>
      </p:ext>
    </p:extLst>
  </p:cmAuthor>
  <p:cmAuthor id="3" name="BLASI Reinhard" initials="BR" lastIdx="1" clrIdx="2">
    <p:extLst>
      <p:ext uri="{19B8F6BF-5375-455C-9EA6-DF929625EA0E}">
        <p15:presenceInfo xmlns:p15="http://schemas.microsoft.com/office/powerpoint/2012/main" userId="S-1-5-21-4284197286-693118974-3639419269-2108" providerId="AD"/>
      </p:ext>
    </p:extLst>
  </p:cmAuthor>
  <p:cmAuthor id="4" name="VERLINDEN Tania (HOME)" initials="VT(" lastIdx="2" clrIdx="3">
    <p:extLst>
      <p:ext uri="{19B8F6BF-5375-455C-9EA6-DF929625EA0E}">
        <p15:presenceInfo xmlns:p15="http://schemas.microsoft.com/office/powerpoint/2012/main" userId="S-1-5-21-1606980848-2025429265-839522115-385539" providerId="AD"/>
      </p:ext>
    </p:extLst>
  </p:cmAuthor>
  <p:cmAuthor id="5" name="JELINKOVA Nikola EXT" initials="JNE" lastIdx="1" clrIdx="4">
    <p:extLst>
      <p:ext uri="{19B8F6BF-5375-455C-9EA6-DF929625EA0E}">
        <p15:presenceInfo xmlns:p15="http://schemas.microsoft.com/office/powerpoint/2012/main" userId="S-1-5-21-4284197286-693118974-3639419269-307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67B"/>
    <a:srgbClr val="152E75"/>
    <a:srgbClr val="0E4194"/>
    <a:srgbClr val="FFED00"/>
    <a:srgbClr val="573B64"/>
    <a:srgbClr val="F9A49A"/>
    <a:srgbClr val="BBC3D3"/>
    <a:srgbClr val="3E6CC0"/>
    <a:srgbClr val="EEDF82"/>
    <a:srgbClr val="9EC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5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C558F-899C-44DB-B10A-DDF06A763473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150"/>
        </a:p>
      </dgm:t>
    </dgm:pt>
    <dgm:pt modelId="{272911C6-74C1-4A67-B921-7EE3267872F6}">
      <dgm:prSet phldrT="[Text]"/>
      <dgm:spPr/>
      <dgm:t>
        <a:bodyPr/>
        <a:lstStyle/>
        <a:p>
          <a:r>
            <a:rPr lang="en-US" b="1" dirty="0">
              <a:solidFill>
                <a:schemeClr val="accent5"/>
              </a:solidFill>
            </a:rPr>
            <a:t>Research of archeological sites</a:t>
          </a:r>
          <a:endParaRPr lang="en-150" b="1" dirty="0">
            <a:solidFill>
              <a:schemeClr val="accent5"/>
            </a:solidFill>
          </a:endParaRPr>
        </a:p>
      </dgm:t>
    </dgm:pt>
    <dgm:pt modelId="{35E93962-60C8-4162-88F8-84085A12A450}" type="parTrans" cxnId="{C1A7529D-49CA-490D-ABA3-E3643E6EC228}">
      <dgm:prSet/>
      <dgm:spPr/>
      <dgm:t>
        <a:bodyPr/>
        <a:lstStyle/>
        <a:p>
          <a:endParaRPr lang="en-150"/>
        </a:p>
      </dgm:t>
    </dgm:pt>
    <dgm:pt modelId="{EA76B4FD-B568-4BA5-9193-393440378D8F}" type="sibTrans" cxnId="{C1A7529D-49CA-490D-ABA3-E3643E6EC228}">
      <dgm:prSet/>
      <dgm:spPr/>
      <dgm:t>
        <a:bodyPr/>
        <a:lstStyle/>
        <a:p>
          <a:endParaRPr lang="en-150"/>
        </a:p>
      </dgm:t>
    </dgm:pt>
    <dgm:pt modelId="{16172DBE-0B50-4353-9D4D-5ED7DFAB2927}">
      <dgm:prSet phldrT="[Text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81567B"/>
              </a:solidFill>
              <a:latin typeface="Calibri" panose="020F0502020204030204"/>
              <a:ea typeface="+mn-ea"/>
              <a:cs typeface="+mn-cs"/>
            </a:rPr>
            <a:t>Monitoring of cultural heritage</a:t>
          </a:r>
          <a:endParaRPr lang="en-150" sz="1800" b="1" kern="1200" dirty="0">
            <a:solidFill>
              <a:srgbClr val="81567B"/>
            </a:solidFill>
            <a:latin typeface="Calibri" panose="020F0502020204030204"/>
            <a:ea typeface="+mn-ea"/>
            <a:cs typeface="+mn-cs"/>
          </a:endParaRPr>
        </a:p>
      </dgm:t>
    </dgm:pt>
    <dgm:pt modelId="{12E039AC-4988-4448-A432-1747747DC59E}" type="parTrans" cxnId="{F9E6B459-A74C-4058-AA18-9C62DCC3CC87}">
      <dgm:prSet/>
      <dgm:spPr/>
      <dgm:t>
        <a:bodyPr/>
        <a:lstStyle/>
        <a:p>
          <a:endParaRPr lang="en-150"/>
        </a:p>
      </dgm:t>
    </dgm:pt>
    <dgm:pt modelId="{EE19B65A-650A-45FC-AC7F-3124E8551671}" type="sibTrans" cxnId="{F9E6B459-A74C-4058-AA18-9C62DCC3CC87}">
      <dgm:prSet/>
      <dgm:spPr/>
      <dgm:t>
        <a:bodyPr/>
        <a:lstStyle/>
        <a:p>
          <a:endParaRPr lang="en-150"/>
        </a:p>
      </dgm:t>
    </dgm:pt>
    <dgm:pt modelId="{54445885-3811-419F-9D33-FD4ADC439411}">
      <dgm:prSet phldrT="[Text]"/>
      <dgm:spPr/>
      <dgm:t>
        <a:bodyPr/>
        <a:lstStyle/>
        <a:p>
          <a:r>
            <a:rPr lang="en-US" b="1" dirty="0">
              <a:solidFill>
                <a:schemeClr val="accent6">
                  <a:lumMod val="50000"/>
                </a:schemeClr>
              </a:solidFill>
            </a:rPr>
            <a:t>Consumer solutions for tourists</a:t>
          </a:r>
          <a:endParaRPr lang="en-150" b="1" dirty="0">
            <a:solidFill>
              <a:schemeClr val="accent6">
                <a:lumMod val="50000"/>
              </a:schemeClr>
            </a:solidFill>
          </a:endParaRPr>
        </a:p>
      </dgm:t>
    </dgm:pt>
    <dgm:pt modelId="{466F8D03-6012-4762-8391-22A8E538D9B1}" type="parTrans" cxnId="{9E75D4E7-CBE0-4FFA-9CBD-17441CF09230}">
      <dgm:prSet/>
      <dgm:spPr/>
      <dgm:t>
        <a:bodyPr/>
        <a:lstStyle/>
        <a:p>
          <a:endParaRPr lang="en-150"/>
        </a:p>
      </dgm:t>
    </dgm:pt>
    <dgm:pt modelId="{1D03466F-4221-4CC0-842B-FD285E1D613B}" type="sibTrans" cxnId="{9E75D4E7-CBE0-4FFA-9CBD-17441CF09230}">
      <dgm:prSet/>
      <dgm:spPr/>
      <dgm:t>
        <a:bodyPr/>
        <a:lstStyle/>
        <a:p>
          <a:endParaRPr lang="en-150"/>
        </a:p>
      </dgm:t>
    </dgm:pt>
    <dgm:pt modelId="{D7030F7D-1FCF-4E5E-B380-D9D1CAF96F34}" type="pres">
      <dgm:prSet presAssocID="{B47C558F-899C-44DB-B10A-DDF06A763473}" presName="arrowDiagram" presStyleCnt="0">
        <dgm:presLayoutVars>
          <dgm:chMax val="5"/>
          <dgm:dir/>
          <dgm:resizeHandles val="exact"/>
        </dgm:presLayoutVars>
      </dgm:prSet>
      <dgm:spPr/>
    </dgm:pt>
    <dgm:pt modelId="{9D88F42E-EC87-4407-B92B-78753BD1005A}" type="pres">
      <dgm:prSet presAssocID="{B47C558F-899C-44DB-B10A-DDF06A763473}" presName="arrow" presStyleLbl="bgShp" presStyleIdx="0" presStyleCnt="1"/>
      <dgm:spPr/>
    </dgm:pt>
    <dgm:pt modelId="{3376930C-DB21-4AA8-B6E6-BA3BDA12C759}" type="pres">
      <dgm:prSet presAssocID="{B47C558F-899C-44DB-B10A-DDF06A763473}" presName="arrowDiagram3" presStyleCnt="0"/>
      <dgm:spPr/>
    </dgm:pt>
    <dgm:pt modelId="{6FDD7DAA-FCBE-481F-AAE7-587F766CDA13}" type="pres">
      <dgm:prSet presAssocID="{272911C6-74C1-4A67-B921-7EE3267872F6}" presName="bullet3a" presStyleLbl="node1" presStyleIdx="0" presStyleCnt="3"/>
      <dgm:spPr/>
    </dgm:pt>
    <dgm:pt modelId="{95A2F7DC-29F4-4488-AB7F-C9DA2343C054}" type="pres">
      <dgm:prSet presAssocID="{272911C6-74C1-4A67-B921-7EE3267872F6}" presName="textBox3a" presStyleLbl="revTx" presStyleIdx="0" presStyleCnt="3">
        <dgm:presLayoutVars>
          <dgm:bulletEnabled val="1"/>
        </dgm:presLayoutVars>
      </dgm:prSet>
      <dgm:spPr/>
    </dgm:pt>
    <dgm:pt modelId="{1A12496C-AD8A-46BC-B18F-7E5C327287E6}" type="pres">
      <dgm:prSet presAssocID="{16172DBE-0B50-4353-9D4D-5ED7DFAB2927}" presName="bullet3b" presStyleLbl="node1" presStyleIdx="1" presStyleCnt="3"/>
      <dgm:spPr/>
    </dgm:pt>
    <dgm:pt modelId="{8E8F7599-7ED2-4D98-870B-CA9EED3FD2D6}" type="pres">
      <dgm:prSet presAssocID="{16172DBE-0B50-4353-9D4D-5ED7DFAB2927}" presName="textBox3b" presStyleLbl="revTx" presStyleIdx="1" presStyleCnt="3">
        <dgm:presLayoutVars>
          <dgm:bulletEnabled val="1"/>
        </dgm:presLayoutVars>
      </dgm:prSet>
      <dgm:spPr/>
    </dgm:pt>
    <dgm:pt modelId="{BCBEB2C9-1BAB-42B4-A03C-5C327B569E82}" type="pres">
      <dgm:prSet presAssocID="{54445885-3811-419F-9D33-FD4ADC439411}" presName="bullet3c" presStyleLbl="node1" presStyleIdx="2" presStyleCnt="3"/>
      <dgm:spPr/>
    </dgm:pt>
    <dgm:pt modelId="{3DAE5370-A1D7-4CEA-B3D7-F77666970938}" type="pres">
      <dgm:prSet presAssocID="{54445885-3811-419F-9D33-FD4ADC439411}" presName="textBox3c" presStyleLbl="revTx" presStyleIdx="2" presStyleCnt="3" custScaleX="119932" custLinFactNeighborX="17309" custLinFactNeighborY="-7447">
        <dgm:presLayoutVars>
          <dgm:bulletEnabled val="1"/>
        </dgm:presLayoutVars>
      </dgm:prSet>
      <dgm:spPr/>
    </dgm:pt>
  </dgm:ptLst>
  <dgm:cxnLst>
    <dgm:cxn modelId="{3440365D-3714-41DB-A0C6-00BFCFCB480B}" type="presOf" srcId="{54445885-3811-419F-9D33-FD4ADC439411}" destId="{3DAE5370-A1D7-4CEA-B3D7-F77666970938}" srcOrd="0" destOrd="0" presId="urn:microsoft.com/office/officeart/2005/8/layout/arrow2"/>
    <dgm:cxn modelId="{5BDAA562-E975-4F00-B9F2-622021DD868F}" type="presOf" srcId="{16172DBE-0B50-4353-9D4D-5ED7DFAB2927}" destId="{8E8F7599-7ED2-4D98-870B-CA9EED3FD2D6}" srcOrd="0" destOrd="0" presId="urn:microsoft.com/office/officeart/2005/8/layout/arrow2"/>
    <dgm:cxn modelId="{F9E6B459-A74C-4058-AA18-9C62DCC3CC87}" srcId="{B47C558F-899C-44DB-B10A-DDF06A763473}" destId="{16172DBE-0B50-4353-9D4D-5ED7DFAB2927}" srcOrd="1" destOrd="0" parTransId="{12E039AC-4988-4448-A432-1747747DC59E}" sibTransId="{EE19B65A-650A-45FC-AC7F-3124E8551671}"/>
    <dgm:cxn modelId="{8B1C9B8D-FCA2-4062-A8BE-7B373AC87072}" type="presOf" srcId="{272911C6-74C1-4A67-B921-7EE3267872F6}" destId="{95A2F7DC-29F4-4488-AB7F-C9DA2343C054}" srcOrd="0" destOrd="0" presId="urn:microsoft.com/office/officeart/2005/8/layout/arrow2"/>
    <dgm:cxn modelId="{C1A7529D-49CA-490D-ABA3-E3643E6EC228}" srcId="{B47C558F-899C-44DB-B10A-DDF06A763473}" destId="{272911C6-74C1-4A67-B921-7EE3267872F6}" srcOrd="0" destOrd="0" parTransId="{35E93962-60C8-4162-88F8-84085A12A450}" sibTransId="{EA76B4FD-B568-4BA5-9193-393440378D8F}"/>
    <dgm:cxn modelId="{69F55FA2-0591-4DEF-8A54-29C06678F0BA}" type="presOf" srcId="{B47C558F-899C-44DB-B10A-DDF06A763473}" destId="{D7030F7D-1FCF-4E5E-B380-D9D1CAF96F34}" srcOrd="0" destOrd="0" presId="urn:microsoft.com/office/officeart/2005/8/layout/arrow2"/>
    <dgm:cxn modelId="{9E75D4E7-CBE0-4FFA-9CBD-17441CF09230}" srcId="{B47C558F-899C-44DB-B10A-DDF06A763473}" destId="{54445885-3811-419F-9D33-FD4ADC439411}" srcOrd="2" destOrd="0" parTransId="{466F8D03-6012-4762-8391-22A8E538D9B1}" sibTransId="{1D03466F-4221-4CC0-842B-FD285E1D613B}"/>
    <dgm:cxn modelId="{53B4A38B-C698-462B-83C3-D2FA5977172B}" type="presParOf" srcId="{D7030F7D-1FCF-4E5E-B380-D9D1CAF96F34}" destId="{9D88F42E-EC87-4407-B92B-78753BD1005A}" srcOrd="0" destOrd="0" presId="urn:microsoft.com/office/officeart/2005/8/layout/arrow2"/>
    <dgm:cxn modelId="{E502F503-4C35-4CB7-B30C-EED1D2CE2402}" type="presParOf" srcId="{D7030F7D-1FCF-4E5E-B380-D9D1CAF96F34}" destId="{3376930C-DB21-4AA8-B6E6-BA3BDA12C759}" srcOrd="1" destOrd="0" presId="urn:microsoft.com/office/officeart/2005/8/layout/arrow2"/>
    <dgm:cxn modelId="{FB7A27B4-45FD-47E8-A69E-D847D869F504}" type="presParOf" srcId="{3376930C-DB21-4AA8-B6E6-BA3BDA12C759}" destId="{6FDD7DAA-FCBE-481F-AAE7-587F766CDA13}" srcOrd="0" destOrd="0" presId="urn:microsoft.com/office/officeart/2005/8/layout/arrow2"/>
    <dgm:cxn modelId="{F0E565DA-AF52-4903-9AEF-A2E5D0F172EC}" type="presParOf" srcId="{3376930C-DB21-4AA8-B6E6-BA3BDA12C759}" destId="{95A2F7DC-29F4-4488-AB7F-C9DA2343C054}" srcOrd="1" destOrd="0" presId="urn:microsoft.com/office/officeart/2005/8/layout/arrow2"/>
    <dgm:cxn modelId="{39BDE0B3-A6FC-4A7E-A568-FBB2A52F84FD}" type="presParOf" srcId="{3376930C-DB21-4AA8-B6E6-BA3BDA12C759}" destId="{1A12496C-AD8A-46BC-B18F-7E5C327287E6}" srcOrd="2" destOrd="0" presId="urn:microsoft.com/office/officeart/2005/8/layout/arrow2"/>
    <dgm:cxn modelId="{0E355C09-4A96-4C2A-8948-6A1DE1E52A73}" type="presParOf" srcId="{3376930C-DB21-4AA8-B6E6-BA3BDA12C759}" destId="{8E8F7599-7ED2-4D98-870B-CA9EED3FD2D6}" srcOrd="3" destOrd="0" presId="urn:microsoft.com/office/officeart/2005/8/layout/arrow2"/>
    <dgm:cxn modelId="{8085ADBE-1B3F-446F-B711-91F7A606BEA6}" type="presParOf" srcId="{3376930C-DB21-4AA8-B6E6-BA3BDA12C759}" destId="{BCBEB2C9-1BAB-42B4-A03C-5C327B569E82}" srcOrd="4" destOrd="0" presId="urn:microsoft.com/office/officeart/2005/8/layout/arrow2"/>
    <dgm:cxn modelId="{13EC7458-0BB4-4ACD-B2CC-91DBA7EA75EF}" type="presParOf" srcId="{3376930C-DB21-4AA8-B6E6-BA3BDA12C759}" destId="{3DAE5370-A1D7-4CEA-B3D7-F7766697093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8F42E-EC87-4407-B92B-78753BD1005A}">
      <dsp:nvSpPr>
        <dsp:cNvPr id="0" name=""/>
        <dsp:cNvSpPr/>
      </dsp:nvSpPr>
      <dsp:spPr>
        <a:xfrm>
          <a:off x="4127606" y="0"/>
          <a:ext cx="5889412" cy="368088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D7DAA-FCBE-481F-AAE7-587F766CDA13}">
      <dsp:nvSpPr>
        <dsp:cNvPr id="0" name=""/>
        <dsp:cNvSpPr/>
      </dsp:nvSpPr>
      <dsp:spPr>
        <a:xfrm>
          <a:off x="4875561" y="2540545"/>
          <a:ext cx="153124" cy="1531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2F7DC-29F4-4488-AB7F-C9DA2343C054}">
      <dsp:nvSpPr>
        <dsp:cNvPr id="0" name=""/>
        <dsp:cNvSpPr/>
      </dsp:nvSpPr>
      <dsp:spPr>
        <a:xfrm>
          <a:off x="4952123" y="2617107"/>
          <a:ext cx="1372233" cy="1063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3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5"/>
              </a:solidFill>
            </a:rPr>
            <a:t>Research of archeological sites</a:t>
          </a:r>
          <a:endParaRPr lang="en-150" sz="1800" b="1" kern="1200" dirty="0">
            <a:solidFill>
              <a:schemeClr val="accent5"/>
            </a:solidFill>
          </a:endParaRPr>
        </a:p>
      </dsp:txBody>
      <dsp:txXfrm>
        <a:off x="4952123" y="2617107"/>
        <a:ext cx="1372233" cy="1063775"/>
      </dsp:txXfrm>
    </dsp:sp>
    <dsp:sp modelId="{1A12496C-AD8A-46BC-B18F-7E5C327287E6}">
      <dsp:nvSpPr>
        <dsp:cNvPr id="0" name=""/>
        <dsp:cNvSpPr/>
      </dsp:nvSpPr>
      <dsp:spPr>
        <a:xfrm>
          <a:off x="6227181" y="1540081"/>
          <a:ext cx="276802" cy="276802"/>
        </a:xfrm>
        <a:prstGeom prst="ellipse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F7599-7ED2-4D98-870B-CA9EED3FD2D6}">
      <dsp:nvSpPr>
        <dsp:cNvPr id="0" name=""/>
        <dsp:cNvSpPr/>
      </dsp:nvSpPr>
      <dsp:spPr>
        <a:xfrm>
          <a:off x="6365582" y="1678482"/>
          <a:ext cx="1413459" cy="200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67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81567B"/>
              </a:solidFill>
              <a:latin typeface="Calibri" panose="020F0502020204030204"/>
              <a:ea typeface="+mn-ea"/>
              <a:cs typeface="+mn-cs"/>
            </a:rPr>
            <a:t>Monitoring of cultural heritage</a:t>
          </a:r>
          <a:endParaRPr lang="en-150" sz="1800" b="1" kern="1200" dirty="0">
            <a:solidFill>
              <a:srgbClr val="81567B"/>
            </a:solidFill>
            <a:latin typeface="Calibri" panose="020F0502020204030204"/>
            <a:ea typeface="+mn-ea"/>
            <a:cs typeface="+mn-cs"/>
          </a:endParaRPr>
        </a:p>
      </dsp:txBody>
      <dsp:txXfrm>
        <a:off x="6365582" y="1678482"/>
        <a:ext cx="1413459" cy="2002400"/>
      </dsp:txXfrm>
    </dsp:sp>
    <dsp:sp modelId="{BCBEB2C9-1BAB-42B4-A03C-5C327B569E82}">
      <dsp:nvSpPr>
        <dsp:cNvPr id="0" name=""/>
        <dsp:cNvSpPr/>
      </dsp:nvSpPr>
      <dsp:spPr>
        <a:xfrm>
          <a:off x="7852659" y="931263"/>
          <a:ext cx="382811" cy="382811"/>
        </a:xfrm>
        <a:prstGeom prst="ellipse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E5370-A1D7-4CEA-B3D7-F77666970938}">
      <dsp:nvSpPr>
        <dsp:cNvPr id="0" name=""/>
        <dsp:cNvSpPr/>
      </dsp:nvSpPr>
      <dsp:spPr>
        <a:xfrm>
          <a:off x="8147855" y="932159"/>
          <a:ext cx="1695189" cy="2558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84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6">
                  <a:lumMod val="50000"/>
                </a:schemeClr>
              </a:solidFill>
            </a:rPr>
            <a:t>Consumer solutions for tourists</a:t>
          </a:r>
          <a:endParaRPr lang="en-150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147855" y="932159"/>
        <a:ext cx="1695189" cy="2558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D2626-451F-4550-ACE5-3BD3BCC5E9B4}" type="datetimeFigureOut">
              <a:rPr lang="x-none" smtClean="0"/>
              <a:t>19/09/2023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BBC58-D4A7-44C2-A40C-F3147D9A8D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38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EUSPA embraces all the different components of the Space </a:t>
            </a:r>
            <a:r>
              <a:rPr lang="en-US" b="1" dirty="0" err="1"/>
              <a:t>Programme</a:t>
            </a:r>
            <a:r>
              <a:rPr lang="en-US" b="1" dirty="0"/>
              <a:t> under one umbrella</a:t>
            </a:r>
            <a:endParaRPr lang="LID4096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BBC58-D4A7-44C2-A40C-F3147D9A8D9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36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On the other hand, we have Copernicus, the well known EU Earth Observation programme, providing free and open global data about the earth and its environment.</a:t>
            </a:r>
          </a:p>
          <a:p>
            <a:r>
              <a:rPr lang="en-GB" dirty="0"/>
              <a:t>- What is important to mention is that Copernicus is not only about satellite images. A part from the sentinel missions, existing and future ones, Copernicus has two other components, that are the In Situ component and the Copernicus services.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In situ component is composed of myriads of sensors distributed across the world providing complementary data to those captured by the satellites.</a:t>
            </a:r>
          </a:p>
          <a:p>
            <a:pPr marL="171450" indent="-171450">
              <a:buFontTx/>
              <a:buChar char="-"/>
            </a:pPr>
            <a:r>
              <a:rPr lang="en-GB" dirty="0"/>
              <a:t>Whereas the Copernicus services offer processed and analysis ready data for different thematic areas, which are atmosphere monitoring, marine services, land monitoring, climate change, security and emergency management.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BBC58-D4A7-44C2-A40C-F3147D9A8D9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229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5125" y="1204913"/>
            <a:ext cx="5776913" cy="324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0682"/>
            <a:r>
              <a:rPr lang="en-GB" dirty="0"/>
              <a:t>Precision agriculture contributes to reducing poverty and hunger, environmental monitoring supports healthy living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47FF-7608-4EEF-A5B1-5FA6944055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360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BBC58-D4A7-44C2-A40C-F3147D9A8D9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14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Winner of </a:t>
            </a:r>
            <a:r>
              <a:rPr lang="en-GB" dirty="0" err="1"/>
              <a:t>MyGAlileoApp</a:t>
            </a:r>
            <a:endParaRPr lang="en-GB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ARGEO is a mobile app based on geolocation, augmented reality and blockchain which allows users to discover and catch content, such as prizes, coupons and shopping cards geolocated around the streets of a city or in specific places by companies as part of their marketing activities</a:t>
            </a:r>
          </a:p>
          <a:p>
            <a:endParaRPr lang="en-GB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end of the competition they had fully developed application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persons working part-time (2 FTE)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2.000 users tested the beta version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year after the competition: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available commercially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persons working full time (4FTE)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6.000 users (revised from planned 20.000 due to COVID impact)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large B2B customers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 info: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20-30K/year revenue planned for Q2 2020 once premium services will be activated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BBC58-D4A7-44C2-A40C-F3147D9A8D91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137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facebook.com/EuropeanGnssAgency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linkedin.com/company/european-gnss-agency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2.jpe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hyperlink" Target="https://www.youtube.com/user/egnos1" TargetMode="External"/><Relationship Id="rId5" Type="http://schemas.openxmlformats.org/officeDocument/2006/relationships/hyperlink" Target="https://www.instagram.com/space4eu/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hyperlink" Target="http://www.euspa.europa.eu/" TargetMode="External"/><Relationship Id="rId9" Type="http://schemas.openxmlformats.org/officeDocument/2006/relationships/hyperlink" Target="https://twitter.com/EU_GNSS" TargetMode="External"/><Relationship Id="rId14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E7E437-355C-43E5-B07A-A13B8DA3C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766"/>
            <a:ext cx="12192000" cy="4067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C12994-F954-4CC5-8EB2-187D6F3AEA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110" y="4437008"/>
            <a:ext cx="5676101" cy="888812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  <a:latin typeface="Neo Sans W1G" panose="020B050403050404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43214-538D-4338-995B-95C0A0E412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109" y="5436054"/>
            <a:ext cx="5676100" cy="37749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Neo Sans W1G" panose="020B05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/ Conference Name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BA7B9-92A9-4AC2-8BC2-886EE81D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109" y="6260363"/>
            <a:ext cx="2743200" cy="182562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7968EF-8B58-40DD-98E3-1940FC397E50}" type="datetime1">
              <a:rPr lang="x-none" smtClean="0"/>
              <a:t>19/09/2023</a:t>
            </a:fld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728F9-1C9F-449C-8C6B-24341B7145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187" y="4732664"/>
            <a:ext cx="3348433" cy="13178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F3EF6B-B393-4BC6-9371-889014F19CC0}"/>
              </a:ext>
            </a:extLst>
          </p:cNvPr>
          <p:cNvSpPr/>
          <p:nvPr userDrawn="1"/>
        </p:nvSpPr>
        <p:spPr>
          <a:xfrm>
            <a:off x="0" y="-3766"/>
            <a:ext cx="12192000" cy="4070799"/>
          </a:xfrm>
          <a:prstGeom prst="rect">
            <a:avLst/>
          </a:prstGeom>
          <a:solidFill>
            <a:srgbClr val="0E41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391F1B2-943D-4C7F-B700-C80A3FD5BB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0109" y="5867942"/>
            <a:ext cx="5676100" cy="365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Neo Sans W1G" panose="020B050403050404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40B4B9-171C-491F-98C3-821912CC48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850" y="392885"/>
            <a:ext cx="712471" cy="4749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26AA67-EF9B-4458-B936-3B6F6C5DC59C}"/>
              </a:ext>
            </a:extLst>
          </p:cNvPr>
          <p:cNvSpPr txBox="1"/>
          <p:nvPr userDrawn="1"/>
        </p:nvSpPr>
        <p:spPr>
          <a:xfrm>
            <a:off x="9775417" y="448422"/>
            <a:ext cx="1435507" cy="539122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en-US" sz="1800" b="1" i="1" dirty="0">
                <a:solidFill>
                  <a:schemeClr val="bg1"/>
                </a:solidFill>
                <a:latin typeface="+mn-lt"/>
              </a:rPr>
              <a:t>#EUSpace</a:t>
            </a:r>
            <a:endParaRPr lang="LID4096" sz="18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732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A9166D-8BC3-44E5-8CB1-A5AFBC7ECB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6958CA-2FC7-4F33-BAE5-4E2626C3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F5FF2-F29B-43D0-9DB9-000BF247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611A-D065-4343-8D55-AD5564A5C848}" type="datetime1">
              <a:rPr lang="x-none" smtClean="0"/>
              <a:t>19/09/2023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EAACC-859B-4075-8AF9-BDE1BDA5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956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4B0F9-3837-4520-B17F-9834B22E3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22353-FE0E-4C64-854B-D3696006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1846-429D-4528-A505-43A51024C5FE}" type="datetime1">
              <a:rPr lang="x-none" smtClean="0"/>
              <a:t>19/09/2023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47442-1089-4EEC-AD59-8483601B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0375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4B0F9-3837-4520-B17F-9834B22E3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22353-FE0E-4C64-854B-D3696006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5A1C-4CA7-4F91-971E-991F1C96B654}" type="datetime1">
              <a:rPr lang="x-none" smtClean="0"/>
              <a:t>19/09/2023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47442-1089-4EEC-AD59-8483601B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6B81DD-AF32-46C6-93AB-FECE5356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E1CC43-B44E-409B-8A78-3C7FDB7E8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7723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4D12C4-5D86-4613-B225-07C390EC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54C521-E455-4664-8140-A2AA49ED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E89A1-0815-4810-AA1B-81F0C4F1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D06A7-20A0-44E2-844E-C07CE5BF0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ED6C6-9F5E-4B96-88A2-42C3E02D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857-C5DB-475D-BABE-BE3AF14C2C85}" type="datetime1">
              <a:rPr lang="x-none" smtClean="0"/>
              <a:t>19/09/2023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80D64-8FFB-4FA4-B0F0-4D132663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622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CE346C-3FAD-4358-847F-4F53565A2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8CDDE-439B-4495-9DC1-71B3FAB8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ECC46-43A1-4334-AEAD-234498055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9DAC1-5336-46BD-B674-5233FD07E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D7F1D-FD78-4971-822D-15281EBF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474A-FBD1-487C-802A-2AC39F37A01C}" type="datetime1">
              <a:rPr lang="x-none" smtClean="0"/>
              <a:t>19/09/2023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F6729-5A70-4A37-86F2-76FE9772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933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F235C6-7A6A-48A4-B7E9-2F2931FC8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2048EC-5E70-47D4-B103-6821FAFB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5C98-E6D5-4C2B-A769-8AF417158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32CD9-E779-43D9-825D-E377F218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30C1-B1F8-452F-98E2-5F0838CEB53E}" type="datetime1">
              <a:rPr lang="x-none" smtClean="0"/>
              <a:t>19/09/2023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FCA93-2226-4D96-88CD-705AD1A9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22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9F72AE-D6D5-40FC-AA73-91D214051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828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F5AE13-68C5-4AA3-AA3A-86E5E698257C}"/>
              </a:ext>
            </a:extLst>
          </p:cNvPr>
          <p:cNvSpPr/>
          <p:nvPr userDrawn="1"/>
        </p:nvSpPr>
        <p:spPr>
          <a:xfrm>
            <a:off x="1" y="0"/>
            <a:ext cx="12191999" cy="1828800"/>
          </a:xfrm>
          <a:prstGeom prst="rect">
            <a:avLst/>
          </a:prstGeom>
          <a:solidFill>
            <a:srgbClr val="043085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19/09/2023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6049D5-97FD-4A55-91DD-EE931D15D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3925"/>
            <a:ext cx="10515600" cy="3983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DB5E1C-7027-4F5B-8F8C-49A68AA8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5913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3BB0335-045A-4B03-8A40-2EAA7145C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406" y="355435"/>
            <a:ext cx="1035284" cy="4437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3D25AE-9075-4876-A124-2BDC7FA0F6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D29147-E6BF-412E-B229-EDB0DE5557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8F2115-2664-45A9-8650-62790142665D}"/>
              </a:ext>
            </a:extLst>
          </p:cNvPr>
          <p:cNvSpPr txBox="1"/>
          <p:nvPr userDrawn="1"/>
        </p:nvSpPr>
        <p:spPr>
          <a:xfrm>
            <a:off x="9130451" y="479725"/>
            <a:ext cx="914400" cy="267815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1400" b="1" i="1" dirty="0">
                <a:solidFill>
                  <a:schemeClr val="bg1"/>
                </a:solidFill>
                <a:latin typeface="+mn-lt"/>
              </a:rPr>
              <a:t>#EUSpace</a:t>
            </a:r>
            <a:endParaRPr lang="LID4096" sz="14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7221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4B0F9-3837-4520-B17F-9834B22E3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22353-FE0E-4C64-854B-D3696006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5A1C-4CA7-4F91-971E-991F1C96B654}" type="datetime1">
              <a:rPr lang="x-none" smtClean="0"/>
              <a:t>19/09/2023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47442-1089-4EEC-AD59-8483601B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6B81DD-AF32-46C6-93AB-FECE5356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E1CC43-B44E-409B-8A78-3C7FDB7E8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45798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CDC09B-F14B-472E-86FC-BB7DE0B60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17597"/>
            <a:ext cx="12192000" cy="17404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355432-E221-4679-BCC5-EF4CA27DBD0A}"/>
              </a:ext>
            </a:extLst>
          </p:cNvPr>
          <p:cNvSpPr/>
          <p:nvPr userDrawn="1"/>
        </p:nvSpPr>
        <p:spPr>
          <a:xfrm>
            <a:off x="0" y="5113781"/>
            <a:ext cx="12192000" cy="1740403"/>
          </a:xfrm>
          <a:prstGeom prst="rect">
            <a:avLst/>
          </a:prstGeom>
          <a:solidFill>
            <a:srgbClr val="0E4194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49563-FB13-48C9-AF95-E3BEA493D6E8}"/>
              </a:ext>
            </a:extLst>
          </p:cNvPr>
          <p:cNvSpPr txBox="1"/>
          <p:nvPr userDrawn="1"/>
        </p:nvSpPr>
        <p:spPr>
          <a:xfrm>
            <a:off x="838200" y="5463521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spc="100" baseline="0" dirty="0">
                <a:solidFill>
                  <a:schemeClr val="bg1"/>
                </a:solidFill>
                <a:latin typeface="+mj-lt"/>
              </a:rPr>
              <a:t>The European Union Agency for the Space Programme is hiring!</a:t>
            </a:r>
            <a:endParaRPr lang="x-none" sz="1800" b="1" spc="100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9AB05-DE83-4DFB-9787-33514F617D52}"/>
              </a:ext>
            </a:extLst>
          </p:cNvPr>
          <p:cNvSpPr txBox="1"/>
          <p:nvPr userDrawn="1"/>
        </p:nvSpPr>
        <p:spPr>
          <a:xfrm>
            <a:off x="838200" y="5865116"/>
            <a:ext cx="1135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spc="100" baseline="0" dirty="0">
                <a:solidFill>
                  <a:schemeClr val="bg1"/>
                </a:solidFill>
                <a:latin typeface="+mj-lt"/>
              </a:rPr>
              <a:t>Apply today </a:t>
            </a:r>
            <a:r>
              <a:rPr lang="en-US" sz="1400" b="0" spc="100" baseline="0" dirty="0">
                <a:solidFill>
                  <a:schemeClr val="bg1"/>
                </a:solidFill>
                <a:latin typeface="+mj-lt"/>
              </a:rPr>
              <a:t>and help shape the future of </a:t>
            </a:r>
            <a:r>
              <a:rPr lang="en-US" sz="1400" b="1" spc="100" baseline="0" dirty="0">
                <a:solidFill>
                  <a:schemeClr val="bg1"/>
                </a:solidFill>
                <a:latin typeface="+mj-lt"/>
              </a:rPr>
              <a:t>#EUSpace!</a:t>
            </a:r>
            <a:endParaRPr lang="x-none" sz="1400" b="1" spc="100" baseline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BA745-A349-44DB-B121-31B93B1351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975" y="670389"/>
            <a:ext cx="2384255" cy="9383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5A8525-F1BC-45C7-9CC9-732D10920A9D}"/>
              </a:ext>
            </a:extLst>
          </p:cNvPr>
          <p:cNvSpPr txBox="1">
            <a:spLocks/>
          </p:cNvSpPr>
          <p:nvPr userDrawn="1"/>
        </p:nvSpPr>
        <p:spPr>
          <a:xfrm>
            <a:off x="3970417" y="3130081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Get in touch with us</a:t>
            </a:r>
            <a:endParaRPr lang="x-none" sz="16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EB64B9-3D50-4BF2-BB6B-A7178B16DA3F}"/>
              </a:ext>
            </a:extLst>
          </p:cNvPr>
          <p:cNvSpPr txBox="1">
            <a:spLocks/>
          </p:cNvSpPr>
          <p:nvPr userDrawn="1"/>
        </p:nvSpPr>
        <p:spPr>
          <a:xfrm>
            <a:off x="3970417" y="3620214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spc="110" baseline="0" dirty="0">
                <a:solidFill>
                  <a:srgbClr val="0E4194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www.euspa.europa.eu</a:t>
            </a:r>
            <a:endParaRPr lang="x-none" sz="2000" b="1" spc="110" baseline="0" dirty="0">
              <a:solidFill>
                <a:srgbClr val="0E4194"/>
              </a:solidFill>
              <a:latin typeface="+mn-lt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C1EB419-E817-4584-87D0-7B8FFB0A56FB}"/>
              </a:ext>
            </a:extLst>
          </p:cNvPr>
          <p:cNvSpPr txBox="1">
            <a:spLocks/>
          </p:cNvSpPr>
          <p:nvPr userDrawn="1"/>
        </p:nvSpPr>
        <p:spPr>
          <a:xfrm>
            <a:off x="4024109" y="2260395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spc="1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Linking space to user needs</a:t>
            </a:r>
            <a:endParaRPr lang="x-none" sz="2400" spc="10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Picture 26">
            <a:hlinkClick r:id="rId5"/>
            <a:extLst>
              <a:ext uri="{FF2B5EF4-FFF2-40B4-BE49-F238E27FC236}">
                <a16:creationId xmlns:a16="http://schemas.microsoft.com/office/drawing/2014/main" id="{5DCD0423-0ED1-41A0-AA02-158CE05C13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137" y="4278667"/>
            <a:ext cx="482708" cy="482708"/>
          </a:xfrm>
          <a:prstGeom prst="rect">
            <a:avLst/>
          </a:prstGeom>
        </p:spPr>
      </p:pic>
      <p:pic>
        <p:nvPicPr>
          <p:cNvPr id="28" name="Picture 27">
            <a:hlinkClick r:id="rId7"/>
            <a:extLst>
              <a:ext uri="{FF2B5EF4-FFF2-40B4-BE49-F238E27FC236}">
                <a16:creationId xmlns:a16="http://schemas.microsoft.com/office/drawing/2014/main" id="{A6B9A15E-0BA2-402E-AF69-287F28EF3AC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776" y="4255271"/>
            <a:ext cx="482708" cy="482708"/>
          </a:xfrm>
          <a:prstGeom prst="rect">
            <a:avLst/>
          </a:prstGeom>
        </p:spPr>
      </p:pic>
      <p:pic>
        <p:nvPicPr>
          <p:cNvPr id="29" name="Picture 28">
            <a:hlinkClick r:id="rId9"/>
            <a:extLst>
              <a:ext uri="{FF2B5EF4-FFF2-40B4-BE49-F238E27FC236}">
                <a16:creationId xmlns:a16="http://schemas.microsoft.com/office/drawing/2014/main" id="{4EFDE00B-5BBE-4A90-AD11-190CFA97826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953" y="4347166"/>
            <a:ext cx="423166" cy="344021"/>
          </a:xfrm>
          <a:prstGeom prst="rect">
            <a:avLst/>
          </a:prstGeom>
        </p:spPr>
      </p:pic>
      <p:pic>
        <p:nvPicPr>
          <p:cNvPr id="30" name="Picture 29">
            <a:hlinkClick r:id="rId11"/>
            <a:extLst>
              <a:ext uri="{FF2B5EF4-FFF2-40B4-BE49-F238E27FC236}">
                <a16:creationId xmlns:a16="http://schemas.microsoft.com/office/drawing/2014/main" id="{0195C0E3-05EC-45D2-A311-7A66EDBB9D5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62" y="4268197"/>
            <a:ext cx="482709" cy="482709"/>
          </a:xfrm>
          <a:prstGeom prst="rect">
            <a:avLst/>
          </a:prstGeom>
        </p:spPr>
      </p:pic>
      <p:pic>
        <p:nvPicPr>
          <p:cNvPr id="31" name="Picture 30">
            <a:hlinkClick r:id="rId13"/>
            <a:extLst>
              <a:ext uri="{FF2B5EF4-FFF2-40B4-BE49-F238E27FC236}">
                <a16:creationId xmlns:a16="http://schemas.microsoft.com/office/drawing/2014/main" id="{EB4D47A0-C570-49EB-A1D6-095E5E5A91F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02" y="4278667"/>
            <a:ext cx="423276" cy="42327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3532D38-92DB-4C0E-BA7E-AB1D2653B05D}"/>
              </a:ext>
            </a:extLst>
          </p:cNvPr>
          <p:cNvSpPr txBox="1">
            <a:spLocks/>
          </p:cNvSpPr>
          <p:nvPr userDrawn="1"/>
        </p:nvSpPr>
        <p:spPr>
          <a:xfrm>
            <a:off x="7699416" y="4369716"/>
            <a:ext cx="894967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EUSPA</a:t>
            </a:r>
            <a:endParaRPr lang="x-none" sz="12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D4732ED-2D96-46B3-813F-6A9F9EF44215}"/>
              </a:ext>
            </a:extLst>
          </p:cNvPr>
          <p:cNvSpPr txBox="1">
            <a:spLocks/>
          </p:cNvSpPr>
          <p:nvPr userDrawn="1"/>
        </p:nvSpPr>
        <p:spPr>
          <a:xfrm>
            <a:off x="6097600" y="4363106"/>
            <a:ext cx="1145698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@space4eu</a:t>
            </a:r>
            <a:endParaRPr lang="x-none" sz="12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BCBEA2C-B700-4C11-B313-1EA19C52E089}"/>
              </a:ext>
            </a:extLst>
          </p:cNvPr>
          <p:cNvSpPr txBox="1">
            <a:spLocks/>
          </p:cNvSpPr>
          <p:nvPr userDrawn="1"/>
        </p:nvSpPr>
        <p:spPr>
          <a:xfrm>
            <a:off x="4457221" y="4376170"/>
            <a:ext cx="1098352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@EU4Space</a:t>
            </a:r>
            <a:endParaRPr lang="x-none" sz="1200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94A1F614-8D0D-4B17-B727-F22395CA9342}"/>
              </a:ext>
            </a:extLst>
          </p:cNvPr>
          <p:cNvSpPr txBox="1">
            <a:spLocks/>
          </p:cNvSpPr>
          <p:nvPr userDrawn="1"/>
        </p:nvSpPr>
        <p:spPr>
          <a:xfrm>
            <a:off x="2950920" y="4360091"/>
            <a:ext cx="1350065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EUSPA</a:t>
            </a:r>
            <a:endParaRPr lang="x-none" sz="1200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9CD1DAC-539B-44B4-BB82-1F6457D17217}"/>
              </a:ext>
            </a:extLst>
          </p:cNvPr>
          <p:cNvSpPr txBox="1">
            <a:spLocks/>
          </p:cNvSpPr>
          <p:nvPr userDrawn="1"/>
        </p:nvSpPr>
        <p:spPr>
          <a:xfrm>
            <a:off x="1218585" y="4355738"/>
            <a:ext cx="894967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EU4Space</a:t>
            </a:r>
            <a:endParaRPr lang="x-none" sz="12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F65287F-F04E-4B7E-A244-23B0179596E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812" y="4344954"/>
            <a:ext cx="400026" cy="335341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E774BF58-EDAD-49FB-ACBF-A14E5CE258C5}"/>
              </a:ext>
            </a:extLst>
          </p:cNvPr>
          <p:cNvSpPr txBox="1">
            <a:spLocks/>
          </p:cNvSpPr>
          <p:nvPr userDrawn="1"/>
        </p:nvSpPr>
        <p:spPr>
          <a:xfrm>
            <a:off x="9268022" y="4342728"/>
            <a:ext cx="2495353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@EUSPA@social.network.europa.eu</a:t>
            </a:r>
            <a:endParaRPr lang="x-none" sz="12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4ACD128-71BA-4B78-AB5B-ED49DF616D9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057" y="896227"/>
            <a:ext cx="914400" cy="6096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84C875D-696C-470A-B5A6-3E7CCC9813D7}"/>
              </a:ext>
            </a:extLst>
          </p:cNvPr>
          <p:cNvSpPr txBox="1"/>
          <p:nvPr userDrawn="1"/>
        </p:nvSpPr>
        <p:spPr>
          <a:xfrm>
            <a:off x="3571017" y="1009761"/>
            <a:ext cx="1924269" cy="479148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#EUSpace</a:t>
            </a:r>
            <a:endParaRPr lang="LID4096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1582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EC1D-50FC-4812-9198-DC86DDA5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04B141-E357-4116-A6E4-1675D9C491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DCBE-BED3-4734-8114-7FD920ACA4E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AC4B6513-A6DA-42E8-BA47-1E568419D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92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5989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2940F1-2452-44F0-9C70-81E6D79D6D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19/09/2023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9162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50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16373"/>
            <a:ext cx="10515600" cy="4176919"/>
          </a:xfrm>
        </p:spPr>
        <p:txBody>
          <a:bodyPr/>
          <a:lstStyle>
            <a:lvl1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685800" indent="-228600" algn="l">
              <a:lnSpc>
                <a:spcPct val="100000"/>
              </a:lnSpc>
              <a:buFont typeface="Calibri Light" panose="020F0302020204030204" pitchFamily="34" charset="0"/>
              <a:buChar char="‒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>
              <a:lnSpc>
                <a:spcPct val="100000"/>
              </a:lnSpc>
              <a:buFont typeface="Calibri Light" panose="020F0302020204030204" pitchFamily="34" charset="0"/>
              <a:buChar char="‒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>
              <a:lnSpc>
                <a:spcPct val="100000"/>
              </a:lnSpc>
              <a:buFont typeface="Calibri Light" panose="020F0302020204030204" pitchFamily="34" charset="0"/>
              <a:buChar char="‒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>
              <a:lnSpc>
                <a:spcPct val="100000"/>
              </a:lnSpc>
              <a:buFont typeface="Calibri Light" panose="020F0302020204030204" pitchFamily="34" charset="0"/>
              <a:buChar char="‒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This is a list of bullet points</a:t>
            </a:r>
          </a:p>
          <a:p>
            <a:pPr lvl="1"/>
            <a:r>
              <a:rPr lang="en-US" dirty="0"/>
              <a:t>Keep your points as short as humanly possible!</a:t>
            </a:r>
          </a:p>
          <a:p>
            <a:pPr lvl="2"/>
            <a:r>
              <a:rPr lang="en-US" dirty="0"/>
              <a:t>Use pictures. Show, don’t tell.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1" y="351064"/>
            <a:ext cx="9139239" cy="1355272"/>
          </a:xfrm>
        </p:spPr>
        <p:txBody>
          <a:bodyPr anchor="ctr">
            <a:noAutofit/>
          </a:bodyPr>
          <a:lstStyle>
            <a:lvl1pPr marL="0" indent="0">
              <a:buNone/>
              <a:defRPr sz="4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TYPE SLIDE TITLE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0DCBE-BED3-4734-8114-7FD920ACA4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55723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39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085CAC-F4E9-463F-83BA-C4DA28A84E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3085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19/09/2023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A2143E-077A-478B-9721-7722DD1D40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406" y="355435"/>
            <a:ext cx="1035284" cy="443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EFB7C0-A112-4281-BA05-93FDC5EF37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594A57-4939-4996-AB23-37A3DE52E9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D2599C-2EB3-4B2C-B4B6-D07F1176BF85}"/>
              </a:ext>
            </a:extLst>
          </p:cNvPr>
          <p:cNvSpPr txBox="1"/>
          <p:nvPr userDrawn="1"/>
        </p:nvSpPr>
        <p:spPr>
          <a:xfrm>
            <a:off x="9130451" y="479725"/>
            <a:ext cx="914400" cy="267815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1400" b="1" i="1" dirty="0">
                <a:solidFill>
                  <a:schemeClr val="bg1"/>
                </a:solidFill>
                <a:latin typeface="+mn-lt"/>
              </a:rPr>
              <a:t>#EUSpace</a:t>
            </a:r>
            <a:endParaRPr lang="LID4096" sz="14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725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19/09/2023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90AE72-A6FD-4668-B196-FF46C4DE22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406" y="355435"/>
            <a:ext cx="1035284" cy="443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8E5B8B-3F26-451B-BA42-5D599AF92D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DE79E6-6E90-4029-8739-89DC11F2C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95A19E-E62A-4D7A-BC15-E441BB3C5E4B}"/>
              </a:ext>
            </a:extLst>
          </p:cNvPr>
          <p:cNvSpPr txBox="1"/>
          <p:nvPr userDrawn="1"/>
        </p:nvSpPr>
        <p:spPr>
          <a:xfrm>
            <a:off x="9130451" y="479725"/>
            <a:ext cx="914400" cy="267815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1400" b="1" i="1" dirty="0">
                <a:solidFill>
                  <a:schemeClr val="bg1"/>
                </a:solidFill>
                <a:latin typeface="+mn-lt"/>
              </a:rPr>
              <a:t>#EUSpace</a:t>
            </a:r>
            <a:endParaRPr lang="LID4096" sz="14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220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9F72AE-D6D5-40FC-AA73-91D214051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F5AE13-68C5-4AA3-AA3A-86E5E698257C}"/>
              </a:ext>
            </a:extLst>
          </p:cNvPr>
          <p:cNvSpPr/>
          <p:nvPr userDrawn="1"/>
        </p:nvSpPr>
        <p:spPr>
          <a:xfrm>
            <a:off x="0" y="-1"/>
            <a:ext cx="6096000" cy="6858000"/>
          </a:xfrm>
          <a:prstGeom prst="rect">
            <a:avLst/>
          </a:prstGeom>
          <a:solidFill>
            <a:srgbClr val="043085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3976" y="2766218"/>
            <a:ext cx="5257800" cy="29441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19/09/2023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39950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19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19/09/2023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6049D5-97FD-4A55-91DD-EE931D15D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3925"/>
            <a:ext cx="10515600" cy="3983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DB5E1C-7027-4F5B-8F8C-49A68AA8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528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E86A00-E6C8-43B5-8B15-6B91A1478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4B5C3-1954-4836-A740-49FB4B65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4006-3564-4BC9-A642-4575A048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7DEE5-A442-4715-A74A-02062596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23D8-D123-4208-987B-CC6198AB057D}" type="datetime1">
              <a:rPr lang="x-none" smtClean="0"/>
              <a:t>19/09/2023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297E4-3BD7-49F3-A722-63CBC906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741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4A3ED0-8CF1-46F5-8507-97303178BA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73DE9A-A776-4884-AB73-2CDE3E0F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B0C1-19B7-417E-A421-9DBCD28BF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0377E-104B-44F9-ADD6-39E7D7C0C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36B5F-C6C6-43CE-B8AB-8B181632D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B25-6685-4855-8292-A39FFFCE4F48}" type="datetime1">
              <a:rPr lang="x-none" smtClean="0"/>
              <a:t>19/09/2023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EA5BB-F346-4A19-BA57-2D3E996D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093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7C4A45-5C6D-4E1B-AB62-B30F4DD4CE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CD7D17-E66A-4268-9494-3E059147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7708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20860-6ACE-44FF-976D-C004CDAD1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1E8B0-3A0B-4E90-835C-D0B14C0E4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048AE-0FC1-4CE2-912F-76D9FF4ED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663BD-0D76-4510-BFF0-E36B468DE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36B7B-ED85-4F57-8698-B943109C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E390-C866-4CBD-93FC-78CB08373939}" type="datetime1">
              <a:rPr lang="x-none" smtClean="0"/>
              <a:t>19/09/2023</a:t>
            </a:fld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808514-4D32-4D97-85A0-32E1BEDA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621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5673D-84F3-4356-A429-7E8748EE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009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CF2DB-9D68-4A2D-8503-2EEA8B2DC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265BC-6FB3-4C5B-B82C-E099F378F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BBDA357-E643-4819-87FA-55273CFF37F1}" type="datetime1">
              <a:rPr lang="x-none" smtClean="0"/>
              <a:pPr/>
              <a:t>19/09/2023</a:t>
            </a:fld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6FC82-50B9-46E1-87CF-2D63863AB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32D733E-3264-41AF-819B-F4786F848FED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75BF7-D759-47AF-9BED-A7852014DEB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672" y="385386"/>
            <a:ext cx="980172" cy="387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3D509-8CB7-4B78-BD7E-06945E74FC43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2847B8-33E3-4ECC-B1D7-6E9CFA600B71}"/>
              </a:ext>
            </a:extLst>
          </p:cNvPr>
          <p:cNvSpPr txBox="1"/>
          <p:nvPr userDrawn="1"/>
        </p:nvSpPr>
        <p:spPr>
          <a:xfrm>
            <a:off x="9155390" y="479725"/>
            <a:ext cx="914400" cy="267815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 ExtraBold" panose="00000900000000000000" pitchFamily="2" charset="0"/>
              </a:rPr>
              <a:t>#EUSpace</a:t>
            </a:r>
            <a:endParaRPr lang="LID4096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Nunito Sa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87" r:id="rId3"/>
    <p:sldLayoutId id="2147483689" r:id="rId4"/>
    <p:sldLayoutId id="2147483688" r:id="rId5"/>
    <p:sldLayoutId id="214748369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62" r:id="rId12"/>
    <p:sldLayoutId id="2147483656" r:id="rId13"/>
    <p:sldLayoutId id="2147483657" r:id="rId14"/>
    <p:sldLayoutId id="2147483658" r:id="rId15"/>
    <p:sldLayoutId id="2147483714" r:id="rId16"/>
    <p:sldLayoutId id="2147483720" r:id="rId17"/>
    <p:sldLayoutId id="2147483663" r:id="rId18"/>
    <p:sldLayoutId id="2147483721" r:id="rId19"/>
    <p:sldLayoutId id="2147483722" r:id="rId20"/>
    <p:sldLayoutId id="2147483723" r:id="rId21"/>
    <p:sldLayoutId id="2147483724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hyperlink" Target="https://theargeo.com/engindex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hyperlink" Target="https://eur-lex.europa.eu/legal-content/EN/TXT/?uri=uriserv:OJ.L_.2021.170.01.0069.01.ENG&amp;toc=OJ:L:2021:170:T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6.jpeg"/><Relationship Id="rId5" Type="http://schemas.openxmlformats.org/officeDocument/2006/relationships/image" Target="../media/image23.png"/><Relationship Id="rId10" Type="http://schemas.openxmlformats.org/officeDocument/2006/relationships/image" Target="../media/image55.jpeg"/><Relationship Id="rId4" Type="http://schemas.openxmlformats.org/officeDocument/2006/relationships/image" Target="../media/image52.png"/><Relationship Id="rId9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6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63.png"/><Relationship Id="rId2" Type="http://schemas.openxmlformats.org/officeDocument/2006/relationships/tags" Target="../tags/tag2.xml"/><Relationship Id="rId16" Type="http://schemas.openxmlformats.org/officeDocument/2006/relationships/image" Target="../media/image62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61.jpeg"/><Relationship Id="rId10" Type="http://schemas.openxmlformats.org/officeDocument/2006/relationships/tags" Target="../tags/tag10.xml"/><Relationship Id="rId19" Type="http://schemas.openxmlformats.org/officeDocument/2006/relationships/image" Target="../media/image65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B50F-D835-4C1C-ADA0-6005E2E61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109" y="4437008"/>
            <a:ext cx="6765163" cy="888812"/>
          </a:xfrm>
        </p:spPr>
        <p:txBody>
          <a:bodyPr/>
          <a:lstStyle/>
          <a:p>
            <a:r>
              <a:rPr lang="en-GB" sz="3200" dirty="0"/>
              <a:t>Copernicus User Uptake Strategy &amp; market development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196FD-0CB9-42CA-BB22-DB6C07C4A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109" y="5436054"/>
            <a:ext cx="7207154" cy="3774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1400" i="1" dirty="0"/>
              <a:t>2</a:t>
            </a:r>
            <a:r>
              <a:rPr lang="en-GB" sz="1400" i="1" baseline="30000" dirty="0"/>
              <a:t>nd</a:t>
            </a:r>
            <a:r>
              <a:rPr lang="en-GB" sz="1400" i="1" dirty="0"/>
              <a:t> European Regional Symposium by NEREUS Regions: </a:t>
            </a:r>
          </a:p>
          <a:p>
            <a:pPr>
              <a:spcBef>
                <a:spcPts val="0"/>
              </a:spcBef>
            </a:pPr>
            <a:r>
              <a:rPr lang="en-GB" sz="1400" i="1" dirty="0"/>
              <a:t>Space data for tourism &amp; agriculture, 28-29 September 2023 Matera </a:t>
            </a:r>
          </a:p>
          <a:p>
            <a:pPr>
              <a:spcBef>
                <a:spcPts val="0"/>
              </a:spcBef>
            </a:pPr>
            <a:endParaRPr lang="en-GB" sz="14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5CDA8-99FD-43ED-991B-5B6FFBBC49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0109" y="6052500"/>
            <a:ext cx="5676100" cy="365125"/>
          </a:xfrm>
        </p:spPr>
        <p:txBody>
          <a:bodyPr>
            <a:normAutofit fontScale="92500"/>
          </a:bodyPr>
          <a:lstStyle/>
          <a:p>
            <a:r>
              <a:rPr lang="en-GB" dirty="0"/>
              <a:t>Jacopo Ovarelli – Market Development and Innovation Department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4776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E13E99-046E-4546-A9C4-0A9F4C4749FA}"/>
              </a:ext>
            </a:extLst>
          </p:cNvPr>
          <p:cNvSpPr txBox="1"/>
          <p:nvPr/>
        </p:nvSpPr>
        <p:spPr>
          <a:xfrm>
            <a:off x="5665509" y="1576660"/>
            <a:ext cx="6526491" cy="5054837"/>
          </a:xfrm>
          <a:prstGeom prst="rect">
            <a:avLst/>
          </a:prstGeom>
          <a:solidFill>
            <a:srgbClr val="2C2C2C"/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endParaRPr lang="LID4096" sz="1600" dirty="0">
              <a:solidFill>
                <a:schemeClr val="tx1">
                  <a:lumMod val="65000"/>
                  <a:lumOff val="35000"/>
                </a:schemeClr>
              </a:solidFill>
              <a:latin typeface="Neo Sans W1G" panose="020B0504030504040204" pitchFamily="34" charset="0"/>
            </a:endParaRPr>
          </a:p>
        </p:txBody>
      </p:sp>
      <p:pic>
        <p:nvPicPr>
          <p:cNvPr id="5124" name="Picture 4" descr="Build a Leading Innovation Strategy - Online Course - FutureLearn">
            <a:extLst>
              <a:ext uri="{FF2B5EF4-FFF2-40B4-BE49-F238E27FC236}">
                <a16:creationId xmlns:a16="http://schemas.microsoft.com/office/drawing/2014/main" id="{E62AA118-402F-4FDD-8596-2FFF70856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1576660"/>
            <a:ext cx="5665509" cy="505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F36BE4E-89AF-495C-A87D-CD8F96307127}"/>
              </a:ext>
            </a:extLst>
          </p:cNvPr>
          <p:cNvSpPr txBox="1">
            <a:spLocks/>
          </p:cNvSpPr>
          <p:nvPr/>
        </p:nvSpPr>
        <p:spPr>
          <a:xfrm>
            <a:off x="8495469" y="2041304"/>
            <a:ext cx="2768137" cy="478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 with investors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ID4096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757DFE1-1B5E-434F-B404-D627A5ED7A97}"/>
              </a:ext>
            </a:extLst>
          </p:cNvPr>
          <p:cNvSpPr txBox="1">
            <a:spLocks/>
          </p:cNvSpPr>
          <p:nvPr/>
        </p:nvSpPr>
        <p:spPr>
          <a:xfrm>
            <a:off x="5115701" y="2041304"/>
            <a:ext cx="3120170" cy="478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900" b="1" dirty="0">
                <a:solidFill>
                  <a:prstClr val="white"/>
                </a:solidFill>
                <a:latin typeface="Calibri" panose="020F0502020204030204"/>
              </a:rPr>
              <a:t>Develop your solution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LID4096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DFE7E5C-00F7-456A-ACC3-D993F45566F2}"/>
              </a:ext>
            </a:extLst>
          </p:cNvPr>
          <p:cNvSpPr txBox="1">
            <a:spLocks/>
          </p:cNvSpPr>
          <p:nvPr/>
        </p:nvSpPr>
        <p:spPr>
          <a:xfrm>
            <a:off x="5214722" y="4478985"/>
            <a:ext cx="2623546" cy="478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advice</a:t>
            </a:r>
            <a:endParaRPr kumimoji="0" lang="LID4096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B926D62-1F15-406C-8653-F28645208875}"/>
              </a:ext>
            </a:extLst>
          </p:cNvPr>
          <p:cNvSpPr txBox="1">
            <a:spLocks/>
          </p:cNvSpPr>
          <p:nvPr/>
        </p:nvSpPr>
        <p:spPr>
          <a:xfrm>
            <a:off x="8804632" y="4499878"/>
            <a:ext cx="3876454" cy="478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LID4096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customers</a:t>
            </a:r>
            <a:endParaRPr kumimoji="0" lang="LID4096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4028331-EFAB-4C50-9B73-3632122B8EC5}"/>
              </a:ext>
            </a:extLst>
          </p:cNvPr>
          <p:cNvSpPr txBox="1">
            <a:spLocks/>
          </p:cNvSpPr>
          <p:nvPr/>
        </p:nvSpPr>
        <p:spPr>
          <a:xfrm>
            <a:off x="8611625" y="2660392"/>
            <a:ext cx="3645544" cy="478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LID4096"/>
            </a:defPPr>
            <a:lvl1pPr marL="2286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0">
                <a:solidFill>
                  <a:prstClr val="black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kern="1200" dirty="0">
                <a:solidFill>
                  <a:schemeClr val="bg1"/>
                </a:solidFill>
              </a:rPr>
              <a:t>Very early stage – EBAN, crowdfunding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kern="1200" dirty="0">
                <a:solidFill>
                  <a:schemeClr val="bg1"/>
                </a:solidFill>
              </a:rPr>
              <a:t>EIC Accelerator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kern="1200" dirty="0">
                <a:solidFill>
                  <a:schemeClr val="bg1"/>
                </a:solidFill>
              </a:rPr>
              <a:t>Venture capitals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kern="1200" dirty="0">
                <a:solidFill>
                  <a:schemeClr val="bg1"/>
                </a:solidFill>
              </a:rPr>
              <a:t>European Investment Fund</a:t>
            </a:r>
            <a:endParaRPr lang="en-US" kern="1200" dirty="0">
              <a:solidFill>
                <a:schemeClr val="bg1"/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kern="1200" dirty="0">
                <a:solidFill>
                  <a:schemeClr val="bg1"/>
                </a:solidFill>
              </a:rPr>
              <a:t>European Investment Bank</a:t>
            </a:r>
            <a:endParaRPr lang="en-US" kern="1200" dirty="0">
              <a:solidFill>
                <a:schemeClr val="bg1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06B9712-1900-420A-9851-8E00E81A2B8B}"/>
              </a:ext>
            </a:extLst>
          </p:cNvPr>
          <p:cNvSpPr txBox="1">
            <a:spLocks/>
          </p:cNvSpPr>
          <p:nvPr/>
        </p:nvSpPr>
        <p:spPr>
          <a:xfrm>
            <a:off x="5266208" y="5143566"/>
            <a:ext cx="3255550" cy="478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LID4096"/>
            </a:defPPr>
            <a:lvl1pPr marL="2286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0">
                <a:solidFill>
                  <a:prstClr val="black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kern="1200" dirty="0">
                <a:solidFill>
                  <a:schemeClr val="bg1"/>
                </a:solidFill>
              </a:rPr>
              <a:t>Technical advice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kern="1200" dirty="0">
                <a:solidFill>
                  <a:schemeClr val="bg1"/>
                </a:solidFill>
              </a:rPr>
              <a:t>Business advice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kern="1200" dirty="0">
                <a:solidFill>
                  <a:schemeClr val="bg1"/>
                </a:solidFill>
              </a:rPr>
              <a:t>EUSPA Space Academy</a:t>
            </a:r>
            <a:endParaRPr lang="LID4096" kern="1200" dirty="0">
              <a:solidFill>
                <a:schemeClr val="bg1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B59D4A4-5A35-4CE6-BB59-3C31332A5B9B}"/>
              </a:ext>
            </a:extLst>
          </p:cNvPr>
          <p:cNvSpPr txBox="1">
            <a:spLocks/>
          </p:cNvSpPr>
          <p:nvPr/>
        </p:nvSpPr>
        <p:spPr>
          <a:xfrm>
            <a:off x="8645292" y="5154151"/>
            <a:ext cx="3756380" cy="478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LID4096"/>
            </a:defPPr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0">
                <a:solidFill>
                  <a:prstClr val="black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 defTabSz="914400">
              <a:defRPr/>
            </a:pPr>
            <a:r>
              <a:rPr lang="en-GB" kern="1200" dirty="0">
                <a:solidFill>
                  <a:schemeClr val="bg1"/>
                </a:solidFill>
              </a:rPr>
              <a:t>Contacts with industry</a:t>
            </a:r>
          </a:p>
          <a:p>
            <a:pPr lvl="0" algn="l" defTabSz="914400">
              <a:defRPr/>
            </a:pPr>
            <a:r>
              <a:rPr lang="en-GB" kern="1200" dirty="0">
                <a:solidFill>
                  <a:schemeClr val="bg1"/>
                </a:solidFill>
              </a:rPr>
              <a:t>Networking events</a:t>
            </a:r>
            <a:endParaRPr lang="en-US" kern="1200" dirty="0">
              <a:solidFill>
                <a:schemeClr val="bg1"/>
              </a:solidFill>
            </a:endParaRPr>
          </a:p>
          <a:p>
            <a:pPr lvl="0" algn="l" defTabSz="914400">
              <a:defRPr/>
            </a:pPr>
            <a:r>
              <a:rPr lang="en-GB" kern="1200" dirty="0">
                <a:solidFill>
                  <a:schemeClr val="bg1"/>
                </a:solidFill>
              </a:rPr>
              <a:t>Dedicated promotion </a:t>
            </a:r>
            <a:endParaRPr lang="LID4096" kern="1200" dirty="0">
              <a:solidFill>
                <a:schemeClr val="bg1"/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917400E-171C-49A4-BA6F-DD0D84B034BB}"/>
              </a:ext>
            </a:extLst>
          </p:cNvPr>
          <p:cNvSpPr txBox="1">
            <a:spLocks/>
          </p:cNvSpPr>
          <p:nvPr/>
        </p:nvSpPr>
        <p:spPr>
          <a:xfrm>
            <a:off x="5137004" y="2660392"/>
            <a:ext cx="2849148" cy="478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1400" dirty="0">
                <a:solidFill>
                  <a:schemeClr val="bg1"/>
                </a:solidFill>
              </a:rPr>
              <a:t>Cassini Hackathons</a:t>
            </a:r>
          </a:p>
          <a:p>
            <a:pPr lvl="0">
              <a:defRPr/>
            </a:pPr>
            <a:r>
              <a:rPr lang="en-GB" sz="1400" dirty="0">
                <a:solidFill>
                  <a:schemeClr val="bg1"/>
                </a:solidFill>
              </a:rPr>
              <a:t>Cassini </a:t>
            </a:r>
            <a:r>
              <a:rPr lang="en-GB" sz="1400" dirty="0" err="1">
                <a:solidFill>
                  <a:schemeClr val="bg1"/>
                </a:solidFill>
              </a:rPr>
              <a:t>MyEUSpace</a:t>
            </a:r>
            <a:endParaRPr lang="en-GB" sz="1400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GB" sz="1400" dirty="0">
                <a:solidFill>
                  <a:schemeClr val="bg1"/>
                </a:solidFill>
              </a:rPr>
              <a:t>Cassini Business Accelerator</a:t>
            </a:r>
          </a:p>
          <a:p>
            <a:pPr lvl="0">
              <a:defRPr/>
            </a:pPr>
            <a:r>
              <a:rPr lang="en-GB" sz="1400" dirty="0">
                <a:solidFill>
                  <a:schemeClr val="bg1"/>
                </a:solidFill>
              </a:rPr>
              <a:t>Horizon Europe</a:t>
            </a:r>
          </a:p>
          <a:p>
            <a:pPr lvl="0">
              <a:defRPr/>
            </a:pPr>
            <a:r>
              <a:rPr lang="en-GB" sz="1400" dirty="0">
                <a:solidFill>
                  <a:schemeClr val="bg1"/>
                </a:solidFill>
              </a:rPr>
              <a:t>Fundamental Elements</a:t>
            </a:r>
          </a:p>
          <a:p>
            <a:pPr lvl="0">
              <a:defRPr/>
            </a:pPr>
            <a:endParaRPr lang="LID4096" sz="1400" dirty="0">
              <a:solidFill>
                <a:schemeClr val="bg1"/>
              </a:solidFill>
            </a:endParaRPr>
          </a:p>
          <a:p>
            <a:pPr marL="0" lvl="0" indent="0">
              <a:buNone/>
              <a:defRPr/>
            </a:pPr>
            <a:endParaRPr lang="LID4096" sz="1400" dirty="0">
              <a:solidFill>
                <a:schemeClr val="bg1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ID4096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0A8EBA-28F9-489F-89F6-1FCA35BE42B2}"/>
              </a:ext>
            </a:extLst>
          </p:cNvPr>
          <p:cNvCxnSpPr>
            <a:cxnSpLocks/>
          </p:cNvCxnSpPr>
          <p:nvPr/>
        </p:nvCxnSpPr>
        <p:spPr>
          <a:xfrm>
            <a:off x="5176423" y="2489181"/>
            <a:ext cx="29045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82FDB1-6AC3-4A06-B178-D707A0EB8080}"/>
              </a:ext>
            </a:extLst>
          </p:cNvPr>
          <p:cNvCxnSpPr>
            <a:cxnSpLocks/>
          </p:cNvCxnSpPr>
          <p:nvPr/>
        </p:nvCxnSpPr>
        <p:spPr>
          <a:xfrm>
            <a:off x="8611625" y="2489181"/>
            <a:ext cx="34852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D076BD-4FB2-48C2-B1FA-BEFA86DFBA79}"/>
              </a:ext>
            </a:extLst>
          </p:cNvPr>
          <p:cNvCxnSpPr>
            <a:cxnSpLocks/>
          </p:cNvCxnSpPr>
          <p:nvPr/>
        </p:nvCxnSpPr>
        <p:spPr>
          <a:xfrm>
            <a:off x="5266208" y="4994491"/>
            <a:ext cx="30615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46CE02-489E-4756-B369-1C55CE14357F}"/>
              </a:ext>
            </a:extLst>
          </p:cNvPr>
          <p:cNvCxnSpPr>
            <a:cxnSpLocks/>
          </p:cNvCxnSpPr>
          <p:nvPr/>
        </p:nvCxnSpPr>
        <p:spPr>
          <a:xfrm>
            <a:off x="8701410" y="4985255"/>
            <a:ext cx="351091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">
            <a:extLst>
              <a:ext uri="{FF2B5EF4-FFF2-40B4-BE49-F238E27FC236}">
                <a16:creationId xmlns:a16="http://schemas.microsoft.com/office/drawing/2014/main" id="{F3CBEB4E-0A50-4865-803E-69856816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09" y="383165"/>
            <a:ext cx="7994515" cy="7725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for start-ups under Cassini</a:t>
            </a:r>
            <a:endParaRPr lang="LID4096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76D748-44BC-4893-954C-D4DE9CF184F6}"/>
              </a:ext>
            </a:extLst>
          </p:cNvPr>
          <p:cNvSpPr/>
          <p:nvPr/>
        </p:nvSpPr>
        <p:spPr>
          <a:xfrm>
            <a:off x="6095898" y="510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US" sz="1200" b="1" dirty="0"/>
              <a:t>Support 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257924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5D96-DD8D-4A06-B0F4-46FD6EAF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05132" cy="1325563"/>
          </a:xfrm>
        </p:spPr>
        <p:txBody>
          <a:bodyPr>
            <a:noAutofit/>
          </a:bodyPr>
          <a:lstStyle/>
          <a:p>
            <a:r>
              <a:rPr lang="en-GB" sz="3400" dirty="0" err="1"/>
              <a:t>Murmuration</a:t>
            </a:r>
            <a:r>
              <a:rPr lang="en-GB" sz="3400" dirty="0"/>
              <a:t>: </a:t>
            </a:r>
            <a:r>
              <a:rPr lang="en-US" sz="3400" dirty="0"/>
              <a:t>monitor the environmental impact of tourism by utilizing satellite data</a:t>
            </a:r>
            <a:endParaRPr lang="en-150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5AC6D-7D62-4C3A-813D-74D6BFD01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59192" cy="4351338"/>
          </a:xfrm>
        </p:spPr>
        <p:txBody>
          <a:bodyPr>
            <a:normAutofit/>
          </a:bodyPr>
          <a:lstStyle/>
          <a:p>
            <a:r>
              <a:rPr lang="en-US" sz="1200" dirty="0"/>
              <a:t>MURMURATION uses Copernicus data and artificial intelligence to calculate </a:t>
            </a:r>
            <a:r>
              <a:rPr lang="en-US" sz="1200" b="1" dirty="0"/>
              <a:t>indicators to assess and anticipate the impacts of climate </a:t>
            </a:r>
            <a:r>
              <a:rPr lang="en-US" sz="1200" dirty="0"/>
              <a:t>change on the tourism industry </a:t>
            </a:r>
          </a:p>
          <a:p>
            <a:r>
              <a:rPr lang="en-US" sz="1200" dirty="0"/>
              <a:t>Tourism stakeholders:</a:t>
            </a:r>
          </a:p>
          <a:p>
            <a:pPr lvl="1"/>
            <a:r>
              <a:rPr lang="en-US" sz="1200" dirty="0"/>
              <a:t>Can </a:t>
            </a:r>
            <a:r>
              <a:rPr lang="en-US" sz="1200" b="1" dirty="0"/>
              <a:t>understand the environmental situation on their territory, </a:t>
            </a:r>
            <a:r>
              <a:rPr lang="en-US" sz="1200" dirty="0"/>
              <a:t>optimizing the use of their resources</a:t>
            </a:r>
          </a:p>
          <a:p>
            <a:pPr lvl="1"/>
            <a:r>
              <a:rPr lang="en-US" sz="1200" b="1" dirty="0"/>
              <a:t>Can anticipate the impacts of climate change </a:t>
            </a:r>
            <a:r>
              <a:rPr lang="en-US" sz="1200" dirty="0"/>
              <a:t>on their destinations and territories </a:t>
            </a:r>
          </a:p>
          <a:p>
            <a:pPr lvl="1"/>
            <a:r>
              <a:rPr lang="en-US" sz="1200" dirty="0"/>
              <a:t>Can </a:t>
            </a:r>
            <a:r>
              <a:rPr lang="en-US" sz="1200" b="1" dirty="0"/>
              <a:t>reinforce their competitiveness and resilience </a:t>
            </a:r>
            <a:r>
              <a:rPr lang="en-US" sz="1200" dirty="0"/>
              <a:t>on the medium to long term 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endParaRPr lang="en-150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0214D-5820-4D5C-AEE2-E9F7E34F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11</a:t>
            </a:fld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67567-1655-4DD8-8ABF-8C9261989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0135FA-5C0D-4F56-B83F-18C6A1035A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908" y="1817879"/>
            <a:ext cx="3653226" cy="2183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E92BDF-3390-4BB9-B705-594E53E702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8521" y="4136230"/>
            <a:ext cx="1810703" cy="1068879"/>
          </a:xfrm>
          <a:prstGeom prst="rect">
            <a:avLst/>
          </a:prstGeom>
        </p:spPr>
      </p:pic>
      <p:pic>
        <p:nvPicPr>
          <p:cNvPr id="3076" name="Picture 4" descr="Sustainable tourism, satellites images, AI and big data - MURMURATION SAS,  Green-tech for a changing world">
            <a:extLst>
              <a:ext uri="{FF2B5EF4-FFF2-40B4-BE49-F238E27FC236}">
                <a16:creationId xmlns:a16="http://schemas.microsoft.com/office/drawing/2014/main" id="{D87B5645-F6B5-4D08-ABE1-852529785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7195" y="4136230"/>
            <a:ext cx="1626810" cy="10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1245B8-B8D4-458E-B32A-9840367E1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300" y="3461233"/>
            <a:ext cx="6546991" cy="32602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0FD5C6-B946-47F0-ABE6-E18D3D908BEE}"/>
              </a:ext>
            </a:extLst>
          </p:cNvPr>
          <p:cNvSpPr/>
          <p:nvPr/>
        </p:nvSpPr>
        <p:spPr>
          <a:xfrm>
            <a:off x="8610600" y="5462833"/>
            <a:ext cx="217899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100,000 EUR cash prize to further scale up their business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829F79-86EB-4C6A-A4F7-FFF805522BE9}"/>
              </a:ext>
            </a:extLst>
          </p:cNvPr>
          <p:cNvSpPr/>
          <p:nvPr/>
        </p:nvSpPr>
        <p:spPr>
          <a:xfrm>
            <a:off x="6095898" y="510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US" sz="1200" b="1" dirty="0"/>
              <a:t>Support 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2033959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6CF8-9896-4FFD-88E1-391E911F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78923" cy="1325563"/>
          </a:xfrm>
        </p:spPr>
        <p:txBody>
          <a:bodyPr>
            <a:normAutofit/>
          </a:bodyPr>
          <a:lstStyle/>
          <a:p>
            <a:r>
              <a:rPr lang="en-GB" sz="3400" dirty="0"/>
              <a:t>ARGEO: Augmented reality and games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4DA49-07C7-4552-94DE-5AE9733E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LID4096" smtClean="0"/>
              <a:t>12</a:t>
            </a:fld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F796E-F04D-42F0-AA95-D243E909D2E1}"/>
              </a:ext>
            </a:extLst>
          </p:cNvPr>
          <p:cNvSpPr txBox="1"/>
          <p:nvPr/>
        </p:nvSpPr>
        <p:spPr>
          <a:xfrm>
            <a:off x="4837814" y="2966484"/>
            <a:ext cx="5901070" cy="149919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endParaRPr lang="LID4096" sz="1600" dirty="0">
              <a:solidFill>
                <a:schemeClr val="tx1">
                  <a:lumMod val="65000"/>
                  <a:lumOff val="35000"/>
                </a:schemeClr>
              </a:solidFill>
              <a:latin typeface="Neo Sans W1G" panose="020B05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1B0AB-4B53-428A-8350-745806B32BD6}"/>
              </a:ext>
            </a:extLst>
          </p:cNvPr>
          <p:cNvSpPr/>
          <p:nvPr/>
        </p:nvSpPr>
        <p:spPr>
          <a:xfrm>
            <a:off x="504168" y="1668647"/>
            <a:ext cx="7968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Mobile app based on geolocation, augmented reality and blockchain which allows users to catch prizes, coupons in specific places </a:t>
            </a:r>
            <a:endParaRPr lang="LID4096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F47AA-A2DE-4BBA-94D3-3120E22912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167" y="2662022"/>
            <a:ext cx="7649931" cy="36785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D9EE09-E72D-4912-97CA-ACAE11E0DB6E}"/>
              </a:ext>
            </a:extLst>
          </p:cNvPr>
          <p:cNvSpPr/>
          <p:nvPr/>
        </p:nvSpPr>
        <p:spPr>
          <a:xfrm>
            <a:off x="2206447" y="6340583"/>
            <a:ext cx="3697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ID4096" dirty="0">
                <a:hlinkClick r:id="rId4"/>
              </a:rPr>
              <a:t>https://theargeo.com/engindex.html</a:t>
            </a:r>
            <a:r>
              <a:rPr lang="en-GB" dirty="0"/>
              <a:t> </a:t>
            </a:r>
            <a:endParaRPr lang="LID4096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BC162C-6A13-4EA1-8354-EB825045F1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411" y="4244239"/>
            <a:ext cx="2735623" cy="1418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CBA449-3B33-457C-8169-88F71FEC6A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8047" y="2149175"/>
            <a:ext cx="2743200" cy="19435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D974E1-ECF3-4B04-A0B2-1B3026C9B6CE}"/>
              </a:ext>
            </a:extLst>
          </p:cNvPr>
          <p:cNvSpPr/>
          <p:nvPr/>
        </p:nvSpPr>
        <p:spPr>
          <a:xfrm>
            <a:off x="8766879" y="5786585"/>
            <a:ext cx="217899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100,000 EUR cash prize to further scale up their business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75787A-FBE0-4903-B9F1-A585EEE61540}"/>
              </a:ext>
            </a:extLst>
          </p:cNvPr>
          <p:cNvSpPr/>
          <p:nvPr/>
        </p:nvSpPr>
        <p:spPr>
          <a:xfrm>
            <a:off x="6095898" y="510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US" sz="1200" b="1" dirty="0"/>
              <a:t>Support 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357512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BF364F9A-0CCC-4B05-B305-0860023FBA39}"/>
              </a:ext>
            </a:extLst>
          </p:cNvPr>
          <p:cNvSpPr/>
          <p:nvPr/>
        </p:nvSpPr>
        <p:spPr>
          <a:xfrm>
            <a:off x="7553872" y="2318104"/>
            <a:ext cx="1392284" cy="1392284"/>
          </a:xfrm>
          <a:prstGeom prst="ellipse">
            <a:avLst/>
          </a:prstGeom>
          <a:solidFill>
            <a:srgbClr val="49338B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 action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(IA)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1223BC-22BD-4150-A3CC-A06C6136CFD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209" y="1806250"/>
          <a:ext cx="7182843" cy="474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551">
                  <a:extLst>
                    <a:ext uri="{9D8B030D-6E8A-4147-A177-3AD203B41FA5}">
                      <a16:colId xmlns:a16="http://schemas.microsoft.com/office/drawing/2014/main" val="1773208068"/>
                    </a:ext>
                  </a:extLst>
                </a:gridCol>
                <a:gridCol w="3337133">
                  <a:extLst>
                    <a:ext uri="{9D8B030D-6E8A-4147-A177-3AD203B41FA5}">
                      <a16:colId xmlns:a16="http://schemas.microsoft.com/office/drawing/2014/main" val="1023814789"/>
                    </a:ext>
                  </a:extLst>
                </a:gridCol>
                <a:gridCol w="861134">
                  <a:extLst>
                    <a:ext uri="{9D8B030D-6E8A-4147-A177-3AD203B41FA5}">
                      <a16:colId xmlns:a16="http://schemas.microsoft.com/office/drawing/2014/main" val="3276984413"/>
                    </a:ext>
                  </a:extLst>
                </a:gridCol>
                <a:gridCol w="2317025">
                  <a:extLst>
                    <a:ext uri="{9D8B030D-6E8A-4147-A177-3AD203B41FA5}">
                      <a16:colId xmlns:a16="http://schemas.microsoft.com/office/drawing/2014/main" val="2003098979"/>
                    </a:ext>
                  </a:extLst>
                </a:gridCol>
              </a:tblGrid>
              <a:tr h="68441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</a:rPr>
                        <a:t>Type of Action</a:t>
                      </a:r>
                    </a:p>
                  </a:txBody>
                  <a:tcPr anchor="ctr">
                    <a:solidFill>
                      <a:srgbClr val="3C6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</a:rPr>
                        <a:t>Topic</a:t>
                      </a:r>
                    </a:p>
                  </a:txBody>
                  <a:tcPr anchor="ctr">
                    <a:solidFill>
                      <a:srgbClr val="3C6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libri" panose="020F0502020204030204" pitchFamily="34" charset="0"/>
                        </a:rPr>
                        <a:t>Indicative</a:t>
                      </a:r>
                      <a:r>
                        <a:rPr lang="en-GB" sz="1200" baseline="0" dirty="0">
                          <a:latin typeface="Calibri" panose="020F0502020204030204" pitchFamily="34" charset="0"/>
                        </a:rPr>
                        <a:t> b</a:t>
                      </a:r>
                      <a:r>
                        <a:rPr lang="en-GB" sz="1200" dirty="0">
                          <a:latin typeface="Calibri" panose="020F0502020204030204" pitchFamily="34" charset="0"/>
                        </a:rPr>
                        <a:t>udget </a:t>
                      </a:r>
                    </a:p>
                    <a:p>
                      <a:pPr algn="ctr"/>
                      <a:r>
                        <a:rPr lang="en-GB" sz="1050" dirty="0">
                          <a:latin typeface="Calibri" panose="020F0502020204030204" pitchFamily="34" charset="0"/>
                        </a:rPr>
                        <a:t>(EUR </a:t>
                      </a:r>
                      <a:r>
                        <a:rPr lang="en-GB" sz="1050" dirty="0" err="1">
                          <a:latin typeface="Calibri" panose="020F0502020204030204" pitchFamily="34" charset="0"/>
                        </a:rPr>
                        <a:t>mln</a:t>
                      </a:r>
                      <a:r>
                        <a:rPr lang="en-GB" sz="1050" dirty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3C6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</a:rPr>
                        <a:t>Funding rate</a:t>
                      </a:r>
                    </a:p>
                  </a:txBody>
                  <a:tcPr anchor="ctr">
                    <a:solidFill>
                      <a:srgbClr val="3C6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165284"/>
                  </a:ext>
                </a:extLst>
              </a:tr>
              <a:tr h="839127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EGNSS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- Transition towards a green, smart and more secure post-pandemic society</a:t>
                      </a:r>
                      <a:endParaRPr lang="de-DE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70% </a:t>
                      </a:r>
                    </a:p>
                    <a:p>
                      <a:pPr algn="ctr"/>
                      <a:r>
                        <a:rPr lang="en-GB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(except for non-profit legal entities, where a rate of 100% applies)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906849"/>
                  </a:ext>
                </a:extLst>
              </a:tr>
              <a:tr h="50160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EGNSS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- Closing the gaps in mature, regulated and long lead markets</a:t>
                      </a:r>
                      <a:endParaRPr lang="x-none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70% </a:t>
                      </a:r>
                    </a:p>
                    <a:p>
                      <a:pPr algn="ctr"/>
                      <a:r>
                        <a:rPr lang="en-GB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(except for non-profit legal entities, where a rate of 100% applies)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296728"/>
                  </a:ext>
                </a:extLst>
              </a:tr>
              <a:tr h="839127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Copernicus-based applications for businesses and policy-making</a:t>
                      </a:r>
                      <a:endParaRPr lang="de-DE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123251"/>
                  </a:ext>
                </a:extLst>
              </a:tr>
              <a:tr h="50160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Designing space-based downstream application with international partners</a:t>
                      </a:r>
                      <a:endParaRPr lang="en-GB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GB" sz="10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403081"/>
                  </a:ext>
                </a:extLst>
              </a:tr>
              <a:tr h="71280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EU </a:t>
                      </a:r>
                      <a:r>
                        <a:rPr lang="en-US" sz="1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GOVSATCOM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for a safer and more secure EU</a:t>
                      </a:r>
                      <a:endParaRPr lang="de-DE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70% </a:t>
                      </a:r>
                    </a:p>
                    <a:p>
                      <a:pPr algn="ctr"/>
                      <a:r>
                        <a:rPr lang="en-GB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(except for non-profit legal entities, where a rate of 100% applies)</a:t>
                      </a:r>
                    </a:p>
                    <a:p>
                      <a:pPr algn="ctr"/>
                      <a:endParaRPr lang="en-GB" sz="1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84017"/>
                  </a:ext>
                </a:extLst>
              </a:tr>
              <a:tr h="460278">
                <a:tc gridSpan="2"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budget: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41350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9E3FFB1-D4F0-403C-9588-7671E7BC3173}"/>
              </a:ext>
            </a:extLst>
          </p:cNvPr>
          <p:cNvSpPr/>
          <p:nvPr/>
        </p:nvSpPr>
        <p:spPr>
          <a:xfrm rot="20820122">
            <a:off x="6770598" y="1381030"/>
            <a:ext cx="2287718" cy="688623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Preliminary planning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Opening: October 2023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Deadline: February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AFFFE9-BF3D-4AB8-86CD-C66E32C2279A}"/>
              </a:ext>
            </a:extLst>
          </p:cNvPr>
          <p:cNvSpPr txBox="1"/>
          <p:nvPr/>
        </p:nvSpPr>
        <p:spPr>
          <a:xfrm>
            <a:off x="9107617" y="3759523"/>
            <a:ext cx="286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rgbClr val="5F5F5F"/>
                </a:solidFill>
              </a:rPr>
              <a:t>Activities to </a:t>
            </a:r>
            <a:r>
              <a:rPr lang="en-GB" sz="1200" b="1" kern="0" dirty="0">
                <a:solidFill>
                  <a:srgbClr val="5F5F5F"/>
                </a:solidFill>
              </a:rPr>
              <a:t>establish new knowledge </a:t>
            </a:r>
            <a:r>
              <a:rPr lang="en-GB" sz="1200" kern="0" dirty="0">
                <a:solidFill>
                  <a:srgbClr val="5F5F5F"/>
                </a:solidFill>
              </a:rPr>
              <a:t>or to </a:t>
            </a:r>
            <a:r>
              <a:rPr lang="en-GB" sz="1200" b="1" kern="0" dirty="0">
                <a:solidFill>
                  <a:srgbClr val="5F5F5F"/>
                </a:solidFill>
              </a:rPr>
              <a:t>explore the feasibility </a:t>
            </a:r>
            <a:r>
              <a:rPr lang="en-GB" sz="1200" kern="0" dirty="0">
                <a:solidFill>
                  <a:srgbClr val="5F5F5F"/>
                </a:solidFill>
              </a:rPr>
              <a:t>of a new or improved technology, product, process, service or solution.</a:t>
            </a:r>
            <a:endParaRPr lang="fr-BE" sz="1200" kern="0" dirty="0">
              <a:solidFill>
                <a:srgbClr val="5F5F5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6DB9D6-7CCE-4A31-A11C-BE9F8CD016B6}"/>
              </a:ext>
            </a:extLst>
          </p:cNvPr>
          <p:cNvSpPr txBox="1"/>
          <p:nvPr/>
        </p:nvSpPr>
        <p:spPr>
          <a:xfrm>
            <a:off x="9107617" y="2656070"/>
            <a:ext cx="2861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Activities to produce plans and arrangements or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designs for new,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altered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or improved products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, processes or services.</a:t>
            </a:r>
            <a:endParaRPr kumimoji="0" lang="fr-BE" sz="12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63BEF2-1ED2-461B-9ACC-C305C069FB2F}"/>
              </a:ext>
            </a:extLst>
          </p:cNvPr>
          <p:cNvSpPr/>
          <p:nvPr/>
        </p:nvSpPr>
        <p:spPr>
          <a:xfrm>
            <a:off x="7574122" y="3511589"/>
            <a:ext cx="1392284" cy="1392284"/>
          </a:xfrm>
          <a:prstGeom prst="ellipse">
            <a:avLst/>
          </a:prstGeom>
          <a:solidFill>
            <a:srgbClr val="B9378D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and innovation action (RIA)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FB02D5-955F-4797-9F20-E0FEE7D7C9D0}"/>
              </a:ext>
            </a:extLst>
          </p:cNvPr>
          <p:cNvSpPr/>
          <p:nvPr/>
        </p:nvSpPr>
        <p:spPr>
          <a:xfrm>
            <a:off x="212208" y="3879665"/>
            <a:ext cx="7203094" cy="1456659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8C328A-1D3C-4477-9FDA-9865C9987593}"/>
              </a:ext>
            </a:extLst>
          </p:cNvPr>
          <p:cNvSpPr txBox="1"/>
          <p:nvPr/>
        </p:nvSpPr>
        <p:spPr>
          <a:xfrm>
            <a:off x="5295972" y="5748225"/>
            <a:ext cx="2178618" cy="81926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endParaRPr lang="en-150" sz="1600" dirty="0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AE6C1E-9DA9-46B4-B2CF-9F3922BBD782}"/>
              </a:ext>
            </a:extLst>
          </p:cNvPr>
          <p:cNvSpPr/>
          <p:nvPr/>
        </p:nvSpPr>
        <p:spPr>
          <a:xfrm rot="19996472">
            <a:off x="6154868" y="4801772"/>
            <a:ext cx="1602756" cy="2775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Copernicus related</a:t>
            </a:r>
            <a:endParaRPr lang="en-150" sz="1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09AE90-29E9-4E5B-9BDE-94E4DBB43557}"/>
              </a:ext>
            </a:extLst>
          </p:cNvPr>
          <p:cNvSpPr/>
          <p:nvPr/>
        </p:nvSpPr>
        <p:spPr>
          <a:xfrm>
            <a:off x="212208" y="936708"/>
            <a:ext cx="6727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Strategic autonomy in developing, deploying and using global space-based infrastructures, services, applications and data</a:t>
            </a:r>
            <a:endParaRPr lang="en-150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972F953C-A8DB-4D43-B9BE-D65E25559BC3}"/>
              </a:ext>
            </a:extLst>
          </p:cNvPr>
          <p:cNvSpPr txBox="1">
            <a:spLocks/>
          </p:cNvSpPr>
          <p:nvPr/>
        </p:nvSpPr>
        <p:spPr>
          <a:xfrm>
            <a:off x="301652" y="288847"/>
            <a:ext cx="8944787" cy="566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Horizon Europe Call 2023</a:t>
            </a:r>
            <a:endParaRPr lang="en-US" sz="3600" dirty="0">
              <a:solidFill>
                <a:srgbClr val="27B4B2"/>
              </a:solidFill>
              <a:latin typeface="Helvetica Neue" panose="020B0604020202020204" charset="0"/>
              <a:ea typeface="+mn-ea"/>
              <a:cs typeface="Helvetica Neue" panose="020B060402020202020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F73958-A1B7-41B9-B404-E7F176B70E92}"/>
              </a:ext>
            </a:extLst>
          </p:cNvPr>
          <p:cNvSpPr/>
          <p:nvPr/>
        </p:nvSpPr>
        <p:spPr>
          <a:xfrm>
            <a:off x="6095898" y="1453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US" sz="1200" b="1" dirty="0"/>
              <a:t>Support RD&amp;I</a:t>
            </a:r>
          </a:p>
        </p:txBody>
      </p:sp>
    </p:spTree>
    <p:extLst>
      <p:ext uri="{BB962C8B-B14F-4D97-AF65-F5344CB8AC3E}">
        <p14:creationId xmlns:p14="http://schemas.microsoft.com/office/powerpoint/2010/main" val="397969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68FC-4FB0-4A4C-9B98-718EEA92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98747" cy="1325563"/>
          </a:xfrm>
        </p:spPr>
        <p:txBody>
          <a:bodyPr>
            <a:noAutofit/>
          </a:bodyPr>
          <a:lstStyle/>
          <a:p>
            <a:r>
              <a:rPr lang="en-US" sz="3400" dirty="0"/>
              <a:t>European GNSS and Copernicus  is powering cutting-edge and innovative solutions – from R&amp;D to the market</a:t>
            </a:r>
            <a:endParaRPr lang="en-150" sz="3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7D0A7-53AB-43B6-B6E9-CCC6B55D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14</a:t>
            </a:fld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1FEEAF-ACB6-4D64-9CEB-8233C0CB8761}"/>
              </a:ext>
            </a:extLst>
          </p:cNvPr>
          <p:cNvSpPr/>
          <p:nvPr/>
        </p:nvSpPr>
        <p:spPr>
          <a:xfrm>
            <a:off x="364589" y="2700360"/>
            <a:ext cx="33548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4E9C48"/>
                </a:solidFill>
                <a:latin typeface="Calibri Light" panose="020F0302020204030204"/>
              </a:rPr>
              <a:t>METEOROLOGICAL ASSIMILATION FROM GALILEO and DRONES for AGRICULTURE</a:t>
            </a:r>
          </a:p>
          <a:p>
            <a:pPr lvl="0" algn="ctr">
              <a:defRPr/>
            </a:pPr>
            <a:endParaRPr lang="en-US" b="1" dirty="0">
              <a:solidFill>
                <a:srgbClr val="4E9C48"/>
              </a:solidFill>
              <a:latin typeface="Calibri Light" panose="020F0302020204030204"/>
            </a:endParaRPr>
          </a:p>
          <a:p>
            <a:pPr lvl="0" algn="just">
              <a:defRPr/>
            </a:pPr>
            <a:r>
              <a:rPr lang="en-US" b="1" dirty="0">
                <a:solidFill>
                  <a:srgbClr val="4E9C48"/>
                </a:solidFill>
                <a:latin typeface="Calibri Light" panose="020F0302020204030204"/>
              </a:rPr>
              <a:t>The MAGDA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project aims at developing a toolchain for </a:t>
            </a:r>
            <a:r>
              <a:rPr lang="en-US" b="1" dirty="0">
                <a:solidFill>
                  <a:srgbClr val="4E9C48"/>
                </a:solidFill>
                <a:latin typeface="Calibri Light" panose="020F0302020204030204"/>
              </a:rPr>
              <a:t>atmosphere monitoring, weather forecasting, and severe weather/irrigation/crop monitoring advisory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, with GNSS (including Galileo) at its core, to provide useful information to agricultural operators.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9D90A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D5BB1-B467-4A3F-9026-3316CA0A8058}"/>
              </a:ext>
            </a:extLst>
          </p:cNvPr>
          <p:cNvSpPr/>
          <p:nvPr/>
        </p:nvSpPr>
        <p:spPr>
          <a:xfrm>
            <a:off x="4253991" y="2749429"/>
            <a:ext cx="33548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b="1" dirty="0" err="1">
                <a:solidFill>
                  <a:srgbClr val="4E9C48"/>
                </a:solidFill>
                <a:latin typeface="Calibri Light" panose="020F0302020204030204"/>
              </a:rPr>
              <a:t>SPACE4GREEN</a:t>
            </a:r>
            <a:r>
              <a:rPr lang="en-US" dirty="0">
                <a:solidFill>
                  <a:srgbClr val="565555"/>
                </a:solidFill>
                <a:latin typeface="Calibri Light" panose="020F0302020204030204"/>
              </a:rPr>
              <a:t> propose a technological solution that enables a trusted platform among agricultural stakeholders of different natures for the </a:t>
            </a:r>
            <a:r>
              <a:rPr lang="en-US" b="1" dirty="0">
                <a:solidFill>
                  <a:srgbClr val="4E9C48"/>
                </a:solidFill>
                <a:latin typeface="Calibri Light" panose="020F0302020204030204"/>
              </a:rPr>
              <a:t>automated certification </a:t>
            </a:r>
            <a:r>
              <a:rPr lang="en-US" dirty="0">
                <a:solidFill>
                  <a:srgbClr val="565555"/>
                </a:solidFill>
                <a:latin typeface="Calibri Light" panose="020F0302020204030204"/>
              </a:rPr>
              <a:t>that activity occurs or a thing is in a location at a certain point in time, without requiring a third-party human certification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12BDDA-3CBC-4A6E-9DEB-CFC288E0AE66}"/>
              </a:ext>
            </a:extLst>
          </p:cNvPr>
          <p:cNvSpPr/>
          <p:nvPr/>
        </p:nvSpPr>
        <p:spPr>
          <a:xfrm>
            <a:off x="8143393" y="2758731"/>
            <a:ext cx="34977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4E9C48"/>
                </a:solidFill>
                <a:latin typeface="Calibri Light" panose="020F0302020204030204"/>
              </a:rPr>
              <a:t>Artificial </a:t>
            </a:r>
            <a:r>
              <a:rPr lang="en-US" b="1" dirty="0" err="1">
                <a:solidFill>
                  <a:srgbClr val="4E9C48"/>
                </a:solidFill>
                <a:latin typeface="Calibri Light" panose="020F0302020204030204"/>
              </a:rPr>
              <a:t>intelliGence</a:t>
            </a:r>
            <a:r>
              <a:rPr lang="en-US" b="1" dirty="0">
                <a:solidFill>
                  <a:srgbClr val="4E9C48"/>
                </a:solidFill>
                <a:latin typeface="Calibri Light" panose="020F0302020204030204"/>
              </a:rPr>
              <a:t> applied to </a:t>
            </a:r>
            <a:r>
              <a:rPr lang="en-US" b="1" dirty="0" err="1">
                <a:solidFill>
                  <a:srgbClr val="4E9C48"/>
                </a:solidFill>
                <a:latin typeface="Calibri Light" panose="020F0302020204030204"/>
              </a:rPr>
              <a:t>pRecision</a:t>
            </a:r>
            <a:r>
              <a:rPr lang="en-US" b="1" dirty="0">
                <a:solidFill>
                  <a:srgbClr val="4E9C48"/>
                </a:solidFill>
                <a:latin typeface="Calibri Light" panose="020F0302020204030204"/>
              </a:rPr>
              <a:t> </a:t>
            </a:r>
            <a:r>
              <a:rPr lang="en-US" b="1" dirty="0" err="1">
                <a:solidFill>
                  <a:srgbClr val="4E9C48"/>
                </a:solidFill>
                <a:latin typeface="Calibri Light" panose="020F0302020204030204"/>
              </a:rPr>
              <a:t>farmIng</a:t>
            </a:r>
            <a:r>
              <a:rPr lang="en-US" b="1" dirty="0">
                <a:solidFill>
                  <a:srgbClr val="4E9C48"/>
                </a:solidFill>
                <a:latin typeface="Calibri Light" panose="020F0302020204030204"/>
              </a:rPr>
              <a:t> By the use of GNSS and Integrated Technologies</a:t>
            </a:r>
          </a:p>
          <a:p>
            <a:pPr lvl="0" algn="ctr">
              <a:defRPr/>
            </a:pPr>
            <a:endParaRPr lang="en-US" sz="1400" b="1" dirty="0">
              <a:solidFill>
                <a:srgbClr val="4E9C48"/>
              </a:solidFill>
              <a:latin typeface="Calibri Light" panose="020F0302020204030204"/>
            </a:endParaRPr>
          </a:p>
          <a:p>
            <a:pPr lvl="0" algn="just">
              <a:defRPr/>
            </a:pPr>
            <a:r>
              <a:rPr lang="en-US" sz="1400" b="1" dirty="0" err="1">
                <a:solidFill>
                  <a:srgbClr val="4E9C48"/>
                </a:solidFill>
                <a:latin typeface="Calibri Light" panose="020F0302020204030204"/>
              </a:rPr>
              <a:t>AgriBIT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 aims to increase the precision, accuracy and continuity of services to deliver improved Precision Agriculture services to farmers, leading to a </a:t>
            </a:r>
            <a:r>
              <a:rPr lang="en-US" sz="1400" b="1" dirty="0">
                <a:solidFill>
                  <a:srgbClr val="4E9C48"/>
                </a:solidFill>
                <a:latin typeface="Calibri Light" panose="020F0302020204030204"/>
              </a:rPr>
              <a:t>reduction in costs through decreased use of inputs 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(water, energy,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fertilisers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, pesticides), lower environmental impacts and </a:t>
            </a:r>
            <a:r>
              <a:rPr lang="en-US" sz="1400" b="1" dirty="0">
                <a:solidFill>
                  <a:srgbClr val="4E9C48"/>
                </a:solidFill>
                <a:latin typeface="Calibri Light" panose="020F0302020204030204"/>
              </a:rPr>
              <a:t>increased production yields, combining augmented GNSS and </a:t>
            </a:r>
            <a:r>
              <a:rPr lang="en-US" sz="1400" b="1" dirty="0" err="1">
                <a:solidFill>
                  <a:srgbClr val="4E9C48"/>
                </a:solidFill>
                <a:latin typeface="Calibri Light" panose="020F0302020204030204"/>
              </a:rPr>
              <a:t>EO</a:t>
            </a:r>
            <a:r>
              <a:rPr lang="en-US" sz="1400" b="1" dirty="0">
                <a:solidFill>
                  <a:srgbClr val="4E9C48"/>
                </a:solidFill>
                <a:latin typeface="Calibri Light" panose="020F0302020204030204"/>
              </a:rPr>
              <a:t> information 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with on-field and on-machine sensors and actuators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690EF-D383-408B-8562-E14765E37C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40" y="1831312"/>
            <a:ext cx="1944238" cy="827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2899F9-8336-40A5-B671-6AE78B803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634" y="1877291"/>
            <a:ext cx="2647950" cy="771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06D9FE-8C1D-40CE-B872-FFDF18B5F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3095" y="1821239"/>
            <a:ext cx="2038350" cy="847725"/>
          </a:xfrm>
          <a:prstGeom prst="rect">
            <a:avLst/>
          </a:prstGeom>
        </p:spPr>
      </p:pic>
      <p:pic>
        <p:nvPicPr>
          <p:cNvPr id="3074" name="Picture 2" descr="Evropská komise podpoří vodíkové technologie v programu Horizon Europe -  Česká vodíková technologická platforma">
            <a:extLst>
              <a:ext uri="{FF2B5EF4-FFF2-40B4-BE49-F238E27FC236}">
                <a16:creationId xmlns:a16="http://schemas.microsoft.com/office/drawing/2014/main" id="{B150FCEC-3CDC-4840-ADDD-F012CFB0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789" y="5737307"/>
            <a:ext cx="2460421" cy="98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E0441C-08B4-4334-9A6F-B74F6B78ED5A}"/>
              </a:ext>
            </a:extLst>
          </p:cNvPr>
          <p:cNvSpPr/>
          <p:nvPr/>
        </p:nvSpPr>
        <p:spPr>
          <a:xfrm>
            <a:off x="6095898" y="510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US" sz="1200" b="1" dirty="0"/>
              <a:t>Support RD&amp;I</a:t>
            </a:r>
          </a:p>
        </p:txBody>
      </p:sp>
    </p:spTree>
    <p:extLst>
      <p:ext uri="{BB962C8B-B14F-4D97-AF65-F5344CB8AC3E}">
        <p14:creationId xmlns:p14="http://schemas.microsoft.com/office/powerpoint/2010/main" val="398863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F573C8-8646-4EAA-A39B-86957B0E1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Showcasing success through use cases, demonstrators and pilots</a:t>
            </a:r>
          </a:p>
          <a:p>
            <a:endParaRPr lang="en-GB" dirty="0"/>
          </a:p>
          <a:p>
            <a:r>
              <a:rPr lang="en-GB" dirty="0"/>
              <a:t>Empowering decision makers by facilitating access to space data</a:t>
            </a:r>
          </a:p>
          <a:p>
            <a:endParaRPr lang="en-GB" dirty="0"/>
          </a:p>
          <a:p>
            <a:r>
              <a:rPr lang="en-GB" dirty="0"/>
              <a:t>Fostering partnerships among stakeholders at public and private level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1FD9-523B-4EB2-9E19-1DDF1EC8AD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Looking ahead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1A0A0-BDFA-4800-932D-9257D1ADD9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0DCBE-BED3-4734-8114-7FD920ACA4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025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B96CC-4E6E-43D5-B00F-FBA9F298BB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32D733E-3264-41AF-819B-F4786F848FED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913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A947ED3-0BF6-4B86-AA69-702EC9912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636" y="1736100"/>
            <a:ext cx="3752401" cy="1925094"/>
          </a:xfrm>
          <a:noFill/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spcAft>
                <a:spcPts val="1200"/>
              </a:spcAft>
              <a:buNone/>
              <a:tabLst>
                <a:tab pos="457200" algn="l"/>
              </a:tabLst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 the new regulation, </a:t>
            </a:r>
            <a:r>
              <a:rPr lang="en-US" sz="3100" b="1" dirty="0">
                <a:solidFill>
                  <a:srgbClr val="0E41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space data is at the heart of a technological revolution</a:t>
            </a:r>
          </a:p>
          <a:p>
            <a:pPr marL="0" indent="0" algn="just">
              <a:lnSpc>
                <a:spcPct val="110000"/>
              </a:lnSpc>
              <a:spcAft>
                <a:spcPts val="120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EU space activities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under one umbrella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LID4096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7FA1AD-BF39-4DD0-BDCC-519BF5969517}"/>
              </a:ext>
            </a:extLst>
          </p:cNvPr>
          <p:cNvCxnSpPr>
            <a:cxnSpLocks/>
          </p:cNvCxnSpPr>
          <p:nvPr/>
        </p:nvCxnSpPr>
        <p:spPr>
          <a:xfrm flipV="1">
            <a:off x="4897163" y="4253137"/>
            <a:ext cx="2201534" cy="3993"/>
          </a:xfrm>
          <a:prstGeom prst="line">
            <a:avLst/>
          </a:prstGeom>
          <a:ln w="19050">
            <a:solidFill>
              <a:srgbClr val="0E419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44C34B-4DAB-44B5-A2D5-4EAD08F5296F}"/>
              </a:ext>
            </a:extLst>
          </p:cNvPr>
          <p:cNvCxnSpPr/>
          <p:nvPr/>
        </p:nvCxnSpPr>
        <p:spPr>
          <a:xfrm>
            <a:off x="5029215" y="4082327"/>
            <a:ext cx="0" cy="914400"/>
          </a:xfrm>
          <a:prstGeom prst="line">
            <a:avLst/>
          </a:prstGeom>
          <a:ln w="19050">
            <a:solidFill>
              <a:srgbClr val="0E419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7CA439B-B6AD-4504-8657-E06B1D7EAE75}"/>
              </a:ext>
            </a:extLst>
          </p:cNvPr>
          <p:cNvSpPr/>
          <p:nvPr/>
        </p:nvSpPr>
        <p:spPr>
          <a:xfrm>
            <a:off x="5077254" y="3917737"/>
            <a:ext cx="1241045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Copernicus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1D529847-E3FF-418F-99AD-20B287922462}"/>
              </a:ext>
            </a:extLst>
          </p:cNvPr>
          <p:cNvSpPr txBox="1"/>
          <p:nvPr/>
        </p:nvSpPr>
        <p:spPr>
          <a:xfrm>
            <a:off x="5150787" y="4314596"/>
            <a:ext cx="1981162" cy="208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Earth Observation (EO) and monitoring based on satellite and non-space data</a:t>
            </a:r>
          </a:p>
          <a:p>
            <a:pPr marL="0" marR="0" lvl="0" indent="0" algn="l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Nr.1 world provider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space data and information (&gt;20TB/day)</a:t>
            </a:r>
          </a:p>
          <a:p>
            <a:pPr marL="285750" marR="0" lvl="0" indent="-285750" algn="just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-2500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09A6F6-CD46-4078-A7AE-C6332D9A4A25}"/>
              </a:ext>
            </a:extLst>
          </p:cNvPr>
          <p:cNvCxnSpPr>
            <a:cxnSpLocks/>
          </p:cNvCxnSpPr>
          <p:nvPr/>
        </p:nvCxnSpPr>
        <p:spPr>
          <a:xfrm flipV="1">
            <a:off x="200877" y="4257847"/>
            <a:ext cx="2180658" cy="4702"/>
          </a:xfrm>
          <a:prstGeom prst="line">
            <a:avLst/>
          </a:prstGeom>
          <a:ln w="19050">
            <a:solidFill>
              <a:srgbClr val="0E419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629608-F6D8-4C2A-822B-5D02B4732842}"/>
              </a:ext>
            </a:extLst>
          </p:cNvPr>
          <p:cNvCxnSpPr/>
          <p:nvPr/>
        </p:nvCxnSpPr>
        <p:spPr>
          <a:xfrm>
            <a:off x="332929" y="4110420"/>
            <a:ext cx="0" cy="914400"/>
          </a:xfrm>
          <a:prstGeom prst="line">
            <a:avLst/>
          </a:prstGeom>
          <a:ln w="19050">
            <a:solidFill>
              <a:srgbClr val="0E419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E71E628-C7EE-49E3-898F-74593E71504A}"/>
              </a:ext>
            </a:extLst>
          </p:cNvPr>
          <p:cNvSpPr/>
          <p:nvPr/>
        </p:nvSpPr>
        <p:spPr>
          <a:xfrm>
            <a:off x="414168" y="3931732"/>
            <a:ext cx="853119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Galileo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4B3338-F8F3-4958-A66A-8667B94FD2A4}"/>
              </a:ext>
            </a:extLst>
          </p:cNvPr>
          <p:cNvCxnSpPr/>
          <p:nvPr/>
        </p:nvCxnSpPr>
        <p:spPr>
          <a:xfrm>
            <a:off x="2742551" y="4083864"/>
            <a:ext cx="0" cy="914400"/>
          </a:xfrm>
          <a:prstGeom prst="line">
            <a:avLst/>
          </a:prstGeom>
          <a:ln w="19050">
            <a:solidFill>
              <a:srgbClr val="0E419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1F9C9F8-C023-4781-B86A-68390050C466}"/>
              </a:ext>
            </a:extLst>
          </p:cNvPr>
          <p:cNvSpPr/>
          <p:nvPr/>
        </p:nvSpPr>
        <p:spPr>
          <a:xfrm>
            <a:off x="2811972" y="3900363"/>
            <a:ext cx="857735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EGNOS</a:t>
            </a:r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id="{B02DB3F0-FC31-4038-B50D-29EB65EB155D}"/>
              </a:ext>
            </a:extLst>
          </p:cNvPr>
          <p:cNvSpPr txBox="1"/>
          <p:nvPr/>
        </p:nvSpPr>
        <p:spPr>
          <a:xfrm>
            <a:off x="438283" y="4345736"/>
            <a:ext cx="1781157" cy="208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satellite navigation and positioning system (GNSS)</a:t>
            </a:r>
          </a:p>
          <a:p>
            <a:pPr marL="0" marR="0" lvl="0" indent="0" algn="l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 of the EU GDP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enabled by satellite navigation</a:t>
            </a:r>
          </a:p>
          <a:p>
            <a:pPr marL="285750" marR="0" lvl="0" indent="-285750" algn="just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-2500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2BB394-4649-4EB4-AEAC-7736E2DBED86}"/>
              </a:ext>
            </a:extLst>
          </p:cNvPr>
          <p:cNvCxnSpPr>
            <a:cxnSpLocks/>
          </p:cNvCxnSpPr>
          <p:nvPr/>
        </p:nvCxnSpPr>
        <p:spPr>
          <a:xfrm flipV="1">
            <a:off x="2561731" y="4250645"/>
            <a:ext cx="2067336" cy="1"/>
          </a:xfrm>
          <a:prstGeom prst="line">
            <a:avLst/>
          </a:prstGeom>
          <a:ln w="19050">
            <a:solidFill>
              <a:srgbClr val="0E419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36">
            <a:extLst>
              <a:ext uri="{FF2B5EF4-FFF2-40B4-BE49-F238E27FC236}">
                <a16:creationId xmlns:a16="http://schemas.microsoft.com/office/drawing/2014/main" id="{2DCA9E67-87D8-4489-97EF-50A9FE1508F2}"/>
              </a:ext>
            </a:extLst>
          </p:cNvPr>
          <p:cNvSpPr txBox="1"/>
          <p:nvPr/>
        </p:nvSpPr>
        <p:spPr>
          <a:xfrm>
            <a:off x="2798643" y="4332591"/>
            <a:ext cx="1783550" cy="165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Makes navigation signals more accurate and reliable</a:t>
            </a:r>
          </a:p>
          <a:p>
            <a:pPr marL="0" marR="0" lvl="0" indent="0" algn="l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Operational in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360+ airports &amp; helipads in 23 countries</a:t>
            </a:r>
            <a:endParaRPr kumimoji="0" lang="en-GB" sz="1800" b="1" i="0" u="none" strike="noStrike" kern="1200" cap="none" spc="0" normalizeH="0" baseline="-2500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23CF68-C6E3-4D9D-94B4-44762D8EF300}"/>
              </a:ext>
            </a:extLst>
          </p:cNvPr>
          <p:cNvCxnSpPr/>
          <p:nvPr/>
        </p:nvCxnSpPr>
        <p:spPr>
          <a:xfrm>
            <a:off x="7492345" y="4083864"/>
            <a:ext cx="0" cy="914400"/>
          </a:xfrm>
          <a:prstGeom prst="line">
            <a:avLst/>
          </a:prstGeom>
          <a:ln w="19050">
            <a:solidFill>
              <a:srgbClr val="0E419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8D077AE-78CB-4BC1-8DF7-94228E37A010}"/>
              </a:ext>
            </a:extLst>
          </p:cNvPr>
          <p:cNvSpPr/>
          <p:nvPr/>
        </p:nvSpPr>
        <p:spPr>
          <a:xfrm>
            <a:off x="7535714" y="3890815"/>
            <a:ext cx="1276375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GovSatCom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84ACA2-67A6-4232-86EB-0D8539DD1490}"/>
              </a:ext>
            </a:extLst>
          </p:cNvPr>
          <p:cNvCxnSpPr>
            <a:cxnSpLocks/>
          </p:cNvCxnSpPr>
          <p:nvPr/>
        </p:nvCxnSpPr>
        <p:spPr>
          <a:xfrm>
            <a:off x="7355072" y="4250646"/>
            <a:ext cx="2030288" cy="4488"/>
          </a:xfrm>
          <a:prstGeom prst="line">
            <a:avLst/>
          </a:prstGeom>
          <a:ln w="19050">
            <a:solidFill>
              <a:srgbClr val="0E419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6">
            <a:extLst>
              <a:ext uri="{FF2B5EF4-FFF2-40B4-BE49-F238E27FC236}">
                <a16:creationId xmlns:a16="http://schemas.microsoft.com/office/drawing/2014/main" id="{F0D30309-C59D-4C49-A995-D442456C1254}"/>
              </a:ext>
            </a:extLst>
          </p:cNvPr>
          <p:cNvSpPr txBox="1"/>
          <p:nvPr/>
        </p:nvSpPr>
        <p:spPr>
          <a:xfrm>
            <a:off x="7638858" y="4345291"/>
            <a:ext cx="1709613" cy="184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Secures satellite communications for EU governmental actors</a:t>
            </a:r>
          </a:p>
          <a:p>
            <a:pPr marL="0" marR="0" lvl="0" indent="0" algn="l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Delivering rapid support over crisis areas</a:t>
            </a:r>
          </a:p>
          <a:p>
            <a:pPr marL="0" marR="0" lvl="0" indent="0" algn="l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Imagen 26">
            <a:extLst>
              <a:ext uri="{FF2B5EF4-FFF2-40B4-BE49-F238E27FC236}">
                <a16:creationId xmlns:a16="http://schemas.microsoft.com/office/drawing/2014/main" id="{1A970189-1941-4F89-B353-F2DB19502D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851" y="5890405"/>
            <a:ext cx="1545881" cy="510501"/>
          </a:xfrm>
          <a:prstGeom prst="rect">
            <a:avLst/>
          </a:prstGeom>
        </p:spPr>
      </p:pic>
      <p:pic>
        <p:nvPicPr>
          <p:cNvPr id="35" name="Imagen 11">
            <a:extLst>
              <a:ext uri="{FF2B5EF4-FFF2-40B4-BE49-F238E27FC236}">
                <a16:creationId xmlns:a16="http://schemas.microsoft.com/office/drawing/2014/main" id="{00EB92D4-8EEF-4CC8-8CEF-212B39EFD9B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632" y="5907137"/>
            <a:ext cx="694716" cy="6985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6" name="Picture 2" descr="Copernicus ">
            <a:extLst>
              <a:ext uri="{FF2B5EF4-FFF2-40B4-BE49-F238E27FC236}">
                <a16:creationId xmlns:a16="http://schemas.microsoft.com/office/drawing/2014/main" id="{6127B285-876D-40E8-B763-D20C2543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5711" y="5993631"/>
            <a:ext cx="1164438" cy="48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BC6E784-D368-4C23-BF8E-2D7F18688E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329" y="1779777"/>
            <a:ext cx="2552700" cy="133153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A9CB2CD-3A09-40FA-8160-F60945B65183}"/>
              </a:ext>
            </a:extLst>
          </p:cNvPr>
          <p:cNvSpPr/>
          <p:nvPr/>
        </p:nvSpPr>
        <p:spPr>
          <a:xfrm>
            <a:off x="9919504" y="3885322"/>
            <a:ext cx="539315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0D07108-5744-4B1F-9A43-E7B7A30E5079}"/>
              </a:ext>
            </a:extLst>
          </p:cNvPr>
          <p:cNvCxnSpPr>
            <a:cxnSpLocks/>
          </p:cNvCxnSpPr>
          <p:nvPr/>
        </p:nvCxnSpPr>
        <p:spPr>
          <a:xfrm flipV="1">
            <a:off x="9673191" y="4228061"/>
            <a:ext cx="1980698" cy="7114"/>
          </a:xfrm>
          <a:prstGeom prst="line">
            <a:avLst/>
          </a:prstGeom>
          <a:ln w="19050">
            <a:noFil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36">
            <a:extLst>
              <a:ext uri="{FF2B5EF4-FFF2-40B4-BE49-F238E27FC236}">
                <a16:creationId xmlns:a16="http://schemas.microsoft.com/office/drawing/2014/main" id="{80B66BD0-6C44-42F4-AF1D-E8382CB0E34A}"/>
              </a:ext>
            </a:extLst>
          </p:cNvPr>
          <p:cNvSpPr txBox="1"/>
          <p:nvPr/>
        </p:nvSpPr>
        <p:spPr>
          <a:xfrm>
            <a:off x="9944277" y="4323470"/>
            <a:ext cx="170961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 Situational Awareness monitors and protects space assets.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AB88358-8641-41FB-9A70-EF046E02B93F}"/>
              </a:ext>
            </a:extLst>
          </p:cNvPr>
          <p:cNvCxnSpPr/>
          <p:nvPr/>
        </p:nvCxnSpPr>
        <p:spPr>
          <a:xfrm>
            <a:off x="9819780" y="4094216"/>
            <a:ext cx="0" cy="914400"/>
          </a:xfrm>
          <a:prstGeom prst="line">
            <a:avLst/>
          </a:prstGeom>
          <a:ln w="19050">
            <a:solidFill>
              <a:srgbClr val="0E419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615DB3E-F108-45ED-BE21-99E469868073}"/>
              </a:ext>
            </a:extLst>
          </p:cNvPr>
          <p:cNvCxnSpPr>
            <a:cxnSpLocks/>
          </p:cNvCxnSpPr>
          <p:nvPr/>
        </p:nvCxnSpPr>
        <p:spPr>
          <a:xfrm>
            <a:off x="9682507" y="4260998"/>
            <a:ext cx="2030288" cy="4488"/>
          </a:xfrm>
          <a:prstGeom prst="line">
            <a:avLst/>
          </a:prstGeom>
          <a:ln w="19050">
            <a:solidFill>
              <a:srgbClr val="0E419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C07A182-0EB9-4015-82E0-40BF17481BC3}"/>
              </a:ext>
            </a:extLst>
          </p:cNvPr>
          <p:cNvGrpSpPr/>
          <p:nvPr/>
        </p:nvGrpSpPr>
        <p:grpSpPr>
          <a:xfrm>
            <a:off x="213256" y="1572707"/>
            <a:ext cx="4233476" cy="2264844"/>
            <a:chOff x="6421502" y="2626868"/>
            <a:chExt cx="4716969" cy="2986877"/>
          </a:xfrm>
          <a:solidFill>
            <a:schemeClr val="accent5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1FF5D6C-CDDF-4C1E-9571-C53820AA721B}"/>
                </a:ext>
              </a:extLst>
            </p:cNvPr>
            <p:cNvGrpSpPr/>
            <p:nvPr/>
          </p:nvGrpSpPr>
          <p:grpSpPr>
            <a:xfrm>
              <a:off x="6421502" y="2626868"/>
              <a:ext cx="4716969" cy="2986877"/>
              <a:chOff x="6421502" y="2626868"/>
              <a:chExt cx="4716969" cy="2986877"/>
            </a:xfrm>
            <a:grpFill/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A94B1F2-29CF-4726-8D71-033E401E8106}"/>
                  </a:ext>
                </a:extLst>
              </p:cNvPr>
              <p:cNvSpPr/>
              <p:nvPr/>
            </p:nvSpPr>
            <p:spPr>
              <a:xfrm>
                <a:off x="6421502" y="2626868"/>
                <a:ext cx="4716969" cy="2986877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ID4096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B7EB5A5-9AE3-4819-A3C4-90135384D937}"/>
                  </a:ext>
                </a:extLst>
              </p:cNvPr>
              <p:cNvSpPr txBox="1"/>
              <p:nvPr/>
            </p:nvSpPr>
            <p:spPr>
              <a:xfrm>
                <a:off x="6756561" y="2990547"/>
                <a:ext cx="4076766" cy="241885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rtlCol="0">
                <a:normAutofit lnSpcReduction="10000"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solidFill>
                      <a:prstClr val="white"/>
                    </a:solidFill>
                    <a:effectLst/>
                    <a:uLnTx/>
                    <a:uFillTx/>
                    <a:latin typeface="Neo Sans W1G Medium" panose="020B0704030504040204" pitchFamily="34" charset="0"/>
                    <a:ea typeface="MS PGothic" panose="020B0600070205080204" pitchFamily="34" charset="-128"/>
                    <a:cs typeface="+mn-cs"/>
                  </a:rPr>
                  <a:t>New EU Space Regulation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solidFill>
                      <a:prstClr val="white"/>
                    </a:solidFill>
                    <a:effectLst/>
                    <a:uLnTx/>
                    <a:uFillTx/>
                    <a:latin typeface="Neo Sans W1G Medium" panose="020B0704030504040204" pitchFamily="34" charset="0"/>
                    <a:ea typeface="MS PGothic" panose="020B0600070205080204" pitchFamily="34" charset="-128"/>
                    <a:cs typeface="+mn-cs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((EU) 2021/696)</a:t>
                </a:r>
                <a:endParaRPr kumimoji="0" lang="en-US" sz="1400" b="1" i="0" u="none" strike="noStrike" kern="1200" cap="none" spc="0" normalizeH="0" baseline="0" noProof="0" dirty="0">
                  <a:solidFill>
                    <a:prstClr val="white"/>
                  </a:solidFill>
                  <a:effectLst/>
                  <a:uLnTx/>
                  <a:uFillTx/>
                  <a:latin typeface="Neo Sans W1G Medium" panose="020B0704030504040204" pitchFamily="34" charset="0"/>
                  <a:ea typeface="MS PGothic" panose="020B0600070205080204" pitchFamily="34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MS PGothic" panose="020B0600070205080204" pitchFamily="34" charset="-128"/>
                  <a:cs typeface="+mn-cs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MS PGothic" panose="020B0600070205080204" pitchFamily="34" charset="-128"/>
                    <a:cs typeface="+mn-cs"/>
                  </a:rPr>
                  <a:t>To acknowledge the growing role of space in supporting EU priorities in terms of growth, competitiveness, sustainability, and security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MS PGothic" panose="020B0600070205080204" pitchFamily="34" charset="-128"/>
                    <a:cs typeface="+mn-cs"/>
                  </a:rPr>
                  <a:t>Setting the ground for the creation of EUSPA, officially launched on </a:t>
                </a:r>
                <a:r>
                  <a:rPr kumimoji="0" lang="en-US" sz="1400" b="1" i="0" u="none" strike="noStrike" kern="1200" cap="none" spc="0" normalizeH="0" baseline="0" noProof="0" dirty="0"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MS PGothic" panose="020B0600070205080204" pitchFamily="34" charset="-128"/>
                    <a:cs typeface="+mn-cs"/>
                  </a:rPr>
                  <a:t>12 May 2021 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MS PGothic" panose="020B0600070205080204" pitchFamily="34" charset="-128"/>
                  <a:cs typeface="+mn-cs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LID4096" sz="1400" b="1" i="0" u="none" strike="noStrike" kern="1200" cap="none" spc="0" normalizeH="0" baseline="0" noProof="0" dirty="0"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79B1DE0-F1F6-4665-ACC7-363ED74D1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5336" y="3084878"/>
              <a:ext cx="748083" cy="5292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C4039468-4615-4959-BA8C-D49CC20EDE5D}"/>
              </a:ext>
            </a:extLst>
          </p:cNvPr>
          <p:cNvSpPr/>
          <p:nvPr/>
        </p:nvSpPr>
        <p:spPr>
          <a:xfrm>
            <a:off x="4728705" y="3900564"/>
            <a:ext cx="2582995" cy="2864276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325B33-02D2-491C-ADFC-F81C092DF512}"/>
              </a:ext>
            </a:extLst>
          </p:cNvPr>
          <p:cNvSpPr txBox="1"/>
          <p:nvPr/>
        </p:nvSpPr>
        <p:spPr>
          <a:xfrm>
            <a:off x="4803332" y="6436771"/>
            <a:ext cx="2729155" cy="81926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en-US" sz="1600" b="1" dirty="0">
                <a:solidFill>
                  <a:schemeClr val="tx2"/>
                </a:solidFill>
              </a:rPr>
              <a:t>User uptake - ‘’other users’’</a:t>
            </a:r>
            <a:endParaRPr lang="en-150" sz="1600" b="1" dirty="0">
              <a:solidFill>
                <a:schemeClr val="tx2"/>
              </a:solidFill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992B64B9-2035-41C3-A491-042BEFC64E8B}"/>
              </a:ext>
            </a:extLst>
          </p:cNvPr>
          <p:cNvSpPr txBox="1">
            <a:spLocks/>
          </p:cNvSpPr>
          <p:nvPr/>
        </p:nvSpPr>
        <p:spPr>
          <a:xfrm>
            <a:off x="332929" y="102476"/>
            <a:ext cx="94084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EUSPA – Linking Space to user needs</a:t>
            </a:r>
            <a:endParaRPr lang="LID4096" sz="32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4B54A48-B77D-4B2A-9A98-C933F6DC8ED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757" y="5776332"/>
            <a:ext cx="895814" cy="83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0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4FBE-5A52-4FD6-97F9-DBFF1ED92D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5528" y="351064"/>
            <a:ext cx="8920701" cy="1355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Integrating the EU Space </a:t>
            </a:r>
            <a:r>
              <a:rPr lang="en-US" sz="32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Programme</a:t>
            </a: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with a synergetic approach</a:t>
            </a:r>
            <a:endParaRPr lang="en-150" sz="3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4" name="Picture 2" descr="Galileo (satellite navigation) - Wikipedia">
            <a:extLst>
              <a:ext uri="{FF2B5EF4-FFF2-40B4-BE49-F238E27FC236}">
                <a16:creationId xmlns:a16="http://schemas.microsoft.com/office/drawing/2014/main" id="{A9BE3ABC-4601-4DCA-9FDE-1DE87042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544" y="2236496"/>
            <a:ext cx="592545" cy="5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211DE79-A695-498C-AFCE-DD28BC6F8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583" y="4293775"/>
            <a:ext cx="1162159" cy="52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Airbus awarded EGNOS V3 contract">
            <a:extLst>
              <a:ext uri="{FF2B5EF4-FFF2-40B4-BE49-F238E27FC236}">
                <a16:creationId xmlns:a16="http://schemas.microsoft.com/office/drawing/2014/main" id="{BDDD3BAE-CADC-4038-A8DC-FEEA0223B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4764" y="1821873"/>
            <a:ext cx="909522" cy="3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D57A53C-9E45-4DB5-A96D-DA3700064917}"/>
              </a:ext>
            </a:extLst>
          </p:cNvPr>
          <p:cNvCxnSpPr/>
          <p:nvPr/>
        </p:nvCxnSpPr>
        <p:spPr>
          <a:xfrm>
            <a:off x="6199861" y="2710542"/>
            <a:ext cx="5297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8E7B543-4AA5-44E1-B6F2-3CE8A465FDAF}"/>
              </a:ext>
            </a:extLst>
          </p:cNvPr>
          <p:cNvCxnSpPr/>
          <p:nvPr/>
        </p:nvCxnSpPr>
        <p:spPr>
          <a:xfrm>
            <a:off x="6199861" y="4365252"/>
            <a:ext cx="5297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92FA732-69A0-4BE1-A264-83FDD32FC246}"/>
              </a:ext>
            </a:extLst>
          </p:cNvPr>
          <p:cNvCxnSpPr/>
          <p:nvPr/>
        </p:nvCxnSpPr>
        <p:spPr>
          <a:xfrm>
            <a:off x="6199861" y="5210277"/>
            <a:ext cx="5297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Picture 2" descr="EU SST – EUROPEAN SPACE SURVEILLANCE AND TRACKING">
            <a:extLst>
              <a:ext uri="{FF2B5EF4-FFF2-40B4-BE49-F238E27FC236}">
                <a16:creationId xmlns:a16="http://schemas.microsoft.com/office/drawing/2014/main" id="{5838EB9F-16B2-42FC-BF2A-82D3E1B4D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8540" y="5447806"/>
            <a:ext cx="922607" cy="41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3D6DDD-D865-48AE-BC40-85B13D15F812}"/>
              </a:ext>
            </a:extLst>
          </p:cNvPr>
          <p:cNvCxnSpPr/>
          <p:nvPr/>
        </p:nvCxnSpPr>
        <p:spPr>
          <a:xfrm>
            <a:off x="6199861" y="3496676"/>
            <a:ext cx="5297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E07CB5F-637A-46FF-A0DA-7173D7D50209}"/>
              </a:ext>
            </a:extLst>
          </p:cNvPr>
          <p:cNvGrpSpPr/>
          <p:nvPr/>
        </p:nvGrpSpPr>
        <p:grpSpPr>
          <a:xfrm>
            <a:off x="7282272" y="1875245"/>
            <a:ext cx="4371154" cy="4091246"/>
            <a:chOff x="7192419" y="2831246"/>
            <a:chExt cx="3361114" cy="342913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BC52132-C948-4990-AB50-A00D87570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2419" y="2831246"/>
              <a:ext cx="3352650" cy="71477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027BEEA-5BAF-409D-8F30-0597EE58E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2419" y="3771221"/>
              <a:ext cx="1264822" cy="71477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AA5961A-5D30-42BE-8B5C-C27E88E9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9497" y="3771221"/>
              <a:ext cx="1976151" cy="71477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78A05FF-9F34-4A4A-8B16-78E65156F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2419" y="4670934"/>
              <a:ext cx="2649027" cy="71477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6E8F3EC-217B-414A-92F3-120CE7F39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6803" y="4657552"/>
              <a:ext cx="606730" cy="71477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7D1FD34-88CB-4CF9-BC72-3CB7FE1FF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2419" y="5610909"/>
              <a:ext cx="1202438" cy="649473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4BB7066-0B3C-40D0-9A6A-36EE64CD84F1}"/>
              </a:ext>
            </a:extLst>
          </p:cNvPr>
          <p:cNvSpPr txBox="1"/>
          <p:nvPr/>
        </p:nvSpPr>
        <p:spPr>
          <a:xfrm>
            <a:off x="9060167" y="5294485"/>
            <a:ext cx="2858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Integrated Use Cases</a:t>
            </a:r>
            <a:endParaRPr lang="en-15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+ New enabled applications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+ Enhanced user technology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C06D795-8AB3-486C-86FB-65DEBCEE77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572" y="3122173"/>
            <a:ext cx="1631673" cy="16694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5E16D5-EE84-4E16-AEF3-A77D2D596547}"/>
              </a:ext>
            </a:extLst>
          </p:cNvPr>
          <p:cNvCxnSpPr/>
          <p:nvPr/>
        </p:nvCxnSpPr>
        <p:spPr>
          <a:xfrm>
            <a:off x="3654286" y="2474114"/>
            <a:ext cx="900936" cy="714986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EBA8F9-599D-4437-8A05-6F1969044B78}"/>
              </a:ext>
            </a:extLst>
          </p:cNvPr>
          <p:cNvCxnSpPr>
            <a:cxnSpLocks/>
          </p:cNvCxnSpPr>
          <p:nvPr/>
        </p:nvCxnSpPr>
        <p:spPr>
          <a:xfrm>
            <a:off x="4009906" y="3551259"/>
            <a:ext cx="229211" cy="6156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7FA866-9EE0-4B42-A6C9-DFDF20AA5F33}"/>
              </a:ext>
            </a:extLst>
          </p:cNvPr>
          <p:cNvCxnSpPr/>
          <p:nvPr/>
        </p:nvCxnSpPr>
        <p:spPr>
          <a:xfrm flipV="1">
            <a:off x="3732474" y="4263863"/>
            <a:ext cx="545290" cy="191323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01639C-FFD7-4851-8F6F-598CFD858336}"/>
              </a:ext>
            </a:extLst>
          </p:cNvPr>
          <p:cNvCxnSpPr>
            <a:cxnSpLocks/>
          </p:cNvCxnSpPr>
          <p:nvPr/>
        </p:nvCxnSpPr>
        <p:spPr>
          <a:xfrm flipV="1">
            <a:off x="3790748" y="4760543"/>
            <a:ext cx="697362" cy="585626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8760E2-5661-4C9F-B584-EC6A4CED7FBA}"/>
              </a:ext>
            </a:extLst>
          </p:cNvPr>
          <p:cNvSpPr/>
          <p:nvPr/>
        </p:nvSpPr>
        <p:spPr>
          <a:xfrm>
            <a:off x="455528" y="1978730"/>
            <a:ext cx="2000594" cy="8527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Navigation</a:t>
            </a:r>
            <a:endParaRPr lang="LID4096" sz="2000" b="1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1057131-EEE1-4F8C-96E9-FA11FC99A2F5}"/>
              </a:ext>
            </a:extLst>
          </p:cNvPr>
          <p:cNvSpPr/>
          <p:nvPr/>
        </p:nvSpPr>
        <p:spPr>
          <a:xfrm>
            <a:off x="465605" y="3031546"/>
            <a:ext cx="2000593" cy="8527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Secure Satellite Communication</a:t>
            </a:r>
            <a:endParaRPr lang="LID4096" sz="2000" b="1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74FB8A5-9F71-42AD-BD95-3A5CF68FADA0}"/>
              </a:ext>
            </a:extLst>
          </p:cNvPr>
          <p:cNvSpPr/>
          <p:nvPr/>
        </p:nvSpPr>
        <p:spPr>
          <a:xfrm>
            <a:off x="471123" y="4135464"/>
            <a:ext cx="2000593" cy="8527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Earth Observation</a:t>
            </a:r>
            <a:endParaRPr lang="LID4096" sz="2000" b="1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366433F-4979-4DCA-908C-944AE53F9F89}"/>
              </a:ext>
            </a:extLst>
          </p:cNvPr>
          <p:cNvSpPr/>
          <p:nvPr/>
        </p:nvSpPr>
        <p:spPr>
          <a:xfrm>
            <a:off x="465604" y="5166605"/>
            <a:ext cx="2000593" cy="8527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Space Situational Awareness (SSA)/</a:t>
            </a:r>
          </a:p>
          <a:p>
            <a:pPr algn="ctr"/>
            <a:r>
              <a:rPr lang="en-GB" sz="1400" b="1" dirty="0"/>
              <a:t>Space Surveillance &amp; Tracking (SST)</a:t>
            </a:r>
            <a:endParaRPr lang="LID4096" sz="1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0CDA13-DAF8-48E4-937D-B95F0C8197C6}"/>
              </a:ext>
            </a:extLst>
          </p:cNvPr>
          <p:cNvSpPr/>
          <p:nvPr/>
        </p:nvSpPr>
        <p:spPr>
          <a:xfrm>
            <a:off x="7382312" y="1734934"/>
            <a:ext cx="4247854" cy="272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E82EF2-6EA1-4A08-BB5D-1D75A1DCECA7}"/>
              </a:ext>
            </a:extLst>
          </p:cNvPr>
          <p:cNvSpPr/>
          <p:nvPr/>
        </p:nvSpPr>
        <p:spPr>
          <a:xfrm>
            <a:off x="7239493" y="2834577"/>
            <a:ext cx="4247854" cy="272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FE13AED-1C60-4C36-A85E-642341E9CACC}"/>
              </a:ext>
            </a:extLst>
          </p:cNvPr>
          <p:cNvSpPr/>
          <p:nvPr/>
        </p:nvSpPr>
        <p:spPr>
          <a:xfrm>
            <a:off x="7292063" y="3900628"/>
            <a:ext cx="4247854" cy="272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046027-FCF9-4932-B231-6B3BCD48ACA6}"/>
              </a:ext>
            </a:extLst>
          </p:cNvPr>
          <p:cNvSpPr/>
          <p:nvPr/>
        </p:nvSpPr>
        <p:spPr>
          <a:xfrm>
            <a:off x="7124166" y="5016490"/>
            <a:ext cx="4247854" cy="272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4EE54-4DFF-4EAF-9236-DBA907DBBBE2}"/>
              </a:ext>
            </a:extLst>
          </p:cNvPr>
          <p:cNvSpPr txBox="1"/>
          <p:nvPr/>
        </p:nvSpPr>
        <p:spPr>
          <a:xfrm>
            <a:off x="7239493" y="1770736"/>
            <a:ext cx="804975" cy="24662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Agriculture</a:t>
            </a:r>
            <a:endParaRPr lang="en-150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1FAD8D-ACA8-49A3-8BFF-CAA65ED1FC9F}"/>
              </a:ext>
            </a:extLst>
          </p:cNvPr>
          <p:cNvSpPr txBox="1"/>
          <p:nvPr/>
        </p:nvSpPr>
        <p:spPr>
          <a:xfrm>
            <a:off x="8095290" y="1643653"/>
            <a:ext cx="909522" cy="3295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Aviation and Drones</a:t>
            </a:r>
            <a:endParaRPr lang="en-150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B391D-ECCA-436C-952A-73591460C3A0}"/>
              </a:ext>
            </a:extLst>
          </p:cNvPr>
          <p:cNvSpPr txBox="1"/>
          <p:nvPr/>
        </p:nvSpPr>
        <p:spPr>
          <a:xfrm>
            <a:off x="8986810" y="1552595"/>
            <a:ext cx="1031846" cy="52651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Biodiversity, Ecosystems and Natural Capital</a:t>
            </a:r>
            <a:endParaRPr lang="en-150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C4A545-8A8D-47FB-B1ED-2B5518E92563}"/>
              </a:ext>
            </a:extLst>
          </p:cNvPr>
          <p:cNvSpPr txBox="1"/>
          <p:nvPr/>
        </p:nvSpPr>
        <p:spPr>
          <a:xfrm>
            <a:off x="9890405" y="1644314"/>
            <a:ext cx="909522" cy="3295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Climate Services</a:t>
            </a:r>
            <a:endParaRPr lang="en-150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C9625F-F36E-4F2C-8510-A8AD77E9FD37}"/>
              </a:ext>
            </a:extLst>
          </p:cNvPr>
          <p:cNvSpPr txBox="1"/>
          <p:nvPr/>
        </p:nvSpPr>
        <p:spPr>
          <a:xfrm>
            <a:off x="10683709" y="1471674"/>
            <a:ext cx="1165635" cy="52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Consumer Solutions, Tourism and Health </a:t>
            </a:r>
            <a:endParaRPr lang="en-150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9E2132-DE1C-42F5-9585-66DABCC6BC6B}"/>
              </a:ext>
            </a:extLst>
          </p:cNvPr>
          <p:cNvSpPr txBox="1"/>
          <p:nvPr/>
        </p:nvSpPr>
        <p:spPr>
          <a:xfrm>
            <a:off x="7142709" y="2678695"/>
            <a:ext cx="1031846" cy="52651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Emergency Management and Humanitarian Aid</a:t>
            </a:r>
            <a:endParaRPr lang="en-150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A2E635D-85CA-428A-9417-563B0F44C3A9}"/>
              </a:ext>
            </a:extLst>
          </p:cNvPr>
          <p:cNvSpPr txBox="1"/>
          <p:nvPr/>
        </p:nvSpPr>
        <p:spPr>
          <a:xfrm>
            <a:off x="8077287" y="2749288"/>
            <a:ext cx="945865" cy="3295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and Raw Materials</a:t>
            </a:r>
            <a:endParaRPr lang="en-150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06F0087-C43B-47FA-BD95-43C195F5206F}"/>
              </a:ext>
            </a:extLst>
          </p:cNvPr>
          <p:cNvSpPr txBox="1"/>
          <p:nvPr/>
        </p:nvSpPr>
        <p:spPr>
          <a:xfrm>
            <a:off x="8977649" y="2752121"/>
            <a:ext cx="945865" cy="3295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Environmental Monitoring</a:t>
            </a:r>
            <a:endParaRPr lang="en-150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8AACC3-1CEC-4A2A-81E9-6610FE671916}"/>
              </a:ext>
            </a:extLst>
          </p:cNvPr>
          <p:cNvSpPr txBox="1"/>
          <p:nvPr/>
        </p:nvSpPr>
        <p:spPr>
          <a:xfrm>
            <a:off x="9870840" y="2743637"/>
            <a:ext cx="945865" cy="3295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Fisheries and Aquaculture </a:t>
            </a:r>
            <a:endParaRPr lang="en-150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87D361D-F599-43F5-9C88-76065D9AD7F5}"/>
              </a:ext>
            </a:extLst>
          </p:cNvPr>
          <p:cNvSpPr txBox="1"/>
          <p:nvPr/>
        </p:nvSpPr>
        <p:spPr>
          <a:xfrm>
            <a:off x="10837444" y="2869319"/>
            <a:ext cx="804975" cy="24662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Forestry</a:t>
            </a:r>
            <a:endParaRPr lang="en-150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5F373F1-C3EB-45E5-BFC9-5011060DD6AC}"/>
              </a:ext>
            </a:extLst>
          </p:cNvPr>
          <p:cNvSpPr txBox="1"/>
          <p:nvPr/>
        </p:nvSpPr>
        <p:spPr>
          <a:xfrm>
            <a:off x="7178554" y="3982456"/>
            <a:ext cx="935062" cy="24662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Infrastructure</a:t>
            </a:r>
            <a:endParaRPr lang="en-150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F6D42C5-8C54-4815-81CD-C76038C61222}"/>
              </a:ext>
            </a:extLst>
          </p:cNvPr>
          <p:cNvSpPr txBox="1"/>
          <p:nvPr/>
        </p:nvSpPr>
        <p:spPr>
          <a:xfrm>
            <a:off x="8044468" y="3851441"/>
            <a:ext cx="909522" cy="3295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Insurance and Finance</a:t>
            </a:r>
            <a:endParaRPr lang="en-150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C669CD3-5E8E-4C57-9BA7-06848C0605EA}"/>
              </a:ext>
            </a:extLst>
          </p:cNvPr>
          <p:cNvSpPr txBox="1"/>
          <p:nvPr/>
        </p:nvSpPr>
        <p:spPr>
          <a:xfrm>
            <a:off x="8846052" y="3833006"/>
            <a:ext cx="1172604" cy="52651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Maritime and Inland Waterways</a:t>
            </a:r>
            <a:endParaRPr lang="en-150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5B5C287-93F4-4FA3-8E35-03A51EC015A2}"/>
              </a:ext>
            </a:extLst>
          </p:cNvPr>
          <p:cNvSpPr txBox="1"/>
          <p:nvPr/>
        </p:nvSpPr>
        <p:spPr>
          <a:xfrm>
            <a:off x="10803859" y="3958322"/>
            <a:ext cx="935062" cy="24662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Rail</a:t>
            </a:r>
            <a:endParaRPr lang="en-150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C1D13F4-09C8-491F-AA66-55A335D20CD6}"/>
              </a:ext>
            </a:extLst>
          </p:cNvPr>
          <p:cNvSpPr txBox="1"/>
          <p:nvPr/>
        </p:nvSpPr>
        <p:spPr>
          <a:xfrm>
            <a:off x="9873777" y="3834711"/>
            <a:ext cx="909522" cy="3295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Road and Automotive</a:t>
            </a:r>
            <a:endParaRPr lang="en-150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3D993B8-6270-4ABB-812B-33F91D6F56D7}"/>
              </a:ext>
            </a:extLst>
          </p:cNvPr>
          <p:cNvSpPr txBox="1"/>
          <p:nvPr/>
        </p:nvSpPr>
        <p:spPr>
          <a:xfrm>
            <a:off x="6943714" y="4934869"/>
            <a:ext cx="1333222" cy="52651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Urban Development </a:t>
            </a:r>
            <a:b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Cultural Heritage</a:t>
            </a:r>
            <a:endParaRPr lang="en-150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43389BD-6689-49B8-B150-5833A8E783F0}"/>
              </a:ext>
            </a:extLst>
          </p:cNvPr>
          <p:cNvSpPr txBox="1"/>
          <p:nvPr/>
        </p:nvSpPr>
        <p:spPr>
          <a:xfrm>
            <a:off x="8018928" y="5058038"/>
            <a:ext cx="935062" cy="24662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Space</a:t>
            </a:r>
            <a:endParaRPr lang="en-150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A3390C9-0F0C-49D4-BF41-5DD7EE9E7D6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128" y="3098804"/>
            <a:ext cx="895814" cy="83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5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opernicus In Situ Newsletter #7 - Editorial — Copernicus In Situ Component">
            <a:extLst>
              <a:ext uri="{FF2B5EF4-FFF2-40B4-BE49-F238E27FC236}">
                <a16:creationId xmlns:a16="http://schemas.microsoft.com/office/drawing/2014/main" id="{6AF97A22-D0FB-49D9-BE9D-14E17F20B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628" y="2939248"/>
            <a:ext cx="1490963" cy="114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ESA's operational Copernicus's program with the Sentinel family. ©ESA... |  Download Scientific Diagram">
            <a:extLst>
              <a:ext uri="{FF2B5EF4-FFF2-40B4-BE49-F238E27FC236}">
                <a16:creationId xmlns:a16="http://schemas.microsoft.com/office/drawing/2014/main" id="{2A29924E-0E6D-4735-9757-408CC5C2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1968" y="2486399"/>
            <a:ext cx="2376213" cy="183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e Copernicus Land Monitoring Service - Recap - Reinforcing CAP -  Personalized Public Services in Support of the implementation of the Common  Agricultural Policy">
            <a:extLst>
              <a:ext uri="{FF2B5EF4-FFF2-40B4-BE49-F238E27FC236}">
                <a16:creationId xmlns:a16="http://schemas.microsoft.com/office/drawing/2014/main" id="{54817AD0-150D-406E-9178-DB3808BA6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549" y="1426502"/>
            <a:ext cx="3195187" cy="154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orldfrom.space/wp-content/uploads/2020/02/The_Sentinel_family-1-1024x552.jpg">
            <a:extLst>
              <a:ext uri="{FF2B5EF4-FFF2-40B4-BE49-F238E27FC236}">
                <a16:creationId xmlns:a16="http://schemas.microsoft.com/office/drawing/2014/main" id="{7A26644F-4076-42E4-9FF7-21B6BA30B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687" y="3498438"/>
            <a:ext cx="3297351" cy="2926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tate of play: Copernicus Atmosphere Monitoring Service — Copernicus In  Situ Component">
            <a:extLst>
              <a:ext uri="{FF2B5EF4-FFF2-40B4-BE49-F238E27FC236}">
                <a16:creationId xmlns:a16="http://schemas.microsoft.com/office/drawing/2014/main" id="{E5FF0526-7B98-463D-A5EF-C78A04220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4169" y="2606950"/>
            <a:ext cx="1070024" cy="51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MEMS in situ requirements Workshop - Euro-Argo ERIC">
            <a:extLst>
              <a:ext uri="{FF2B5EF4-FFF2-40B4-BE49-F238E27FC236}">
                <a16:creationId xmlns:a16="http://schemas.microsoft.com/office/drawing/2014/main" id="{C5668E9E-B311-4AAC-8DE7-64037A35B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20361" y="2666234"/>
            <a:ext cx="1196927" cy="4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Území – Copernicus CR">
            <a:extLst>
              <a:ext uri="{FF2B5EF4-FFF2-40B4-BE49-F238E27FC236}">
                <a16:creationId xmlns:a16="http://schemas.microsoft.com/office/drawing/2014/main" id="{669E01CB-D70B-4E12-984E-7E6904171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33376" y="3219173"/>
            <a:ext cx="977949" cy="48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State of play : Copernicus Climate Change Service (C3S) — Copernicus In  Situ Component">
            <a:extLst>
              <a:ext uri="{FF2B5EF4-FFF2-40B4-BE49-F238E27FC236}">
                <a16:creationId xmlns:a16="http://schemas.microsoft.com/office/drawing/2014/main" id="{022FC575-B06D-47D5-87E4-7409EF446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7780" y="3229313"/>
            <a:ext cx="914051" cy="49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s://insitu.copernicus.eu/state-of-play/CSS.png">
            <a:extLst>
              <a:ext uri="{FF2B5EF4-FFF2-40B4-BE49-F238E27FC236}">
                <a16:creationId xmlns:a16="http://schemas.microsoft.com/office/drawing/2014/main" id="{DB981B77-3A53-49AC-B752-8F143ADCB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50074" y="3842794"/>
            <a:ext cx="1176216" cy="49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New website - Copernicus Emergency Management Service (CEMS) | Copernicus  EMS - European Flood Awareness System">
            <a:extLst>
              <a:ext uri="{FF2B5EF4-FFF2-40B4-BE49-F238E27FC236}">
                <a16:creationId xmlns:a16="http://schemas.microsoft.com/office/drawing/2014/main" id="{433ECFB2-9010-481B-A074-5D204C5F9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0046" y="3867425"/>
            <a:ext cx="1007677" cy="4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A4B213-DDD8-49C1-9D48-3A64036D4368}"/>
              </a:ext>
            </a:extLst>
          </p:cNvPr>
          <p:cNvSpPr/>
          <p:nvPr/>
        </p:nvSpPr>
        <p:spPr>
          <a:xfrm>
            <a:off x="4413572" y="1563069"/>
            <a:ext cx="7014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European Union's Earth observation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programme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, looking at our planet and its environment to benefit all European citizens Copernicus provides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free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and 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openly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 accessible data to all users around the world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19048C-F25E-4F7F-AF03-8BDB3248F988}"/>
              </a:ext>
            </a:extLst>
          </p:cNvPr>
          <p:cNvCxnSpPr>
            <a:cxnSpLocks/>
          </p:cNvCxnSpPr>
          <p:nvPr/>
        </p:nvCxnSpPr>
        <p:spPr>
          <a:xfrm>
            <a:off x="7026880" y="2666234"/>
            <a:ext cx="0" cy="2023503"/>
          </a:xfrm>
          <a:prstGeom prst="line">
            <a:avLst/>
          </a:prstGeom>
          <a:ln w="19050">
            <a:solidFill>
              <a:srgbClr val="0E419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F25167E-3582-4F0F-8882-D0C177FAD26D}"/>
              </a:ext>
            </a:extLst>
          </p:cNvPr>
          <p:cNvCxnSpPr>
            <a:cxnSpLocks/>
          </p:cNvCxnSpPr>
          <p:nvPr/>
        </p:nvCxnSpPr>
        <p:spPr>
          <a:xfrm>
            <a:off x="8908374" y="2683533"/>
            <a:ext cx="0" cy="2006204"/>
          </a:xfrm>
          <a:prstGeom prst="line">
            <a:avLst/>
          </a:prstGeom>
          <a:ln w="19050">
            <a:solidFill>
              <a:srgbClr val="0E419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ED395F6-0055-44AF-83CF-5A3C0ECBE5EF}"/>
              </a:ext>
            </a:extLst>
          </p:cNvPr>
          <p:cNvSpPr/>
          <p:nvPr/>
        </p:nvSpPr>
        <p:spPr>
          <a:xfrm>
            <a:off x="5262561" y="4423027"/>
            <a:ext cx="772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SPACE</a:t>
            </a:r>
            <a:endParaRPr lang="LID4096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333128-E4CF-4418-9774-F9927553C310}"/>
              </a:ext>
            </a:extLst>
          </p:cNvPr>
          <p:cNvSpPr/>
          <p:nvPr/>
        </p:nvSpPr>
        <p:spPr>
          <a:xfrm>
            <a:off x="7581496" y="4423027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 SITU</a:t>
            </a:r>
            <a:endParaRPr lang="LID4096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482917-6848-4E3E-A9C4-A4F50C9331C5}"/>
              </a:ext>
            </a:extLst>
          </p:cNvPr>
          <p:cNvSpPr/>
          <p:nvPr/>
        </p:nvSpPr>
        <p:spPr>
          <a:xfrm>
            <a:off x="9996606" y="4423027"/>
            <a:ext cx="1070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SERVICES</a:t>
            </a:r>
            <a:endParaRPr lang="LID4096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EBFA0A-0EFF-4D8E-9EC2-F0F3F63D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4426" cy="1325563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+mn-lt"/>
              </a:rPr>
              <a:t>Copernicus delivers unique EO data</a:t>
            </a:r>
            <a:endParaRPr lang="LID4096" sz="3200" b="0" dirty="0"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9C6D740-2D30-44C5-81B8-9476037869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0456" y="4985442"/>
            <a:ext cx="1052105" cy="101732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93FF534-9B40-49BC-ACBA-32135224C92C}"/>
              </a:ext>
            </a:extLst>
          </p:cNvPr>
          <p:cNvSpPr/>
          <p:nvPr/>
        </p:nvSpPr>
        <p:spPr>
          <a:xfrm>
            <a:off x="5754003" y="4785387"/>
            <a:ext cx="55033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Nr.1 world provider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of space data and information </a:t>
            </a:r>
            <a:endParaRPr lang="LID4096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Obrázek 9" descr="Obsah obrázku mapa&#10;&#10;Popis byl vytvořen automaticky">
            <a:extLst>
              <a:ext uri="{FF2B5EF4-FFF2-40B4-BE49-F238E27FC236}">
                <a16:creationId xmlns:a16="http://schemas.microsoft.com/office/drawing/2014/main" id="{F4DADCF4-525C-4AEB-A20D-8C3C041D919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079" y="5159144"/>
            <a:ext cx="2209925" cy="1582951"/>
          </a:xfrm>
          <a:prstGeom prst="rect">
            <a:avLst/>
          </a:prstGeom>
        </p:spPr>
      </p:pic>
      <p:pic>
        <p:nvPicPr>
          <p:cNvPr id="23" name="Obrázek 11" descr="Obsah obrázku mapa&#10;&#10;Popis byl vytvořen automaticky">
            <a:extLst>
              <a:ext uri="{FF2B5EF4-FFF2-40B4-BE49-F238E27FC236}">
                <a16:creationId xmlns:a16="http://schemas.microsoft.com/office/drawing/2014/main" id="{CC4447AF-4682-465F-9E9D-FC20A7A8734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1298" y="5154719"/>
            <a:ext cx="2338075" cy="15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4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29967" y="302080"/>
            <a:ext cx="8727769" cy="1355272"/>
          </a:xfrm>
        </p:spPr>
        <p:txBody>
          <a:bodyPr/>
          <a:lstStyle/>
          <a:p>
            <a:pPr fontAlgn="auto">
              <a:defRPr/>
            </a:pPr>
            <a:r>
              <a:rPr lang="en-GB" sz="3600" dirty="0">
                <a:latin typeface="+mj-lt"/>
              </a:rPr>
              <a:t>Multiple synergies for crop and soil management in agriculture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72C363-7395-48C3-ABA8-03D1F42E24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060" y="3664009"/>
            <a:ext cx="1069289" cy="320033"/>
          </a:xfrm>
          <a:prstGeom prst="rect">
            <a:avLst/>
          </a:prstGeom>
        </p:spPr>
      </p:pic>
      <p:pic>
        <p:nvPicPr>
          <p:cNvPr id="22" name="Picture 2" descr="Copernicus ">
            <a:extLst>
              <a:ext uri="{FF2B5EF4-FFF2-40B4-BE49-F238E27FC236}">
                <a16:creationId xmlns:a16="http://schemas.microsoft.com/office/drawing/2014/main" id="{A653BB68-A1F1-4A6C-85C9-FEA2EF29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0605" y="1621242"/>
            <a:ext cx="777316" cy="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7FA24FB-E784-4AFD-981B-944352F6AA0B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10460904" y="2277252"/>
          <a:ext cx="397416" cy="398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Photo Editor Photo" r:id="rId6" imgW="1600000" imgH="1609524" progId="">
                  <p:embed/>
                </p:oleObj>
              </mc:Choice>
              <mc:Fallback>
                <p:oleObj name="Photo Editor Photo" r:id="rId6" imgW="1600000" imgH="1609524" progId="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7FA24FB-E784-4AFD-981B-944352F6AA0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0904" y="2277252"/>
                        <a:ext cx="397416" cy="398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4D3771E-4FA1-4CF6-A953-884B5C0154C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88" y="2967335"/>
            <a:ext cx="1895037" cy="92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E246BFE-4223-4F2D-8ED8-68CDFDD09210}"/>
              </a:ext>
            </a:extLst>
          </p:cNvPr>
          <p:cNvGrpSpPr/>
          <p:nvPr/>
        </p:nvGrpSpPr>
        <p:grpSpPr>
          <a:xfrm>
            <a:off x="329967" y="1861781"/>
            <a:ext cx="1901258" cy="800943"/>
            <a:chOff x="292213" y="3989700"/>
            <a:chExt cx="2843060" cy="1051053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5B06B9F6-482C-40CD-ADF7-A0B1D81A5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13" y="3989700"/>
              <a:ext cx="1231812" cy="10510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D02A37A-4E6F-4CA6-821B-A1254AB628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478" y="3989701"/>
              <a:ext cx="1694795" cy="10510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5309B8A-7FC9-478C-9FF8-B9049B2B230B}"/>
              </a:ext>
            </a:extLst>
          </p:cNvPr>
          <p:cNvSpPr/>
          <p:nvPr/>
        </p:nvSpPr>
        <p:spPr>
          <a:xfrm>
            <a:off x="2547256" y="1662089"/>
            <a:ext cx="3548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Prescription map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geo-referenced map which contains rate information controllers shall apply within Variable Rate Application </a:t>
            </a:r>
            <a:endParaRPr lang="LID4096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36B4E9-866A-4B16-8A66-14FF77B37D33}"/>
              </a:ext>
            </a:extLst>
          </p:cNvPr>
          <p:cNvSpPr/>
          <p:nvPr/>
        </p:nvSpPr>
        <p:spPr>
          <a:xfrm>
            <a:off x="6760030" y="1613038"/>
            <a:ext cx="3823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Normalized difference vegetation index (NDVI), health of crops, soil moisture, evapotranspiration data etc.</a:t>
            </a:r>
            <a:endParaRPr lang="LID4096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266FC0-592B-4E63-B09C-0538E2D0F4F1}"/>
              </a:ext>
            </a:extLst>
          </p:cNvPr>
          <p:cNvSpPr/>
          <p:nvPr/>
        </p:nvSpPr>
        <p:spPr>
          <a:xfrm>
            <a:off x="6760030" y="2243186"/>
            <a:ext cx="3665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Soil moisture through GNSS reflectometry or in-in-situ data collection for EO data validation </a:t>
            </a:r>
            <a:endParaRPr lang="LID4096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5A873A-B4FE-449C-9583-A58FED3A5B92}"/>
              </a:ext>
            </a:extLst>
          </p:cNvPr>
          <p:cNvSpPr/>
          <p:nvPr/>
        </p:nvSpPr>
        <p:spPr>
          <a:xfrm>
            <a:off x="2561426" y="3017361"/>
            <a:ext cx="3740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Highly accurate positioning of the  machinery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shows where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fertilisers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pesticides should be applied 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128E0D3-35D7-4709-B50F-1FDEF2E06553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10460904" y="3165817"/>
          <a:ext cx="397416" cy="398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hoto Editor Photo" r:id="rId6" imgW="1600000" imgH="1609524" progId="">
                  <p:embed/>
                </p:oleObj>
              </mc:Choice>
              <mc:Fallback>
                <p:oleObj name="Photo Editor Photo" r:id="rId6" imgW="1600000" imgH="1609524" progId="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128E0D3-35D7-4709-B50F-1FDEF2E0655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0904" y="3165817"/>
                        <a:ext cx="397416" cy="398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C11B74A7-37CC-4C3C-BA87-2FC492A803BB}"/>
              </a:ext>
            </a:extLst>
          </p:cNvPr>
          <p:cNvSpPr/>
          <p:nvPr/>
        </p:nvSpPr>
        <p:spPr>
          <a:xfrm>
            <a:off x="6760029" y="3299511"/>
            <a:ext cx="379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Shows where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fertiliser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pesticides should 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applied</a:t>
            </a:r>
            <a:endParaRPr lang="LID4096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2B7F23-39BE-4CF3-B735-D6C08DC83A5E}"/>
              </a:ext>
            </a:extLst>
          </p:cNvPr>
          <p:cNvSpPr/>
          <p:nvPr/>
        </p:nvSpPr>
        <p:spPr>
          <a:xfrm>
            <a:off x="2581761" y="4560913"/>
            <a:ext cx="3396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Weather and Climate data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28" name="Picture 2" descr="Copernicus ">
            <a:extLst>
              <a:ext uri="{FF2B5EF4-FFF2-40B4-BE49-F238E27FC236}">
                <a16:creationId xmlns:a16="http://schemas.microsoft.com/office/drawing/2014/main" id="{A8CAEFEC-7ADC-4A0C-8A23-094B4C286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0904" y="5074226"/>
            <a:ext cx="777316" cy="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B70A4EC1-468E-4859-B7C6-2641B888CE41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10460904" y="4281862"/>
          <a:ext cx="397416" cy="398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hoto Editor Photo" r:id="rId6" imgW="1600000" imgH="1609524" progId="">
                  <p:embed/>
                </p:oleObj>
              </mc:Choice>
              <mc:Fallback>
                <p:oleObj name="Photo Editor Photo" r:id="rId6" imgW="1600000" imgH="1609524" progId="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B70A4EC1-468E-4859-B7C6-2641B888CE4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0904" y="4281862"/>
                        <a:ext cx="397416" cy="398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96A79395-29BD-4BA8-AFA6-79E45F2AA3A1}"/>
              </a:ext>
            </a:extLst>
          </p:cNvPr>
          <p:cNvSpPr/>
          <p:nvPr/>
        </p:nvSpPr>
        <p:spPr>
          <a:xfrm>
            <a:off x="6695524" y="4974557"/>
            <a:ext cx="3422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on atmospheric variables, also about the past, present and future climate</a:t>
            </a:r>
            <a:endParaRPr lang="LID4096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3F01E7E-E8AD-426E-B396-9BA6B9EC95B1}"/>
              </a:ext>
            </a:extLst>
          </p:cNvPr>
          <p:cNvSpPr/>
          <p:nvPr/>
        </p:nvSpPr>
        <p:spPr>
          <a:xfrm>
            <a:off x="6695524" y="4189780"/>
            <a:ext cx="34224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GNSS Meteorology, improving numerical weather prediction (now-casting and severe weather monitoring)</a:t>
            </a:r>
            <a:endParaRPr lang="LID4096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17BAA9-10CC-408A-8324-3E2FF490DD4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67" y="4350238"/>
            <a:ext cx="1901257" cy="952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05EFA1-E157-4EEC-BAED-A98F52715C8E}"/>
              </a:ext>
            </a:extLst>
          </p:cNvPr>
          <p:cNvCxnSpPr/>
          <p:nvPr/>
        </p:nvCxnSpPr>
        <p:spPr>
          <a:xfrm>
            <a:off x="0" y="2861203"/>
            <a:ext cx="12192000" cy="2684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89A7C17-B61A-41A5-BC4F-6E06379790C4}"/>
              </a:ext>
            </a:extLst>
          </p:cNvPr>
          <p:cNvCxnSpPr/>
          <p:nvPr/>
        </p:nvCxnSpPr>
        <p:spPr>
          <a:xfrm>
            <a:off x="0" y="4141234"/>
            <a:ext cx="12192000" cy="2684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628A266-FBA6-4E2F-BA73-3D0010829B85}"/>
              </a:ext>
            </a:extLst>
          </p:cNvPr>
          <p:cNvCxnSpPr/>
          <p:nvPr/>
        </p:nvCxnSpPr>
        <p:spPr>
          <a:xfrm>
            <a:off x="-1" y="5536960"/>
            <a:ext cx="12192000" cy="2684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68123E-4C97-4324-AEFB-69126F418622}"/>
              </a:ext>
            </a:extLst>
          </p:cNvPr>
          <p:cNvGrpSpPr/>
          <p:nvPr/>
        </p:nvGrpSpPr>
        <p:grpSpPr>
          <a:xfrm rot="5400000">
            <a:off x="5988381" y="2704545"/>
            <a:ext cx="455629" cy="171052"/>
            <a:chOff x="3486149" y="2972991"/>
            <a:chExt cx="455629" cy="17105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037E474-87E9-4605-97EC-2858DE4D1592}"/>
                </a:ext>
              </a:extLst>
            </p:cNvPr>
            <p:cNvSpPr/>
            <p:nvPr/>
          </p:nvSpPr>
          <p:spPr>
            <a:xfrm>
              <a:off x="3486149" y="2972991"/>
              <a:ext cx="326232" cy="168672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BC4EC3B1-AA83-4317-9C62-AAD966565157}"/>
                </a:ext>
              </a:extLst>
            </p:cNvPr>
            <p:cNvSpPr/>
            <p:nvPr/>
          </p:nvSpPr>
          <p:spPr>
            <a:xfrm rot="5400000">
              <a:off x="3791958" y="2994223"/>
              <a:ext cx="171052" cy="128588"/>
            </a:xfrm>
            <a:prstGeom prst="triangl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BBBE1E3-689A-4D78-BFA1-5D027E3E94AA}"/>
              </a:ext>
            </a:extLst>
          </p:cNvPr>
          <p:cNvGrpSpPr/>
          <p:nvPr/>
        </p:nvGrpSpPr>
        <p:grpSpPr>
          <a:xfrm rot="5400000">
            <a:off x="5988381" y="3984581"/>
            <a:ext cx="455629" cy="171052"/>
            <a:chOff x="3486149" y="2972991"/>
            <a:chExt cx="455629" cy="17105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21F060E-2226-42BE-A174-C502E941F955}"/>
                </a:ext>
              </a:extLst>
            </p:cNvPr>
            <p:cNvSpPr/>
            <p:nvPr/>
          </p:nvSpPr>
          <p:spPr>
            <a:xfrm>
              <a:off x="3486149" y="2972991"/>
              <a:ext cx="326232" cy="168672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B2F245B0-6049-4209-BB7E-B0F9AAA4E2B4}"/>
                </a:ext>
              </a:extLst>
            </p:cNvPr>
            <p:cNvSpPr/>
            <p:nvPr/>
          </p:nvSpPr>
          <p:spPr>
            <a:xfrm rot="5400000">
              <a:off x="3791958" y="2994223"/>
              <a:ext cx="171052" cy="128588"/>
            </a:xfrm>
            <a:prstGeom prst="triangl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B6B43B-05A5-477B-9F2F-E1EB78158B7A}"/>
              </a:ext>
            </a:extLst>
          </p:cNvPr>
          <p:cNvGrpSpPr/>
          <p:nvPr/>
        </p:nvGrpSpPr>
        <p:grpSpPr>
          <a:xfrm rot="5400000">
            <a:off x="5988381" y="5385280"/>
            <a:ext cx="455629" cy="171052"/>
            <a:chOff x="3486149" y="2972991"/>
            <a:chExt cx="455629" cy="17105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631C04-C58B-474D-A86A-20A2A69F0920}"/>
                </a:ext>
              </a:extLst>
            </p:cNvPr>
            <p:cNvSpPr/>
            <p:nvPr/>
          </p:nvSpPr>
          <p:spPr>
            <a:xfrm>
              <a:off x="3486149" y="2972991"/>
              <a:ext cx="326232" cy="168672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33A2228C-925E-420C-BCCB-11E3DA5A96FB}"/>
                </a:ext>
              </a:extLst>
            </p:cNvPr>
            <p:cNvSpPr/>
            <p:nvPr/>
          </p:nvSpPr>
          <p:spPr>
            <a:xfrm rot="5400000">
              <a:off x="3791958" y="2994223"/>
              <a:ext cx="171052" cy="128588"/>
            </a:xfrm>
            <a:prstGeom prst="triangl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C478F629-E4CE-4C70-BD36-0F06842039E3}"/>
              </a:ext>
            </a:extLst>
          </p:cNvPr>
          <p:cNvSpPr txBox="1">
            <a:spLocks/>
          </p:cNvSpPr>
          <p:nvPr/>
        </p:nvSpPr>
        <p:spPr>
          <a:xfrm>
            <a:off x="3166217" y="5766959"/>
            <a:ext cx="6811221" cy="981332"/>
          </a:xfrm>
          <a:prstGeom prst="rect">
            <a:avLst/>
          </a:prstGeom>
          <a:solidFill>
            <a:srgbClr val="E8E9E9"/>
          </a:solidFill>
        </p:spPr>
        <p:txBody>
          <a:bodyPr lIns="72000" tIns="72000" rIns="72000" bIns="72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spc="-50" dirty="0">
                <a:latin typeface="+mn-lt"/>
                <a:ea typeface="+mn-ea"/>
                <a:cs typeface="+mn-cs"/>
              </a:rPr>
              <a:t>    Precision agriculture	                         Lower environmental footprint</a:t>
            </a:r>
          </a:p>
          <a:p>
            <a:pPr algn="ctr"/>
            <a:endParaRPr lang="en-US" sz="1600" spc="-50" dirty="0">
              <a:latin typeface="+mn-lt"/>
              <a:ea typeface="+mn-ea"/>
              <a:cs typeface="+mn-cs"/>
            </a:endParaRPr>
          </a:p>
          <a:p>
            <a:pPr algn="ctr"/>
            <a:r>
              <a:rPr lang="en-US" sz="1600" spc="-50" dirty="0">
                <a:latin typeface="+mn-lt"/>
                <a:ea typeface="+mn-ea"/>
                <a:cs typeface="+mn-cs"/>
              </a:rPr>
              <a:t>More efficient use of manpower	Higher productivity and profitability</a:t>
            </a:r>
          </a:p>
        </p:txBody>
      </p:sp>
    </p:spTree>
    <p:extLst>
      <p:ext uri="{BB962C8B-B14F-4D97-AF65-F5344CB8AC3E}">
        <p14:creationId xmlns:p14="http://schemas.microsoft.com/office/powerpoint/2010/main" val="58601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D74A7-E0D9-4080-B77C-CD4C9CEFF1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351064"/>
            <a:ext cx="8621993" cy="1355272"/>
          </a:xfrm>
        </p:spPr>
        <p:txBody>
          <a:bodyPr/>
          <a:lstStyle/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EU Space data also supports tourism, with applications spanning from archeological sites spotting to consumer solutions</a:t>
            </a:r>
            <a:endParaRPr lang="LID4096" sz="2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460A5-37A7-4693-ABCE-F2E435821C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0DCBE-BED3-4734-8114-7FD920ACA4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92BDC1A-25AD-48B4-A492-3133D4F7A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24160"/>
              </p:ext>
            </p:extLst>
          </p:nvPr>
        </p:nvGraphicFramePr>
        <p:xfrm>
          <a:off x="-3581401" y="1891241"/>
          <a:ext cx="14144625" cy="3680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C3BF992-9A0B-4CB5-8456-D2C14E04CBA4}"/>
              </a:ext>
            </a:extLst>
          </p:cNvPr>
          <p:cNvSpPr/>
          <p:nvPr/>
        </p:nvSpPr>
        <p:spPr>
          <a:xfrm>
            <a:off x="533400" y="5266240"/>
            <a:ext cx="2190750" cy="12772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Archeologists also use satellite imagery to </a:t>
            </a: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spot archeological sites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covered e.g. by vegetation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GNSS provide key tools for </a:t>
            </a: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surveying activities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DC161C-5D26-49D9-8766-1C190921CF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185" y="5102822"/>
            <a:ext cx="2415715" cy="16797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608BCDF-4B25-4451-8ABF-08425DDE7DC7}"/>
              </a:ext>
            </a:extLst>
          </p:cNvPr>
          <p:cNvSpPr/>
          <p:nvPr/>
        </p:nvSpPr>
        <p:spPr>
          <a:xfrm>
            <a:off x="2950932" y="4340144"/>
            <a:ext cx="6096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Copernicus Land Monitoring Service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(CLMS) is used for </a:t>
            </a: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monitoring of cultural heritage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identifying and mapping risks such as coastal erosion or ground subsidence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9BB86D-9FD6-4E35-86A3-A64AE3AD39D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815" y="3846577"/>
            <a:ext cx="2586536" cy="2096111"/>
          </a:xfrm>
          <a:prstGeom prst="rect">
            <a:avLst/>
          </a:prstGeom>
        </p:spPr>
      </p:pic>
      <p:pic>
        <p:nvPicPr>
          <p:cNvPr id="2050" name="Picture 2" descr="Sustainability 13 01406 g020">
            <a:extLst>
              <a:ext uri="{FF2B5EF4-FFF2-40B4-BE49-F238E27FC236}">
                <a16:creationId xmlns:a16="http://schemas.microsoft.com/office/drawing/2014/main" id="{18FD8EBC-2979-4F0C-9992-9E7D25FF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2208" y="4922851"/>
            <a:ext cx="2613486" cy="185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BE279C-FAD0-4E8E-9FCB-5704C64985DD}"/>
              </a:ext>
            </a:extLst>
          </p:cNvPr>
          <p:cNvSpPr/>
          <p:nvPr/>
        </p:nvSpPr>
        <p:spPr>
          <a:xfrm>
            <a:off x="6527256" y="1988385"/>
            <a:ext cx="3597819" cy="14619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Copernicus data and services (e.g. CAMS) are used to provide quantitative information in-app such as </a:t>
            </a: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climate condition and forecasts, pollen tracking, UV index levels, water and air quality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GNSS enables several apps boosting tourists’ experience, including: </a:t>
            </a: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Mapping and GIS, Geo tagging, Virtual tours and Geo advertising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8F5363A-F4DA-467B-A4E3-494CA463DA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2159" y="1901610"/>
            <a:ext cx="1890783" cy="15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4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BBDCC75-D59D-4995-8A87-ABD2C9BA4578}"/>
              </a:ext>
            </a:extLst>
          </p:cNvPr>
          <p:cNvGrpSpPr/>
          <p:nvPr/>
        </p:nvGrpSpPr>
        <p:grpSpPr>
          <a:xfrm>
            <a:off x="4475946" y="901700"/>
            <a:ext cx="6356086" cy="5804984"/>
            <a:chOff x="4549775" y="1466850"/>
            <a:chExt cx="3092450" cy="392271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A724F6-CC61-4EAF-B004-6F02D61BF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1466850"/>
              <a:ext cx="3092450" cy="3922713"/>
            </a:xfrm>
            <a:custGeom>
              <a:avLst/>
              <a:gdLst>
                <a:gd name="T0" fmla="*/ 1387 w 4410"/>
                <a:gd name="T1" fmla="*/ 2798 h 2798"/>
                <a:gd name="T2" fmla="*/ 2876 w 4410"/>
                <a:gd name="T3" fmla="*/ 2392 h 2798"/>
                <a:gd name="T4" fmla="*/ 3712 w 4410"/>
                <a:gd name="T5" fmla="*/ 1825 h 2798"/>
                <a:gd name="T6" fmla="*/ 2634 w 4410"/>
                <a:gd name="T7" fmla="*/ 1144 h 2798"/>
                <a:gd name="T8" fmla="*/ 3364 w 4410"/>
                <a:gd name="T9" fmla="*/ 921 h 2798"/>
                <a:gd name="T10" fmla="*/ 4107 w 4410"/>
                <a:gd name="T11" fmla="*/ 631 h 2798"/>
                <a:gd name="T12" fmla="*/ 3500 w 4410"/>
                <a:gd name="T13" fmla="*/ 372 h 2798"/>
                <a:gd name="T14" fmla="*/ 3802 w 4410"/>
                <a:gd name="T15" fmla="*/ 184 h 2798"/>
                <a:gd name="T16" fmla="*/ 4410 w 4410"/>
                <a:gd name="T17" fmla="*/ 0 h 2798"/>
                <a:gd name="T18" fmla="*/ 4066 w 4410"/>
                <a:gd name="T19" fmla="*/ 0 h 2798"/>
                <a:gd name="T20" fmla="*/ 2835 w 4410"/>
                <a:gd name="T21" fmla="*/ 306 h 2798"/>
                <a:gd name="T22" fmla="*/ 3594 w 4410"/>
                <a:gd name="T23" fmla="*/ 621 h 2798"/>
                <a:gd name="T24" fmla="*/ 1949 w 4410"/>
                <a:gd name="T25" fmla="*/ 1104 h 2798"/>
                <a:gd name="T26" fmla="*/ 1939 w 4410"/>
                <a:gd name="T27" fmla="*/ 1191 h 2798"/>
                <a:gd name="T28" fmla="*/ 2829 w 4410"/>
                <a:gd name="T29" fmla="*/ 1822 h 2798"/>
                <a:gd name="T30" fmla="*/ 1136 w 4410"/>
                <a:gd name="T31" fmla="*/ 2243 h 2798"/>
                <a:gd name="T32" fmla="*/ 0 w 4410"/>
                <a:gd name="T33" fmla="*/ 2685 h 2798"/>
                <a:gd name="T34" fmla="*/ 0 w 4410"/>
                <a:gd name="T35" fmla="*/ 2798 h 2798"/>
                <a:gd name="T36" fmla="*/ 1387 w 4410"/>
                <a:gd name="T37" fmla="*/ 2798 h 2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10" h="2798">
                  <a:moveTo>
                    <a:pt x="1387" y="2798"/>
                  </a:moveTo>
                  <a:cubicBezTo>
                    <a:pt x="1590" y="2615"/>
                    <a:pt x="2359" y="2534"/>
                    <a:pt x="2876" y="2392"/>
                  </a:cubicBezTo>
                  <a:cubicBezTo>
                    <a:pt x="3505" y="2220"/>
                    <a:pt x="3693" y="2022"/>
                    <a:pt x="3712" y="1825"/>
                  </a:cubicBezTo>
                  <a:cubicBezTo>
                    <a:pt x="3765" y="1299"/>
                    <a:pt x="2623" y="1305"/>
                    <a:pt x="2634" y="1144"/>
                  </a:cubicBezTo>
                  <a:cubicBezTo>
                    <a:pt x="2644" y="1007"/>
                    <a:pt x="3129" y="948"/>
                    <a:pt x="3364" y="921"/>
                  </a:cubicBezTo>
                  <a:cubicBezTo>
                    <a:pt x="3739" y="879"/>
                    <a:pt x="4086" y="784"/>
                    <a:pt x="4107" y="631"/>
                  </a:cubicBezTo>
                  <a:cubicBezTo>
                    <a:pt x="4143" y="377"/>
                    <a:pt x="3608" y="403"/>
                    <a:pt x="3500" y="372"/>
                  </a:cubicBezTo>
                  <a:cubicBezTo>
                    <a:pt x="3181" y="282"/>
                    <a:pt x="3396" y="234"/>
                    <a:pt x="3802" y="184"/>
                  </a:cubicBezTo>
                  <a:cubicBezTo>
                    <a:pt x="4172" y="138"/>
                    <a:pt x="4365" y="106"/>
                    <a:pt x="4410" y="0"/>
                  </a:cubicBezTo>
                  <a:cubicBezTo>
                    <a:pt x="4066" y="0"/>
                    <a:pt x="4066" y="0"/>
                    <a:pt x="4066" y="0"/>
                  </a:cubicBezTo>
                  <a:cubicBezTo>
                    <a:pt x="3945" y="129"/>
                    <a:pt x="2829" y="68"/>
                    <a:pt x="2835" y="306"/>
                  </a:cubicBezTo>
                  <a:cubicBezTo>
                    <a:pt x="2839" y="481"/>
                    <a:pt x="3599" y="506"/>
                    <a:pt x="3594" y="621"/>
                  </a:cubicBezTo>
                  <a:cubicBezTo>
                    <a:pt x="3587" y="771"/>
                    <a:pt x="2144" y="733"/>
                    <a:pt x="1949" y="1104"/>
                  </a:cubicBezTo>
                  <a:cubicBezTo>
                    <a:pt x="1934" y="1133"/>
                    <a:pt x="1938" y="1156"/>
                    <a:pt x="1939" y="1191"/>
                  </a:cubicBezTo>
                  <a:cubicBezTo>
                    <a:pt x="1952" y="1468"/>
                    <a:pt x="2882" y="1583"/>
                    <a:pt x="2829" y="1822"/>
                  </a:cubicBezTo>
                  <a:cubicBezTo>
                    <a:pt x="2783" y="2029"/>
                    <a:pt x="2384" y="1941"/>
                    <a:pt x="1136" y="2243"/>
                  </a:cubicBezTo>
                  <a:cubicBezTo>
                    <a:pt x="939" y="2291"/>
                    <a:pt x="246" y="2452"/>
                    <a:pt x="0" y="2685"/>
                  </a:cubicBezTo>
                  <a:cubicBezTo>
                    <a:pt x="0" y="2798"/>
                    <a:pt x="0" y="2798"/>
                    <a:pt x="0" y="2798"/>
                  </a:cubicBezTo>
                  <a:lnTo>
                    <a:pt x="1387" y="279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87A8BD2-51F0-4E4F-B22A-0FB2D6507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1466850"/>
              <a:ext cx="3081338" cy="3763963"/>
            </a:xfrm>
            <a:custGeom>
              <a:avLst/>
              <a:gdLst>
                <a:gd name="T0" fmla="*/ 1387 w 4395"/>
                <a:gd name="T1" fmla="*/ 2685 h 2685"/>
                <a:gd name="T2" fmla="*/ 2876 w 4395"/>
                <a:gd name="T3" fmla="*/ 2292 h 2685"/>
                <a:gd name="T4" fmla="*/ 3712 w 4395"/>
                <a:gd name="T5" fmla="*/ 1742 h 2685"/>
                <a:gd name="T6" fmla="*/ 2634 w 4395"/>
                <a:gd name="T7" fmla="*/ 1082 h 2685"/>
                <a:gd name="T8" fmla="*/ 3364 w 4395"/>
                <a:gd name="T9" fmla="*/ 866 h 2685"/>
                <a:gd name="T10" fmla="*/ 4107 w 4395"/>
                <a:gd name="T11" fmla="*/ 585 h 2685"/>
                <a:gd name="T12" fmla="*/ 3500 w 4395"/>
                <a:gd name="T13" fmla="*/ 334 h 2685"/>
                <a:gd name="T14" fmla="*/ 3802 w 4395"/>
                <a:gd name="T15" fmla="*/ 152 h 2685"/>
                <a:gd name="T16" fmla="*/ 4395 w 4395"/>
                <a:gd name="T17" fmla="*/ 0 h 2685"/>
                <a:gd name="T18" fmla="*/ 4033 w 4395"/>
                <a:gd name="T19" fmla="*/ 0 h 2685"/>
                <a:gd name="T20" fmla="*/ 2840 w 4395"/>
                <a:gd name="T21" fmla="*/ 270 h 2685"/>
                <a:gd name="T22" fmla="*/ 3594 w 4395"/>
                <a:gd name="T23" fmla="*/ 575 h 2685"/>
                <a:gd name="T24" fmla="*/ 1940 w 4395"/>
                <a:gd name="T25" fmla="*/ 1122 h 2685"/>
                <a:gd name="T26" fmla="*/ 2829 w 4395"/>
                <a:gd name="T27" fmla="*/ 1739 h 2685"/>
                <a:gd name="T28" fmla="*/ 1136 w 4395"/>
                <a:gd name="T29" fmla="*/ 2147 h 2685"/>
                <a:gd name="T30" fmla="*/ 0 w 4395"/>
                <a:gd name="T31" fmla="*/ 2685 h 2685"/>
                <a:gd name="T32" fmla="*/ 1387 w 4395"/>
                <a:gd name="T33" fmla="*/ 2685 h 2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95" h="2685">
                  <a:moveTo>
                    <a:pt x="1387" y="2685"/>
                  </a:moveTo>
                  <a:cubicBezTo>
                    <a:pt x="1590" y="2508"/>
                    <a:pt x="2359" y="2429"/>
                    <a:pt x="2876" y="2292"/>
                  </a:cubicBezTo>
                  <a:cubicBezTo>
                    <a:pt x="3505" y="2125"/>
                    <a:pt x="3714" y="1934"/>
                    <a:pt x="3712" y="1742"/>
                  </a:cubicBezTo>
                  <a:cubicBezTo>
                    <a:pt x="3708" y="1359"/>
                    <a:pt x="2623" y="1238"/>
                    <a:pt x="2634" y="1082"/>
                  </a:cubicBezTo>
                  <a:cubicBezTo>
                    <a:pt x="2644" y="949"/>
                    <a:pt x="3129" y="892"/>
                    <a:pt x="3364" y="866"/>
                  </a:cubicBezTo>
                  <a:cubicBezTo>
                    <a:pt x="3739" y="825"/>
                    <a:pt x="4110" y="735"/>
                    <a:pt x="4107" y="585"/>
                  </a:cubicBezTo>
                  <a:cubicBezTo>
                    <a:pt x="4104" y="397"/>
                    <a:pt x="3608" y="364"/>
                    <a:pt x="3500" y="334"/>
                  </a:cubicBezTo>
                  <a:cubicBezTo>
                    <a:pt x="3181" y="247"/>
                    <a:pt x="3396" y="202"/>
                    <a:pt x="3802" y="152"/>
                  </a:cubicBezTo>
                  <a:cubicBezTo>
                    <a:pt x="4266" y="94"/>
                    <a:pt x="4362" y="62"/>
                    <a:pt x="4395" y="0"/>
                  </a:cubicBezTo>
                  <a:cubicBezTo>
                    <a:pt x="4033" y="0"/>
                    <a:pt x="4033" y="0"/>
                    <a:pt x="4033" y="0"/>
                  </a:cubicBezTo>
                  <a:cubicBezTo>
                    <a:pt x="3907" y="77"/>
                    <a:pt x="2921" y="89"/>
                    <a:pt x="2840" y="270"/>
                  </a:cubicBezTo>
                  <a:cubicBezTo>
                    <a:pt x="2773" y="419"/>
                    <a:pt x="3599" y="464"/>
                    <a:pt x="3594" y="575"/>
                  </a:cubicBezTo>
                  <a:cubicBezTo>
                    <a:pt x="3585" y="751"/>
                    <a:pt x="2014" y="702"/>
                    <a:pt x="1940" y="1122"/>
                  </a:cubicBezTo>
                  <a:cubicBezTo>
                    <a:pt x="1893" y="1387"/>
                    <a:pt x="2882" y="1508"/>
                    <a:pt x="2829" y="1739"/>
                  </a:cubicBezTo>
                  <a:cubicBezTo>
                    <a:pt x="2783" y="1940"/>
                    <a:pt x="2384" y="1854"/>
                    <a:pt x="1136" y="2147"/>
                  </a:cubicBezTo>
                  <a:cubicBezTo>
                    <a:pt x="907" y="2200"/>
                    <a:pt x="169" y="2442"/>
                    <a:pt x="0" y="2685"/>
                  </a:cubicBezTo>
                  <a:lnTo>
                    <a:pt x="1387" y="268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43ABD47-F9C4-4180-B251-BA5EA328BD7A}"/>
              </a:ext>
            </a:extLst>
          </p:cNvPr>
          <p:cNvGrpSpPr/>
          <p:nvPr/>
        </p:nvGrpSpPr>
        <p:grpSpPr>
          <a:xfrm>
            <a:off x="4019550" y="1033199"/>
            <a:ext cx="6940550" cy="5672401"/>
            <a:chOff x="2943225" y="38100"/>
            <a:chExt cx="6305550" cy="6818313"/>
          </a:xfrm>
          <a:solidFill>
            <a:schemeClr val="bg1"/>
          </a:solidFill>
        </p:grpSpPr>
        <p:sp>
          <p:nvSpPr>
            <p:cNvPr id="103" name="Freeform 86">
              <a:extLst>
                <a:ext uri="{FF2B5EF4-FFF2-40B4-BE49-F238E27FC236}">
                  <a16:creationId xmlns:a16="http://schemas.microsoft.com/office/drawing/2014/main" id="{80F0C35D-6EE0-4A50-A875-08A1FCAEB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5" y="6856413"/>
              <a:ext cx="6305550" cy="0"/>
            </a:xfrm>
            <a:custGeom>
              <a:avLst/>
              <a:gdLst>
                <a:gd name="T0" fmla="*/ 0 w 15350"/>
                <a:gd name="T1" fmla="*/ 15350 w 15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5350">
                  <a:moveTo>
                    <a:pt x="0" y="0"/>
                  </a:moveTo>
                  <a:cubicBezTo>
                    <a:pt x="5120" y="0"/>
                    <a:pt x="10235" y="0"/>
                    <a:pt x="153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9">
              <a:extLst>
                <a:ext uri="{FF2B5EF4-FFF2-40B4-BE49-F238E27FC236}">
                  <a16:creationId xmlns:a16="http://schemas.microsoft.com/office/drawing/2014/main" id="{A154FF12-18DB-454D-AEBB-AEE97A349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5" y="5073650"/>
              <a:ext cx="330200" cy="195263"/>
            </a:xfrm>
            <a:custGeom>
              <a:avLst/>
              <a:gdLst>
                <a:gd name="T0" fmla="*/ 15 w 803"/>
                <a:gd name="T1" fmla="*/ 238 h 238"/>
                <a:gd name="T2" fmla="*/ 0 w 803"/>
                <a:gd name="T3" fmla="*/ 176 h 238"/>
                <a:gd name="T4" fmla="*/ 789 w 803"/>
                <a:gd name="T5" fmla="*/ 0 h 238"/>
                <a:gd name="T6" fmla="*/ 803 w 803"/>
                <a:gd name="T7" fmla="*/ 56 h 238"/>
                <a:gd name="T8" fmla="*/ 15 w 803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238">
                  <a:moveTo>
                    <a:pt x="15" y="238"/>
                  </a:moveTo>
                  <a:cubicBezTo>
                    <a:pt x="10" y="218"/>
                    <a:pt x="5" y="199"/>
                    <a:pt x="0" y="176"/>
                  </a:cubicBezTo>
                  <a:cubicBezTo>
                    <a:pt x="264" y="117"/>
                    <a:pt x="525" y="59"/>
                    <a:pt x="789" y="0"/>
                  </a:cubicBezTo>
                  <a:cubicBezTo>
                    <a:pt x="795" y="22"/>
                    <a:pt x="799" y="40"/>
                    <a:pt x="803" y="56"/>
                  </a:cubicBezTo>
                  <a:cubicBezTo>
                    <a:pt x="769" y="77"/>
                    <a:pt x="175" y="214"/>
                    <a:pt x="15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90">
              <a:extLst>
                <a:ext uri="{FF2B5EF4-FFF2-40B4-BE49-F238E27FC236}">
                  <a16:creationId xmlns:a16="http://schemas.microsoft.com/office/drawing/2014/main" id="{34BE5A1F-E8DD-4233-81A0-9CD1CD122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5321300"/>
              <a:ext cx="330200" cy="184150"/>
            </a:xfrm>
            <a:custGeom>
              <a:avLst/>
              <a:gdLst>
                <a:gd name="T0" fmla="*/ 792 w 804"/>
                <a:gd name="T1" fmla="*/ 4 h 224"/>
                <a:gd name="T2" fmla="*/ 804 w 804"/>
                <a:gd name="T3" fmla="*/ 61 h 224"/>
                <a:gd name="T4" fmla="*/ 13 w 804"/>
                <a:gd name="T5" fmla="*/ 224 h 224"/>
                <a:gd name="T6" fmla="*/ 2 w 804"/>
                <a:gd name="T7" fmla="*/ 184 h 224"/>
                <a:gd name="T8" fmla="*/ 0 w 804"/>
                <a:gd name="T9" fmla="*/ 166 h 224"/>
                <a:gd name="T10" fmla="*/ 792 w 804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224">
                  <a:moveTo>
                    <a:pt x="792" y="4"/>
                  </a:moveTo>
                  <a:cubicBezTo>
                    <a:pt x="795" y="20"/>
                    <a:pt x="799" y="38"/>
                    <a:pt x="804" y="61"/>
                  </a:cubicBezTo>
                  <a:cubicBezTo>
                    <a:pt x="539" y="118"/>
                    <a:pt x="277" y="171"/>
                    <a:pt x="13" y="224"/>
                  </a:cubicBezTo>
                  <a:cubicBezTo>
                    <a:pt x="8" y="207"/>
                    <a:pt x="4" y="196"/>
                    <a:pt x="2" y="184"/>
                  </a:cubicBezTo>
                  <a:cubicBezTo>
                    <a:pt x="0" y="178"/>
                    <a:pt x="1" y="171"/>
                    <a:pt x="0" y="166"/>
                  </a:cubicBezTo>
                  <a:cubicBezTo>
                    <a:pt x="32" y="149"/>
                    <a:pt x="757" y="0"/>
                    <a:pt x="79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1">
              <a:extLst>
                <a:ext uri="{FF2B5EF4-FFF2-40B4-BE49-F238E27FC236}">
                  <a16:creationId xmlns:a16="http://schemas.microsoft.com/office/drawing/2014/main" id="{BCA7B6DD-0A17-41FC-AD03-599FCDDF3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5" y="5554663"/>
              <a:ext cx="331788" cy="204788"/>
            </a:xfrm>
            <a:custGeom>
              <a:avLst/>
              <a:gdLst>
                <a:gd name="T0" fmla="*/ 781 w 807"/>
                <a:gd name="T1" fmla="*/ 0 h 250"/>
                <a:gd name="T2" fmla="*/ 790 w 807"/>
                <a:gd name="T3" fmla="*/ 12 h 250"/>
                <a:gd name="T4" fmla="*/ 758 w 807"/>
                <a:gd name="T5" fmla="*/ 75 h 250"/>
                <a:gd name="T6" fmla="*/ 56 w 807"/>
                <a:gd name="T7" fmla="*/ 244 h 250"/>
                <a:gd name="T8" fmla="*/ 17 w 807"/>
                <a:gd name="T9" fmla="*/ 250 h 250"/>
                <a:gd name="T10" fmla="*/ 0 w 807"/>
                <a:gd name="T11" fmla="*/ 189 h 250"/>
                <a:gd name="T12" fmla="*/ 781 w 807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7" h="250">
                  <a:moveTo>
                    <a:pt x="781" y="0"/>
                  </a:moveTo>
                  <a:cubicBezTo>
                    <a:pt x="787" y="8"/>
                    <a:pt x="789" y="10"/>
                    <a:pt x="790" y="12"/>
                  </a:cubicBezTo>
                  <a:cubicBezTo>
                    <a:pt x="807" y="59"/>
                    <a:pt x="805" y="63"/>
                    <a:pt x="758" y="75"/>
                  </a:cubicBezTo>
                  <a:cubicBezTo>
                    <a:pt x="524" y="131"/>
                    <a:pt x="290" y="188"/>
                    <a:pt x="56" y="244"/>
                  </a:cubicBezTo>
                  <a:cubicBezTo>
                    <a:pt x="44" y="247"/>
                    <a:pt x="33" y="248"/>
                    <a:pt x="17" y="250"/>
                  </a:cubicBezTo>
                  <a:cubicBezTo>
                    <a:pt x="11" y="231"/>
                    <a:pt x="6" y="212"/>
                    <a:pt x="0" y="189"/>
                  </a:cubicBezTo>
                  <a:cubicBezTo>
                    <a:pt x="261" y="120"/>
                    <a:pt x="521" y="58"/>
                    <a:pt x="7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2">
              <a:extLst>
                <a:ext uri="{FF2B5EF4-FFF2-40B4-BE49-F238E27FC236}">
                  <a16:creationId xmlns:a16="http://schemas.microsoft.com/office/drawing/2014/main" id="{87492318-48DD-4AF8-B833-3865E380F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4754563"/>
              <a:ext cx="323850" cy="255588"/>
            </a:xfrm>
            <a:custGeom>
              <a:avLst/>
              <a:gdLst>
                <a:gd name="T0" fmla="*/ 765 w 790"/>
                <a:gd name="T1" fmla="*/ 0 h 311"/>
                <a:gd name="T2" fmla="*/ 790 w 790"/>
                <a:gd name="T3" fmla="*/ 58 h 311"/>
                <a:gd name="T4" fmla="*/ 749 w 790"/>
                <a:gd name="T5" fmla="*/ 78 h 311"/>
                <a:gd name="T6" fmla="*/ 200 w 790"/>
                <a:gd name="T7" fmla="*/ 261 h 311"/>
                <a:gd name="T8" fmla="*/ 19 w 790"/>
                <a:gd name="T9" fmla="*/ 311 h 311"/>
                <a:gd name="T10" fmla="*/ 0 w 790"/>
                <a:gd name="T11" fmla="*/ 246 h 311"/>
                <a:gd name="T12" fmla="*/ 765 w 790"/>
                <a:gd name="T13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311">
                  <a:moveTo>
                    <a:pt x="765" y="0"/>
                  </a:moveTo>
                  <a:cubicBezTo>
                    <a:pt x="774" y="21"/>
                    <a:pt x="781" y="38"/>
                    <a:pt x="790" y="58"/>
                  </a:cubicBezTo>
                  <a:cubicBezTo>
                    <a:pt x="775" y="66"/>
                    <a:pt x="762" y="73"/>
                    <a:pt x="749" y="78"/>
                  </a:cubicBezTo>
                  <a:cubicBezTo>
                    <a:pt x="570" y="151"/>
                    <a:pt x="386" y="208"/>
                    <a:pt x="200" y="261"/>
                  </a:cubicBezTo>
                  <a:cubicBezTo>
                    <a:pt x="142" y="277"/>
                    <a:pt x="83" y="293"/>
                    <a:pt x="19" y="311"/>
                  </a:cubicBezTo>
                  <a:cubicBezTo>
                    <a:pt x="12" y="289"/>
                    <a:pt x="7" y="270"/>
                    <a:pt x="0" y="246"/>
                  </a:cubicBezTo>
                  <a:cubicBezTo>
                    <a:pt x="260" y="175"/>
                    <a:pt x="515" y="103"/>
                    <a:pt x="7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3">
              <a:extLst>
                <a:ext uri="{FF2B5EF4-FFF2-40B4-BE49-F238E27FC236}">
                  <a16:creationId xmlns:a16="http://schemas.microsoft.com/office/drawing/2014/main" id="{3E4C61FA-3624-4BF4-B4F7-72E3C2B3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513" y="5840413"/>
              <a:ext cx="323850" cy="257175"/>
            </a:xfrm>
            <a:custGeom>
              <a:avLst/>
              <a:gdLst>
                <a:gd name="T0" fmla="*/ 22 w 787"/>
                <a:gd name="T1" fmla="*/ 314 h 314"/>
                <a:gd name="T2" fmla="*/ 0 w 787"/>
                <a:gd name="T3" fmla="*/ 257 h 314"/>
                <a:gd name="T4" fmla="*/ 770 w 787"/>
                <a:gd name="T5" fmla="*/ 0 h 314"/>
                <a:gd name="T6" fmla="*/ 787 w 787"/>
                <a:gd name="T7" fmla="*/ 59 h 314"/>
                <a:gd name="T8" fmla="*/ 22 w 787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314">
                  <a:moveTo>
                    <a:pt x="22" y="314"/>
                  </a:moveTo>
                  <a:cubicBezTo>
                    <a:pt x="15" y="295"/>
                    <a:pt x="8" y="278"/>
                    <a:pt x="0" y="257"/>
                  </a:cubicBezTo>
                  <a:cubicBezTo>
                    <a:pt x="254" y="159"/>
                    <a:pt x="509" y="76"/>
                    <a:pt x="770" y="0"/>
                  </a:cubicBezTo>
                  <a:cubicBezTo>
                    <a:pt x="777" y="23"/>
                    <a:pt x="782" y="41"/>
                    <a:pt x="787" y="59"/>
                  </a:cubicBezTo>
                  <a:cubicBezTo>
                    <a:pt x="531" y="145"/>
                    <a:pt x="279" y="229"/>
                    <a:pt x="22" y="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CBEE9D19-28B6-4CD6-9909-7305972BE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400" y="2874963"/>
              <a:ext cx="130175" cy="155575"/>
            </a:xfrm>
            <a:custGeom>
              <a:avLst/>
              <a:gdLst>
                <a:gd name="T0" fmla="*/ 23 w 316"/>
                <a:gd name="T1" fmla="*/ 0 h 190"/>
                <a:gd name="T2" fmla="*/ 316 w 316"/>
                <a:gd name="T3" fmla="*/ 147 h 190"/>
                <a:gd name="T4" fmla="*/ 296 w 316"/>
                <a:gd name="T5" fmla="*/ 190 h 190"/>
                <a:gd name="T6" fmla="*/ 0 w 316"/>
                <a:gd name="T7" fmla="*/ 40 h 190"/>
                <a:gd name="T8" fmla="*/ 23 w 3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90">
                  <a:moveTo>
                    <a:pt x="23" y="0"/>
                  </a:moveTo>
                  <a:cubicBezTo>
                    <a:pt x="124" y="50"/>
                    <a:pt x="218" y="98"/>
                    <a:pt x="316" y="147"/>
                  </a:cubicBezTo>
                  <a:cubicBezTo>
                    <a:pt x="309" y="161"/>
                    <a:pt x="303" y="173"/>
                    <a:pt x="296" y="190"/>
                  </a:cubicBezTo>
                  <a:cubicBezTo>
                    <a:pt x="194" y="145"/>
                    <a:pt x="96" y="99"/>
                    <a:pt x="0" y="40"/>
                  </a:cubicBezTo>
                  <a:cubicBezTo>
                    <a:pt x="8" y="26"/>
                    <a:pt x="15" y="1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5">
              <a:extLst>
                <a:ext uri="{FF2B5EF4-FFF2-40B4-BE49-F238E27FC236}">
                  <a16:creationId xmlns:a16="http://schemas.microsoft.com/office/drawing/2014/main" id="{9E74DF55-1E3F-49BA-BDE4-50AC898FE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425" y="3732213"/>
              <a:ext cx="128588" cy="165100"/>
            </a:xfrm>
            <a:custGeom>
              <a:avLst/>
              <a:gdLst>
                <a:gd name="T0" fmla="*/ 0 w 312"/>
                <a:gd name="T1" fmla="*/ 42 h 202"/>
                <a:gd name="T2" fmla="*/ 22 w 312"/>
                <a:gd name="T3" fmla="*/ 0 h 202"/>
                <a:gd name="T4" fmla="*/ 312 w 312"/>
                <a:gd name="T5" fmla="*/ 160 h 202"/>
                <a:gd name="T6" fmla="*/ 286 w 312"/>
                <a:gd name="T7" fmla="*/ 202 h 202"/>
                <a:gd name="T8" fmla="*/ 0 w 312"/>
                <a:gd name="T9" fmla="*/ 4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202">
                  <a:moveTo>
                    <a:pt x="0" y="42"/>
                  </a:moveTo>
                  <a:cubicBezTo>
                    <a:pt x="8" y="27"/>
                    <a:pt x="14" y="16"/>
                    <a:pt x="22" y="0"/>
                  </a:cubicBezTo>
                  <a:cubicBezTo>
                    <a:pt x="122" y="48"/>
                    <a:pt x="215" y="103"/>
                    <a:pt x="312" y="160"/>
                  </a:cubicBezTo>
                  <a:cubicBezTo>
                    <a:pt x="302" y="175"/>
                    <a:pt x="295" y="187"/>
                    <a:pt x="286" y="202"/>
                  </a:cubicBezTo>
                  <a:cubicBezTo>
                    <a:pt x="190" y="148"/>
                    <a:pt x="97" y="97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6">
              <a:extLst>
                <a:ext uri="{FF2B5EF4-FFF2-40B4-BE49-F238E27FC236}">
                  <a16:creationId xmlns:a16="http://schemas.microsoft.com/office/drawing/2014/main" id="{53F9CBA2-34C2-410F-925E-A060AE8DB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0" y="3297238"/>
              <a:ext cx="133350" cy="142875"/>
            </a:xfrm>
            <a:custGeom>
              <a:avLst/>
              <a:gdLst>
                <a:gd name="T0" fmla="*/ 322 w 322"/>
                <a:gd name="T1" fmla="*/ 127 h 174"/>
                <a:gd name="T2" fmla="*/ 304 w 322"/>
                <a:gd name="T3" fmla="*/ 174 h 174"/>
                <a:gd name="T4" fmla="*/ 0 w 322"/>
                <a:gd name="T5" fmla="*/ 47 h 174"/>
                <a:gd name="T6" fmla="*/ 19 w 322"/>
                <a:gd name="T7" fmla="*/ 0 h 174"/>
                <a:gd name="T8" fmla="*/ 322 w 322"/>
                <a:gd name="T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74">
                  <a:moveTo>
                    <a:pt x="322" y="127"/>
                  </a:moveTo>
                  <a:cubicBezTo>
                    <a:pt x="316" y="143"/>
                    <a:pt x="311" y="156"/>
                    <a:pt x="304" y="174"/>
                  </a:cubicBezTo>
                  <a:cubicBezTo>
                    <a:pt x="201" y="131"/>
                    <a:pt x="103" y="90"/>
                    <a:pt x="0" y="47"/>
                  </a:cubicBezTo>
                  <a:cubicBezTo>
                    <a:pt x="7" y="31"/>
                    <a:pt x="12" y="18"/>
                    <a:pt x="19" y="0"/>
                  </a:cubicBezTo>
                  <a:cubicBezTo>
                    <a:pt x="121" y="42"/>
                    <a:pt x="220" y="84"/>
                    <a:pt x="32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7">
              <a:extLst>
                <a:ext uri="{FF2B5EF4-FFF2-40B4-BE49-F238E27FC236}">
                  <a16:creationId xmlns:a16="http://schemas.microsoft.com/office/drawing/2014/main" id="{01C3D2E1-6D32-4DB4-A7AB-A72B7A647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3095625"/>
              <a:ext cx="133350" cy="142875"/>
            </a:xfrm>
            <a:custGeom>
              <a:avLst/>
              <a:gdLst>
                <a:gd name="T0" fmla="*/ 0 w 323"/>
                <a:gd name="T1" fmla="*/ 47 h 174"/>
                <a:gd name="T2" fmla="*/ 20 w 323"/>
                <a:gd name="T3" fmla="*/ 0 h 174"/>
                <a:gd name="T4" fmla="*/ 323 w 323"/>
                <a:gd name="T5" fmla="*/ 126 h 174"/>
                <a:gd name="T6" fmla="*/ 305 w 323"/>
                <a:gd name="T7" fmla="*/ 174 h 174"/>
                <a:gd name="T8" fmla="*/ 0 w 323"/>
                <a:gd name="T9" fmla="*/ 4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74">
                  <a:moveTo>
                    <a:pt x="0" y="47"/>
                  </a:moveTo>
                  <a:cubicBezTo>
                    <a:pt x="8" y="29"/>
                    <a:pt x="13" y="17"/>
                    <a:pt x="20" y="0"/>
                  </a:cubicBezTo>
                  <a:cubicBezTo>
                    <a:pt x="121" y="42"/>
                    <a:pt x="219" y="83"/>
                    <a:pt x="323" y="126"/>
                  </a:cubicBezTo>
                  <a:cubicBezTo>
                    <a:pt x="317" y="142"/>
                    <a:pt x="311" y="156"/>
                    <a:pt x="305" y="174"/>
                  </a:cubicBezTo>
                  <a:cubicBezTo>
                    <a:pt x="202" y="131"/>
                    <a:pt x="104" y="90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8">
              <a:extLst>
                <a:ext uri="{FF2B5EF4-FFF2-40B4-BE49-F238E27FC236}">
                  <a16:creationId xmlns:a16="http://schemas.microsoft.com/office/drawing/2014/main" id="{55879D9A-D6DB-450A-8AA6-FE49F80D0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975" y="4445000"/>
              <a:ext cx="120650" cy="185738"/>
            </a:xfrm>
            <a:custGeom>
              <a:avLst/>
              <a:gdLst>
                <a:gd name="T0" fmla="*/ 19 w 291"/>
                <a:gd name="T1" fmla="*/ 226 h 226"/>
                <a:gd name="T2" fmla="*/ 6 w 291"/>
                <a:gd name="T3" fmla="*/ 204 h 226"/>
                <a:gd name="T4" fmla="*/ 0 w 291"/>
                <a:gd name="T5" fmla="*/ 180 h 226"/>
                <a:gd name="T6" fmla="*/ 251 w 291"/>
                <a:gd name="T7" fmla="*/ 0 h 226"/>
                <a:gd name="T8" fmla="*/ 291 w 291"/>
                <a:gd name="T9" fmla="*/ 28 h 226"/>
                <a:gd name="T10" fmla="*/ 19 w 291"/>
                <a:gd name="T1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26">
                  <a:moveTo>
                    <a:pt x="19" y="226"/>
                  </a:moveTo>
                  <a:cubicBezTo>
                    <a:pt x="13" y="215"/>
                    <a:pt x="8" y="210"/>
                    <a:pt x="6" y="204"/>
                  </a:cubicBezTo>
                  <a:cubicBezTo>
                    <a:pt x="3" y="198"/>
                    <a:pt x="2" y="192"/>
                    <a:pt x="0" y="180"/>
                  </a:cubicBezTo>
                  <a:cubicBezTo>
                    <a:pt x="91" y="134"/>
                    <a:pt x="182" y="84"/>
                    <a:pt x="251" y="0"/>
                  </a:cubicBezTo>
                  <a:cubicBezTo>
                    <a:pt x="264" y="9"/>
                    <a:pt x="276" y="17"/>
                    <a:pt x="291" y="28"/>
                  </a:cubicBezTo>
                  <a:cubicBezTo>
                    <a:pt x="219" y="122"/>
                    <a:pt x="123" y="176"/>
                    <a:pt x="19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9">
              <a:extLst>
                <a:ext uri="{FF2B5EF4-FFF2-40B4-BE49-F238E27FC236}">
                  <a16:creationId xmlns:a16="http://schemas.microsoft.com/office/drawing/2014/main" id="{E85B5991-2F06-45AC-BCEA-03B99A5EA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888" y="3505200"/>
              <a:ext cx="131763" cy="149225"/>
            </a:xfrm>
            <a:custGeom>
              <a:avLst/>
              <a:gdLst>
                <a:gd name="T0" fmla="*/ 0 w 320"/>
                <a:gd name="T1" fmla="*/ 45 h 181"/>
                <a:gd name="T2" fmla="*/ 11 w 320"/>
                <a:gd name="T3" fmla="*/ 16 h 181"/>
                <a:gd name="T4" fmla="*/ 24 w 320"/>
                <a:gd name="T5" fmla="*/ 0 h 181"/>
                <a:gd name="T6" fmla="*/ 320 w 320"/>
                <a:gd name="T7" fmla="*/ 135 h 181"/>
                <a:gd name="T8" fmla="*/ 298 w 320"/>
                <a:gd name="T9" fmla="*/ 181 h 181"/>
                <a:gd name="T10" fmla="*/ 0 w 320"/>
                <a:gd name="T11" fmla="*/ 4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1">
                  <a:moveTo>
                    <a:pt x="0" y="45"/>
                  </a:moveTo>
                  <a:cubicBezTo>
                    <a:pt x="5" y="31"/>
                    <a:pt x="7" y="23"/>
                    <a:pt x="11" y="16"/>
                  </a:cubicBezTo>
                  <a:cubicBezTo>
                    <a:pt x="13" y="12"/>
                    <a:pt x="17" y="8"/>
                    <a:pt x="24" y="0"/>
                  </a:cubicBezTo>
                  <a:cubicBezTo>
                    <a:pt x="121" y="44"/>
                    <a:pt x="218" y="89"/>
                    <a:pt x="320" y="135"/>
                  </a:cubicBezTo>
                  <a:cubicBezTo>
                    <a:pt x="312" y="152"/>
                    <a:pt x="306" y="164"/>
                    <a:pt x="298" y="181"/>
                  </a:cubicBezTo>
                  <a:cubicBezTo>
                    <a:pt x="198" y="135"/>
                    <a:pt x="101" y="9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0">
              <a:extLst>
                <a:ext uri="{FF2B5EF4-FFF2-40B4-BE49-F238E27FC236}">
                  <a16:creationId xmlns:a16="http://schemas.microsoft.com/office/drawing/2014/main" id="{001DDCAA-C90E-485B-B7C4-1CD7AE42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4010025"/>
              <a:ext cx="107950" cy="217488"/>
            </a:xfrm>
            <a:custGeom>
              <a:avLst/>
              <a:gdLst>
                <a:gd name="T0" fmla="*/ 0 w 262"/>
                <a:gd name="T1" fmla="*/ 37 h 266"/>
                <a:gd name="T2" fmla="*/ 32 w 262"/>
                <a:gd name="T3" fmla="*/ 0 h 266"/>
                <a:gd name="T4" fmla="*/ 262 w 262"/>
                <a:gd name="T5" fmla="*/ 238 h 266"/>
                <a:gd name="T6" fmla="*/ 242 w 262"/>
                <a:gd name="T7" fmla="*/ 256 h 266"/>
                <a:gd name="T8" fmla="*/ 221 w 262"/>
                <a:gd name="T9" fmla="*/ 266 h 266"/>
                <a:gd name="T10" fmla="*/ 0 w 262"/>
                <a:gd name="T11" fmla="*/ 3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266">
                  <a:moveTo>
                    <a:pt x="0" y="37"/>
                  </a:moveTo>
                  <a:cubicBezTo>
                    <a:pt x="13" y="22"/>
                    <a:pt x="21" y="13"/>
                    <a:pt x="32" y="0"/>
                  </a:cubicBezTo>
                  <a:cubicBezTo>
                    <a:pt x="122" y="69"/>
                    <a:pt x="202" y="142"/>
                    <a:pt x="262" y="238"/>
                  </a:cubicBezTo>
                  <a:cubicBezTo>
                    <a:pt x="253" y="246"/>
                    <a:pt x="248" y="252"/>
                    <a:pt x="242" y="256"/>
                  </a:cubicBezTo>
                  <a:cubicBezTo>
                    <a:pt x="236" y="259"/>
                    <a:pt x="230" y="261"/>
                    <a:pt x="221" y="266"/>
                  </a:cubicBezTo>
                  <a:cubicBezTo>
                    <a:pt x="162" y="177"/>
                    <a:pt x="85" y="106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1">
              <a:extLst>
                <a:ext uri="{FF2B5EF4-FFF2-40B4-BE49-F238E27FC236}">
                  <a16:creationId xmlns:a16="http://schemas.microsoft.com/office/drawing/2014/main" id="{ABB4DFBA-86F4-4FDB-BB1E-82A995FC0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1908175"/>
              <a:ext cx="103188" cy="61913"/>
            </a:xfrm>
            <a:custGeom>
              <a:avLst/>
              <a:gdLst>
                <a:gd name="T0" fmla="*/ 248 w 251"/>
                <a:gd name="T1" fmla="*/ 34 h 76"/>
                <a:gd name="T2" fmla="*/ 98 w 251"/>
                <a:gd name="T3" fmla="*/ 59 h 76"/>
                <a:gd name="T4" fmla="*/ 36 w 251"/>
                <a:gd name="T5" fmla="*/ 68 h 76"/>
                <a:gd name="T6" fmla="*/ 3 w 251"/>
                <a:gd name="T7" fmla="*/ 56 h 76"/>
                <a:gd name="T8" fmla="*/ 33 w 251"/>
                <a:gd name="T9" fmla="*/ 33 h 76"/>
                <a:gd name="T10" fmla="*/ 135 w 251"/>
                <a:gd name="T11" fmla="*/ 16 h 76"/>
                <a:gd name="T12" fmla="*/ 225 w 251"/>
                <a:gd name="T13" fmla="*/ 3 h 76"/>
                <a:gd name="T14" fmla="*/ 248 w 251"/>
                <a:gd name="T15" fmla="*/ 3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76">
                  <a:moveTo>
                    <a:pt x="248" y="34"/>
                  </a:moveTo>
                  <a:cubicBezTo>
                    <a:pt x="197" y="43"/>
                    <a:pt x="148" y="51"/>
                    <a:pt x="98" y="59"/>
                  </a:cubicBezTo>
                  <a:cubicBezTo>
                    <a:pt x="77" y="62"/>
                    <a:pt x="57" y="66"/>
                    <a:pt x="36" y="68"/>
                  </a:cubicBezTo>
                  <a:cubicBezTo>
                    <a:pt x="23" y="69"/>
                    <a:pt x="7" y="76"/>
                    <a:pt x="3" y="56"/>
                  </a:cubicBezTo>
                  <a:cubicBezTo>
                    <a:pt x="0" y="34"/>
                    <a:pt x="20" y="35"/>
                    <a:pt x="33" y="33"/>
                  </a:cubicBezTo>
                  <a:cubicBezTo>
                    <a:pt x="67" y="26"/>
                    <a:pt x="101" y="22"/>
                    <a:pt x="135" y="16"/>
                  </a:cubicBezTo>
                  <a:cubicBezTo>
                    <a:pt x="165" y="12"/>
                    <a:pt x="195" y="7"/>
                    <a:pt x="225" y="3"/>
                  </a:cubicBezTo>
                  <a:cubicBezTo>
                    <a:pt x="244" y="0"/>
                    <a:pt x="251" y="10"/>
                    <a:pt x="24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2">
              <a:extLst>
                <a:ext uri="{FF2B5EF4-FFF2-40B4-BE49-F238E27FC236}">
                  <a16:creationId xmlns:a16="http://schemas.microsoft.com/office/drawing/2014/main" id="{F52DC87E-5F2C-47BA-B4DD-611B1DD6C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1725" y="1847850"/>
              <a:ext cx="103188" cy="57150"/>
            </a:xfrm>
            <a:custGeom>
              <a:avLst/>
              <a:gdLst>
                <a:gd name="T0" fmla="*/ 19 w 252"/>
                <a:gd name="T1" fmla="*/ 71 h 71"/>
                <a:gd name="T2" fmla="*/ 3 w 252"/>
                <a:gd name="T3" fmla="*/ 53 h 71"/>
                <a:gd name="T4" fmla="*/ 23 w 252"/>
                <a:gd name="T5" fmla="*/ 34 h 71"/>
                <a:gd name="T6" fmla="*/ 220 w 252"/>
                <a:gd name="T7" fmla="*/ 2 h 71"/>
                <a:gd name="T8" fmla="*/ 248 w 252"/>
                <a:gd name="T9" fmla="*/ 15 h 71"/>
                <a:gd name="T10" fmla="*/ 226 w 252"/>
                <a:gd name="T11" fmla="*/ 37 h 71"/>
                <a:gd name="T12" fmla="*/ 77 w 252"/>
                <a:gd name="T13" fmla="*/ 61 h 71"/>
                <a:gd name="T14" fmla="*/ 19 w 252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71">
                  <a:moveTo>
                    <a:pt x="19" y="71"/>
                  </a:moveTo>
                  <a:cubicBezTo>
                    <a:pt x="15" y="66"/>
                    <a:pt x="5" y="61"/>
                    <a:pt x="3" y="53"/>
                  </a:cubicBezTo>
                  <a:cubicBezTo>
                    <a:pt x="0" y="39"/>
                    <a:pt x="13" y="36"/>
                    <a:pt x="23" y="34"/>
                  </a:cubicBezTo>
                  <a:cubicBezTo>
                    <a:pt x="89" y="23"/>
                    <a:pt x="154" y="12"/>
                    <a:pt x="220" y="2"/>
                  </a:cubicBezTo>
                  <a:cubicBezTo>
                    <a:pt x="232" y="0"/>
                    <a:pt x="245" y="0"/>
                    <a:pt x="248" y="15"/>
                  </a:cubicBezTo>
                  <a:cubicBezTo>
                    <a:pt x="252" y="32"/>
                    <a:pt x="239" y="35"/>
                    <a:pt x="226" y="37"/>
                  </a:cubicBezTo>
                  <a:cubicBezTo>
                    <a:pt x="177" y="45"/>
                    <a:pt x="127" y="53"/>
                    <a:pt x="77" y="61"/>
                  </a:cubicBezTo>
                  <a:cubicBezTo>
                    <a:pt x="60" y="64"/>
                    <a:pt x="43" y="67"/>
                    <a:pt x="1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3">
              <a:extLst>
                <a:ext uri="{FF2B5EF4-FFF2-40B4-BE49-F238E27FC236}">
                  <a16:creationId xmlns:a16="http://schemas.microsoft.com/office/drawing/2014/main" id="{24A26656-B76B-47F8-B61A-701E86253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938" y="2205038"/>
              <a:ext cx="100013" cy="77788"/>
            </a:xfrm>
            <a:custGeom>
              <a:avLst/>
              <a:gdLst>
                <a:gd name="T0" fmla="*/ 242 w 242"/>
                <a:gd name="T1" fmla="*/ 29 h 95"/>
                <a:gd name="T2" fmla="*/ 219 w 242"/>
                <a:gd name="T3" fmla="*/ 39 h 95"/>
                <a:gd name="T4" fmla="*/ 31 w 242"/>
                <a:gd name="T5" fmla="*/ 91 h 95"/>
                <a:gd name="T6" fmla="*/ 16 w 242"/>
                <a:gd name="T7" fmla="*/ 94 h 95"/>
                <a:gd name="T8" fmla="*/ 1 w 242"/>
                <a:gd name="T9" fmla="*/ 85 h 95"/>
                <a:gd name="T10" fmla="*/ 6 w 242"/>
                <a:gd name="T11" fmla="*/ 64 h 95"/>
                <a:gd name="T12" fmla="*/ 20 w 242"/>
                <a:gd name="T13" fmla="*/ 58 h 95"/>
                <a:gd name="T14" fmla="*/ 207 w 242"/>
                <a:gd name="T15" fmla="*/ 5 h 95"/>
                <a:gd name="T16" fmla="*/ 242 w 242"/>
                <a:gd name="T17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95">
                  <a:moveTo>
                    <a:pt x="242" y="29"/>
                  </a:moveTo>
                  <a:cubicBezTo>
                    <a:pt x="233" y="33"/>
                    <a:pt x="226" y="37"/>
                    <a:pt x="219" y="39"/>
                  </a:cubicBezTo>
                  <a:cubicBezTo>
                    <a:pt x="156" y="57"/>
                    <a:pt x="94" y="74"/>
                    <a:pt x="31" y="91"/>
                  </a:cubicBezTo>
                  <a:cubicBezTo>
                    <a:pt x="26" y="92"/>
                    <a:pt x="21" y="95"/>
                    <a:pt x="16" y="94"/>
                  </a:cubicBezTo>
                  <a:cubicBezTo>
                    <a:pt x="10" y="93"/>
                    <a:pt x="2" y="89"/>
                    <a:pt x="1" y="85"/>
                  </a:cubicBezTo>
                  <a:cubicBezTo>
                    <a:pt x="0" y="78"/>
                    <a:pt x="2" y="70"/>
                    <a:pt x="6" y="64"/>
                  </a:cubicBezTo>
                  <a:cubicBezTo>
                    <a:pt x="8" y="60"/>
                    <a:pt x="15" y="59"/>
                    <a:pt x="20" y="58"/>
                  </a:cubicBezTo>
                  <a:cubicBezTo>
                    <a:pt x="82" y="40"/>
                    <a:pt x="145" y="23"/>
                    <a:pt x="207" y="5"/>
                  </a:cubicBezTo>
                  <a:cubicBezTo>
                    <a:pt x="224" y="1"/>
                    <a:pt x="239" y="0"/>
                    <a:pt x="24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104">
              <a:extLst>
                <a:ext uri="{FF2B5EF4-FFF2-40B4-BE49-F238E27FC236}">
                  <a16:creationId xmlns:a16="http://schemas.microsoft.com/office/drawing/2014/main" id="{4C447A74-2616-4834-BCB5-F1D9A6FC0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0" y="1778000"/>
              <a:ext cx="103188" cy="61913"/>
            </a:xfrm>
            <a:custGeom>
              <a:avLst/>
              <a:gdLst>
                <a:gd name="T0" fmla="*/ 20 w 248"/>
                <a:gd name="T1" fmla="*/ 77 h 77"/>
                <a:gd name="T2" fmla="*/ 4 w 248"/>
                <a:gd name="T3" fmla="*/ 60 h 77"/>
                <a:gd name="T4" fmla="*/ 22 w 248"/>
                <a:gd name="T5" fmla="*/ 39 h 77"/>
                <a:gd name="T6" fmla="*/ 155 w 248"/>
                <a:gd name="T7" fmla="*/ 14 h 77"/>
                <a:gd name="T8" fmla="*/ 226 w 248"/>
                <a:gd name="T9" fmla="*/ 1 h 77"/>
                <a:gd name="T10" fmla="*/ 246 w 248"/>
                <a:gd name="T11" fmla="*/ 13 h 77"/>
                <a:gd name="T12" fmla="*/ 235 w 248"/>
                <a:gd name="T13" fmla="*/ 33 h 77"/>
                <a:gd name="T14" fmla="*/ 20 w 248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77">
                  <a:moveTo>
                    <a:pt x="20" y="77"/>
                  </a:moveTo>
                  <a:cubicBezTo>
                    <a:pt x="15" y="72"/>
                    <a:pt x="6" y="67"/>
                    <a:pt x="4" y="60"/>
                  </a:cubicBezTo>
                  <a:cubicBezTo>
                    <a:pt x="0" y="47"/>
                    <a:pt x="11" y="41"/>
                    <a:pt x="22" y="39"/>
                  </a:cubicBezTo>
                  <a:cubicBezTo>
                    <a:pt x="66" y="30"/>
                    <a:pt x="111" y="22"/>
                    <a:pt x="155" y="14"/>
                  </a:cubicBezTo>
                  <a:cubicBezTo>
                    <a:pt x="179" y="9"/>
                    <a:pt x="202" y="4"/>
                    <a:pt x="226" y="1"/>
                  </a:cubicBezTo>
                  <a:cubicBezTo>
                    <a:pt x="232" y="0"/>
                    <a:pt x="244" y="7"/>
                    <a:pt x="246" y="13"/>
                  </a:cubicBezTo>
                  <a:cubicBezTo>
                    <a:pt x="248" y="18"/>
                    <a:pt x="241" y="32"/>
                    <a:pt x="235" y="33"/>
                  </a:cubicBezTo>
                  <a:cubicBezTo>
                    <a:pt x="165" y="48"/>
                    <a:pt x="95" y="62"/>
                    <a:pt x="20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5">
              <a:extLst>
                <a:ext uri="{FF2B5EF4-FFF2-40B4-BE49-F238E27FC236}">
                  <a16:creationId xmlns:a16="http://schemas.microsoft.com/office/drawing/2014/main" id="{6CA85A20-84D6-4E67-91A8-1C69DA8D1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0" y="1970088"/>
              <a:ext cx="104775" cy="61913"/>
            </a:xfrm>
            <a:custGeom>
              <a:avLst/>
              <a:gdLst>
                <a:gd name="T0" fmla="*/ 243 w 253"/>
                <a:gd name="T1" fmla="*/ 0 h 75"/>
                <a:gd name="T2" fmla="*/ 234 w 253"/>
                <a:gd name="T3" fmla="*/ 37 h 75"/>
                <a:gd name="T4" fmla="*/ 12 w 253"/>
                <a:gd name="T5" fmla="*/ 75 h 75"/>
                <a:gd name="T6" fmla="*/ 20 w 253"/>
                <a:gd name="T7" fmla="*/ 38 h 75"/>
                <a:gd name="T8" fmla="*/ 243 w 25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75">
                  <a:moveTo>
                    <a:pt x="243" y="0"/>
                  </a:moveTo>
                  <a:cubicBezTo>
                    <a:pt x="253" y="22"/>
                    <a:pt x="252" y="34"/>
                    <a:pt x="234" y="37"/>
                  </a:cubicBezTo>
                  <a:cubicBezTo>
                    <a:pt x="160" y="50"/>
                    <a:pt x="86" y="62"/>
                    <a:pt x="12" y="75"/>
                  </a:cubicBezTo>
                  <a:cubicBezTo>
                    <a:pt x="1" y="56"/>
                    <a:pt x="0" y="42"/>
                    <a:pt x="20" y="38"/>
                  </a:cubicBezTo>
                  <a:cubicBezTo>
                    <a:pt x="94" y="25"/>
                    <a:pt x="168" y="13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6">
              <a:extLst>
                <a:ext uri="{FF2B5EF4-FFF2-40B4-BE49-F238E27FC236}">
                  <a16:creationId xmlns:a16="http://schemas.microsoft.com/office/drawing/2014/main" id="{4A0F0213-9D50-4A01-A1B7-99A91691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2497138"/>
              <a:ext cx="57150" cy="184150"/>
            </a:xfrm>
            <a:custGeom>
              <a:avLst/>
              <a:gdLst>
                <a:gd name="T0" fmla="*/ 139 w 139"/>
                <a:gd name="T1" fmla="*/ 29 h 223"/>
                <a:gd name="T2" fmla="*/ 36 w 139"/>
                <a:gd name="T3" fmla="*/ 216 h 223"/>
                <a:gd name="T4" fmla="*/ 2 w 139"/>
                <a:gd name="T5" fmla="*/ 198 h 223"/>
                <a:gd name="T6" fmla="*/ 16 w 139"/>
                <a:gd name="T7" fmla="*/ 133 h 223"/>
                <a:gd name="T8" fmla="*/ 103 w 139"/>
                <a:gd name="T9" fmla="*/ 16 h 223"/>
                <a:gd name="T10" fmla="*/ 139 w 139"/>
                <a:gd name="T11" fmla="*/ 2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23">
                  <a:moveTo>
                    <a:pt x="139" y="29"/>
                  </a:moveTo>
                  <a:cubicBezTo>
                    <a:pt x="84" y="79"/>
                    <a:pt x="33" y="134"/>
                    <a:pt x="36" y="216"/>
                  </a:cubicBezTo>
                  <a:cubicBezTo>
                    <a:pt x="6" y="223"/>
                    <a:pt x="0" y="221"/>
                    <a:pt x="2" y="198"/>
                  </a:cubicBezTo>
                  <a:cubicBezTo>
                    <a:pt x="4" y="176"/>
                    <a:pt x="9" y="154"/>
                    <a:pt x="16" y="133"/>
                  </a:cubicBezTo>
                  <a:cubicBezTo>
                    <a:pt x="33" y="85"/>
                    <a:pt x="66" y="49"/>
                    <a:pt x="103" y="16"/>
                  </a:cubicBezTo>
                  <a:cubicBezTo>
                    <a:pt x="120" y="0"/>
                    <a:pt x="130" y="6"/>
                    <a:pt x="13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7">
              <a:extLst>
                <a:ext uri="{FF2B5EF4-FFF2-40B4-BE49-F238E27FC236}">
                  <a16:creationId xmlns:a16="http://schemas.microsoft.com/office/drawing/2014/main" id="{4BB3EDC8-2E2B-4630-BC6C-95FCFC68F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2116138"/>
              <a:ext cx="100013" cy="66675"/>
            </a:xfrm>
            <a:custGeom>
              <a:avLst/>
              <a:gdLst>
                <a:gd name="T0" fmla="*/ 228 w 246"/>
                <a:gd name="T1" fmla="*/ 0 h 82"/>
                <a:gd name="T2" fmla="*/ 242 w 246"/>
                <a:gd name="T3" fmla="*/ 17 h 82"/>
                <a:gd name="T4" fmla="*/ 224 w 246"/>
                <a:gd name="T5" fmla="*/ 37 h 82"/>
                <a:gd name="T6" fmla="*/ 72 w 246"/>
                <a:gd name="T7" fmla="*/ 71 h 82"/>
                <a:gd name="T8" fmla="*/ 21 w 246"/>
                <a:gd name="T9" fmla="*/ 81 h 82"/>
                <a:gd name="T10" fmla="*/ 0 w 246"/>
                <a:gd name="T11" fmla="*/ 69 h 82"/>
                <a:gd name="T12" fmla="*/ 14 w 246"/>
                <a:gd name="T13" fmla="*/ 49 h 82"/>
                <a:gd name="T14" fmla="*/ 44 w 246"/>
                <a:gd name="T15" fmla="*/ 41 h 82"/>
                <a:gd name="T16" fmla="*/ 199 w 246"/>
                <a:gd name="T17" fmla="*/ 6 h 82"/>
                <a:gd name="T18" fmla="*/ 228 w 246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82">
                  <a:moveTo>
                    <a:pt x="228" y="0"/>
                  </a:moveTo>
                  <a:cubicBezTo>
                    <a:pt x="232" y="5"/>
                    <a:pt x="240" y="10"/>
                    <a:pt x="242" y="17"/>
                  </a:cubicBezTo>
                  <a:cubicBezTo>
                    <a:pt x="246" y="30"/>
                    <a:pt x="235" y="35"/>
                    <a:pt x="224" y="37"/>
                  </a:cubicBezTo>
                  <a:cubicBezTo>
                    <a:pt x="173" y="48"/>
                    <a:pt x="123" y="59"/>
                    <a:pt x="72" y="71"/>
                  </a:cubicBezTo>
                  <a:cubicBezTo>
                    <a:pt x="55" y="74"/>
                    <a:pt x="38" y="80"/>
                    <a:pt x="21" y="81"/>
                  </a:cubicBezTo>
                  <a:cubicBezTo>
                    <a:pt x="15" y="82"/>
                    <a:pt x="7" y="74"/>
                    <a:pt x="0" y="69"/>
                  </a:cubicBezTo>
                  <a:cubicBezTo>
                    <a:pt x="4" y="63"/>
                    <a:pt x="7" y="53"/>
                    <a:pt x="14" y="49"/>
                  </a:cubicBezTo>
                  <a:cubicBezTo>
                    <a:pt x="22" y="44"/>
                    <a:pt x="34" y="43"/>
                    <a:pt x="44" y="41"/>
                  </a:cubicBezTo>
                  <a:cubicBezTo>
                    <a:pt x="96" y="29"/>
                    <a:pt x="148" y="18"/>
                    <a:pt x="199" y="6"/>
                  </a:cubicBezTo>
                  <a:cubicBezTo>
                    <a:pt x="207" y="4"/>
                    <a:pt x="215" y="3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id="{DD9B6324-BCE7-497B-9B0E-FC44AAACE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5" y="2039938"/>
              <a:ext cx="103188" cy="61913"/>
            </a:xfrm>
            <a:custGeom>
              <a:avLst/>
              <a:gdLst>
                <a:gd name="T0" fmla="*/ 11 w 252"/>
                <a:gd name="T1" fmla="*/ 76 h 76"/>
                <a:gd name="T2" fmla="*/ 20 w 252"/>
                <a:gd name="T3" fmla="*/ 40 h 76"/>
                <a:gd name="T4" fmla="*/ 227 w 252"/>
                <a:gd name="T5" fmla="*/ 1 h 76"/>
                <a:gd name="T6" fmla="*/ 247 w 252"/>
                <a:gd name="T7" fmla="*/ 13 h 76"/>
                <a:gd name="T8" fmla="*/ 232 w 252"/>
                <a:gd name="T9" fmla="*/ 35 h 76"/>
                <a:gd name="T10" fmla="*/ 69 w 252"/>
                <a:gd name="T11" fmla="*/ 66 h 76"/>
                <a:gd name="T12" fmla="*/ 11 w 252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76">
                  <a:moveTo>
                    <a:pt x="11" y="76"/>
                  </a:moveTo>
                  <a:cubicBezTo>
                    <a:pt x="0" y="57"/>
                    <a:pt x="0" y="44"/>
                    <a:pt x="20" y="40"/>
                  </a:cubicBezTo>
                  <a:cubicBezTo>
                    <a:pt x="89" y="26"/>
                    <a:pt x="158" y="13"/>
                    <a:pt x="227" y="1"/>
                  </a:cubicBezTo>
                  <a:cubicBezTo>
                    <a:pt x="233" y="0"/>
                    <a:pt x="245" y="7"/>
                    <a:pt x="247" y="13"/>
                  </a:cubicBezTo>
                  <a:cubicBezTo>
                    <a:pt x="252" y="24"/>
                    <a:pt x="245" y="32"/>
                    <a:pt x="232" y="35"/>
                  </a:cubicBezTo>
                  <a:cubicBezTo>
                    <a:pt x="178" y="45"/>
                    <a:pt x="123" y="56"/>
                    <a:pt x="69" y="66"/>
                  </a:cubicBezTo>
                  <a:cubicBezTo>
                    <a:pt x="50" y="70"/>
                    <a:pt x="30" y="73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9">
              <a:extLst>
                <a:ext uri="{FF2B5EF4-FFF2-40B4-BE49-F238E27FC236}">
                  <a16:creationId xmlns:a16="http://schemas.microsoft.com/office/drawing/2014/main" id="{C8C64B50-C695-4618-B886-562FA794E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025" y="2322513"/>
              <a:ext cx="101600" cy="98425"/>
            </a:xfrm>
            <a:custGeom>
              <a:avLst/>
              <a:gdLst>
                <a:gd name="T0" fmla="*/ 19 w 245"/>
                <a:gd name="T1" fmla="*/ 120 h 120"/>
                <a:gd name="T2" fmla="*/ 18 w 245"/>
                <a:gd name="T3" fmla="*/ 84 h 120"/>
                <a:gd name="T4" fmla="*/ 217 w 245"/>
                <a:gd name="T5" fmla="*/ 2 h 120"/>
                <a:gd name="T6" fmla="*/ 239 w 245"/>
                <a:gd name="T7" fmla="*/ 11 h 120"/>
                <a:gd name="T8" fmla="*/ 227 w 245"/>
                <a:gd name="T9" fmla="*/ 35 h 120"/>
                <a:gd name="T10" fmla="*/ 171 w 245"/>
                <a:gd name="T11" fmla="*/ 56 h 120"/>
                <a:gd name="T12" fmla="*/ 19 w 245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20">
                  <a:moveTo>
                    <a:pt x="19" y="120"/>
                  </a:moveTo>
                  <a:cubicBezTo>
                    <a:pt x="6" y="104"/>
                    <a:pt x="0" y="92"/>
                    <a:pt x="18" y="84"/>
                  </a:cubicBezTo>
                  <a:cubicBezTo>
                    <a:pt x="84" y="56"/>
                    <a:pt x="150" y="28"/>
                    <a:pt x="217" y="2"/>
                  </a:cubicBezTo>
                  <a:cubicBezTo>
                    <a:pt x="222" y="0"/>
                    <a:pt x="235" y="5"/>
                    <a:pt x="239" y="11"/>
                  </a:cubicBezTo>
                  <a:cubicBezTo>
                    <a:pt x="245" y="22"/>
                    <a:pt x="239" y="30"/>
                    <a:pt x="227" y="35"/>
                  </a:cubicBezTo>
                  <a:cubicBezTo>
                    <a:pt x="208" y="42"/>
                    <a:pt x="189" y="49"/>
                    <a:pt x="171" y="56"/>
                  </a:cubicBezTo>
                  <a:cubicBezTo>
                    <a:pt x="121" y="77"/>
                    <a:pt x="71" y="98"/>
                    <a:pt x="1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0">
              <a:extLst>
                <a:ext uri="{FF2B5EF4-FFF2-40B4-BE49-F238E27FC236}">
                  <a16:creationId xmlns:a16="http://schemas.microsoft.com/office/drawing/2014/main" id="{FEE7CA43-AB5D-46CE-B435-91ED7CACD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1689100"/>
              <a:ext cx="103188" cy="73025"/>
            </a:xfrm>
            <a:custGeom>
              <a:avLst/>
              <a:gdLst>
                <a:gd name="T0" fmla="*/ 241 w 251"/>
                <a:gd name="T1" fmla="*/ 2 h 88"/>
                <a:gd name="T2" fmla="*/ 228 w 251"/>
                <a:gd name="T3" fmla="*/ 36 h 88"/>
                <a:gd name="T4" fmla="*/ 31 w 251"/>
                <a:gd name="T5" fmla="*/ 85 h 88"/>
                <a:gd name="T6" fmla="*/ 3 w 251"/>
                <a:gd name="T7" fmla="*/ 72 h 88"/>
                <a:gd name="T8" fmla="*/ 21 w 251"/>
                <a:gd name="T9" fmla="*/ 51 h 88"/>
                <a:gd name="T10" fmla="*/ 222 w 251"/>
                <a:gd name="T11" fmla="*/ 1 h 88"/>
                <a:gd name="T12" fmla="*/ 241 w 251"/>
                <a:gd name="T13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88">
                  <a:moveTo>
                    <a:pt x="241" y="2"/>
                  </a:moveTo>
                  <a:cubicBezTo>
                    <a:pt x="251" y="23"/>
                    <a:pt x="243" y="32"/>
                    <a:pt x="228" y="36"/>
                  </a:cubicBezTo>
                  <a:cubicBezTo>
                    <a:pt x="162" y="52"/>
                    <a:pt x="97" y="69"/>
                    <a:pt x="31" y="85"/>
                  </a:cubicBezTo>
                  <a:cubicBezTo>
                    <a:pt x="19" y="87"/>
                    <a:pt x="7" y="88"/>
                    <a:pt x="3" y="72"/>
                  </a:cubicBezTo>
                  <a:cubicBezTo>
                    <a:pt x="0" y="57"/>
                    <a:pt x="11" y="53"/>
                    <a:pt x="21" y="51"/>
                  </a:cubicBezTo>
                  <a:cubicBezTo>
                    <a:pt x="88" y="34"/>
                    <a:pt x="155" y="17"/>
                    <a:pt x="222" y="1"/>
                  </a:cubicBezTo>
                  <a:cubicBezTo>
                    <a:pt x="228" y="0"/>
                    <a:pt x="234" y="2"/>
                    <a:pt x="2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CDE48E1F-49B0-4DC1-B56A-52871089C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575" y="1565275"/>
              <a:ext cx="100013" cy="92075"/>
            </a:xfrm>
            <a:custGeom>
              <a:avLst/>
              <a:gdLst>
                <a:gd name="T0" fmla="*/ 228 w 244"/>
                <a:gd name="T1" fmla="*/ 0 h 111"/>
                <a:gd name="T2" fmla="*/ 224 w 244"/>
                <a:gd name="T3" fmla="*/ 37 h 111"/>
                <a:gd name="T4" fmla="*/ 29 w 244"/>
                <a:gd name="T5" fmla="*/ 107 h 111"/>
                <a:gd name="T6" fmla="*/ 14 w 244"/>
                <a:gd name="T7" fmla="*/ 109 h 111"/>
                <a:gd name="T8" fmla="*/ 2 w 244"/>
                <a:gd name="T9" fmla="*/ 95 h 111"/>
                <a:gd name="T10" fmla="*/ 5 w 244"/>
                <a:gd name="T11" fmla="*/ 81 h 111"/>
                <a:gd name="T12" fmla="*/ 19 w 244"/>
                <a:gd name="T13" fmla="*/ 74 h 111"/>
                <a:gd name="T14" fmla="*/ 228 w 244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11">
                  <a:moveTo>
                    <a:pt x="228" y="0"/>
                  </a:moveTo>
                  <a:cubicBezTo>
                    <a:pt x="239" y="17"/>
                    <a:pt x="244" y="30"/>
                    <a:pt x="224" y="37"/>
                  </a:cubicBezTo>
                  <a:cubicBezTo>
                    <a:pt x="159" y="61"/>
                    <a:pt x="94" y="84"/>
                    <a:pt x="29" y="107"/>
                  </a:cubicBezTo>
                  <a:cubicBezTo>
                    <a:pt x="25" y="109"/>
                    <a:pt x="18" y="111"/>
                    <a:pt x="14" y="109"/>
                  </a:cubicBezTo>
                  <a:cubicBezTo>
                    <a:pt x="9" y="106"/>
                    <a:pt x="4" y="101"/>
                    <a:pt x="2" y="95"/>
                  </a:cubicBezTo>
                  <a:cubicBezTo>
                    <a:pt x="0" y="92"/>
                    <a:pt x="2" y="85"/>
                    <a:pt x="5" y="81"/>
                  </a:cubicBezTo>
                  <a:cubicBezTo>
                    <a:pt x="8" y="78"/>
                    <a:pt x="14" y="75"/>
                    <a:pt x="19" y="74"/>
                  </a:cubicBezTo>
                  <a:cubicBezTo>
                    <a:pt x="87" y="49"/>
                    <a:pt x="156" y="25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2">
              <a:extLst>
                <a:ext uri="{FF2B5EF4-FFF2-40B4-BE49-F238E27FC236}">
                  <a16:creationId xmlns:a16="http://schemas.microsoft.com/office/drawing/2014/main" id="{E9EA0E3A-7B55-4821-B665-867168373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1001713"/>
              <a:ext cx="71438" cy="44450"/>
            </a:xfrm>
            <a:custGeom>
              <a:avLst/>
              <a:gdLst>
                <a:gd name="T0" fmla="*/ 172 w 172"/>
                <a:gd name="T1" fmla="*/ 45 h 54"/>
                <a:gd name="T2" fmla="*/ 157 w 172"/>
                <a:gd name="T3" fmla="*/ 53 h 54"/>
                <a:gd name="T4" fmla="*/ 0 w 172"/>
                <a:gd name="T5" fmla="*/ 16 h 54"/>
                <a:gd name="T6" fmla="*/ 16 w 172"/>
                <a:gd name="T7" fmla="*/ 0 h 54"/>
                <a:gd name="T8" fmla="*/ 171 w 172"/>
                <a:gd name="T9" fmla="*/ 33 h 54"/>
                <a:gd name="T10" fmla="*/ 172 w 172"/>
                <a:gd name="T11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54">
                  <a:moveTo>
                    <a:pt x="172" y="45"/>
                  </a:moveTo>
                  <a:cubicBezTo>
                    <a:pt x="167" y="48"/>
                    <a:pt x="161" y="54"/>
                    <a:pt x="157" y="53"/>
                  </a:cubicBezTo>
                  <a:cubicBezTo>
                    <a:pt x="105" y="45"/>
                    <a:pt x="54" y="35"/>
                    <a:pt x="0" y="16"/>
                  </a:cubicBezTo>
                  <a:cubicBezTo>
                    <a:pt x="8" y="8"/>
                    <a:pt x="12" y="0"/>
                    <a:pt x="16" y="0"/>
                  </a:cubicBezTo>
                  <a:cubicBezTo>
                    <a:pt x="69" y="3"/>
                    <a:pt x="120" y="19"/>
                    <a:pt x="171" y="33"/>
                  </a:cubicBezTo>
                  <a:cubicBezTo>
                    <a:pt x="172" y="37"/>
                    <a:pt x="172" y="41"/>
                    <a:pt x="1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3">
              <a:extLst>
                <a:ext uri="{FF2B5EF4-FFF2-40B4-BE49-F238E27FC236}">
                  <a16:creationId xmlns:a16="http://schemas.microsoft.com/office/drawing/2014/main" id="{2E4423BD-43C3-408C-A3A3-E7C395268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890588"/>
              <a:ext cx="71438" cy="44450"/>
            </a:xfrm>
            <a:custGeom>
              <a:avLst/>
              <a:gdLst>
                <a:gd name="T0" fmla="*/ 171 w 171"/>
                <a:gd name="T1" fmla="*/ 35 h 54"/>
                <a:gd name="T2" fmla="*/ 150 w 171"/>
                <a:gd name="T3" fmla="*/ 53 h 54"/>
                <a:gd name="T4" fmla="*/ 9 w 171"/>
                <a:gd name="T5" fmla="*/ 25 h 54"/>
                <a:gd name="T6" fmla="*/ 1 w 171"/>
                <a:gd name="T7" fmla="*/ 10 h 54"/>
                <a:gd name="T8" fmla="*/ 14 w 171"/>
                <a:gd name="T9" fmla="*/ 0 h 54"/>
                <a:gd name="T10" fmla="*/ 171 w 171"/>
                <a:gd name="T11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54">
                  <a:moveTo>
                    <a:pt x="171" y="35"/>
                  </a:moveTo>
                  <a:cubicBezTo>
                    <a:pt x="160" y="45"/>
                    <a:pt x="154" y="54"/>
                    <a:pt x="150" y="53"/>
                  </a:cubicBezTo>
                  <a:cubicBezTo>
                    <a:pt x="103" y="45"/>
                    <a:pt x="56" y="35"/>
                    <a:pt x="9" y="25"/>
                  </a:cubicBezTo>
                  <a:cubicBezTo>
                    <a:pt x="5" y="24"/>
                    <a:pt x="0" y="15"/>
                    <a:pt x="1" y="10"/>
                  </a:cubicBezTo>
                  <a:cubicBezTo>
                    <a:pt x="1" y="6"/>
                    <a:pt x="10" y="0"/>
                    <a:pt x="14" y="0"/>
                  </a:cubicBezTo>
                  <a:cubicBezTo>
                    <a:pt x="64" y="10"/>
                    <a:pt x="115" y="17"/>
                    <a:pt x="17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4">
              <a:extLst>
                <a:ext uri="{FF2B5EF4-FFF2-40B4-BE49-F238E27FC236}">
                  <a16:creationId xmlns:a16="http://schemas.microsoft.com/office/drawing/2014/main" id="{6D125CAA-8086-4607-8EC4-E691CBEB2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0475" y="942975"/>
              <a:ext cx="68263" cy="46038"/>
            </a:xfrm>
            <a:custGeom>
              <a:avLst/>
              <a:gdLst>
                <a:gd name="T0" fmla="*/ 167 w 167"/>
                <a:gd name="T1" fmla="*/ 46 h 56"/>
                <a:gd name="T2" fmla="*/ 149 w 167"/>
                <a:gd name="T3" fmla="*/ 55 h 56"/>
                <a:gd name="T4" fmla="*/ 10 w 167"/>
                <a:gd name="T5" fmla="*/ 25 h 56"/>
                <a:gd name="T6" fmla="*/ 0 w 167"/>
                <a:gd name="T7" fmla="*/ 11 h 56"/>
                <a:gd name="T8" fmla="*/ 14 w 167"/>
                <a:gd name="T9" fmla="*/ 1 h 56"/>
                <a:gd name="T10" fmla="*/ 153 w 167"/>
                <a:gd name="T11" fmla="*/ 31 h 56"/>
                <a:gd name="T12" fmla="*/ 167 w 167"/>
                <a:gd name="T13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6">
                  <a:moveTo>
                    <a:pt x="167" y="46"/>
                  </a:moveTo>
                  <a:cubicBezTo>
                    <a:pt x="159" y="50"/>
                    <a:pt x="153" y="56"/>
                    <a:pt x="149" y="55"/>
                  </a:cubicBezTo>
                  <a:cubicBezTo>
                    <a:pt x="102" y="46"/>
                    <a:pt x="56" y="36"/>
                    <a:pt x="10" y="25"/>
                  </a:cubicBezTo>
                  <a:cubicBezTo>
                    <a:pt x="5" y="24"/>
                    <a:pt x="0" y="15"/>
                    <a:pt x="0" y="11"/>
                  </a:cubicBezTo>
                  <a:cubicBezTo>
                    <a:pt x="1" y="7"/>
                    <a:pt x="10" y="0"/>
                    <a:pt x="14" y="1"/>
                  </a:cubicBezTo>
                  <a:cubicBezTo>
                    <a:pt x="61" y="10"/>
                    <a:pt x="107" y="20"/>
                    <a:pt x="153" y="31"/>
                  </a:cubicBezTo>
                  <a:cubicBezTo>
                    <a:pt x="158" y="32"/>
                    <a:pt x="161" y="39"/>
                    <a:pt x="16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5">
              <a:extLst>
                <a:ext uri="{FF2B5EF4-FFF2-40B4-BE49-F238E27FC236}">
                  <a16:creationId xmlns:a16="http://schemas.microsoft.com/office/drawing/2014/main" id="{128DDF03-060F-4DF4-AFA9-8067F61E9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835025"/>
              <a:ext cx="71438" cy="46038"/>
            </a:xfrm>
            <a:custGeom>
              <a:avLst/>
              <a:gdLst>
                <a:gd name="T0" fmla="*/ 8 w 175"/>
                <a:gd name="T1" fmla="*/ 0 h 57"/>
                <a:gd name="T2" fmla="*/ 175 w 175"/>
                <a:gd name="T3" fmla="*/ 41 h 57"/>
                <a:gd name="T4" fmla="*/ 151 w 175"/>
                <a:gd name="T5" fmla="*/ 56 h 57"/>
                <a:gd name="T6" fmla="*/ 14 w 175"/>
                <a:gd name="T7" fmla="*/ 27 h 57"/>
                <a:gd name="T8" fmla="*/ 0 w 175"/>
                <a:gd name="T9" fmla="*/ 10 h 57"/>
                <a:gd name="T10" fmla="*/ 8 w 175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57">
                  <a:moveTo>
                    <a:pt x="8" y="0"/>
                  </a:moveTo>
                  <a:cubicBezTo>
                    <a:pt x="61" y="10"/>
                    <a:pt x="115" y="19"/>
                    <a:pt x="175" y="41"/>
                  </a:cubicBezTo>
                  <a:cubicBezTo>
                    <a:pt x="162" y="50"/>
                    <a:pt x="155" y="57"/>
                    <a:pt x="151" y="56"/>
                  </a:cubicBezTo>
                  <a:cubicBezTo>
                    <a:pt x="105" y="47"/>
                    <a:pt x="60" y="38"/>
                    <a:pt x="14" y="27"/>
                  </a:cubicBezTo>
                  <a:cubicBezTo>
                    <a:pt x="8" y="25"/>
                    <a:pt x="5" y="16"/>
                    <a:pt x="0" y="10"/>
                  </a:cubicBezTo>
                  <a:cubicBezTo>
                    <a:pt x="3" y="7"/>
                    <a:pt x="5" y="3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6">
              <a:extLst>
                <a:ext uri="{FF2B5EF4-FFF2-40B4-BE49-F238E27FC236}">
                  <a16:creationId xmlns:a16="http://schemas.microsoft.com/office/drawing/2014/main" id="{90F20F5F-5F30-40DF-8B12-510DA71CE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300" y="760413"/>
              <a:ext cx="65088" cy="60325"/>
            </a:xfrm>
            <a:custGeom>
              <a:avLst/>
              <a:gdLst>
                <a:gd name="T0" fmla="*/ 160 w 160"/>
                <a:gd name="T1" fmla="*/ 56 h 74"/>
                <a:gd name="T2" fmla="*/ 135 w 160"/>
                <a:gd name="T3" fmla="*/ 70 h 74"/>
                <a:gd name="T4" fmla="*/ 15 w 160"/>
                <a:gd name="T5" fmla="*/ 28 h 74"/>
                <a:gd name="T6" fmla="*/ 8 w 160"/>
                <a:gd name="T7" fmla="*/ 25 h 74"/>
                <a:gd name="T8" fmla="*/ 0 w 160"/>
                <a:gd name="T9" fmla="*/ 9 h 74"/>
                <a:gd name="T10" fmla="*/ 19 w 160"/>
                <a:gd name="T11" fmla="*/ 2 h 74"/>
                <a:gd name="T12" fmla="*/ 74 w 160"/>
                <a:gd name="T13" fmla="*/ 22 h 74"/>
                <a:gd name="T14" fmla="*/ 138 w 160"/>
                <a:gd name="T15" fmla="*/ 43 h 74"/>
                <a:gd name="T16" fmla="*/ 160 w 160"/>
                <a:gd name="T17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74">
                  <a:moveTo>
                    <a:pt x="160" y="56"/>
                  </a:moveTo>
                  <a:cubicBezTo>
                    <a:pt x="156" y="74"/>
                    <a:pt x="145" y="74"/>
                    <a:pt x="135" y="70"/>
                  </a:cubicBezTo>
                  <a:cubicBezTo>
                    <a:pt x="95" y="57"/>
                    <a:pt x="55" y="43"/>
                    <a:pt x="15" y="28"/>
                  </a:cubicBezTo>
                  <a:cubicBezTo>
                    <a:pt x="13" y="28"/>
                    <a:pt x="9" y="27"/>
                    <a:pt x="8" y="25"/>
                  </a:cubicBezTo>
                  <a:cubicBezTo>
                    <a:pt x="5" y="20"/>
                    <a:pt x="2" y="14"/>
                    <a:pt x="0" y="9"/>
                  </a:cubicBezTo>
                  <a:cubicBezTo>
                    <a:pt x="6" y="6"/>
                    <a:pt x="13" y="0"/>
                    <a:pt x="19" y="2"/>
                  </a:cubicBezTo>
                  <a:cubicBezTo>
                    <a:pt x="38" y="7"/>
                    <a:pt x="56" y="16"/>
                    <a:pt x="74" y="22"/>
                  </a:cubicBezTo>
                  <a:cubicBezTo>
                    <a:pt x="96" y="30"/>
                    <a:pt x="117" y="36"/>
                    <a:pt x="138" y="43"/>
                  </a:cubicBezTo>
                  <a:cubicBezTo>
                    <a:pt x="146" y="46"/>
                    <a:pt x="153" y="52"/>
                    <a:pt x="16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7">
              <a:extLst>
                <a:ext uri="{FF2B5EF4-FFF2-40B4-BE49-F238E27FC236}">
                  <a16:creationId xmlns:a16="http://schemas.microsoft.com/office/drawing/2014/main" id="{3698BF77-C4B8-4CA1-BBD2-7066B52F4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100" y="1408113"/>
              <a:ext cx="42863" cy="109538"/>
            </a:xfrm>
            <a:custGeom>
              <a:avLst/>
              <a:gdLst>
                <a:gd name="T0" fmla="*/ 0 w 103"/>
                <a:gd name="T1" fmla="*/ 133 h 133"/>
                <a:gd name="T2" fmla="*/ 13 w 103"/>
                <a:gd name="T3" fmla="*/ 109 h 133"/>
                <a:gd name="T4" fmla="*/ 78 w 103"/>
                <a:gd name="T5" fmla="*/ 11 h 133"/>
                <a:gd name="T6" fmla="*/ 95 w 103"/>
                <a:gd name="T7" fmla="*/ 0 h 133"/>
                <a:gd name="T8" fmla="*/ 103 w 103"/>
                <a:gd name="T9" fmla="*/ 20 h 133"/>
                <a:gd name="T10" fmla="*/ 0 w 10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33">
                  <a:moveTo>
                    <a:pt x="0" y="133"/>
                  </a:moveTo>
                  <a:cubicBezTo>
                    <a:pt x="5" y="125"/>
                    <a:pt x="7" y="115"/>
                    <a:pt x="13" y="109"/>
                  </a:cubicBezTo>
                  <a:cubicBezTo>
                    <a:pt x="42" y="81"/>
                    <a:pt x="68" y="52"/>
                    <a:pt x="78" y="11"/>
                  </a:cubicBezTo>
                  <a:cubicBezTo>
                    <a:pt x="79" y="6"/>
                    <a:pt x="89" y="3"/>
                    <a:pt x="95" y="0"/>
                  </a:cubicBezTo>
                  <a:cubicBezTo>
                    <a:pt x="98" y="6"/>
                    <a:pt x="103" y="13"/>
                    <a:pt x="103" y="20"/>
                  </a:cubicBezTo>
                  <a:cubicBezTo>
                    <a:pt x="100" y="60"/>
                    <a:pt x="49" y="123"/>
                    <a:pt x="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8">
              <a:extLst>
                <a:ext uri="{FF2B5EF4-FFF2-40B4-BE49-F238E27FC236}">
                  <a16:creationId xmlns:a16="http://schemas.microsoft.com/office/drawing/2014/main" id="{0B218B50-31E9-40C4-B27D-48B7BC23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75" y="1058863"/>
              <a:ext cx="68263" cy="50800"/>
            </a:xfrm>
            <a:custGeom>
              <a:avLst/>
              <a:gdLst>
                <a:gd name="T0" fmla="*/ 0 w 168"/>
                <a:gd name="T1" fmla="*/ 8 h 61"/>
                <a:gd name="T2" fmla="*/ 30 w 168"/>
                <a:gd name="T3" fmla="*/ 2 h 61"/>
                <a:gd name="T4" fmla="*/ 152 w 168"/>
                <a:gd name="T5" fmla="*/ 34 h 61"/>
                <a:gd name="T6" fmla="*/ 168 w 168"/>
                <a:gd name="T7" fmla="*/ 53 h 61"/>
                <a:gd name="T8" fmla="*/ 148 w 168"/>
                <a:gd name="T9" fmla="*/ 60 h 61"/>
                <a:gd name="T10" fmla="*/ 14 w 168"/>
                <a:gd name="T11" fmla="*/ 24 h 61"/>
                <a:gd name="T12" fmla="*/ 0 w 168"/>
                <a:gd name="T13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1">
                  <a:moveTo>
                    <a:pt x="0" y="8"/>
                  </a:moveTo>
                  <a:cubicBezTo>
                    <a:pt x="14" y="5"/>
                    <a:pt x="23" y="0"/>
                    <a:pt x="30" y="2"/>
                  </a:cubicBezTo>
                  <a:cubicBezTo>
                    <a:pt x="71" y="12"/>
                    <a:pt x="112" y="22"/>
                    <a:pt x="152" y="34"/>
                  </a:cubicBezTo>
                  <a:cubicBezTo>
                    <a:pt x="159" y="36"/>
                    <a:pt x="163" y="46"/>
                    <a:pt x="168" y="53"/>
                  </a:cubicBezTo>
                  <a:cubicBezTo>
                    <a:pt x="161" y="55"/>
                    <a:pt x="154" y="61"/>
                    <a:pt x="148" y="60"/>
                  </a:cubicBezTo>
                  <a:cubicBezTo>
                    <a:pt x="103" y="49"/>
                    <a:pt x="59" y="36"/>
                    <a:pt x="14" y="24"/>
                  </a:cubicBezTo>
                  <a:cubicBezTo>
                    <a:pt x="11" y="23"/>
                    <a:pt x="9" y="1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9">
              <a:extLst>
                <a:ext uri="{FF2B5EF4-FFF2-40B4-BE49-F238E27FC236}">
                  <a16:creationId xmlns:a16="http://schemas.microsoft.com/office/drawing/2014/main" id="{00BE6978-6634-4546-8E13-5CB53A7A5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3063" y="1130300"/>
              <a:ext cx="66675" cy="58738"/>
            </a:xfrm>
            <a:custGeom>
              <a:avLst/>
              <a:gdLst>
                <a:gd name="T0" fmla="*/ 5 w 161"/>
                <a:gd name="T1" fmla="*/ 0 h 72"/>
                <a:gd name="T2" fmla="*/ 161 w 161"/>
                <a:gd name="T3" fmla="*/ 51 h 72"/>
                <a:gd name="T4" fmla="*/ 139 w 161"/>
                <a:gd name="T5" fmla="*/ 69 h 72"/>
                <a:gd name="T6" fmla="*/ 15 w 161"/>
                <a:gd name="T7" fmla="*/ 26 h 72"/>
                <a:gd name="T8" fmla="*/ 0 w 161"/>
                <a:gd name="T9" fmla="*/ 9 h 72"/>
                <a:gd name="T10" fmla="*/ 5 w 161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72">
                  <a:moveTo>
                    <a:pt x="5" y="0"/>
                  </a:moveTo>
                  <a:cubicBezTo>
                    <a:pt x="60" y="9"/>
                    <a:pt x="111" y="29"/>
                    <a:pt x="161" y="51"/>
                  </a:cubicBezTo>
                  <a:cubicBezTo>
                    <a:pt x="161" y="71"/>
                    <a:pt x="150" y="72"/>
                    <a:pt x="139" y="69"/>
                  </a:cubicBezTo>
                  <a:cubicBezTo>
                    <a:pt x="98" y="55"/>
                    <a:pt x="56" y="41"/>
                    <a:pt x="15" y="26"/>
                  </a:cubicBezTo>
                  <a:cubicBezTo>
                    <a:pt x="9" y="24"/>
                    <a:pt x="5" y="15"/>
                    <a:pt x="0" y="9"/>
                  </a:cubicBezTo>
                  <a:cubicBezTo>
                    <a:pt x="2" y="6"/>
                    <a:pt x="3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0">
              <a:extLst>
                <a:ext uri="{FF2B5EF4-FFF2-40B4-BE49-F238E27FC236}">
                  <a16:creationId xmlns:a16="http://schemas.microsoft.com/office/drawing/2014/main" id="{71271E2D-BF88-4402-8DC8-8DA21DB7A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1225550"/>
              <a:ext cx="63500" cy="79375"/>
            </a:xfrm>
            <a:custGeom>
              <a:avLst/>
              <a:gdLst>
                <a:gd name="T0" fmla="*/ 0 w 153"/>
                <a:gd name="T1" fmla="*/ 12 h 97"/>
                <a:gd name="T2" fmla="*/ 28 w 153"/>
                <a:gd name="T3" fmla="*/ 2 h 97"/>
                <a:gd name="T4" fmla="*/ 149 w 153"/>
                <a:gd name="T5" fmla="*/ 75 h 97"/>
                <a:gd name="T6" fmla="*/ 153 w 153"/>
                <a:gd name="T7" fmla="*/ 95 h 97"/>
                <a:gd name="T8" fmla="*/ 135 w 153"/>
                <a:gd name="T9" fmla="*/ 96 h 97"/>
                <a:gd name="T10" fmla="*/ 125 w 153"/>
                <a:gd name="T11" fmla="*/ 90 h 97"/>
                <a:gd name="T12" fmla="*/ 0 w 153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97">
                  <a:moveTo>
                    <a:pt x="0" y="12"/>
                  </a:moveTo>
                  <a:cubicBezTo>
                    <a:pt x="15" y="6"/>
                    <a:pt x="24" y="0"/>
                    <a:pt x="28" y="2"/>
                  </a:cubicBezTo>
                  <a:cubicBezTo>
                    <a:pt x="69" y="25"/>
                    <a:pt x="109" y="50"/>
                    <a:pt x="149" y="75"/>
                  </a:cubicBezTo>
                  <a:cubicBezTo>
                    <a:pt x="153" y="78"/>
                    <a:pt x="152" y="88"/>
                    <a:pt x="153" y="95"/>
                  </a:cubicBezTo>
                  <a:cubicBezTo>
                    <a:pt x="147" y="96"/>
                    <a:pt x="141" y="97"/>
                    <a:pt x="135" y="96"/>
                  </a:cubicBezTo>
                  <a:cubicBezTo>
                    <a:pt x="132" y="96"/>
                    <a:pt x="129" y="92"/>
                    <a:pt x="125" y="90"/>
                  </a:cubicBezTo>
                  <a:cubicBezTo>
                    <a:pt x="87" y="66"/>
                    <a:pt x="48" y="41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1">
              <a:extLst>
                <a:ext uri="{FF2B5EF4-FFF2-40B4-BE49-F238E27FC236}">
                  <a16:creationId xmlns:a16="http://schemas.microsoft.com/office/drawing/2014/main" id="{A6BE3D59-AC66-43BA-A734-4C8D55739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354013"/>
              <a:ext cx="38100" cy="28575"/>
            </a:xfrm>
            <a:custGeom>
              <a:avLst/>
              <a:gdLst>
                <a:gd name="T0" fmla="*/ 0 w 94"/>
                <a:gd name="T1" fmla="*/ 17 h 35"/>
                <a:gd name="T2" fmla="*/ 87 w 94"/>
                <a:gd name="T3" fmla="*/ 4 h 35"/>
                <a:gd name="T4" fmla="*/ 94 w 94"/>
                <a:gd name="T5" fmla="*/ 18 h 35"/>
                <a:gd name="T6" fmla="*/ 16 w 94"/>
                <a:gd name="T7" fmla="*/ 34 h 35"/>
                <a:gd name="T8" fmla="*/ 0 w 94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5">
                  <a:moveTo>
                    <a:pt x="0" y="17"/>
                  </a:moveTo>
                  <a:cubicBezTo>
                    <a:pt x="33" y="4"/>
                    <a:pt x="60" y="0"/>
                    <a:pt x="87" y="4"/>
                  </a:cubicBezTo>
                  <a:cubicBezTo>
                    <a:pt x="90" y="5"/>
                    <a:pt x="91" y="13"/>
                    <a:pt x="94" y="18"/>
                  </a:cubicBezTo>
                  <a:cubicBezTo>
                    <a:pt x="69" y="35"/>
                    <a:pt x="42" y="33"/>
                    <a:pt x="16" y="34"/>
                  </a:cubicBezTo>
                  <a:cubicBezTo>
                    <a:pt x="13" y="35"/>
                    <a:pt x="8" y="2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2">
              <a:extLst>
                <a:ext uri="{FF2B5EF4-FFF2-40B4-BE49-F238E27FC236}">
                  <a16:creationId xmlns:a16="http://schemas.microsoft.com/office/drawing/2014/main" id="{F016317D-CA6A-4780-A1BC-3A99A663B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5125" y="242888"/>
              <a:ext cx="38100" cy="31750"/>
            </a:xfrm>
            <a:custGeom>
              <a:avLst/>
              <a:gdLst>
                <a:gd name="T0" fmla="*/ 85 w 92"/>
                <a:gd name="T1" fmla="*/ 0 h 39"/>
                <a:gd name="T2" fmla="*/ 61 w 92"/>
                <a:gd name="T3" fmla="*/ 31 h 39"/>
                <a:gd name="T4" fmla="*/ 0 w 92"/>
                <a:gd name="T5" fmla="*/ 13 h 39"/>
                <a:gd name="T6" fmla="*/ 85 w 92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85" y="0"/>
                  </a:moveTo>
                  <a:cubicBezTo>
                    <a:pt x="92" y="29"/>
                    <a:pt x="75" y="29"/>
                    <a:pt x="61" y="31"/>
                  </a:cubicBezTo>
                  <a:cubicBezTo>
                    <a:pt x="13" y="39"/>
                    <a:pt x="13" y="39"/>
                    <a:pt x="0" y="13"/>
                  </a:cubicBezTo>
                  <a:cubicBezTo>
                    <a:pt x="29" y="9"/>
                    <a:pt x="55" y="5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23">
              <a:extLst>
                <a:ext uri="{FF2B5EF4-FFF2-40B4-BE49-F238E27FC236}">
                  <a16:creationId xmlns:a16="http://schemas.microsoft.com/office/drawing/2014/main" id="{4A7B8A27-88BB-41DF-88F4-3E7E349C5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13" y="376238"/>
              <a:ext cx="36513" cy="26988"/>
            </a:xfrm>
            <a:custGeom>
              <a:avLst/>
              <a:gdLst>
                <a:gd name="T0" fmla="*/ 0 w 90"/>
                <a:gd name="T1" fmla="*/ 13 h 34"/>
                <a:gd name="T2" fmla="*/ 77 w 90"/>
                <a:gd name="T3" fmla="*/ 1 h 34"/>
                <a:gd name="T4" fmla="*/ 89 w 90"/>
                <a:gd name="T5" fmla="*/ 9 h 34"/>
                <a:gd name="T6" fmla="*/ 84 w 90"/>
                <a:gd name="T7" fmla="*/ 22 h 34"/>
                <a:gd name="T8" fmla="*/ 11 w 90"/>
                <a:gd name="T9" fmla="*/ 34 h 34"/>
                <a:gd name="T10" fmla="*/ 0 w 90"/>
                <a:gd name="T1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4">
                  <a:moveTo>
                    <a:pt x="0" y="13"/>
                  </a:moveTo>
                  <a:cubicBezTo>
                    <a:pt x="29" y="8"/>
                    <a:pt x="53" y="4"/>
                    <a:pt x="77" y="1"/>
                  </a:cubicBezTo>
                  <a:cubicBezTo>
                    <a:pt x="81" y="0"/>
                    <a:pt x="87" y="5"/>
                    <a:pt x="89" y="9"/>
                  </a:cubicBezTo>
                  <a:cubicBezTo>
                    <a:pt x="90" y="12"/>
                    <a:pt x="87" y="21"/>
                    <a:pt x="84" y="22"/>
                  </a:cubicBezTo>
                  <a:cubicBezTo>
                    <a:pt x="60" y="26"/>
                    <a:pt x="36" y="31"/>
                    <a:pt x="11" y="34"/>
                  </a:cubicBezTo>
                  <a:cubicBezTo>
                    <a:pt x="9" y="34"/>
                    <a:pt x="6" y="24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4">
              <a:extLst>
                <a:ext uri="{FF2B5EF4-FFF2-40B4-BE49-F238E27FC236}">
                  <a16:creationId xmlns:a16="http://schemas.microsoft.com/office/drawing/2014/main" id="{FAEAAECE-E43B-4DEB-A714-FD15024B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013" y="393700"/>
              <a:ext cx="38100" cy="34925"/>
            </a:xfrm>
            <a:custGeom>
              <a:avLst/>
              <a:gdLst>
                <a:gd name="T0" fmla="*/ 96 w 96"/>
                <a:gd name="T1" fmla="*/ 20 h 44"/>
                <a:gd name="T2" fmla="*/ 0 w 96"/>
                <a:gd name="T3" fmla="*/ 38 h 44"/>
                <a:gd name="T4" fmla="*/ 96 w 96"/>
                <a:gd name="T5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44">
                  <a:moveTo>
                    <a:pt x="96" y="20"/>
                  </a:moveTo>
                  <a:cubicBezTo>
                    <a:pt x="61" y="38"/>
                    <a:pt x="33" y="44"/>
                    <a:pt x="0" y="38"/>
                  </a:cubicBezTo>
                  <a:cubicBezTo>
                    <a:pt x="15" y="9"/>
                    <a:pt x="58" y="0"/>
                    <a:pt x="9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5">
              <a:extLst>
                <a:ext uri="{FF2B5EF4-FFF2-40B4-BE49-F238E27FC236}">
                  <a16:creationId xmlns:a16="http://schemas.microsoft.com/office/drawing/2014/main" id="{52851D8B-5297-49B4-A9A2-B825AC809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5" y="419100"/>
              <a:ext cx="34925" cy="33338"/>
            </a:xfrm>
            <a:custGeom>
              <a:avLst/>
              <a:gdLst>
                <a:gd name="T0" fmla="*/ 84 w 84"/>
                <a:gd name="T1" fmla="*/ 8 h 41"/>
                <a:gd name="T2" fmla="*/ 82 w 84"/>
                <a:gd name="T3" fmla="*/ 23 h 41"/>
                <a:gd name="T4" fmla="*/ 10 w 84"/>
                <a:gd name="T5" fmla="*/ 41 h 41"/>
                <a:gd name="T6" fmla="*/ 0 w 84"/>
                <a:gd name="T7" fmla="*/ 31 h 41"/>
                <a:gd name="T8" fmla="*/ 6 w 84"/>
                <a:gd name="T9" fmla="*/ 18 h 41"/>
                <a:gd name="T10" fmla="*/ 84 w 84"/>
                <a:gd name="T1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1">
                  <a:moveTo>
                    <a:pt x="84" y="8"/>
                  </a:moveTo>
                  <a:cubicBezTo>
                    <a:pt x="83" y="14"/>
                    <a:pt x="84" y="23"/>
                    <a:pt x="82" y="23"/>
                  </a:cubicBezTo>
                  <a:cubicBezTo>
                    <a:pt x="58" y="30"/>
                    <a:pt x="34" y="36"/>
                    <a:pt x="10" y="41"/>
                  </a:cubicBezTo>
                  <a:cubicBezTo>
                    <a:pt x="7" y="41"/>
                    <a:pt x="1" y="35"/>
                    <a:pt x="0" y="31"/>
                  </a:cubicBezTo>
                  <a:cubicBezTo>
                    <a:pt x="0" y="27"/>
                    <a:pt x="3" y="19"/>
                    <a:pt x="6" y="18"/>
                  </a:cubicBezTo>
                  <a:cubicBezTo>
                    <a:pt x="31" y="11"/>
                    <a:pt x="56" y="0"/>
                    <a:pt x="8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6">
              <a:extLst>
                <a:ext uri="{FF2B5EF4-FFF2-40B4-BE49-F238E27FC236}">
                  <a16:creationId xmlns:a16="http://schemas.microsoft.com/office/drawing/2014/main" id="{50D7990F-8C08-47C0-B72B-0B2C552F1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425" y="447675"/>
              <a:ext cx="36513" cy="41275"/>
            </a:xfrm>
            <a:custGeom>
              <a:avLst/>
              <a:gdLst>
                <a:gd name="T0" fmla="*/ 0 w 89"/>
                <a:gd name="T1" fmla="*/ 27 h 49"/>
                <a:gd name="T2" fmla="*/ 82 w 89"/>
                <a:gd name="T3" fmla="*/ 3 h 49"/>
                <a:gd name="T4" fmla="*/ 66 w 89"/>
                <a:gd name="T5" fmla="*/ 29 h 49"/>
                <a:gd name="T6" fmla="*/ 0 w 89"/>
                <a:gd name="T7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9">
                  <a:moveTo>
                    <a:pt x="0" y="27"/>
                  </a:moveTo>
                  <a:cubicBezTo>
                    <a:pt x="26" y="9"/>
                    <a:pt x="53" y="0"/>
                    <a:pt x="82" y="3"/>
                  </a:cubicBezTo>
                  <a:cubicBezTo>
                    <a:pt x="89" y="22"/>
                    <a:pt x="78" y="27"/>
                    <a:pt x="66" y="29"/>
                  </a:cubicBezTo>
                  <a:cubicBezTo>
                    <a:pt x="44" y="33"/>
                    <a:pt x="21" y="49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7">
              <a:extLst>
                <a:ext uri="{FF2B5EF4-FFF2-40B4-BE49-F238E27FC236}">
                  <a16:creationId xmlns:a16="http://schemas.microsoft.com/office/drawing/2014/main" id="{CE249E05-B187-42C5-AAB0-832328791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182563"/>
              <a:ext cx="34925" cy="31750"/>
            </a:xfrm>
            <a:custGeom>
              <a:avLst/>
              <a:gdLst>
                <a:gd name="T0" fmla="*/ 85 w 85"/>
                <a:gd name="T1" fmla="*/ 22 h 38"/>
                <a:gd name="T2" fmla="*/ 4 w 85"/>
                <a:gd name="T3" fmla="*/ 37 h 38"/>
                <a:gd name="T4" fmla="*/ 0 w 85"/>
                <a:gd name="T5" fmla="*/ 19 h 38"/>
                <a:gd name="T6" fmla="*/ 53 w 85"/>
                <a:gd name="T7" fmla="*/ 6 h 38"/>
                <a:gd name="T8" fmla="*/ 85 w 85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8">
                  <a:moveTo>
                    <a:pt x="85" y="22"/>
                  </a:moveTo>
                  <a:cubicBezTo>
                    <a:pt x="60" y="37"/>
                    <a:pt x="32" y="38"/>
                    <a:pt x="4" y="37"/>
                  </a:cubicBezTo>
                  <a:cubicBezTo>
                    <a:pt x="3" y="37"/>
                    <a:pt x="0" y="19"/>
                    <a:pt x="0" y="19"/>
                  </a:cubicBezTo>
                  <a:cubicBezTo>
                    <a:pt x="18" y="14"/>
                    <a:pt x="35" y="9"/>
                    <a:pt x="53" y="6"/>
                  </a:cubicBezTo>
                  <a:cubicBezTo>
                    <a:pt x="64" y="4"/>
                    <a:pt x="78" y="0"/>
                    <a:pt x="8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8">
              <a:extLst>
                <a:ext uri="{FF2B5EF4-FFF2-40B4-BE49-F238E27FC236}">
                  <a16:creationId xmlns:a16="http://schemas.microsoft.com/office/drawing/2014/main" id="{DDF00BDF-30C9-433B-AD90-B5857F7E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5475" y="165100"/>
              <a:ext cx="38100" cy="31750"/>
            </a:xfrm>
            <a:custGeom>
              <a:avLst/>
              <a:gdLst>
                <a:gd name="T0" fmla="*/ 90 w 90"/>
                <a:gd name="T1" fmla="*/ 12 h 38"/>
                <a:gd name="T2" fmla="*/ 0 w 90"/>
                <a:gd name="T3" fmla="*/ 19 h 38"/>
                <a:gd name="T4" fmla="*/ 78 w 90"/>
                <a:gd name="T5" fmla="*/ 0 h 38"/>
                <a:gd name="T6" fmla="*/ 90 w 90"/>
                <a:gd name="T7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8">
                  <a:moveTo>
                    <a:pt x="90" y="12"/>
                  </a:moveTo>
                  <a:cubicBezTo>
                    <a:pt x="53" y="36"/>
                    <a:pt x="21" y="38"/>
                    <a:pt x="0" y="19"/>
                  </a:cubicBezTo>
                  <a:cubicBezTo>
                    <a:pt x="24" y="0"/>
                    <a:pt x="51" y="2"/>
                    <a:pt x="78" y="0"/>
                  </a:cubicBezTo>
                  <a:cubicBezTo>
                    <a:pt x="81" y="0"/>
                    <a:pt x="86" y="8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9">
              <a:extLst>
                <a:ext uri="{FF2B5EF4-FFF2-40B4-BE49-F238E27FC236}">
                  <a16:creationId xmlns:a16="http://schemas.microsoft.com/office/drawing/2014/main" id="{5522D37A-8116-49B4-A1B5-DA6C72D04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207963"/>
              <a:ext cx="36513" cy="25400"/>
            </a:xfrm>
            <a:custGeom>
              <a:avLst/>
              <a:gdLst>
                <a:gd name="T0" fmla="*/ 87 w 87"/>
                <a:gd name="T1" fmla="*/ 16 h 32"/>
                <a:gd name="T2" fmla="*/ 62 w 87"/>
                <a:gd name="T3" fmla="*/ 27 h 32"/>
                <a:gd name="T4" fmla="*/ 7 w 87"/>
                <a:gd name="T5" fmla="*/ 32 h 32"/>
                <a:gd name="T6" fmla="*/ 1 w 87"/>
                <a:gd name="T7" fmla="*/ 24 h 32"/>
                <a:gd name="T8" fmla="*/ 6 w 87"/>
                <a:gd name="T9" fmla="*/ 11 h 32"/>
                <a:gd name="T10" fmla="*/ 87 w 87"/>
                <a:gd name="T1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2">
                  <a:moveTo>
                    <a:pt x="87" y="16"/>
                  </a:moveTo>
                  <a:cubicBezTo>
                    <a:pt x="79" y="20"/>
                    <a:pt x="71" y="25"/>
                    <a:pt x="62" y="27"/>
                  </a:cubicBezTo>
                  <a:cubicBezTo>
                    <a:pt x="44" y="30"/>
                    <a:pt x="25" y="31"/>
                    <a:pt x="7" y="32"/>
                  </a:cubicBezTo>
                  <a:cubicBezTo>
                    <a:pt x="5" y="32"/>
                    <a:pt x="0" y="27"/>
                    <a:pt x="1" y="24"/>
                  </a:cubicBezTo>
                  <a:cubicBezTo>
                    <a:pt x="1" y="19"/>
                    <a:pt x="3" y="13"/>
                    <a:pt x="6" y="11"/>
                  </a:cubicBezTo>
                  <a:cubicBezTo>
                    <a:pt x="17" y="2"/>
                    <a:pt x="67" y="0"/>
                    <a:pt x="8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0">
              <a:extLst>
                <a:ext uri="{FF2B5EF4-FFF2-40B4-BE49-F238E27FC236}">
                  <a16:creationId xmlns:a16="http://schemas.microsoft.com/office/drawing/2014/main" id="{C0A34A80-9120-49CD-B6D3-227FACB9F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38" y="263525"/>
              <a:ext cx="38100" cy="26988"/>
            </a:xfrm>
            <a:custGeom>
              <a:avLst/>
              <a:gdLst>
                <a:gd name="T0" fmla="*/ 95 w 95"/>
                <a:gd name="T1" fmla="*/ 15 h 32"/>
                <a:gd name="T2" fmla="*/ 9 w 95"/>
                <a:gd name="T3" fmla="*/ 30 h 32"/>
                <a:gd name="T4" fmla="*/ 20 w 95"/>
                <a:gd name="T5" fmla="*/ 6 h 32"/>
                <a:gd name="T6" fmla="*/ 82 w 95"/>
                <a:gd name="T7" fmla="*/ 1 h 32"/>
                <a:gd name="T8" fmla="*/ 95 w 95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2">
                  <a:moveTo>
                    <a:pt x="95" y="15"/>
                  </a:moveTo>
                  <a:cubicBezTo>
                    <a:pt x="64" y="32"/>
                    <a:pt x="36" y="32"/>
                    <a:pt x="9" y="30"/>
                  </a:cubicBezTo>
                  <a:cubicBezTo>
                    <a:pt x="0" y="14"/>
                    <a:pt x="9" y="8"/>
                    <a:pt x="20" y="6"/>
                  </a:cubicBezTo>
                  <a:cubicBezTo>
                    <a:pt x="41" y="3"/>
                    <a:pt x="62" y="1"/>
                    <a:pt x="82" y="1"/>
                  </a:cubicBezTo>
                  <a:cubicBezTo>
                    <a:pt x="85" y="0"/>
                    <a:pt x="89" y="7"/>
                    <a:pt x="9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1">
              <a:extLst>
                <a:ext uri="{FF2B5EF4-FFF2-40B4-BE49-F238E27FC236}">
                  <a16:creationId xmlns:a16="http://schemas.microsoft.com/office/drawing/2014/main" id="{E6C9CAF6-B720-41E0-8D22-09D44E7F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280988"/>
              <a:ext cx="36513" cy="31750"/>
            </a:xfrm>
            <a:custGeom>
              <a:avLst/>
              <a:gdLst>
                <a:gd name="T0" fmla="*/ 0 w 90"/>
                <a:gd name="T1" fmla="*/ 28 h 39"/>
                <a:gd name="T2" fmla="*/ 16 w 90"/>
                <a:gd name="T3" fmla="*/ 9 h 39"/>
                <a:gd name="T4" fmla="*/ 75 w 90"/>
                <a:gd name="T5" fmla="*/ 0 h 39"/>
                <a:gd name="T6" fmla="*/ 89 w 90"/>
                <a:gd name="T7" fmla="*/ 10 h 39"/>
                <a:gd name="T8" fmla="*/ 81 w 90"/>
                <a:gd name="T9" fmla="*/ 24 h 39"/>
                <a:gd name="T10" fmla="*/ 0 w 90"/>
                <a:gd name="T11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8" y="19"/>
                    <a:pt x="11" y="10"/>
                    <a:pt x="16" y="9"/>
                  </a:cubicBezTo>
                  <a:cubicBezTo>
                    <a:pt x="36" y="5"/>
                    <a:pt x="55" y="2"/>
                    <a:pt x="75" y="0"/>
                  </a:cubicBezTo>
                  <a:cubicBezTo>
                    <a:pt x="80" y="0"/>
                    <a:pt x="88" y="5"/>
                    <a:pt x="89" y="10"/>
                  </a:cubicBezTo>
                  <a:cubicBezTo>
                    <a:pt x="90" y="14"/>
                    <a:pt x="85" y="23"/>
                    <a:pt x="81" y="24"/>
                  </a:cubicBezTo>
                  <a:cubicBezTo>
                    <a:pt x="56" y="30"/>
                    <a:pt x="31" y="39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2">
              <a:extLst>
                <a:ext uri="{FF2B5EF4-FFF2-40B4-BE49-F238E27FC236}">
                  <a16:creationId xmlns:a16="http://schemas.microsoft.com/office/drawing/2014/main" id="{D21DB0E7-AB19-4EAA-B7EE-E39AA0DA3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0" y="292100"/>
              <a:ext cx="36513" cy="33338"/>
            </a:xfrm>
            <a:custGeom>
              <a:avLst/>
              <a:gdLst>
                <a:gd name="T0" fmla="*/ 90 w 90"/>
                <a:gd name="T1" fmla="*/ 26 h 41"/>
                <a:gd name="T2" fmla="*/ 9 w 90"/>
                <a:gd name="T3" fmla="*/ 41 h 41"/>
                <a:gd name="T4" fmla="*/ 1 w 90"/>
                <a:gd name="T5" fmla="*/ 29 h 41"/>
                <a:gd name="T6" fmla="*/ 6 w 90"/>
                <a:gd name="T7" fmla="*/ 20 h 41"/>
                <a:gd name="T8" fmla="*/ 85 w 90"/>
                <a:gd name="T9" fmla="*/ 14 h 41"/>
                <a:gd name="T10" fmla="*/ 90 w 90"/>
                <a:gd name="T11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41">
                  <a:moveTo>
                    <a:pt x="90" y="26"/>
                  </a:moveTo>
                  <a:cubicBezTo>
                    <a:pt x="65" y="40"/>
                    <a:pt x="37" y="41"/>
                    <a:pt x="9" y="41"/>
                  </a:cubicBezTo>
                  <a:cubicBezTo>
                    <a:pt x="6" y="41"/>
                    <a:pt x="2" y="34"/>
                    <a:pt x="1" y="29"/>
                  </a:cubicBezTo>
                  <a:cubicBezTo>
                    <a:pt x="0" y="27"/>
                    <a:pt x="3" y="20"/>
                    <a:pt x="6" y="20"/>
                  </a:cubicBezTo>
                  <a:cubicBezTo>
                    <a:pt x="32" y="15"/>
                    <a:pt x="57" y="0"/>
                    <a:pt x="85" y="14"/>
                  </a:cubicBezTo>
                  <a:cubicBezTo>
                    <a:pt x="87" y="15"/>
                    <a:pt x="87" y="19"/>
                    <a:pt x="9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3">
              <a:extLst>
                <a:ext uri="{FF2B5EF4-FFF2-40B4-BE49-F238E27FC236}">
                  <a16:creationId xmlns:a16="http://schemas.microsoft.com/office/drawing/2014/main" id="{7D72A775-BFCA-4238-B2BD-3E91D1A46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334963"/>
              <a:ext cx="36513" cy="31750"/>
            </a:xfrm>
            <a:custGeom>
              <a:avLst/>
              <a:gdLst>
                <a:gd name="T0" fmla="*/ 0 w 87"/>
                <a:gd name="T1" fmla="*/ 17 h 37"/>
                <a:gd name="T2" fmla="*/ 76 w 87"/>
                <a:gd name="T3" fmla="*/ 2 h 37"/>
                <a:gd name="T4" fmla="*/ 86 w 87"/>
                <a:gd name="T5" fmla="*/ 11 h 37"/>
                <a:gd name="T6" fmla="*/ 83 w 87"/>
                <a:gd name="T7" fmla="*/ 21 h 37"/>
                <a:gd name="T8" fmla="*/ 4 w 87"/>
                <a:gd name="T9" fmla="*/ 29 h 37"/>
                <a:gd name="T10" fmla="*/ 0 w 87"/>
                <a:gd name="T11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7">
                  <a:moveTo>
                    <a:pt x="0" y="17"/>
                  </a:moveTo>
                  <a:cubicBezTo>
                    <a:pt x="24" y="0"/>
                    <a:pt x="50" y="3"/>
                    <a:pt x="76" y="2"/>
                  </a:cubicBezTo>
                  <a:cubicBezTo>
                    <a:pt x="79" y="2"/>
                    <a:pt x="84" y="7"/>
                    <a:pt x="86" y="11"/>
                  </a:cubicBezTo>
                  <a:cubicBezTo>
                    <a:pt x="87" y="13"/>
                    <a:pt x="85" y="19"/>
                    <a:pt x="83" y="21"/>
                  </a:cubicBezTo>
                  <a:cubicBezTo>
                    <a:pt x="72" y="31"/>
                    <a:pt x="18" y="37"/>
                    <a:pt x="4" y="29"/>
                  </a:cubicBezTo>
                  <a:cubicBezTo>
                    <a:pt x="2" y="27"/>
                    <a:pt x="2" y="2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4">
              <a:extLst>
                <a:ext uri="{FF2B5EF4-FFF2-40B4-BE49-F238E27FC236}">
                  <a16:creationId xmlns:a16="http://schemas.microsoft.com/office/drawing/2014/main" id="{A338310B-B811-4348-A3A3-6FB4A2C6F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0738" y="79375"/>
              <a:ext cx="34925" cy="36513"/>
            </a:xfrm>
            <a:custGeom>
              <a:avLst/>
              <a:gdLst>
                <a:gd name="T0" fmla="*/ 85 w 85"/>
                <a:gd name="T1" fmla="*/ 11 h 44"/>
                <a:gd name="T2" fmla="*/ 73 w 85"/>
                <a:gd name="T3" fmla="*/ 28 h 44"/>
                <a:gd name="T4" fmla="*/ 16 w 85"/>
                <a:gd name="T5" fmla="*/ 43 h 44"/>
                <a:gd name="T6" fmla="*/ 1 w 85"/>
                <a:gd name="T7" fmla="*/ 35 h 44"/>
                <a:gd name="T8" fmla="*/ 8 w 85"/>
                <a:gd name="T9" fmla="*/ 20 h 44"/>
                <a:gd name="T10" fmla="*/ 78 w 85"/>
                <a:gd name="T11" fmla="*/ 0 h 44"/>
                <a:gd name="T12" fmla="*/ 85 w 85"/>
                <a:gd name="T13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85" y="11"/>
                  </a:moveTo>
                  <a:cubicBezTo>
                    <a:pt x="81" y="17"/>
                    <a:pt x="79" y="26"/>
                    <a:pt x="73" y="28"/>
                  </a:cubicBezTo>
                  <a:cubicBezTo>
                    <a:pt x="55" y="34"/>
                    <a:pt x="35" y="39"/>
                    <a:pt x="16" y="43"/>
                  </a:cubicBezTo>
                  <a:cubicBezTo>
                    <a:pt x="11" y="44"/>
                    <a:pt x="3" y="39"/>
                    <a:pt x="1" y="35"/>
                  </a:cubicBezTo>
                  <a:cubicBezTo>
                    <a:pt x="0" y="31"/>
                    <a:pt x="4" y="21"/>
                    <a:pt x="8" y="20"/>
                  </a:cubicBezTo>
                  <a:cubicBezTo>
                    <a:pt x="31" y="12"/>
                    <a:pt x="55" y="7"/>
                    <a:pt x="78" y="0"/>
                  </a:cubicBezTo>
                  <a:cubicBezTo>
                    <a:pt x="81" y="4"/>
                    <a:pt x="83" y="7"/>
                    <a:pt x="8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5">
              <a:extLst>
                <a:ext uri="{FF2B5EF4-FFF2-40B4-BE49-F238E27FC236}">
                  <a16:creationId xmlns:a16="http://schemas.microsoft.com/office/drawing/2014/main" id="{3B099DDE-66F0-4F52-891B-815ECFF19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0" y="111125"/>
              <a:ext cx="36513" cy="38100"/>
            </a:xfrm>
            <a:custGeom>
              <a:avLst/>
              <a:gdLst>
                <a:gd name="T0" fmla="*/ 86 w 86"/>
                <a:gd name="T1" fmla="*/ 14 h 47"/>
                <a:gd name="T2" fmla="*/ 0 w 86"/>
                <a:gd name="T3" fmla="*/ 29 h 47"/>
                <a:gd name="T4" fmla="*/ 86 w 86"/>
                <a:gd name="T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7">
                  <a:moveTo>
                    <a:pt x="86" y="14"/>
                  </a:moveTo>
                  <a:cubicBezTo>
                    <a:pt x="64" y="40"/>
                    <a:pt x="23" y="47"/>
                    <a:pt x="0" y="29"/>
                  </a:cubicBezTo>
                  <a:cubicBezTo>
                    <a:pt x="24" y="6"/>
                    <a:pt x="60" y="0"/>
                    <a:pt x="8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6">
              <a:extLst>
                <a:ext uri="{FF2B5EF4-FFF2-40B4-BE49-F238E27FC236}">
                  <a16:creationId xmlns:a16="http://schemas.microsoft.com/office/drawing/2014/main" id="{1857310E-E6F4-43EA-8187-2D8B0F25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38" y="523875"/>
              <a:ext cx="36513" cy="41275"/>
            </a:xfrm>
            <a:custGeom>
              <a:avLst/>
              <a:gdLst>
                <a:gd name="T0" fmla="*/ 0 w 92"/>
                <a:gd name="T1" fmla="*/ 35 h 51"/>
                <a:gd name="T2" fmla="*/ 74 w 92"/>
                <a:gd name="T3" fmla="*/ 1 h 51"/>
                <a:gd name="T4" fmla="*/ 90 w 92"/>
                <a:gd name="T5" fmla="*/ 8 h 51"/>
                <a:gd name="T6" fmla="*/ 87 w 92"/>
                <a:gd name="T7" fmla="*/ 22 h 51"/>
                <a:gd name="T8" fmla="*/ 19 w 92"/>
                <a:gd name="T9" fmla="*/ 50 h 51"/>
                <a:gd name="T10" fmla="*/ 0 w 92"/>
                <a:gd name="T1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1">
                  <a:moveTo>
                    <a:pt x="0" y="35"/>
                  </a:moveTo>
                  <a:cubicBezTo>
                    <a:pt x="30" y="21"/>
                    <a:pt x="52" y="10"/>
                    <a:pt x="74" y="1"/>
                  </a:cubicBezTo>
                  <a:cubicBezTo>
                    <a:pt x="78" y="0"/>
                    <a:pt x="86" y="4"/>
                    <a:pt x="90" y="8"/>
                  </a:cubicBezTo>
                  <a:cubicBezTo>
                    <a:pt x="92" y="10"/>
                    <a:pt x="90" y="20"/>
                    <a:pt x="87" y="22"/>
                  </a:cubicBezTo>
                  <a:cubicBezTo>
                    <a:pt x="65" y="32"/>
                    <a:pt x="42" y="41"/>
                    <a:pt x="19" y="50"/>
                  </a:cubicBezTo>
                  <a:cubicBezTo>
                    <a:pt x="17" y="51"/>
                    <a:pt x="12" y="44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7">
              <a:extLst>
                <a:ext uri="{FF2B5EF4-FFF2-40B4-BE49-F238E27FC236}">
                  <a16:creationId xmlns:a16="http://schemas.microsoft.com/office/drawing/2014/main" id="{A2DB54FB-B9A2-443B-AF5E-76077A32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88" y="317500"/>
              <a:ext cx="39688" cy="25400"/>
            </a:xfrm>
            <a:custGeom>
              <a:avLst/>
              <a:gdLst>
                <a:gd name="T0" fmla="*/ 0 w 98"/>
                <a:gd name="T1" fmla="*/ 12 h 32"/>
                <a:gd name="T2" fmla="*/ 85 w 98"/>
                <a:gd name="T3" fmla="*/ 0 h 32"/>
                <a:gd name="T4" fmla="*/ 80 w 98"/>
                <a:gd name="T5" fmla="*/ 26 h 32"/>
                <a:gd name="T6" fmla="*/ 14 w 98"/>
                <a:gd name="T7" fmla="*/ 32 h 32"/>
                <a:gd name="T8" fmla="*/ 0 w 98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2">
                  <a:moveTo>
                    <a:pt x="0" y="12"/>
                  </a:moveTo>
                  <a:cubicBezTo>
                    <a:pt x="34" y="7"/>
                    <a:pt x="61" y="3"/>
                    <a:pt x="85" y="0"/>
                  </a:cubicBezTo>
                  <a:cubicBezTo>
                    <a:pt x="98" y="16"/>
                    <a:pt x="92" y="24"/>
                    <a:pt x="80" y="26"/>
                  </a:cubicBezTo>
                  <a:cubicBezTo>
                    <a:pt x="58" y="30"/>
                    <a:pt x="36" y="31"/>
                    <a:pt x="14" y="32"/>
                  </a:cubicBezTo>
                  <a:cubicBezTo>
                    <a:pt x="11" y="32"/>
                    <a:pt x="9" y="25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8">
              <a:extLst>
                <a:ext uri="{FF2B5EF4-FFF2-40B4-BE49-F238E27FC236}">
                  <a16:creationId xmlns:a16="http://schemas.microsoft.com/office/drawing/2014/main" id="{3CDA2BE7-DE1E-4BA8-87E2-C78809393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150" y="139700"/>
              <a:ext cx="34925" cy="31750"/>
            </a:xfrm>
            <a:custGeom>
              <a:avLst/>
              <a:gdLst>
                <a:gd name="T0" fmla="*/ 87 w 87"/>
                <a:gd name="T1" fmla="*/ 9 h 38"/>
                <a:gd name="T2" fmla="*/ 75 w 87"/>
                <a:gd name="T3" fmla="*/ 26 h 38"/>
                <a:gd name="T4" fmla="*/ 17 w 87"/>
                <a:gd name="T5" fmla="*/ 37 h 38"/>
                <a:gd name="T6" fmla="*/ 0 w 87"/>
                <a:gd name="T7" fmla="*/ 26 h 38"/>
                <a:gd name="T8" fmla="*/ 12 w 87"/>
                <a:gd name="T9" fmla="*/ 12 h 38"/>
                <a:gd name="T10" fmla="*/ 80 w 87"/>
                <a:gd name="T11" fmla="*/ 0 h 38"/>
                <a:gd name="T12" fmla="*/ 87 w 87"/>
                <a:gd name="T13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8">
                  <a:moveTo>
                    <a:pt x="87" y="9"/>
                  </a:moveTo>
                  <a:cubicBezTo>
                    <a:pt x="83" y="15"/>
                    <a:pt x="80" y="25"/>
                    <a:pt x="75" y="26"/>
                  </a:cubicBezTo>
                  <a:cubicBezTo>
                    <a:pt x="56" y="31"/>
                    <a:pt x="37" y="35"/>
                    <a:pt x="17" y="37"/>
                  </a:cubicBezTo>
                  <a:cubicBezTo>
                    <a:pt x="12" y="38"/>
                    <a:pt x="6" y="30"/>
                    <a:pt x="0" y="26"/>
                  </a:cubicBezTo>
                  <a:cubicBezTo>
                    <a:pt x="4" y="21"/>
                    <a:pt x="7" y="13"/>
                    <a:pt x="12" y="12"/>
                  </a:cubicBezTo>
                  <a:cubicBezTo>
                    <a:pt x="34" y="7"/>
                    <a:pt x="57" y="4"/>
                    <a:pt x="80" y="0"/>
                  </a:cubicBezTo>
                  <a:cubicBezTo>
                    <a:pt x="82" y="3"/>
                    <a:pt x="84" y="6"/>
                    <a:pt x="8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9">
              <a:extLst>
                <a:ext uri="{FF2B5EF4-FFF2-40B4-BE49-F238E27FC236}">
                  <a16:creationId xmlns:a16="http://schemas.microsoft.com/office/drawing/2014/main" id="{8889037F-8255-4461-9C53-C83FD3A9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220663"/>
              <a:ext cx="36513" cy="33338"/>
            </a:xfrm>
            <a:custGeom>
              <a:avLst/>
              <a:gdLst>
                <a:gd name="T0" fmla="*/ 88 w 88"/>
                <a:gd name="T1" fmla="*/ 16 h 42"/>
                <a:gd name="T2" fmla="*/ 77 w 88"/>
                <a:gd name="T3" fmla="*/ 31 h 42"/>
                <a:gd name="T4" fmla="*/ 15 w 88"/>
                <a:gd name="T5" fmla="*/ 42 h 42"/>
                <a:gd name="T6" fmla="*/ 1 w 88"/>
                <a:gd name="T7" fmla="*/ 32 h 42"/>
                <a:gd name="T8" fmla="*/ 6 w 88"/>
                <a:gd name="T9" fmla="*/ 19 h 42"/>
                <a:gd name="T10" fmla="*/ 88 w 88"/>
                <a:gd name="T1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2">
                  <a:moveTo>
                    <a:pt x="88" y="16"/>
                  </a:moveTo>
                  <a:cubicBezTo>
                    <a:pt x="83" y="22"/>
                    <a:pt x="81" y="31"/>
                    <a:pt x="77" y="31"/>
                  </a:cubicBezTo>
                  <a:cubicBezTo>
                    <a:pt x="56" y="36"/>
                    <a:pt x="36" y="40"/>
                    <a:pt x="15" y="42"/>
                  </a:cubicBezTo>
                  <a:cubicBezTo>
                    <a:pt x="11" y="42"/>
                    <a:pt x="4" y="36"/>
                    <a:pt x="1" y="32"/>
                  </a:cubicBezTo>
                  <a:cubicBezTo>
                    <a:pt x="0" y="29"/>
                    <a:pt x="4" y="19"/>
                    <a:pt x="6" y="19"/>
                  </a:cubicBezTo>
                  <a:cubicBezTo>
                    <a:pt x="32" y="14"/>
                    <a:pt x="58" y="0"/>
                    <a:pt x="8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0">
              <a:extLst>
                <a:ext uri="{FF2B5EF4-FFF2-40B4-BE49-F238E27FC236}">
                  <a16:creationId xmlns:a16="http://schemas.microsoft.com/office/drawing/2014/main" id="{72DF127F-68F6-4681-94BC-566794CA0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25" y="479425"/>
              <a:ext cx="33338" cy="36513"/>
            </a:xfrm>
            <a:custGeom>
              <a:avLst/>
              <a:gdLst>
                <a:gd name="T0" fmla="*/ 0 w 81"/>
                <a:gd name="T1" fmla="*/ 44 h 44"/>
                <a:gd name="T2" fmla="*/ 81 w 81"/>
                <a:gd name="T3" fmla="*/ 9 h 44"/>
                <a:gd name="T4" fmla="*/ 0 w 81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44">
                  <a:moveTo>
                    <a:pt x="0" y="44"/>
                  </a:moveTo>
                  <a:cubicBezTo>
                    <a:pt x="5" y="15"/>
                    <a:pt x="43" y="0"/>
                    <a:pt x="81" y="9"/>
                  </a:cubicBezTo>
                  <a:cubicBezTo>
                    <a:pt x="72" y="31"/>
                    <a:pt x="52" y="40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1">
              <a:extLst>
                <a:ext uri="{FF2B5EF4-FFF2-40B4-BE49-F238E27FC236}">
                  <a16:creationId xmlns:a16="http://schemas.microsoft.com/office/drawing/2014/main" id="{CE9ECDD2-4DEB-4A65-BC20-2B6D430FE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588963"/>
              <a:ext cx="20638" cy="68263"/>
            </a:xfrm>
            <a:custGeom>
              <a:avLst/>
              <a:gdLst>
                <a:gd name="T0" fmla="*/ 40 w 53"/>
                <a:gd name="T1" fmla="*/ 0 h 84"/>
                <a:gd name="T2" fmla="*/ 47 w 53"/>
                <a:gd name="T3" fmla="*/ 4 h 84"/>
                <a:gd name="T4" fmla="*/ 51 w 53"/>
                <a:gd name="T5" fmla="*/ 20 h 84"/>
                <a:gd name="T6" fmla="*/ 16 w 53"/>
                <a:gd name="T7" fmla="*/ 76 h 84"/>
                <a:gd name="T8" fmla="*/ 2 w 53"/>
                <a:gd name="T9" fmla="*/ 60 h 84"/>
                <a:gd name="T10" fmla="*/ 40 w 5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84">
                  <a:moveTo>
                    <a:pt x="40" y="0"/>
                  </a:moveTo>
                  <a:cubicBezTo>
                    <a:pt x="45" y="2"/>
                    <a:pt x="47" y="3"/>
                    <a:pt x="47" y="4"/>
                  </a:cubicBezTo>
                  <a:cubicBezTo>
                    <a:pt x="49" y="9"/>
                    <a:pt x="53" y="17"/>
                    <a:pt x="51" y="20"/>
                  </a:cubicBezTo>
                  <a:cubicBezTo>
                    <a:pt x="41" y="40"/>
                    <a:pt x="31" y="61"/>
                    <a:pt x="16" y="76"/>
                  </a:cubicBezTo>
                  <a:cubicBezTo>
                    <a:pt x="8" y="84"/>
                    <a:pt x="0" y="70"/>
                    <a:pt x="2" y="60"/>
                  </a:cubicBezTo>
                  <a:cubicBezTo>
                    <a:pt x="6" y="36"/>
                    <a:pt x="18" y="15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2">
              <a:extLst>
                <a:ext uri="{FF2B5EF4-FFF2-40B4-BE49-F238E27FC236}">
                  <a16:creationId xmlns:a16="http://schemas.microsoft.com/office/drawing/2014/main" id="{C66E6D6F-5DE3-46C9-AA47-F499DBE5E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50" y="38100"/>
              <a:ext cx="34925" cy="39688"/>
            </a:xfrm>
            <a:custGeom>
              <a:avLst/>
              <a:gdLst>
                <a:gd name="T0" fmla="*/ 0 w 88"/>
                <a:gd name="T1" fmla="*/ 42 h 48"/>
                <a:gd name="T2" fmla="*/ 85 w 88"/>
                <a:gd name="T3" fmla="*/ 0 h 48"/>
                <a:gd name="T4" fmla="*/ 86 w 88"/>
                <a:gd name="T5" fmla="*/ 23 h 48"/>
                <a:gd name="T6" fmla="*/ 0 w 88"/>
                <a:gd name="T7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48">
                  <a:moveTo>
                    <a:pt x="0" y="42"/>
                  </a:moveTo>
                  <a:cubicBezTo>
                    <a:pt x="23" y="11"/>
                    <a:pt x="55" y="14"/>
                    <a:pt x="85" y="0"/>
                  </a:cubicBezTo>
                  <a:cubicBezTo>
                    <a:pt x="85" y="12"/>
                    <a:pt x="88" y="20"/>
                    <a:pt x="86" y="23"/>
                  </a:cubicBezTo>
                  <a:cubicBezTo>
                    <a:pt x="72" y="38"/>
                    <a:pt x="30" y="48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3">
              <a:extLst>
                <a:ext uri="{FF2B5EF4-FFF2-40B4-BE49-F238E27FC236}">
                  <a16:creationId xmlns:a16="http://schemas.microsoft.com/office/drawing/2014/main" id="{C772672F-AEEB-4FC2-B0E5-60FCA6651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025" y="700088"/>
              <a:ext cx="15875" cy="30163"/>
            </a:xfrm>
            <a:custGeom>
              <a:avLst/>
              <a:gdLst>
                <a:gd name="T0" fmla="*/ 34 w 38"/>
                <a:gd name="T1" fmla="*/ 33 h 36"/>
                <a:gd name="T2" fmla="*/ 27 w 38"/>
                <a:gd name="T3" fmla="*/ 36 h 36"/>
                <a:gd name="T4" fmla="*/ 1 w 38"/>
                <a:gd name="T5" fmla="*/ 10 h 36"/>
                <a:gd name="T6" fmla="*/ 13 w 38"/>
                <a:gd name="T7" fmla="*/ 1 h 36"/>
                <a:gd name="T8" fmla="*/ 34 w 38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4" y="33"/>
                  </a:moveTo>
                  <a:cubicBezTo>
                    <a:pt x="29" y="35"/>
                    <a:pt x="28" y="36"/>
                    <a:pt x="27" y="36"/>
                  </a:cubicBezTo>
                  <a:cubicBezTo>
                    <a:pt x="11" y="34"/>
                    <a:pt x="0" y="27"/>
                    <a:pt x="1" y="10"/>
                  </a:cubicBezTo>
                  <a:cubicBezTo>
                    <a:pt x="2" y="7"/>
                    <a:pt x="10" y="0"/>
                    <a:pt x="13" y="1"/>
                  </a:cubicBezTo>
                  <a:cubicBezTo>
                    <a:pt x="27" y="6"/>
                    <a:pt x="38" y="14"/>
                    <a:pt x="3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B2AB1D17-C5FE-463E-879A-774089BB7A51}"/>
              </a:ext>
            </a:extLst>
          </p:cNvPr>
          <p:cNvSpPr txBox="1"/>
          <p:nvPr/>
        </p:nvSpPr>
        <p:spPr>
          <a:xfrm>
            <a:off x="8226572" y="6214368"/>
            <a:ext cx="193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Collect and update 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User Requirements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92E3EAF-CBAA-455B-8BEF-0B54171E2612}"/>
              </a:ext>
            </a:extLst>
          </p:cNvPr>
          <p:cNvSpPr/>
          <p:nvPr/>
        </p:nvSpPr>
        <p:spPr>
          <a:xfrm>
            <a:off x="8303658" y="6055286"/>
            <a:ext cx="1754928" cy="855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F011A83-2068-4FD1-9E92-8022E369E455}"/>
              </a:ext>
            </a:extLst>
          </p:cNvPr>
          <p:cNvSpPr txBox="1"/>
          <p:nvPr/>
        </p:nvSpPr>
        <p:spPr>
          <a:xfrm>
            <a:off x="2739756" y="5866496"/>
            <a:ext cx="193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Monitor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Market and Technology Trends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29CC5B8-ABBC-4ABC-A9B4-AF1DB881C5A3}"/>
              </a:ext>
            </a:extLst>
          </p:cNvPr>
          <p:cNvSpPr/>
          <p:nvPr/>
        </p:nvSpPr>
        <p:spPr>
          <a:xfrm>
            <a:off x="2880342" y="5707414"/>
            <a:ext cx="1754928" cy="855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0FC9805-19B8-4036-9020-800B680A4AE3}"/>
              </a:ext>
            </a:extLst>
          </p:cNvPr>
          <p:cNvSpPr txBox="1"/>
          <p:nvPr/>
        </p:nvSpPr>
        <p:spPr>
          <a:xfrm>
            <a:off x="9684453" y="5325008"/>
            <a:ext cx="193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Mapping of Copernicus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Offering vs User Needs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EF1732D-6E7C-4CF1-AA45-AA9C17AA495F}"/>
              </a:ext>
            </a:extLst>
          </p:cNvPr>
          <p:cNvSpPr/>
          <p:nvPr/>
        </p:nvSpPr>
        <p:spPr>
          <a:xfrm>
            <a:off x="9761539" y="5165926"/>
            <a:ext cx="1754928" cy="855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5E40F04-828F-4AD6-9CB5-D46DD4B5BCB0}"/>
              </a:ext>
            </a:extLst>
          </p:cNvPr>
          <p:cNvSpPr txBox="1"/>
          <p:nvPr/>
        </p:nvSpPr>
        <p:spPr>
          <a:xfrm>
            <a:off x="9749072" y="4302246"/>
            <a:ext cx="193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Support Entrepreneurship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84DA64F-79F8-474D-A1A1-6B8421A9407A}"/>
              </a:ext>
            </a:extLst>
          </p:cNvPr>
          <p:cNvSpPr/>
          <p:nvPr/>
        </p:nvSpPr>
        <p:spPr>
          <a:xfrm>
            <a:off x="9889658" y="4143164"/>
            <a:ext cx="1754928" cy="855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F10A65E-8B7E-4C27-8C04-75C2293BCB5B}"/>
              </a:ext>
            </a:extLst>
          </p:cNvPr>
          <p:cNvSpPr txBox="1"/>
          <p:nvPr/>
        </p:nvSpPr>
        <p:spPr>
          <a:xfrm>
            <a:off x="3907936" y="4927478"/>
            <a:ext cx="193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Monitor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State of Play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and level of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adoption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458E48B-8188-427C-8CD7-7586C032BF80}"/>
              </a:ext>
            </a:extLst>
          </p:cNvPr>
          <p:cNvSpPr/>
          <p:nvPr/>
        </p:nvSpPr>
        <p:spPr>
          <a:xfrm>
            <a:off x="4048522" y="4768396"/>
            <a:ext cx="1754928" cy="855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398D490-A63E-4B49-AA92-7B18D5A2D046}"/>
              </a:ext>
            </a:extLst>
          </p:cNvPr>
          <p:cNvSpPr txBox="1"/>
          <p:nvPr/>
        </p:nvSpPr>
        <p:spPr>
          <a:xfrm>
            <a:off x="6032351" y="4302246"/>
            <a:ext cx="193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Establish </a:t>
            </a:r>
            <a:r>
              <a:rPr lang="en-US" sz="1400" b="1" dirty="0"/>
              <a:t>K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Accounts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with strategic partners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EA2B9CB-78D4-42C0-9AAB-836AD1D4D1AD}"/>
              </a:ext>
            </a:extLst>
          </p:cNvPr>
          <p:cNvSpPr/>
          <p:nvPr/>
        </p:nvSpPr>
        <p:spPr>
          <a:xfrm>
            <a:off x="6172937" y="4143164"/>
            <a:ext cx="1754928" cy="855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285D63C-65C3-4C33-BDE7-191CBF79BC91}"/>
              </a:ext>
            </a:extLst>
          </p:cNvPr>
          <p:cNvSpPr txBox="1"/>
          <p:nvPr/>
        </p:nvSpPr>
        <p:spPr>
          <a:xfrm>
            <a:off x="9215429" y="3552073"/>
            <a:ext cx="1931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Awareness raising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EB00CB3B-4F78-473B-B9C9-AC27CF842EB7}"/>
              </a:ext>
            </a:extLst>
          </p:cNvPr>
          <p:cNvSpPr/>
          <p:nvPr/>
        </p:nvSpPr>
        <p:spPr>
          <a:xfrm>
            <a:off x="9356015" y="3392991"/>
            <a:ext cx="1754928" cy="855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6DF05D4C-C5AB-4194-A0DB-E822B2922775}"/>
              </a:ext>
            </a:extLst>
          </p:cNvPr>
          <p:cNvSpPr txBox="1"/>
          <p:nvPr/>
        </p:nvSpPr>
        <p:spPr>
          <a:xfrm>
            <a:off x="5284481" y="2839073"/>
            <a:ext cx="1931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Demonstrate value of Copernicus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 various operational scenarios 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8BEF117-0DFA-4DC1-A0E4-8B68D708DBE6}"/>
              </a:ext>
            </a:extLst>
          </p:cNvPr>
          <p:cNvSpPr/>
          <p:nvPr/>
        </p:nvSpPr>
        <p:spPr>
          <a:xfrm>
            <a:off x="5425067" y="2679991"/>
            <a:ext cx="1754928" cy="855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EEAF161-C0E3-4226-B406-F873EB4EB5B0}"/>
              </a:ext>
            </a:extLst>
          </p:cNvPr>
          <p:cNvSpPr txBox="1"/>
          <p:nvPr/>
        </p:nvSpPr>
        <p:spPr>
          <a:xfrm>
            <a:off x="10217303" y="1812480"/>
            <a:ext cx="1931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Promote role of Copernicus in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monitoring and implementation of policies and regulation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6C23283E-35F5-43ED-8536-65341CB75936}"/>
              </a:ext>
            </a:extLst>
          </p:cNvPr>
          <p:cNvSpPr/>
          <p:nvPr/>
        </p:nvSpPr>
        <p:spPr>
          <a:xfrm>
            <a:off x="10357889" y="1653398"/>
            <a:ext cx="1754928" cy="855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B2E08A1-5A61-4CAC-BAE7-FFA72D3096AF}"/>
              </a:ext>
            </a:extLst>
          </p:cNvPr>
          <p:cNvSpPr txBox="1"/>
          <p:nvPr/>
        </p:nvSpPr>
        <p:spPr>
          <a:xfrm>
            <a:off x="6463868" y="1819776"/>
            <a:ext cx="1931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Support RD&amp;I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7B32113-506A-41FD-A2E8-8F3BBC6578DF}"/>
              </a:ext>
            </a:extLst>
          </p:cNvPr>
          <p:cNvSpPr/>
          <p:nvPr/>
        </p:nvSpPr>
        <p:spPr>
          <a:xfrm>
            <a:off x="6604454" y="1660694"/>
            <a:ext cx="1754928" cy="8558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53D2EA-8016-40CE-A5F7-7D76135A4FFA}"/>
              </a:ext>
            </a:extLst>
          </p:cNvPr>
          <p:cNvSpPr/>
          <p:nvPr/>
        </p:nvSpPr>
        <p:spPr>
          <a:xfrm>
            <a:off x="218671" y="1660694"/>
            <a:ext cx="4566138" cy="287516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</a:rPr>
              <a:t>Strengthen enabling factors </a:t>
            </a:r>
            <a:r>
              <a:rPr lang="en-GB" sz="1200" dirty="0">
                <a:solidFill>
                  <a:schemeClr val="bg1"/>
                </a:solidFill>
              </a:rPr>
              <a:t>(e.g. EO data standardization and regulation) for </a:t>
            </a:r>
            <a:r>
              <a:rPr lang="en-GB" sz="1200" b="1" dirty="0">
                <a:solidFill>
                  <a:schemeClr val="bg1"/>
                </a:solidFill>
              </a:rPr>
              <a:t>Copernicus-enabled downstream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Support European entrepreneurship and R&amp;I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Create </a:t>
            </a:r>
            <a:r>
              <a:rPr lang="en-US" sz="1200" b="1" dirty="0"/>
              <a:t>new market opportunities </a:t>
            </a:r>
            <a:r>
              <a:rPr lang="en-US" sz="1200" dirty="0"/>
              <a:t>for Copernicus-enabled downstream services in industrial market</a:t>
            </a:r>
            <a:endParaRPr lang="en-GB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Increase adoption of </a:t>
            </a:r>
            <a:r>
              <a:rPr lang="en-GB" sz="1200" b="1" dirty="0">
                <a:solidFill>
                  <a:schemeClr val="bg1"/>
                </a:solidFill>
              </a:rPr>
              <a:t>Copernicus </a:t>
            </a:r>
            <a:r>
              <a:rPr lang="en-GB" sz="1200" dirty="0">
                <a:solidFill>
                  <a:schemeClr val="bg1"/>
                </a:solidFill>
              </a:rPr>
              <a:t>by </a:t>
            </a:r>
            <a:r>
              <a:rPr lang="en-GB" sz="1200" b="1" dirty="0">
                <a:solidFill>
                  <a:schemeClr val="bg1"/>
                </a:solidFill>
              </a:rPr>
              <a:t>EO service providers</a:t>
            </a:r>
            <a:r>
              <a:rPr lang="en-GB" sz="1200" dirty="0">
                <a:solidFill>
                  <a:schemeClr val="bg1"/>
                </a:solidFill>
              </a:rPr>
              <a:t> offering services that support </a:t>
            </a:r>
            <a:r>
              <a:rPr lang="en-GB" sz="1200" b="1" dirty="0">
                <a:solidFill>
                  <a:schemeClr val="bg1"/>
                </a:solidFill>
              </a:rPr>
              <a:t>EU policy initiatives and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Increase adoption of </a:t>
            </a:r>
            <a:r>
              <a:rPr lang="en-GB" sz="1200" b="1" dirty="0">
                <a:solidFill>
                  <a:schemeClr val="bg1"/>
                </a:solidFill>
              </a:rPr>
              <a:t>Copernicus-enabled downstream services </a:t>
            </a:r>
            <a:r>
              <a:rPr lang="en-GB" sz="1200" dirty="0">
                <a:solidFill>
                  <a:schemeClr val="bg1"/>
                </a:solidFill>
              </a:rPr>
              <a:t>in </a:t>
            </a:r>
            <a:r>
              <a:rPr lang="en-GB" sz="1200" b="1" dirty="0">
                <a:solidFill>
                  <a:schemeClr val="bg1"/>
                </a:solidFill>
              </a:rPr>
              <a:t>downstream </a:t>
            </a:r>
            <a:r>
              <a:rPr lang="en-GB" sz="120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88" name="object 2">
            <a:extLst>
              <a:ext uri="{FF2B5EF4-FFF2-40B4-BE49-F238E27FC236}">
                <a16:creationId xmlns:a16="http://schemas.microsoft.com/office/drawing/2014/main" id="{E051D260-A97C-4199-AD66-5750BD8B0076}"/>
              </a:ext>
            </a:extLst>
          </p:cNvPr>
          <p:cNvSpPr txBox="1">
            <a:spLocks/>
          </p:cNvSpPr>
          <p:nvPr/>
        </p:nvSpPr>
        <p:spPr>
          <a:xfrm>
            <a:off x="286292" y="291385"/>
            <a:ext cx="8944787" cy="566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 uptake roadmap</a:t>
            </a:r>
            <a:endParaRPr lang="en-US" sz="3600" dirty="0">
              <a:solidFill>
                <a:srgbClr val="27B4B2"/>
              </a:solidFill>
              <a:latin typeface="Helvetica Neue" panose="020B0604020202020204" charset="0"/>
              <a:ea typeface="+mn-ea"/>
              <a:cs typeface="Helvetica Neue" panose="020B0604020202020204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E553243A-3BE4-4907-8F93-D8D77686FDF2}"/>
              </a:ext>
            </a:extLst>
          </p:cNvPr>
          <p:cNvSpPr/>
          <p:nvPr/>
        </p:nvSpPr>
        <p:spPr>
          <a:xfrm>
            <a:off x="218671" y="1343339"/>
            <a:ext cx="4566138" cy="3598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Uptake Objectives</a:t>
            </a:r>
            <a:endParaRPr lang="en-15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50110E-0FD7-44BB-A242-3B9C60B252D0}"/>
              </a:ext>
            </a:extLst>
          </p:cNvPr>
          <p:cNvSpPr/>
          <p:nvPr/>
        </p:nvSpPr>
        <p:spPr>
          <a:xfrm>
            <a:off x="7918794" y="6155658"/>
            <a:ext cx="2664760" cy="6944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871264C-3D03-4CCE-9DB1-AFCBFFB08970}"/>
              </a:ext>
            </a:extLst>
          </p:cNvPr>
          <p:cNvSpPr/>
          <p:nvPr/>
        </p:nvSpPr>
        <p:spPr>
          <a:xfrm>
            <a:off x="9436394" y="4216655"/>
            <a:ext cx="2664760" cy="6944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71D87ED-F74C-4167-A817-D518D00A2DBD}"/>
              </a:ext>
            </a:extLst>
          </p:cNvPr>
          <p:cNvSpPr/>
          <p:nvPr/>
        </p:nvSpPr>
        <p:spPr>
          <a:xfrm>
            <a:off x="6144412" y="1616643"/>
            <a:ext cx="2664760" cy="6944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76266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  <p:bldP spid="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object 2">
            <a:extLst>
              <a:ext uri="{FF2B5EF4-FFF2-40B4-BE49-F238E27FC236}">
                <a16:creationId xmlns:a16="http://schemas.microsoft.com/office/drawing/2014/main" id="{E051D260-A97C-4199-AD66-5750BD8B0076}"/>
              </a:ext>
            </a:extLst>
          </p:cNvPr>
          <p:cNvSpPr txBox="1">
            <a:spLocks/>
          </p:cNvSpPr>
          <p:nvPr/>
        </p:nvSpPr>
        <p:spPr>
          <a:xfrm>
            <a:off x="362492" y="350001"/>
            <a:ext cx="8553620" cy="566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Extensive exchanges and in-depth discussions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 expected at EUSPA’s User Consultation Platform 2023 in Sevilla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4353845-562C-46E1-8ACB-24FBA2C9672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269528" y="2943764"/>
            <a:ext cx="1293543" cy="54422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FFFF"/>
                </a:solidFill>
                <a:latin typeface="+mn-lt"/>
              </a:rPr>
              <a:t>Business Leaders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9C461-984E-4C55-A73E-85839220AB8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725716" y="2943764"/>
            <a:ext cx="1293543" cy="54422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FFFF"/>
                </a:solidFill>
                <a:latin typeface="+mn-lt"/>
              </a:rPr>
              <a:t>Entrepreneurs</a:t>
            </a:r>
            <a:endParaRPr lang="en-US" altLang="en-US" i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85E16B7-3470-43EC-9C6F-7FDCF808F33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632752" y="2920382"/>
            <a:ext cx="1293543" cy="54422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FFFF"/>
                </a:solidFill>
                <a:latin typeface="+mn-lt"/>
              </a:rPr>
              <a:t>Service providers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D5F175E-3A95-4486-B4DA-99419176B1B4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181904" y="2920382"/>
            <a:ext cx="1293543" cy="54422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FFFF"/>
                </a:solidFill>
                <a:latin typeface="+mn-lt"/>
              </a:rPr>
              <a:t>Investors</a:t>
            </a:r>
            <a:endParaRPr lang="en-US" altLang="en-US" i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F6294D2-26F5-41BE-A2EC-D83C91FD7F43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9078260" y="2923812"/>
            <a:ext cx="1293543" cy="54422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FFFF"/>
                </a:solidFill>
                <a:latin typeface="+mn-lt"/>
              </a:rPr>
              <a:t>Innovators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EDEB9C4A-9996-4C1B-9D7F-FE27C7102AF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0517510" y="2916986"/>
            <a:ext cx="1293543" cy="54422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FFFF"/>
                </a:solidFill>
                <a:latin typeface="+mn-lt"/>
              </a:rPr>
              <a:t>End-users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3E72D886-B5D6-45B9-8665-D1DB93B0CB98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62492" y="2943764"/>
            <a:ext cx="1293543" cy="54422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FFFF"/>
                </a:solidFill>
                <a:latin typeface="+mn-lt"/>
              </a:rPr>
              <a:t>Policy makers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F899AE3D-2165-4546-91F7-5F7672C6ADF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818680" y="2944893"/>
            <a:ext cx="1293543" cy="5442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FFFF"/>
                </a:solidFill>
                <a:latin typeface="+mn-lt"/>
              </a:rPr>
              <a:t>Associations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E7363F-9306-4D59-8801-3809F777D6CB}"/>
              </a:ext>
            </a:extLst>
          </p:cNvPr>
          <p:cNvSpPr/>
          <p:nvPr/>
        </p:nvSpPr>
        <p:spPr>
          <a:xfrm>
            <a:off x="362492" y="146274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platform for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leaders,  entrepreneurs, service providers, innovators and space user communities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express their needs, share best practices, discuss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market&amp;technology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trends,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R&amp;D&amp;I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priorities,  and present case studies</a:t>
            </a:r>
            <a:endParaRPr lang="en-1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02EB47-4561-4046-941D-7B34E51A5F4C}"/>
              </a:ext>
            </a:extLst>
          </p:cNvPr>
          <p:cNvSpPr/>
          <p:nvPr/>
        </p:nvSpPr>
        <p:spPr>
          <a:xfrm>
            <a:off x="6534696" y="4288181"/>
            <a:ext cx="3199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Outcomes of the UCP are used to compile and update a series of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Reports on User Needs and Requirements (RUR)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market segment that serve as one of the crucial inputs for the service/system provision and evolution </a:t>
            </a:r>
            <a:endParaRPr lang="en-150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E45678-1217-4A02-A8F4-42947C82D637}"/>
              </a:ext>
            </a:extLst>
          </p:cNvPr>
          <p:cNvCxnSpPr/>
          <p:nvPr/>
        </p:nvCxnSpPr>
        <p:spPr>
          <a:xfrm>
            <a:off x="6314426" y="4045764"/>
            <a:ext cx="0" cy="914400"/>
          </a:xfrm>
          <a:prstGeom prst="line">
            <a:avLst/>
          </a:prstGeom>
          <a:ln w="19050">
            <a:solidFill>
              <a:srgbClr val="0E419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60C443-6AF7-4F7E-AB6D-483665CB9EFA}"/>
              </a:ext>
            </a:extLst>
          </p:cNvPr>
          <p:cNvCxnSpPr>
            <a:cxnSpLocks/>
          </p:cNvCxnSpPr>
          <p:nvPr/>
        </p:nvCxnSpPr>
        <p:spPr>
          <a:xfrm flipV="1">
            <a:off x="6133606" y="4212545"/>
            <a:ext cx="2067336" cy="1"/>
          </a:xfrm>
          <a:prstGeom prst="line">
            <a:avLst/>
          </a:prstGeom>
          <a:ln w="19050">
            <a:solidFill>
              <a:srgbClr val="0E419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368C9D2-3400-4DAE-843E-16FB7C27754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230" y="1345589"/>
            <a:ext cx="2381391" cy="135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" descr="No alternative text description for this image">
            <a:extLst>
              <a:ext uri="{FF2B5EF4-FFF2-40B4-BE49-F238E27FC236}">
                <a16:creationId xmlns:a16="http://schemas.microsoft.com/office/drawing/2014/main" id="{940CDEFE-20B6-4051-8204-4DE71BA1F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61468" y="1341388"/>
            <a:ext cx="1198436" cy="135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8">
            <a:extLst>
              <a:ext uri="{FF2B5EF4-FFF2-40B4-BE49-F238E27FC236}">
                <a16:creationId xmlns:a16="http://schemas.microsoft.com/office/drawing/2014/main" id="{1C2223DB-3545-48E7-B323-74CF8A7F90FD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62491" y="5035184"/>
            <a:ext cx="2009788" cy="5442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0" dirty="0">
                <a:solidFill>
                  <a:srgbClr val="FFFFFF"/>
                </a:solidFill>
                <a:latin typeface="+mn-lt"/>
              </a:rPr>
              <a:t>R&amp;D priorities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182554B7-5C69-403E-A655-7F3AF2429174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62492" y="3763412"/>
            <a:ext cx="2009787" cy="6325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0" dirty="0">
                <a:solidFill>
                  <a:srgbClr val="FFFFFF"/>
                </a:solidFill>
                <a:latin typeface="+mn-lt"/>
              </a:rPr>
              <a:t>Validation of RUR - User Needs and Requirements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29BEDF1B-A842-4443-9FDA-8BCA000B32E7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62491" y="4454757"/>
            <a:ext cx="2009788" cy="5442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0" dirty="0">
                <a:solidFill>
                  <a:srgbClr val="FFFFFF"/>
                </a:solidFill>
                <a:latin typeface="+mn-lt"/>
              </a:rPr>
              <a:t>Primary activities  to focus</a:t>
            </a: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411743C3-6247-4269-9F43-3BD1E44780E0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70090" y="5615611"/>
            <a:ext cx="1994590" cy="5442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0" dirty="0">
                <a:solidFill>
                  <a:srgbClr val="FFFFFF"/>
                </a:solidFill>
                <a:latin typeface="+mn-lt"/>
              </a:rPr>
              <a:t>Market &amp; Technology trends</a:t>
            </a:r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61E97931-199E-4D3D-BCE0-82C07EDDFF6E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76024" y="6196038"/>
            <a:ext cx="1970260" cy="5442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0" dirty="0">
                <a:solidFill>
                  <a:srgbClr val="FFFFFF"/>
                </a:solidFill>
                <a:latin typeface="+mn-lt"/>
              </a:rPr>
              <a:t>Use Cases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639A7B89-47A8-41E8-B009-AC4658407DCC}"/>
              </a:ext>
            </a:extLst>
          </p:cNvPr>
          <p:cNvSpPr/>
          <p:nvPr/>
        </p:nvSpPr>
        <p:spPr>
          <a:xfrm>
            <a:off x="2600235" y="3629559"/>
            <a:ext cx="3393922" cy="122586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AGRICULTURE</a:t>
            </a:r>
          </a:p>
          <a:p>
            <a:pPr algn="ctr"/>
            <a:endParaRPr lang="en-US" sz="11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Focus sessions on agriculture robotics, carbon farming and traceability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Debate on priority areas and requirements validation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B7CAF1-0A42-48E3-A51A-0A1A0C5986FE}"/>
              </a:ext>
            </a:extLst>
          </p:cNvPr>
          <p:cNvSpPr/>
          <p:nvPr/>
        </p:nvSpPr>
        <p:spPr>
          <a:xfrm>
            <a:off x="6458492" y="3573450"/>
            <a:ext cx="2843209" cy="4696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User Knowledge</a:t>
            </a:r>
            <a:endParaRPr lang="en-150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EFEFE7-F9E5-4280-9088-4C67A0A30FE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753" y="3893892"/>
            <a:ext cx="1857314" cy="260446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A2CFA89-E9D2-4668-BDB2-524E24E32A59}"/>
              </a:ext>
            </a:extLst>
          </p:cNvPr>
          <p:cNvSpPr/>
          <p:nvPr/>
        </p:nvSpPr>
        <p:spPr>
          <a:xfrm>
            <a:off x="9920202" y="5144683"/>
            <a:ext cx="2271798" cy="3794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To be published in Q2 2024</a:t>
            </a:r>
            <a:endParaRPr lang="en-150" sz="1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45062-1F28-419F-9035-DD93FA53125E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731" y="4973247"/>
            <a:ext cx="3210717" cy="1697332"/>
          </a:xfrm>
          <a:prstGeom prst="rect">
            <a:avLst/>
          </a:prstGeom>
        </p:spPr>
      </p:pic>
      <p:pic>
        <p:nvPicPr>
          <p:cNvPr id="41" name="Picture 4" descr="No alternative text description for this image">
            <a:extLst>
              <a:ext uri="{FF2B5EF4-FFF2-40B4-BE49-F238E27FC236}">
                <a16:creationId xmlns:a16="http://schemas.microsoft.com/office/drawing/2014/main" id="{AEE087AF-45FE-4BE5-B630-969EDC981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77890" y="1330278"/>
            <a:ext cx="1333163" cy="134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BED5A10B-C0A3-4944-B935-5306522CC3FA}"/>
              </a:ext>
            </a:extLst>
          </p:cNvPr>
          <p:cNvSpPr/>
          <p:nvPr/>
        </p:nvSpPr>
        <p:spPr>
          <a:xfrm>
            <a:off x="8399282" y="100569"/>
            <a:ext cx="3920935" cy="239738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November in Seville during the EU SPACE WEEK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Registrations will open soon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8F3A52-D56C-4F9D-A6BD-02E69488D646}"/>
              </a:ext>
            </a:extLst>
          </p:cNvPr>
          <p:cNvSpPr/>
          <p:nvPr/>
        </p:nvSpPr>
        <p:spPr>
          <a:xfrm>
            <a:off x="6095898" y="510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US" sz="1200" b="1" dirty="0"/>
              <a:t>Collect and update User Requirements</a:t>
            </a:r>
            <a:endParaRPr lang="en-GB" sz="1200" b="1" dirty="0"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490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8FE0BB0-85B5-436C-A850-B1C0ADFB3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576" y="2174007"/>
            <a:ext cx="4273842" cy="462189"/>
          </a:xfrm>
        </p:spPr>
        <p:txBody>
          <a:bodyPr>
            <a:noAutofit/>
          </a:bodyPr>
          <a:lstStyle/>
          <a:p>
            <a:pPr marL="0" lvl="1" indent="0" algn="ctr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n-US" sz="2800" b="1" dirty="0">
                <a:solidFill>
                  <a:srgbClr val="0E4194"/>
                </a:solidFill>
                <a:latin typeface="+mj-lt"/>
              </a:rPr>
              <a:t>Horizon Europe</a:t>
            </a:r>
            <a:endParaRPr lang="en-US" sz="2800" b="1" dirty="0">
              <a:solidFill>
                <a:srgbClr val="0E4194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FC4E0C-6121-4CD3-896A-BAF7902B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2" y="240087"/>
            <a:ext cx="8926336" cy="13430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EUSPA funding tools stimulating innovation and </a:t>
            </a:r>
            <a:b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fostering EU Space ecosystem, incl. start-ups &amp; SMEs</a:t>
            </a:r>
            <a:endParaRPr lang="LID4096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D53CB-14E1-43F5-9CC7-A206BAA274FB}"/>
              </a:ext>
            </a:extLst>
          </p:cNvPr>
          <p:cNvSpPr txBox="1"/>
          <p:nvPr/>
        </p:nvSpPr>
        <p:spPr>
          <a:xfrm>
            <a:off x="6288645" y="2960810"/>
            <a:ext cx="4375660" cy="21432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Foster adoption of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Galileo, EGNOS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and Copernicus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via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downstream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application development and commercialisation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Support the </a:t>
            </a:r>
            <a:r>
              <a:rPr lang="en-GB" sz="2000" dirty="0">
                <a:solidFill>
                  <a:prstClr val="black"/>
                </a:solidFill>
                <a:ea typeface="MS PGothic" panose="020B0600070205080204" pitchFamily="34" charset="-128"/>
              </a:rPr>
              <a:t>development of </a:t>
            </a:r>
            <a:r>
              <a:rPr lang="en-GB" sz="2000" b="1" dirty="0">
                <a:ea typeface="MS PGothic" panose="020B0600070205080204" pitchFamily="34" charset="-128"/>
              </a:rPr>
              <a:t>fundamental technologies </a:t>
            </a:r>
            <a:r>
              <a:rPr lang="en-GB" sz="2000" dirty="0">
                <a:solidFill>
                  <a:prstClr val="black"/>
                </a:solidFill>
                <a:ea typeface="MS PGothic" panose="020B0600070205080204" pitchFamily="34" charset="-128"/>
              </a:rPr>
              <a:t>for enabling integration of space services in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downstream applications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6DFD17E8-F88C-4097-A439-71BC86CD897B}"/>
              </a:ext>
            </a:extLst>
          </p:cNvPr>
          <p:cNvSpPr txBox="1">
            <a:spLocks/>
          </p:cNvSpPr>
          <p:nvPr/>
        </p:nvSpPr>
        <p:spPr>
          <a:xfrm>
            <a:off x="2056155" y="2180665"/>
            <a:ext cx="4177052" cy="462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666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CASSINI initiative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EDD54-066F-4BE3-A20C-C9BB70F62BCC}"/>
              </a:ext>
            </a:extLst>
          </p:cNvPr>
          <p:cNvSpPr txBox="1"/>
          <p:nvPr/>
        </p:nvSpPr>
        <p:spPr>
          <a:xfrm>
            <a:off x="2056155" y="2960811"/>
            <a:ext cx="4060419" cy="180281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Foster EU’s innovative spirit to deliver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applications and services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Stimulate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innovation and entrepreneurship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in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the </a:t>
            </a:r>
            <a:r>
              <a:rPr lang="en-US" sz="2000" b="1" dirty="0">
                <a:solidFill>
                  <a:prstClr val="black"/>
                </a:solidFill>
                <a:ea typeface="MS PGothic" panose="020B0600070205080204" pitchFamily="34" charset="-128"/>
              </a:rPr>
              <a:t>space ecosystem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B7A64C-EC26-4FBA-A086-41E161C602E0}"/>
              </a:ext>
            </a:extLst>
          </p:cNvPr>
          <p:cNvCxnSpPr>
            <a:cxnSpLocks/>
          </p:cNvCxnSpPr>
          <p:nvPr/>
        </p:nvCxnSpPr>
        <p:spPr>
          <a:xfrm flipV="1">
            <a:off x="6174891" y="2120888"/>
            <a:ext cx="0" cy="405611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European Commission prepares for Horizon Europe | ETIPWind">
            <a:extLst>
              <a:ext uri="{FF2B5EF4-FFF2-40B4-BE49-F238E27FC236}">
                <a16:creationId xmlns:a16="http://schemas.microsoft.com/office/drawing/2014/main" id="{66763F72-2259-4BA1-A0CB-1F081700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380" y="5718714"/>
            <a:ext cx="2726865" cy="95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F36A3B8-4DC3-413E-AA5D-0F6860DB2684}"/>
              </a:ext>
            </a:extLst>
          </p:cNvPr>
          <p:cNvSpPr/>
          <p:nvPr/>
        </p:nvSpPr>
        <p:spPr>
          <a:xfrm>
            <a:off x="2056156" y="2043365"/>
            <a:ext cx="8392577" cy="729843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ECC43-D233-4BF5-B8F8-5E08A5FF8E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4681" y="4774277"/>
            <a:ext cx="1622622" cy="944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189730-DD6E-4479-B49F-04C5352E8E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237" y="4763622"/>
            <a:ext cx="1516601" cy="955092"/>
          </a:xfrm>
          <a:prstGeom prst="rect">
            <a:avLst/>
          </a:prstGeom>
        </p:spPr>
      </p:pic>
      <p:pic>
        <p:nvPicPr>
          <p:cNvPr id="3074" name="Picture 2" descr="EU Space data for market downstream innovation">
            <a:extLst>
              <a:ext uri="{FF2B5EF4-FFF2-40B4-BE49-F238E27FC236}">
                <a16:creationId xmlns:a16="http://schemas.microsoft.com/office/drawing/2014/main" id="{075E373F-E75A-4E67-B369-2B1EE032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4681" y="5858122"/>
            <a:ext cx="1541865" cy="77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BE925D-CF0B-4F28-88BD-5D844A2AD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7704" y="5858121"/>
            <a:ext cx="1521573" cy="8545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F0B551-567A-49C8-8396-620A7A742933}"/>
              </a:ext>
            </a:extLst>
          </p:cNvPr>
          <p:cNvSpPr/>
          <p:nvPr/>
        </p:nvSpPr>
        <p:spPr>
          <a:xfrm>
            <a:off x="4753286" y="1471277"/>
            <a:ext cx="2843209" cy="4696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Offer Creation</a:t>
            </a:r>
            <a:endParaRPr lang="en-150" sz="2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504A2C-0885-46D1-8A14-C42D76A4598A}"/>
              </a:ext>
            </a:extLst>
          </p:cNvPr>
          <p:cNvSpPr/>
          <p:nvPr/>
        </p:nvSpPr>
        <p:spPr>
          <a:xfrm>
            <a:off x="6095898" y="510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US" sz="1200" b="1" dirty="0"/>
              <a:t>Support Entrepreneurship &amp; RD&amp;I</a:t>
            </a:r>
          </a:p>
        </p:txBody>
      </p:sp>
    </p:spTree>
    <p:extLst>
      <p:ext uri="{BB962C8B-B14F-4D97-AF65-F5344CB8AC3E}">
        <p14:creationId xmlns:p14="http://schemas.microsoft.com/office/powerpoint/2010/main" val="31959372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Z7qpOUzUKQrspuB9IKF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Z7qpOUzUKQrspuB9IKF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Z7qpOUzUKQrspuB9IKF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Z7qpOUzUKQrspuB9IKF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Z7qpOUzUKQrspuB9IKF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Z7qpOUzUKQrspuB9IKF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Z7qpOUzUKQrspuB9IKF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Z7qpOUzUKQrspuB9IKF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Z7qpOUzUKQrspuB9IKF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Z7qpOUzUKQrspuB9IKF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Z7qpOUzUKQrspuB9IKF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Z7qpOUzUKQrspuB9IKF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Z7qpOUzUKQrspuB9IKFQ"/>
</p:tagLst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1600" dirty="0">
            <a:solidFill>
              <a:schemeClr val="tx1">
                <a:lumMod val="65000"/>
                <a:lumOff val="35000"/>
              </a:schemeClr>
            </a:solidFill>
            <a:latin typeface="Neo Sans W1G" panose="020B05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35876C8-449B-46F0-9579-AE7A5FA8AB0B}" vid="{FB7122B4-CC12-490E-81A8-C2CF93F4DE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b23a056c-89db-4a99-acd4-ee24c7c2bb94" ContentTypeId="0x0101007C898101DE25453D93E6338BA2DA3ADD" PreviousValue="false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MS Document" ma:contentTypeID="0x0101007C898101DE25453D93E6338BA2DA3ADD00BE3E1EFA7E1D428BB8083A42D5159AC90034401DE8D4F68648A6A3BF2A2FB8C890" ma:contentTypeVersion="25" ma:contentTypeDescription="GSA DMS Basic Document content type" ma:contentTypeScope="" ma:versionID="1441c9e58dd1537bd9aacdf62a849c6a">
  <xsd:schema xmlns:xsd="http://www.w3.org/2001/XMLSchema" xmlns:xs="http://www.w3.org/2001/XMLSchema" xmlns:p="http://schemas.microsoft.com/office/2006/metadata/properties" xmlns:ns3="9a272e9d-1866-44a7-b2f6-69703d3cd2fb" xmlns:ns5="917d27c2-673a-4155-bf19-7b3c12a4c9db" xmlns:ns6="495406b6-13fe-4000-ace4-91ce38e5d599" xmlns:ns7="bf27662f-3079-4e88-ac58-b88254cacdd6" xmlns:ns8="25a931e1-e4fe-41b0-b0cd-07217a4a6f83" xmlns:ns9="7be651c6-28fd-42cb-9e21-5fa82d85a27f" xmlns:ns10="61debd70-e028-4dc2-a73f-6a5a40cd1ddf" xmlns:ns12="ed65f743-1d2b-4791-a2fe-71dce49ba958" xmlns:ns13="692a0ef5-ae57-429a-b1fe-9b54d3997451" xmlns:ns14="00ae22fd-3464-4082-b959-c2920c978265" xmlns:ns15="1f4a875a-3549-4742-9b14-408b1ea39d3d" xmlns:ns16="c3b5bbbd-7ccd-49b9-81a6-facf7a9a14e6" xmlns:ns17="a0b37e8c-62a8-42f6-9f61-68d8a8cb0499" xmlns:ns18="e7db1114-c44f-45e9-8982-93bb3f30e030" xmlns:ns19="2a34dde5-bdd6-4edd-9bbb-95ed14f7b8b3" xmlns:ns20="ef562279-9a32-4a89-9943-5479f064de73" xmlns:ns21="fb37da63-a24e-48d0-b2b1-a3b5b046ede5" xmlns:ns22="644ff8a5-da8a-436d-bef6-66e03773f17c" xmlns:ns23="4a8d40e2-5dcb-43cf-851d-f8be19425761" xmlns:ns24="23b8f5ea-05c9-4764-b1a4-ea5b6ec2d662" xmlns:ns25="ea545ddc-1a1c-474d-95a6-2f9a0b41a599" xmlns:ns26="a2c45404-d3b9-4587-9d9c-566aada812c2" xmlns:ns27="6c7c247c-9bf9-4c04-beed-893801e2a974" xmlns:ns28="172e464b-e49e-483c-aecd-1ca9efaa97c1" xmlns:ns29="d3621089-857d-4dce-914e-85d3434ff8d9" xmlns:ns30="a5ec0abb-ee9f-408b-a09c-90242604902e" xmlns:ns31="6cd5876a-bdb6-4337-bcd2-725ab1f55c1b" xmlns:ns32="1cb15d0f-bd81-4951-b53f-b37f0347ed38" xmlns:ns33="736cceb8-f0c0-4408-be7a-973992f2def5" xmlns:ns34="d329fb10-6e1d-44f9-8838-acb5f14bc94b" xmlns:ns35="d36a0372-dbfb-4b8d-87cd-9226cf4cd92d" xmlns:ns36="a83b4bb6-f7a9-494f-818e-1a36e5e9ca7c" xmlns:ns37="8dbd7e59-5214-4d2a-9614-c5c0654f74e7" xmlns:ns38="171f2c7e-e651-4a18-9ede-20cc0eadd302" xmlns:ns39="6b054799-7c1b-4ded-84cc-a8dae396b2f5" xmlns:ns40="6ca0583f-22c6-4080-ae82-01d00498607f" xmlns:ns41="704d8e17-4826-4565-9483-4bd65d519254" xmlns:ns42="2c14815f-a075-4f28-b05c-77c60d367bec" xmlns:ns43="05abfff6-f6c1-4627-85aa-1b15bbf843c5" xmlns:ns44="6ab24c80-77b8-46c2-aa17-c52ac0a116c0" xmlns:ns45="16cea2d5-b351-413d-8de7-bbf0080ec93d" xmlns:ns46="0b179d76-e2ce-4eae-9287-dc665f801877" xmlns:ns47="FCC40C82-A202-4C75-9FA8-084998F9108D" xmlns:ns48="e13dbbf7-32dc-4ea8-8762-8fad89836eec" targetNamespace="http://schemas.microsoft.com/office/2006/metadata/properties" ma:root="true" ma:fieldsID="67656a1a25bc3727b57adeafc118f925" ns3:_="" ns5:_="" ns6:_="" ns7:_="" ns8:_="" ns9:_="" ns10:_="" ns12:_="" ns13:_="" ns14:_="" ns15:_="" ns16:_="" ns17:_="" ns18:_="" ns19:_="" ns20:_="" ns21:_="" ns22:_="" ns23:_="" ns24:_="" ns25:_="" ns26:_="" ns27:_="" ns28:_="" ns29:_="" ns30:_="" ns31:_="" ns32:_="" ns33:_="" ns34:_="" ns35:_="" ns36:_="" ns37:_="" ns38:_="" ns39:_="" ns40:_="" ns41:_="" ns42:_="" ns43:_="" ns44:_="" ns45:_="" ns46:_="" ns47:_="" ns48:_="">
    <xsd:import namespace="9a272e9d-1866-44a7-b2f6-69703d3cd2fb"/>
    <xsd:import namespace="917d27c2-673a-4155-bf19-7b3c12a4c9db"/>
    <xsd:import namespace="495406b6-13fe-4000-ace4-91ce38e5d599"/>
    <xsd:import namespace="bf27662f-3079-4e88-ac58-b88254cacdd6"/>
    <xsd:import namespace="25a931e1-e4fe-41b0-b0cd-07217a4a6f83"/>
    <xsd:import namespace="7be651c6-28fd-42cb-9e21-5fa82d85a27f"/>
    <xsd:import namespace="61debd70-e028-4dc2-a73f-6a5a40cd1ddf"/>
    <xsd:import namespace="ed65f743-1d2b-4791-a2fe-71dce49ba958"/>
    <xsd:import namespace="692a0ef5-ae57-429a-b1fe-9b54d3997451"/>
    <xsd:import namespace="00ae22fd-3464-4082-b959-c2920c978265"/>
    <xsd:import namespace="1f4a875a-3549-4742-9b14-408b1ea39d3d"/>
    <xsd:import namespace="c3b5bbbd-7ccd-49b9-81a6-facf7a9a14e6"/>
    <xsd:import namespace="a0b37e8c-62a8-42f6-9f61-68d8a8cb0499"/>
    <xsd:import namespace="e7db1114-c44f-45e9-8982-93bb3f30e030"/>
    <xsd:import namespace="2a34dde5-bdd6-4edd-9bbb-95ed14f7b8b3"/>
    <xsd:import namespace="ef562279-9a32-4a89-9943-5479f064de73"/>
    <xsd:import namespace="fb37da63-a24e-48d0-b2b1-a3b5b046ede5"/>
    <xsd:import namespace="644ff8a5-da8a-436d-bef6-66e03773f17c"/>
    <xsd:import namespace="4a8d40e2-5dcb-43cf-851d-f8be19425761"/>
    <xsd:import namespace="23b8f5ea-05c9-4764-b1a4-ea5b6ec2d662"/>
    <xsd:import namespace="ea545ddc-1a1c-474d-95a6-2f9a0b41a599"/>
    <xsd:import namespace="a2c45404-d3b9-4587-9d9c-566aada812c2"/>
    <xsd:import namespace="6c7c247c-9bf9-4c04-beed-893801e2a974"/>
    <xsd:import namespace="172e464b-e49e-483c-aecd-1ca9efaa97c1"/>
    <xsd:import namespace="d3621089-857d-4dce-914e-85d3434ff8d9"/>
    <xsd:import namespace="a5ec0abb-ee9f-408b-a09c-90242604902e"/>
    <xsd:import namespace="6cd5876a-bdb6-4337-bcd2-725ab1f55c1b"/>
    <xsd:import namespace="1cb15d0f-bd81-4951-b53f-b37f0347ed38"/>
    <xsd:import namespace="736cceb8-f0c0-4408-be7a-973992f2def5"/>
    <xsd:import namespace="d329fb10-6e1d-44f9-8838-acb5f14bc94b"/>
    <xsd:import namespace="d36a0372-dbfb-4b8d-87cd-9226cf4cd92d"/>
    <xsd:import namespace="a83b4bb6-f7a9-494f-818e-1a36e5e9ca7c"/>
    <xsd:import namespace="8dbd7e59-5214-4d2a-9614-c5c0654f74e7"/>
    <xsd:import namespace="171f2c7e-e651-4a18-9ede-20cc0eadd302"/>
    <xsd:import namespace="6b054799-7c1b-4ded-84cc-a8dae396b2f5"/>
    <xsd:import namespace="6ca0583f-22c6-4080-ae82-01d00498607f"/>
    <xsd:import namespace="704d8e17-4826-4565-9483-4bd65d519254"/>
    <xsd:import namespace="2c14815f-a075-4f28-b05c-77c60d367bec"/>
    <xsd:import namespace="05abfff6-f6c1-4627-85aa-1b15bbf843c5"/>
    <xsd:import namespace="6ab24c80-77b8-46c2-aa17-c52ac0a116c0"/>
    <xsd:import namespace="16cea2d5-b351-413d-8de7-bbf0080ec93d"/>
    <xsd:import namespace="0b179d76-e2ce-4eae-9287-dc665f801877"/>
    <xsd:import namespace="FCC40C82-A202-4C75-9FA8-084998F9108D"/>
    <xsd:import namespace="e13dbbf7-32dc-4ea8-8762-8fad89836eec"/>
    <xsd:element name="properties">
      <xsd:complexType>
        <xsd:sequence>
          <xsd:element name="documentManagement">
            <xsd:complexType>
              <xsd:all>
                <xsd:element ref="ns3:DMS_EUCIClassificationTaxHTField0" minOccurs="0"/>
                <xsd:element ref="ns5:DMS_PRSUserSegmentTaxHTField0" minOccurs="0"/>
                <xsd:element ref="ns6:DMS_ShortTitle" minOccurs="0"/>
                <xsd:element ref="ns7:DMS_DocType" minOccurs="0"/>
                <xsd:element ref="ns8:DMS_DocType_Id" minOccurs="0"/>
                <xsd:element ref="ns9:DMS_MajorVersion" minOccurs="0"/>
                <xsd:element ref="ns10:DMS_MinorVersion" minOccurs="0"/>
                <xsd:element ref="ns12:DMS_Media_ReferenceNumber" minOccurs="0"/>
                <xsd:element ref="ns13:DMS_DocumentStatus" minOccurs="0"/>
                <xsd:element ref="ns14:DMS_BookCaptain" minOccurs="0"/>
                <xsd:element ref="ns15:DMS_DateOfOrigin" minOccurs="0"/>
                <xsd:element ref="ns16:DMS_OriginatorSender" minOccurs="0"/>
                <xsd:element ref="ns17:DMS_CountryOfOrigin" minOccurs="0"/>
                <xsd:element ref="ns18:DMS_Media_TotalNumberProducedOrReceived" minOccurs="0"/>
                <xsd:element ref="ns19:DMS_Media_CopyNumber" minOccurs="0"/>
                <xsd:element ref="ns20:DMS_Classification" minOccurs="0"/>
                <xsd:element ref="ns21:DMS_Media_OnDate" minOccurs="0"/>
                <xsd:element ref="ns22:DMS_Media_DateReceiptReturned" minOccurs="0"/>
                <xsd:element ref="ns23:DMS_Remarks" minOccurs="0"/>
                <xsd:element ref="ns24:DMS_Organization" minOccurs="0"/>
                <xsd:element ref="ns25:DMS_Organization_Id" minOccurs="0"/>
                <xsd:element ref="ns26:DMS_Department" minOccurs="0"/>
                <xsd:element ref="ns27:DMS_Department_Id" minOccurs="0"/>
                <xsd:element ref="ns28:DMS_Area" minOccurs="0"/>
                <xsd:element ref="ns29:DMS_Area_Id" minOccurs="0"/>
                <xsd:element ref="ns30:DMS_ExportedTo" minOccurs="0"/>
                <xsd:element ref="ns31:DMS_Key" minOccurs="0"/>
                <xsd:element ref="ns32:DMS_SourceDocument" minOccurs="0"/>
                <xsd:element ref="ns33:DMS_DocumentID" minOccurs="0"/>
                <xsd:element ref="ns34:DMS_ExportComments" minOccurs="0"/>
                <xsd:element ref="ns35:DMS_SourcePath" minOccurs="0"/>
                <xsd:element ref="ns36:DMS_DeliveryNote" minOccurs="0"/>
                <xsd:element ref="ns37:DMS_CompoundParent" minOccurs="0"/>
                <xsd:element ref="ns38:DMS_ExternalVersion" minOccurs="0"/>
                <xsd:element ref="ns39:DMS_RelatedItems" minOccurs="0"/>
                <xsd:element ref="ns40:DMS_WF_ProcessingState" minOccurs="0"/>
                <xsd:element ref="ns41:DMS_WF_Comments" minOccurs="0"/>
                <xsd:element ref="ns42:DMS_Media_BookAndSerialNumber" minOccurs="0"/>
                <xsd:element ref="ns43:DMS_WorkflowInstanceId" minOccurs="0"/>
                <xsd:element ref="ns44:DMS_WorkflowSiteId" minOccurs="0"/>
                <xsd:element ref="ns45:DMS_WorkflowListId" minOccurs="0"/>
                <xsd:element ref="ns46:DMS_WF_DocumentCategory" minOccurs="0"/>
                <xsd:element ref="ns47:DMS_PRSInfoText" minOccurs="0"/>
                <xsd:element ref="ns48:_dlc_DocId" minOccurs="0"/>
                <xsd:element ref="ns48:_dlc_DocIdUrl" minOccurs="0"/>
                <xsd:element ref="ns48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72e9d-1866-44a7-b2f6-69703d3cd2fb" elementFormDefault="qualified">
    <xsd:import namespace="http://schemas.microsoft.com/office/2006/documentManagement/types"/>
    <xsd:import namespace="http://schemas.microsoft.com/office/infopath/2007/PartnerControls"/>
    <xsd:element name="DMS_EUCIClassificationTaxHTField0" ma:index="9" nillable="true" ma:taxonomy="true" ma:internalName="DMS_EUCIClassificationTaxHTField0" ma:taxonomyFieldName="DMS_EUCIClassification" ma:displayName="EUCI Classification" ma:readOnly="true" ma:fieldId="{74b687fc-5804-4e03-9a3d-894b5ee56c2f}" ma:sspId="b23a056c-89db-4a99-acd4-ee24c7c2bb94" ma:termSetId="52268a42-0d5f-4601-a8e2-2cbba38dacd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d27c2-673a-4155-bf19-7b3c12a4c9db" elementFormDefault="qualified">
    <xsd:import namespace="http://schemas.microsoft.com/office/2006/documentManagement/types"/>
    <xsd:import namespace="http://schemas.microsoft.com/office/infopath/2007/PartnerControls"/>
    <xsd:element name="DMS_PRSUserSegmentTaxHTField0" ma:index="11" nillable="true" ma:taxonomy="true" ma:internalName="DMS_PRSUserSegmentTaxHTField0" ma:taxonomyFieldName="DMS_PRSUserSegment" ma:displayName="PRS User Segment" ma:readOnly="true" ma:fieldId="{cfe9a903-3c0e-4ec9-a81d-f30ee2eaa7ad}" ma:taxonomyMulti="true" ma:sspId="b23a056c-89db-4a99-acd4-ee24c7c2bb94" ma:termSetId="d05c29e5-e53f-425e-9bf8-8bd2515b7bb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406b6-13fe-4000-ace4-91ce38e5d599" elementFormDefault="qualified">
    <xsd:import namespace="http://schemas.microsoft.com/office/2006/documentManagement/types"/>
    <xsd:import namespace="http://schemas.microsoft.com/office/infopath/2007/PartnerControls"/>
    <xsd:element name="DMS_ShortTitle" ma:index="12" nillable="true" ma:displayName="Short Title" ma:internalName="DMS_ShortTitl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7662f-3079-4e88-ac58-b88254cacdd6" elementFormDefault="qualified">
    <xsd:import namespace="http://schemas.microsoft.com/office/2006/documentManagement/types"/>
    <xsd:import namespace="http://schemas.microsoft.com/office/infopath/2007/PartnerControls"/>
    <xsd:element name="DMS_DocType" ma:index="13" nillable="true" ma:displayName="Document Type" ma:internalName="DMS_DocTyp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931e1-e4fe-41b0-b0cd-07217a4a6f83" elementFormDefault="qualified">
    <xsd:import namespace="http://schemas.microsoft.com/office/2006/documentManagement/types"/>
    <xsd:import namespace="http://schemas.microsoft.com/office/infopath/2007/PartnerControls"/>
    <xsd:element name="DMS_DocType_Id" ma:index="14" nillable="true" ma:displayName="Document Type Id" ma:decimals="0" ma:hidden="true" ma:internalName="DMS_DocType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651c6-28fd-42cb-9e21-5fa82d85a27f" elementFormDefault="qualified">
    <xsd:import namespace="http://schemas.microsoft.com/office/2006/documentManagement/types"/>
    <xsd:import namespace="http://schemas.microsoft.com/office/infopath/2007/PartnerControls"/>
    <xsd:element name="DMS_MajorVersion" ma:index="15" nillable="true" ma:displayName="Major Version" ma:decimals="0" ma:internalName="DMS_MajorVersion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ebd70-e028-4dc2-a73f-6a5a40cd1ddf" elementFormDefault="qualified">
    <xsd:import namespace="http://schemas.microsoft.com/office/2006/documentManagement/types"/>
    <xsd:import namespace="http://schemas.microsoft.com/office/infopath/2007/PartnerControls"/>
    <xsd:element name="DMS_MinorVersion" ma:index="16" nillable="true" ma:displayName="Minor Version" ma:decimals="0" ma:internalName="DMS_MinorVersion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5f743-1d2b-4791-a2fe-71dce49ba958" elementFormDefault="qualified">
    <xsd:import namespace="http://schemas.microsoft.com/office/2006/documentManagement/types"/>
    <xsd:import namespace="http://schemas.microsoft.com/office/infopath/2007/PartnerControls"/>
    <xsd:element name="DMS_Media_ReferenceNumber" ma:index="18" nillable="true" ma:displayName="Reference Number" ma:indexed="true" ma:internalName="DMS_Media_ReferenceNumb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a0ef5-ae57-429a-b1fe-9b54d3997451" elementFormDefault="qualified">
    <xsd:import namespace="http://schemas.microsoft.com/office/2006/documentManagement/types"/>
    <xsd:import namespace="http://schemas.microsoft.com/office/infopath/2007/PartnerControls"/>
    <xsd:element name="DMS_DocumentStatus" ma:index="19" nillable="true" ma:displayName="Document Status" ma:indexed="true" ma:internalName="DMS_DocumentStatus">
      <xsd:simpleType>
        <xsd:restriction base="dms:Choice">
          <xsd:enumeration value="Under Review"/>
          <xsd:enumeration value="Approved"/>
          <xsd:enumeration value="Obsolete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e22fd-3464-4082-b959-c2920c978265" elementFormDefault="qualified">
    <xsd:import namespace="http://schemas.microsoft.com/office/2006/documentManagement/types"/>
    <xsd:import namespace="http://schemas.microsoft.com/office/infopath/2007/PartnerControls"/>
    <xsd:element name="DMS_BookCaptain" ma:index="20" nillable="true" ma:displayName="Book Captain" ma:internalName="DMS_BookCaptai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a875a-3549-4742-9b14-408b1ea39d3d" elementFormDefault="qualified">
    <xsd:import namespace="http://schemas.microsoft.com/office/2006/documentManagement/types"/>
    <xsd:import namespace="http://schemas.microsoft.com/office/infopath/2007/PartnerControls"/>
    <xsd:element name="DMS_DateOfOrigin" ma:index="21" nillable="true" ma:displayName="Doc Date of Origin" ma:hidden="true" ma:internalName="DMS_DateOfOrigi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5bbbd-7ccd-49b9-81a6-facf7a9a14e6" elementFormDefault="qualified">
    <xsd:import namespace="http://schemas.microsoft.com/office/2006/documentManagement/types"/>
    <xsd:import namespace="http://schemas.microsoft.com/office/infopath/2007/PartnerControls"/>
    <xsd:element name="DMS_OriginatorSender" ma:index="22" nillable="true" ma:displayName="Doc Originator or Sender" ma:internalName="DMS_OriginatorSend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37e8c-62a8-42f6-9f61-68d8a8cb0499" elementFormDefault="qualified">
    <xsd:import namespace="http://schemas.microsoft.com/office/2006/documentManagement/types"/>
    <xsd:import namespace="http://schemas.microsoft.com/office/infopath/2007/PartnerControls"/>
    <xsd:element name="DMS_CountryOfOrigin" ma:index="23" nillable="true" ma:displayName="Doc Country of Origin" ma:hidden="true" ma:internalName="DMS_CountryOfOrigi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b1114-c44f-45e9-8982-93bb3f30e030" elementFormDefault="qualified">
    <xsd:import namespace="http://schemas.microsoft.com/office/2006/documentManagement/types"/>
    <xsd:import namespace="http://schemas.microsoft.com/office/infopath/2007/PartnerControls"/>
    <xsd:element name="DMS_Media_TotalNumberProducedOrReceived" ma:index="24" nillable="true" ma:displayName="Total Number Produced or Received" ma:decimals="0" ma:hidden="true" ma:internalName="DMS_Media_TotalNumberProducedOrReceive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4dde5-bdd6-4edd-9bbb-95ed14f7b8b3" elementFormDefault="qualified">
    <xsd:import namespace="http://schemas.microsoft.com/office/2006/documentManagement/types"/>
    <xsd:import namespace="http://schemas.microsoft.com/office/infopath/2007/PartnerControls"/>
    <xsd:element name="DMS_Media_CopyNumber" ma:index="25" nillable="true" ma:displayName="Copy Number" ma:hidden="true" ma:internalName="DMS_Media_CopyNumbe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62279-9a32-4a89-9943-5479f064de73" elementFormDefault="qualified">
    <xsd:import namespace="http://schemas.microsoft.com/office/2006/documentManagement/types"/>
    <xsd:import namespace="http://schemas.microsoft.com/office/infopath/2007/PartnerControls"/>
    <xsd:element name="DMS_Classification" ma:index="26" nillable="true" ma:displayName="Doc Original Classification" ma:hidden="true" ma:internalName="DMS_Classifi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7da63-a24e-48d0-b2b1-a3b5b046ede5" elementFormDefault="qualified">
    <xsd:import namespace="http://schemas.microsoft.com/office/2006/documentManagement/types"/>
    <xsd:import namespace="http://schemas.microsoft.com/office/infopath/2007/PartnerControls"/>
    <xsd:element name="DMS_Media_OnDate" ma:index="27" nillable="true" ma:displayName="On (date)" ma:format="DateTime" ma:hidden="true" ma:internalName="DMS_Media_On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ff8a5-da8a-436d-bef6-66e03773f17c" elementFormDefault="qualified">
    <xsd:import namespace="http://schemas.microsoft.com/office/2006/documentManagement/types"/>
    <xsd:import namespace="http://schemas.microsoft.com/office/infopath/2007/PartnerControls"/>
    <xsd:element name="DMS_Media_DateReceiptReturned" ma:index="28" nillable="true" ma:displayName="Date Receipt Returned" ma:format="DateTime" ma:hidden="true" ma:internalName="DMS_Media_DateReceiptReturn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d40e2-5dcb-43cf-851d-f8be19425761" elementFormDefault="qualified">
    <xsd:import namespace="http://schemas.microsoft.com/office/2006/documentManagement/types"/>
    <xsd:import namespace="http://schemas.microsoft.com/office/infopath/2007/PartnerControls"/>
    <xsd:element name="DMS_Remarks" ma:index="29" nillable="true" ma:displayName="Doc Remarks" ma:internalName="DMS_Remark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8f5ea-05c9-4764-b1a4-ea5b6ec2d662" elementFormDefault="qualified">
    <xsd:import namespace="http://schemas.microsoft.com/office/2006/documentManagement/types"/>
    <xsd:import namespace="http://schemas.microsoft.com/office/infopath/2007/PartnerControls"/>
    <xsd:element name="DMS_Organization" ma:index="30" nillable="true" ma:displayName="Organization" ma:internalName="DMS_Organiz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45ddc-1a1c-474d-95a6-2f9a0b41a599" elementFormDefault="qualified">
    <xsd:import namespace="http://schemas.microsoft.com/office/2006/documentManagement/types"/>
    <xsd:import namespace="http://schemas.microsoft.com/office/infopath/2007/PartnerControls"/>
    <xsd:element name="DMS_Organization_Id" ma:index="31" nillable="true" ma:displayName="Organization Id" ma:decimals="0" ma:hidden="true" ma:internalName="DMS_Organization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45404-d3b9-4587-9d9c-566aada812c2" elementFormDefault="qualified">
    <xsd:import namespace="http://schemas.microsoft.com/office/2006/documentManagement/types"/>
    <xsd:import namespace="http://schemas.microsoft.com/office/infopath/2007/PartnerControls"/>
    <xsd:element name="DMS_Department" ma:index="32" nillable="true" ma:displayName="Department/Programme" ma:internalName="DMS_Departm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c247c-9bf9-4c04-beed-893801e2a974" elementFormDefault="qualified">
    <xsd:import namespace="http://schemas.microsoft.com/office/2006/documentManagement/types"/>
    <xsd:import namespace="http://schemas.microsoft.com/office/infopath/2007/PartnerControls"/>
    <xsd:element name="DMS_Department_Id" ma:index="33" nillable="true" ma:displayName="Department Id" ma:decimals="0" ma:hidden="true" ma:internalName="DMS_Department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464b-e49e-483c-aecd-1ca9efaa97c1" elementFormDefault="qualified">
    <xsd:import namespace="http://schemas.microsoft.com/office/2006/documentManagement/types"/>
    <xsd:import namespace="http://schemas.microsoft.com/office/infopath/2007/PartnerControls"/>
    <xsd:element name="DMS_Area" ma:index="34" nillable="true" ma:displayName="Area/Function" ma:internalName="DMS_Are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21089-857d-4dce-914e-85d3434ff8d9" elementFormDefault="qualified">
    <xsd:import namespace="http://schemas.microsoft.com/office/2006/documentManagement/types"/>
    <xsd:import namespace="http://schemas.microsoft.com/office/infopath/2007/PartnerControls"/>
    <xsd:element name="DMS_Area_Id" ma:index="35" nillable="true" ma:displayName="Area Id" ma:decimals="0" ma:hidden="true" ma:internalName="DMS_Area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c0abb-ee9f-408b-a09c-90242604902e" elementFormDefault="qualified">
    <xsd:import namespace="http://schemas.microsoft.com/office/2006/documentManagement/types"/>
    <xsd:import namespace="http://schemas.microsoft.com/office/infopath/2007/PartnerControls"/>
    <xsd:element name="DMS_ExportedTo" ma:index="36" nillable="true" ma:displayName="Exported To" ma:hidden="true" ma:internalName="DMS_ExportedTo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5876a-bdb6-4337-bcd2-725ab1f55c1b" elementFormDefault="qualified">
    <xsd:import namespace="http://schemas.microsoft.com/office/2006/documentManagement/types"/>
    <xsd:import namespace="http://schemas.microsoft.com/office/infopath/2007/PartnerControls"/>
    <xsd:element name="DMS_Key" ma:index="37" nillable="true" ma:displayName="Encryption Key ID" ma:hidden="true" ma:internalName="DMS_Key">
      <xsd:simpleType>
        <xsd:union memberTypes="dms:Text">
          <xsd:simpleType>
            <xsd:restriction base="dms:Choice"/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15d0f-bd81-4951-b53f-b37f0347ed38" elementFormDefault="qualified">
    <xsd:import namespace="http://schemas.microsoft.com/office/2006/documentManagement/types"/>
    <xsd:import namespace="http://schemas.microsoft.com/office/infopath/2007/PartnerControls"/>
    <xsd:element name="DMS_SourceDocument" ma:index="38" nillable="true" ma:displayName="Source Document" ma:format="Hyperlink" ma:internalName="DMS_SourceDocumen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cceb8-f0c0-4408-be7a-973992f2def5" elementFormDefault="qualified">
    <xsd:import namespace="http://schemas.microsoft.com/office/2006/documentManagement/types"/>
    <xsd:import namespace="http://schemas.microsoft.com/office/infopath/2007/PartnerControls"/>
    <xsd:element name="DMS_DocumentID" ma:index="39" nillable="true" ma:displayName="Document ID" ma:internalName="DMS_Document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9fb10-6e1d-44f9-8838-acb5f14bc94b" elementFormDefault="qualified">
    <xsd:import namespace="http://schemas.microsoft.com/office/2006/documentManagement/types"/>
    <xsd:import namespace="http://schemas.microsoft.com/office/infopath/2007/PartnerControls"/>
    <xsd:element name="DMS_ExportComments" ma:index="40" nillable="true" ma:displayName="Export Comments" ma:internalName="DMS_ExportComme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a0372-dbfb-4b8d-87cd-9226cf4cd92d" elementFormDefault="qualified">
    <xsd:import namespace="http://schemas.microsoft.com/office/2006/documentManagement/types"/>
    <xsd:import namespace="http://schemas.microsoft.com/office/infopath/2007/PartnerControls"/>
    <xsd:element name="DMS_SourcePath" ma:index="41" nillable="true" ma:displayName="Source Path" ma:hidden="true" ma:internalName="DMS_SourcePath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b4bb6-f7a9-494f-818e-1a36e5e9ca7c" elementFormDefault="qualified">
    <xsd:import namespace="http://schemas.microsoft.com/office/2006/documentManagement/types"/>
    <xsd:import namespace="http://schemas.microsoft.com/office/infopath/2007/PartnerControls"/>
    <xsd:element name="DMS_DeliveryNote" ma:index="42" nillable="true" ma:displayName="Delivery Note" ma:internalName="DMS_DeliveryNot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d7e59-5214-4d2a-9614-c5c0654f74e7" elementFormDefault="qualified">
    <xsd:import namespace="http://schemas.microsoft.com/office/2006/documentManagement/types"/>
    <xsd:import namespace="http://schemas.microsoft.com/office/infopath/2007/PartnerControls"/>
    <xsd:element name="DMS_CompoundParent" ma:index="43" nillable="true" ma:displayName="Master Document Reference Number" ma:indexed="true" ma:internalName="DMS_CompoundPar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f2c7e-e651-4a18-9ede-20cc0eadd302" elementFormDefault="qualified">
    <xsd:import namespace="http://schemas.microsoft.com/office/2006/documentManagement/types"/>
    <xsd:import namespace="http://schemas.microsoft.com/office/infopath/2007/PartnerControls"/>
    <xsd:element name="DMS_ExternalVersion" ma:index="44" nillable="true" ma:displayName="External Version Number" ma:internalName="DMS_External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54799-7c1b-4ded-84cc-a8dae396b2f5" elementFormDefault="qualified">
    <xsd:import namespace="http://schemas.microsoft.com/office/2006/documentManagement/types"/>
    <xsd:import namespace="http://schemas.microsoft.com/office/infopath/2007/PartnerControls"/>
    <xsd:element name="DMS_RelatedItems" ma:index="45" nillable="true" ma:displayName="Related Items" ma:hidden="true" ma:internalName="DMS_RelatedItem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0583f-22c6-4080-ae82-01d00498607f" elementFormDefault="qualified">
    <xsd:import namespace="http://schemas.microsoft.com/office/2006/documentManagement/types"/>
    <xsd:import namespace="http://schemas.microsoft.com/office/infopath/2007/PartnerControls"/>
    <xsd:element name="DMS_WF_ProcessingState" ma:index="46" nillable="true" ma:displayName="Workflow Status" ma:internalName="DMS_WF_ProcessingStat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d8e17-4826-4565-9483-4bd65d519254" elementFormDefault="qualified">
    <xsd:import namespace="http://schemas.microsoft.com/office/2006/documentManagement/types"/>
    <xsd:import namespace="http://schemas.microsoft.com/office/infopath/2007/PartnerControls"/>
    <xsd:element name="DMS_WF_Comments" ma:index="47" nillable="true" ma:displayName="Workflow comments" ma:internalName="DMS_WF_Comment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4815f-a075-4f28-b05c-77c60d367bec" elementFormDefault="qualified">
    <xsd:import namespace="http://schemas.microsoft.com/office/2006/documentManagement/types"/>
    <xsd:import namespace="http://schemas.microsoft.com/office/infopath/2007/PartnerControls"/>
    <xsd:element name="DMS_Media_BookAndSerialNumber" ma:index="48" nillable="true" ma:displayName="BAS Number" ma:hidden="true" ma:internalName="DMS_Media_BookAndSerialNumb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bfff6-f6c1-4627-85aa-1b15bbf843c5" elementFormDefault="qualified">
    <xsd:import namespace="http://schemas.microsoft.com/office/2006/documentManagement/types"/>
    <xsd:import namespace="http://schemas.microsoft.com/office/infopath/2007/PartnerControls"/>
    <xsd:element name="DMS_WorkflowInstanceId" ma:index="49" nillable="true" ma:displayName="Workflow Id" ma:hidden="true" ma:indexed="true" ma:internalName="DMS_WorkflowInstance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24c80-77b8-46c2-aa17-c52ac0a116c0" elementFormDefault="qualified">
    <xsd:import namespace="http://schemas.microsoft.com/office/2006/documentManagement/types"/>
    <xsd:import namespace="http://schemas.microsoft.com/office/infopath/2007/PartnerControls"/>
    <xsd:element name="DMS_WorkflowSiteId" ma:index="50" nillable="true" ma:displayName="Workflow Site Id" ma:hidden="true" ma:internalName="DMS_WorkflowSite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ea2d5-b351-413d-8de7-bbf0080ec93d" elementFormDefault="qualified">
    <xsd:import namespace="http://schemas.microsoft.com/office/2006/documentManagement/types"/>
    <xsd:import namespace="http://schemas.microsoft.com/office/infopath/2007/PartnerControls"/>
    <xsd:element name="DMS_WorkflowListId" ma:index="51" nillable="true" ma:displayName="Workflow Library Id" ma:hidden="true" ma:internalName="DMS_WorkflowList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79d76-e2ce-4eae-9287-dc665f801877" elementFormDefault="qualified">
    <xsd:import namespace="http://schemas.microsoft.com/office/2006/documentManagement/types"/>
    <xsd:import namespace="http://schemas.microsoft.com/office/infopath/2007/PartnerControls"/>
    <xsd:element name="DMS_WF_DocumentCategory" ma:index="52" nillable="true" ma:displayName="Document category" ma:hidden="true" ma:internalName="DMS_WF_DocumentCategory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40C82-A202-4C75-9FA8-084998F9108D" elementFormDefault="qualified">
    <xsd:import namespace="http://schemas.microsoft.com/office/2006/documentManagement/types"/>
    <xsd:import namespace="http://schemas.microsoft.com/office/infopath/2007/PartnerControls"/>
    <xsd:element name="DMS_PRSInfoText" ma:index="53" nillable="true" ma:displayName="PRS Information" ma:default="0" ma:internalName="DMS_PRSInfoTex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dbbf7-32dc-4ea8-8762-8fad89836eec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 ma:readOnly="tru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S_Organization xmlns="23b8f5ea-05c9-4764-b1a4-ea5b6ec2d662">UNKNOWN</DMS_Organization>
    <DMS_Area_Id xmlns="d3621089-857d-4dce-914e-85d3434ff8d9">0</DMS_Area_Id>
    <DMS_DocType xmlns="bf27662f-3079-4e88-ac58-b88254cacdd6">UNKNOWN</DMS_DocType>
    <DMS_Department xmlns="a2c45404-d3b9-4587-9d9c-566aada812c2">UNKNOWN</DMS_Department>
    <DMS_Department_Id xmlns="6c7c247c-9bf9-4c04-beed-893801e2a974">0</DMS_Department_Id>
    <_dlc_DocId xmlns="e13dbbf7-32dc-4ea8-8762-8fad89836eec">TWS-OED-1F1D97D1C12D4878AE1CAC18F549DDA9</_dlc_DocId>
    <DMS_DocType_Id xmlns="25a931e1-e4fe-41b0-b0cd-07217a4a6f83">0</DMS_DocType_Id>
    <_dlc_DocIdUrl xmlns="e13dbbf7-32dc-4ea8-8762-8fad89836eec">
      <Url>https://dms.gsa.europa.eu/tws/oed/_layouts/15/DocIdRedir.aspx?ID=TWS-OED-1F1D97D1C12D4878AE1CAC18F549DDA9</Url>
      <Description>TWS-OED-1F1D97D1C12D4878AE1CAC18F549DDA9</Description>
    </_dlc_DocIdUrl>
    <DMS_Area xmlns="172e464b-e49e-483c-aecd-1ca9efaa97c1">UNKNOWN</DMS_Area>
    <DMS_Media_ReferenceNumber xmlns="ed65f743-1d2b-4791-a2fe-71dce49ba958" xsi:nil="true"/>
    <DMS_Organization_Id xmlns="ea545ddc-1a1c-474d-95a6-2f9a0b41a599">0</DMS_Organization_Id>
    <DMS_DocumentID xmlns="736cceb8-f0c0-4408-be7a-973992f2def5" xsi:nil="true"/>
    <DMS_ShortTitle xmlns="495406b6-13fe-4000-ace4-91ce38e5d599">Exchange with Ms Parly French Minister of</DMS_ShortTitle>
    <_dlc_DocIdPersistId xmlns="e13dbbf7-32dc-4ea8-8762-8fad89836eec">false</_dlc_DocIdPersistId>
    <DMS_Remarks xmlns="4a8d40e2-5dcb-43cf-851d-f8be19425761" xsi:nil="true"/>
    <DMS_ExportedTo xmlns="a5ec0abb-ee9f-408b-a09c-90242604902e" xsi:nil="true"/>
    <DMS_Key xmlns="6cd5876a-bdb6-4337-bcd2-725ab1f55c1b" xsi:nil="true"/>
    <DMS_SourcePath xmlns="d36a0372-dbfb-4b8d-87cd-9226cf4cd92d" xsi:nil="true"/>
    <DMS_Classification xmlns="ef562279-9a32-4a89-9943-5479f064de73" xsi:nil="true"/>
    <DMS_Media_TotalNumberProducedOrReceived xmlns="e7db1114-c44f-45e9-8982-93bb3f30e030" xsi:nil="true"/>
    <DMS_DateOfOrigin xmlns="1f4a875a-3549-4742-9b14-408b1ea39d3d" xsi:nil="true"/>
    <DMS_BookCaptain xmlns="00ae22fd-3464-4082-b959-c2920c978265">
      <UserInfo>
        <DisplayName/>
        <AccountId xsi:nil="true"/>
        <AccountType/>
      </UserInfo>
    </DMS_BookCaptain>
    <DMS_Media_DateReceiptReturned xmlns="644ff8a5-da8a-436d-bef6-66e03773f17c" xsi:nil="true"/>
    <DMS_PRSInfoText xmlns="FCC40C82-A202-4C75-9FA8-084998F9108D">0</DMS_PRSInfoText>
    <DMS_DocumentStatus xmlns="692a0ef5-ae57-429a-b1fe-9b54d3997451" xsi:nil="true"/>
    <DMS_CountryOfOrigin xmlns="a0b37e8c-62a8-42f6-9f61-68d8a8cb0499" xsi:nil="true"/>
    <DMS_Media_CopyNumber xmlns="2a34dde5-bdd6-4edd-9bbb-95ed14f7b8b3" xsi:nil="true"/>
    <DMS_Media_OnDate xmlns="fb37da63-a24e-48d0-b2b1-a3b5b046ede5" xsi:nil="true"/>
    <DMS_DeliveryNote xmlns="a83b4bb6-f7a9-494f-818e-1a36e5e9ca7c" xsi:nil="true"/>
    <DMS_PRSUserSegmentTaxHTField0 xmlns="917d27c2-673a-4155-bf19-7b3c12a4c9db">
      <Terms xmlns="http://schemas.microsoft.com/office/infopath/2007/PartnerControls"/>
    </DMS_PRSUserSegmentTaxHTField0>
    <DMS_ExternalVersion xmlns="171f2c7e-e651-4a18-9ede-20cc0eadd302" xsi:nil="true"/>
    <DMS_EUCIClassificationTaxHTField0 xmlns="9a272e9d-1866-44a7-b2f6-69703d3cd2fb">
      <Terms xmlns="http://schemas.microsoft.com/office/infopath/2007/PartnerControls"/>
    </DMS_EUCIClassificationTaxHTField0>
    <DMS_WF_Comments xmlns="704d8e17-4826-4565-9483-4bd65d519254" xsi:nil="true"/>
    <DMS_WF_DocumentCategory xmlns="0b179d76-e2ce-4eae-9287-dc665f801877" xsi:nil="true"/>
    <DMS_OriginatorSender xmlns="c3b5bbbd-7ccd-49b9-81a6-facf7a9a14e6" xsi:nil="true"/>
    <DMS_WorkflowListId xmlns="16cea2d5-b351-413d-8de7-bbf0080ec93d" xsi:nil="true"/>
    <DMS_RelatedItems xmlns="6b054799-7c1b-4ded-84cc-a8dae396b2f5" xsi:nil="true"/>
    <DMS_CompoundParent xmlns="8dbd7e59-5214-4d2a-9614-c5c0654f74e7" xsi:nil="true"/>
    <DMS_ExportComments xmlns="d329fb10-6e1d-44f9-8838-acb5f14bc94b" xsi:nil="true"/>
    <DMS_Media_BookAndSerialNumber xmlns="2c14815f-a075-4f28-b05c-77c60d367bec" xsi:nil="true"/>
    <DMS_SourceDocument xmlns="1cb15d0f-bd81-4951-b53f-b37f0347ed38">
      <Url xsi:nil="true"/>
      <Description xsi:nil="true"/>
    </DMS_SourceDocument>
    <DMS_WorkflowInstanceId xmlns="05abfff6-f6c1-4627-85aa-1b15bbf843c5" xsi:nil="true"/>
    <DMS_WorkflowSiteId xmlns="6ab24c80-77b8-46c2-aa17-c52ac0a116c0" xsi:nil="true"/>
    <DMS_WF_ProcessingState xmlns="6ca0583f-22c6-4080-ae82-01d00498607f" xsi:nil="true"/>
  </documentManagement>
</p:properties>
</file>

<file path=customXml/itemProps1.xml><?xml version="1.0" encoding="utf-8"?>
<ds:datastoreItem xmlns:ds="http://schemas.openxmlformats.org/officeDocument/2006/customXml" ds:itemID="{9F0715BA-8DE2-4815-993C-019D6FC1480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1745BBE-B447-4D80-9313-F2E11DC8C1A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CDF95BF-58D5-4493-AC5B-5F2D2221DEB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F4E7EBD-D0B9-4809-BCAB-47B713541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272e9d-1866-44a7-b2f6-69703d3cd2fb"/>
    <ds:schemaRef ds:uri="917d27c2-673a-4155-bf19-7b3c12a4c9db"/>
    <ds:schemaRef ds:uri="495406b6-13fe-4000-ace4-91ce38e5d599"/>
    <ds:schemaRef ds:uri="bf27662f-3079-4e88-ac58-b88254cacdd6"/>
    <ds:schemaRef ds:uri="25a931e1-e4fe-41b0-b0cd-07217a4a6f83"/>
    <ds:schemaRef ds:uri="7be651c6-28fd-42cb-9e21-5fa82d85a27f"/>
    <ds:schemaRef ds:uri="61debd70-e028-4dc2-a73f-6a5a40cd1ddf"/>
    <ds:schemaRef ds:uri="ed65f743-1d2b-4791-a2fe-71dce49ba958"/>
    <ds:schemaRef ds:uri="692a0ef5-ae57-429a-b1fe-9b54d3997451"/>
    <ds:schemaRef ds:uri="00ae22fd-3464-4082-b959-c2920c978265"/>
    <ds:schemaRef ds:uri="1f4a875a-3549-4742-9b14-408b1ea39d3d"/>
    <ds:schemaRef ds:uri="c3b5bbbd-7ccd-49b9-81a6-facf7a9a14e6"/>
    <ds:schemaRef ds:uri="a0b37e8c-62a8-42f6-9f61-68d8a8cb0499"/>
    <ds:schemaRef ds:uri="e7db1114-c44f-45e9-8982-93bb3f30e030"/>
    <ds:schemaRef ds:uri="2a34dde5-bdd6-4edd-9bbb-95ed14f7b8b3"/>
    <ds:schemaRef ds:uri="ef562279-9a32-4a89-9943-5479f064de73"/>
    <ds:schemaRef ds:uri="fb37da63-a24e-48d0-b2b1-a3b5b046ede5"/>
    <ds:schemaRef ds:uri="644ff8a5-da8a-436d-bef6-66e03773f17c"/>
    <ds:schemaRef ds:uri="4a8d40e2-5dcb-43cf-851d-f8be19425761"/>
    <ds:schemaRef ds:uri="23b8f5ea-05c9-4764-b1a4-ea5b6ec2d662"/>
    <ds:schemaRef ds:uri="ea545ddc-1a1c-474d-95a6-2f9a0b41a599"/>
    <ds:schemaRef ds:uri="a2c45404-d3b9-4587-9d9c-566aada812c2"/>
    <ds:schemaRef ds:uri="6c7c247c-9bf9-4c04-beed-893801e2a974"/>
    <ds:schemaRef ds:uri="172e464b-e49e-483c-aecd-1ca9efaa97c1"/>
    <ds:schemaRef ds:uri="d3621089-857d-4dce-914e-85d3434ff8d9"/>
    <ds:schemaRef ds:uri="a5ec0abb-ee9f-408b-a09c-90242604902e"/>
    <ds:schemaRef ds:uri="6cd5876a-bdb6-4337-bcd2-725ab1f55c1b"/>
    <ds:schemaRef ds:uri="1cb15d0f-bd81-4951-b53f-b37f0347ed38"/>
    <ds:schemaRef ds:uri="736cceb8-f0c0-4408-be7a-973992f2def5"/>
    <ds:schemaRef ds:uri="d329fb10-6e1d-44f9-8838-acb5f14bc94b"/>
    <ds:schemaRef ds:uri="d36a0372-dbfb-4b8d-87cd-9226cf4cd92d"/>
    <ds:schemaRef ds:uri="a83b4bb6-f7a9-494f-818e-1a36e5e9ca7c"/>
    <ds:schemaRef ds:uri="8dbd7e59-5214-4d2a-9614-c5c0654f74e7"/>
    <ds:schemaRef ds:uri="171f2c7e-e651-4a18-9ede-20cc0eadd302"/>
    <ds:schemaRef ds:uri="6b054799-7c1b-4ded-84cc-a8dae396b2f5"/>
    <ds:schemaRef ds:uri="6ca0583f-22c6-4080-ae82-01d00498607f"/>
    <ds:schemaRef ds:uri="704d8e17-4826-4565-9483-4bd65d519254"/>
    <ds:schemaRef ds:uri="2c14815f-a075-4f28-b05c-77c60d367bec"/>
    <ds:schemaRef ds:uri="05abfff6-f6c1-4627-85aa-1b15bbf843c5"/>
    <ds:schemaRef ds:uri="6ab24c80-77b8-46c2-aa17-c52ac0a116c0"/>
    <ds:schemaRef ds:uri="16cea2d5-b351-413d-8de7-bbf0080ec93d"/>
    <ds:schemaRef ds:uri="0b179d76-e2ce-4eae-9287-dc665f801877"/>
    <ds:schemaRef ds:uri="FCC40C82-A202-4C75-9FA8-084998F9108D"/>
    <ds:schemaRef ds:uri="e13dbbf7-32dc-4ea8-8762-8fad89836e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F921DA3-7E8A-4D7C-A263-7738F15E6767}">
  <ds:schemaRefs>
    <ds:schemaRef ds:uri="917d27c2-673a-4155-bf19-7b3c12a4c9db"/>
    <ds:schemaRef ds:uri="171f2c7e-e651-4a18-9ede-20cc0eadd302"/>
    <ds:schemaRef ds:uri="a0b37e8c-62a8-42f6-9f61-68d8a8cb0499"/>
    <ds:schemaRef ds:uri="fb37da63-a24e-48d0-b2b1-a3b5b046ede5"/>
    <ds:schemaRef ds:uri="6ca0583f-22c6-4080-ae82-01d00498607f"/>
    <ds:schemaRef ds:uri="ef562279-9a32-4a89-9943-5479f064de73"/>
    <ds:schemaRef ds:uri="172e464b-e49e-483c-aecd-1ca9efaa97c1"/>
    <ds:schemaRef ds:uri="644ff8a5-da8a-436d-bef6-66e03773f17c"/>
    <ds:schemaRef ds:uri="25a931e1-e4fe-41b0-b0cd-07217a4a6f83"/>
    <ds:schemaRef ds:uri="6b054799-7c1b-4ded-84cc-a8dae396b2f5"/>
    <ds:schemaRef ds:uri="61debd70-e028-4dc2-a73f-6a5a40cd1ddf"/>
    <ds:schemaRef ds:uri="c3b5bbbd-7ccd-49b9-81a6-facf7a9a14e6"/>
    <ds:schemaRef ds:uri="692a0ef5-ae57-429a-b1fe-9b54d3997451"/>
    <ds:schemaRef ds:uri="23b8f5ea-05c9-4764-b1a4-ea5b6ec2d662"/>
    <ds:schemaRef ds:uri="http://schemas.microsoft.com/office/infopath/2007/PartnerControls"/>
    <ds:schemaRef ds:uri="16cea2d5-b351-413d-8de7-bbf0080ec93d"/>
    <ds:schemaRef ds:uri="http://schemas.openxmlformats.org/package/2006/metadata/core-properties"/>
    <ds:schemaRef ds:uri="e13dbbf7-32dc-4ea8-8762-8fad89836eec"/>
    <ds:schemaRef ds:uri="FCC40C82-A202-4C75-9FA8-084998F9108D"/>
    <ds:schemaRef ds:uri="0b179d76-e2ce-4eae-9287-dc665f801877"/>
    <ds:schemaRef ds:uri="d36a0372-dbfb-4b8d-87cd-9226cf4cd92d"/>
    <ds:schemaRef ds:uri="6ab24c80-77b8-46c2-aa17-c52ac0a116c0"/>
    <ds:schemaRef ds:uri="e7db1114-c44f-45e9-8982-93bb3f30e030"/>
    <ds:schemaRef ds:uri="http://purl.org/dc/elements/1.1/"/>
    <ds:schemaRef ds:uri="7be651c6-28fd-42cb-9e21-5fa82d85a27f"/>
    <ds:schemaRef ds:uri="http://schemas.microsoft.com/office/2006/metadata/properties"/>
    <ds:schemaRef ds:uri="http://purl.org/dc/dcmitype/"/>
    <ds:schemaRef ds:uri="05abfff6-f6c1-4627-85aa-1b15bbf843c5"/>
    <ds:schemaRef ds:uri="bf27662f-3079-4e88-ac58-b88254cacdd6"/>
    <ds:schemaRef ds:uri="6c7c247c-9bf9-4c04-beed-893801e2a974"/>
    <ds:schemaRef ds:uri="a2c45404-d3b9-4587-9d9c-566aada812c2"/>
    <ds:schemaRef ds:uri="2c14815f-a075-4f28-b05c-77c60d367bec"/>
    <ds:schemaRef ds:uri="http://purl.org/dc/terms/"/>
    <ds:schemaRef ds:uri="9a272e9d-1866-44a7-b2f6-69703d3cd2fb"/>
    <ds:schemaRef ds:uri="http://schemas.microsoft.com/office/2006/documentManagement/types"/>
    <ds:schemaRef ds:uri="704d8e17-4826-4565-9483-4bd65d519254"/>
    <ds:schemaRef ds:uri="8dbd7e59-5214-4d2a-9614-c5c0654f74e7"/>
    <ds:schemaRef ds:uri="a83b4bb6-f7a9-494f-818e-1a36e5e9ca7c"/>
    <ds:schemaRef ds:uri="00ae22fd-3464-4082-b959-c2920c978265"/>
    <ds:schemaRef ds:uri="d329fb10-6e1d-44f9-8838-acb5f14bc94b"/>
    <ds:schemaRef ds:uri="495406b6-13fe-4000-ace4-91ce38e5d599"/>
    <ds:schemaRef ds:uri="http://www.w3.org/XML/1998/namespace"/>
    <ds:schemaRef ds:uri="736cceb8-f0c0-4408-be7a-973992f2def5"/>
    <ds:schemaRef ds:uri="1cb15d0f-bd81-4951-b53f-b37f0347ed38"/>
    <ds:schemaRef ds:uri="6cd5876a-bdb6-4337-bcd2-725ab1f55c1b"/>
    <ds:schemaRef ds:uri="a5ec0abb-ee9f-408b-a09c-90242604902e"/>
    <ds:schemaRef ds:uri="d3621089-857d-4dce-914e-85d3434ff8d9"/>
    <ds:schemaRef ds:uri="ed65f743-1d2b-4791-a2fe-71dce49ba958"/>
    <ds:schemaRef ds:uri="4a8d40e2-5dcb-43cf-851d-f8be19425761"/>
    <ds:schemaRef ds:uri="ea545ddc-1a1c-474d-95a6-2f9a0b41a599"/>
    <ds:schemaRef ds:uri="2a34dde5-bdd6-4edd-9bbb-95ed14f7b8b3"/>
    <ds:schemaRef ds:uri="1f4a875a-3549-4742-9b14-408b1ea39d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Presentation-widescreen</Template>
  <TotalTime>23706</TotalTime>
  <Words>1950</Words>
  <Application>Microsoft Office PowerPoint</Application>
  <PresentationFormat>Widescreen</PresentationFormat>
  <Paragraphs>266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MS PGothic</vt:lpstr>
      <vt:lpstr>Arial</vt:lpstr>
      <vt:lpstr>Calibri</vt:lpstr>
      <vt:lpstr>Calibri Light</vt:lpstr>
      <vt:lpstr>Helvetica Neue</vt:lpstr>
      <vt:lpstr>Neo Sans W1G</vt:lpstr>
      <vt:lpstr>Neo Sans W1G Medium</vt:lpstr>
      <vt:lpstr>Noto Sans</vt:lpstr>
      <vt:lpstr>Nunito Sans ExtraBold</vt:lpstr>
      <vt:lpstr>Times New Roman</vt:lpstr>
      <vt:lpstr>Verdana</vt:lpstr>
      <vt:lpstr>Office Theme</vt:lpstr>
      <vt:lpstr>Photo Editor Photo</vt:lpstr>
      <vt:lpstr>Copernicus User Uptake Strategy &amp; market development</vt:lpstr>
      <vt:lpstr>PowerPoint Presentation</vt:lpstr>
      <vt:lpstr>PowerPoint Presentation</vt:lpstr>
      <vt:lpstr>Copernicus delivers unique EO data</vt:lpstr>
      <vt:lpstr>PowerPoint Presentation</vt:lpstr>
      <vt:lpstr>PowerPoint Presentation</vt:lpstr>
      <vt:lpstr>PowerPoint Presentation</vt:lpstr>
      <vt:lpstr>PowerPoint Presentation</vt:lpstr>
      <vt:lpstr>EUSPA funding tools stimulating innovation and  fostering EU Space ecosystem, incl. start-ups &amp; SMEs</vt:lpstr>
      <vt:lpstr>Support for start-ups under Cassini</vt:lpstr>
      <vt:lpstr>Murmuration: monitor the environmental impact of tourism by utilizing satellite data</vt:lpstr>
      <vt:lpstr>ARGEO: Augmented reality and games</vt:lpstr>
      <vt:lpstr>PowerPoint Presentation</vt:lpstr>
      <vt:lpstr>European GNSS and Copernicus  is powering cutting-edge and innovative solutions – from R&amp;D to the market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BABACEK Michal EXT</dc:creator>
  <cp:lastModifiedBy>OVARELLI Jacopo EXT</cp:lastModifiedBy>
  <cp:revision>75</cp:revision>
  <dcterms:created xsi:type="dcterms:W3CDTF">2023-02-02T07:44:46Z</dcterms:created>
  <dcterms:modified xsi:type="dcterms:W3CDTF">2023-09-27T09:18:01Z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0x0101007C898101DE25453D93E6338BA2DA3ADD00BE3E1EFA7E1D428BB8083A42D5159AC90034401DE8D4F68648A6A3BF2A2FB8C890</vt:lpwstr>
  </property>
  <property fmtid="{D5CDD505-2E9C-101B-9397-08002B2CF9AE}" pid="3" name="_dlc_DocIdItemGuid">
    <vt:lpwstr>1f1d97d1-c12d-4878-ae1c-ac18f549dda9</vt:lpwstr>
  </property>
  <property fmtid="{D5CDD505-2E9C-101B-9397-08002B2CF9AE}" pid="4" name="DMS_PublishingTagHTField0">
    <vt:lpwstr/>
  </property>
  <property fmtid="{D5CDD505-2E9C-101B-9397-08002B2CF9AE}" pid="5" name="TaxCatchAll">
    <vt:lpwstr/>
  </property>
  <property fmtid="{D5CDD505-2E9C-101B-9397-08002B2CF9AE}" pid="6" name="DMS_PRSUserSegment">
    <vt:lpwstr/>
  </property>
  <property fmtid="{D5CDD505-2E9C-101B-9397-08002B2CF9AE}" pid="7" name="DMS_EUCIClassification">
    <vt:lpwstr/>
  </property>
  <property fmtid="{D5CDD505-2E9C-101B-9397-08002B2CF9AE}" pid="8" name="DMS_PublishingTag">
    <vt:lpwstr/>
  </property>
</Properties>
</file>