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 spc="-50"/>
              <a:t>2</a:t>
            </a:r>
            <a:r>
              <a:rPr dirty="0" spc="-30"/>
              <a:t>8</a:t>
            </a:r>
            <a:r>
              <a:rPr dirty="0" spc="-35"/>
              <a:t>-</a:t>
            </a:r>
            <a:r>
              <a:rPr dirty="0" spc="-50"/>
              <a:t>29</a:t>
            </a:r>
            <a:r>
              <a:rPr dirty="0" spc="-45"/>
              <a:t> </a:t>
            </a:r>
            <a:r>
              <a:rPr dirty="0" spc="-200"/>
              <a:t>S</a:t>
            </a:r>
            <a:r>
              <a:rPr dirty="0" spc="-195"/>
              <a:t>E</a:t>
            </a:r>
            <a:r>
              <a:rPr dirty="0" spc="-145"/>
              <a:t>P</a:t>
            </a:r>
            <a:r>
              <a:rPr dirty="0" spc="-135"/>
              <a:t>T</a:t>
            </a:r>
            <a:r>
              <a:rPr dirty="0" spc="-180"/>
              <a:t>E</a:t>
            </a:r>
            <a:r>
              <a:rPr dirty="0" spc="-114"/>
              <a:t>MBER</a:t>
            </a:r>
            <a:r>
              <a:rPr dirty="0" spc="-75"/>
              <a:t> </a:t>
            </a:r>
            <a:r>
              <a:rPr dirty="0" spc="-50"/>
              <a:t>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 spc="-80"/>
              <a:t>2ND</a:t>
            </a:r>
            <a:r>
              <a:rPr dirty="0" spc="-50"/>
              <a:t> </a:t>
            </a:r>
            <a:r>
              <a:rPr dirty="0" spc="-100"/>
              <a:t>EDITION</a:t>
            </a:r>
            <a:r>
              <a:rPr dirty="0" spc="-50"/>
              <a:t> </a:t>
            </a:r>
            <a:r>
              <a:rPr dirty="0" spc="-135"/>
              <a:t>EUROPEAN</a:t>
            </a:r>
            <a:r>
              <a:rPr dirty="0" spc="-70"/>
              <a:t> </a:t>
            </a:r>
            <a:r>
              <a:rPr dirty="0" spc="-105"/>
              <a:t>SYMPOSIUM</a:t>
            </a:r>
            <a:r>
              <a:rPr dirty="0" spc="-70"/>
              <a:t> </a:t>
            </a:r>
            <a:r>
              <a:rPr dirty="0" spc="-155"/>
              <a:t>BY</a:t>
            </a:r>
            <a:r>
              <a:rPr dirty="0" spc="-45"/>
              <a:t> </a:t>
            </a:r>
            <a:r>
              <a:rPr dirty="0" spc="-155"/>
              <a:t>NEREUS</a:t>
            </a:r>
            <a:r>
              <a:rPr dirty="0" spc="-60"/>
              <a:t> </a:t>
            </a:r>
            <a:r>
              <a:rPr dirty="0" spc="-125"/>
              <a:t>REGIONS,</a:t>
            </a:r>
            <a:r>
              <a:rPr dirty="0" spc="-60"/>
              <a:t> </a:t>
            </a:r>
            <a:r>
              <a:rPr dirty="0" spc="-100"/>
              <a:t>MATERA/BASILICATA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 spc="-90"/>
              <a:t>#</a:t>
            </a:fld>
            <a:r>
              <a:rPr dirty="0" spc="5"/>
              <a:t>/15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 spc="-50"/>
              <a:t>2</a:t>
            </a:r>
            <a:r>
              <a:rPr dirty="0" spc="-30"/>
              <a:t>8</a:t>
            </a:r>
            <a:r>
              <a:rPr dirty="0" spc="-35"/>
              <a:t>-</a:t>
            </a:r>
            <a:r>
              <a:rPr dirty="0" spc="-50"/>
              <a:t>29</a:t>
            </a:r>
            <a:r>
              <a:rPr dirty="0" spc="-45"/>
              <a:t> </a:t>
            </a:r>
            <a:r>
              <a:rPr dirty="0" spc="-200"/>
              <a:t>S</a:t>
            </a:r>
            <a:r>
              <a:rPr dirty="0" spc="-195"/>
              <a:t>E</a:t>
            </a:r>
            <a:r>
              <a:rPr dirty="0" spc="-145"/>
              <a:t>P</a:t>
            </a:r>
            <a:r>
              <a:rPr dirty="0" spc="-135"/>
              <a:t>T</a:t>
            </a:r>
            <a:r>
              <a:rPr dirty="0" spc="-180"/>
              <a:t>E</a:t>
            </a:r>
            <a:r>
              <a:rPr dirty="0" spc="-114"/>
              <a:t>MBER</a:t>
            </a:r>
            <a:r>
              <a:rPr dirty="0" spc="-75"/>
              <a:t> </a:t>
            </a:r>
            <a:r>
              <a:rPr dirty="0" spc="-50"/>
              <a:t>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 spc="-80"/>
              <a:t>2ND</a:t>
            </a:r>
            <a:r>
              <a:rPr dirty="0" spc="-50"/>
              <a:t> </a:t>
            </a:r>
            <a:r>
              <a:rPr dirty="0" spc="-100"/>
              <a:t>EDITION</a:t>
            </a:r>
            <a:r>
              <a:rPr dirty="0" spc="-50"/>
              <a:t> </a:t>
            </a:r>
            <a:r>
              <a:rPr dirty="0" spc="-135"/>
              <a:t>EUROPEAN</a:t>
            </a:r>
            <a:r>
              <a:rPr dirty="0" spc="-70"/>
              <a:t> </a:t>
            </a:r>
            <a:r>
              <a:rPr dirty="0" spc="-105"/>
              <a:t>SYMPOSIUM</a:t>
            </a:r>
            <a:r>
              <a:rPr dirty="0" spc="-70"/>
              <a:t> </a:t>
            </a:r>
            <a:r>
              <a:rPr dirty="0" spc="-155"/>
              <a:t>BY</a:t>
            </a:r>
            <a:r>
              <a:rPr dirty="0" spc="-45"/>
              <a:t> </a:t>
            </a:r>
            <a:r>
              <a:rPr dirty="0" spc="-155"/>
              <a:t>NEREUS</a:t>
            </a:r>
            <a:r>
              <a:rPr dirty="0" spc="-60"/>
              <a:t> </a:t>
            </a:r>
            <a:r>
              <a:rPr dirty="0" spc="-125"/>
              <a:t>REGIONS,</a:t>
            </a:r>
            <a:r>
              <a:rPr dirty="0" spc="-60"/>
              <a:t> </a:t>
            </a:r>
            <a:r>
              <a:rPr dirty="0" spc="-100"/>
              <a:t>MATERA/BASILICATA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 spc="-90"/>
              <a:t>#</a:t>
            </a:fld>
            <a:r>
              <a:rPr dirty="0" spc="5"/>
              <a:t>/15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47" y="6400799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12188952" y="0"/>
                </a:moveTo>
                <a:lnTo>
                  <a:pt x="0" y="0"/>
                </a:lnTo>
                <a:lnTo>
                  <a:pt x="0" y="457199"/>
                </a:lnTo>
                <a:lnTo>
                  <a:pt x="12188952" y="457199"/>
                </a:lnTo>
                <a:lnTo>
                  <a:pt x="12188952" y="0"/>
                </a:lnTo>
                <a:close/>
              </a:path>
            </a:pathLst>
          </a:custGeom>
          <a:solidFill>
            <a:srgbClr val="619D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6334505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12188952" y="0"/>
                </a:moveTo>
                <a:lnTo>
                  <a:pt x="0" y="0"/>
                </a:lnTo>
                <a:lnTo>
                  <a:pt x="0" y="64008"/>
                </a:lnTo>
                <a:lnTo>
                  <a:pt x="12188952" y="64008"/>
                </a:lnTo>
                <a:lnTo>
                  <a:pt x="12188952" y="0"/>
                </a:lnTo>
                <a:close/>
              </a:path>
            </a:pathLst>
          </a:custGeom>
          <a:solidFill>
            <a:srgbClr val="4966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7010781" y="1349120"/>
            <a:ext cx="4180840" cy="1493520"/>
          </a:xfrm>
          <a:custGeom>
            <a:avLst/>
            <a:gdLst/>
            <a:ahLst/>
            <a:cxnLst/>
            <a:rect l="l" t="t" r="r" b="b"/>
            <a:pathLst>
              <a:path w="4180840" h="1493520">
                <a:moveTo>
                  <a:pt x="4180332" y="0"/>
                </a:moveTo>
                <a:lnTo>
                  <a:pt x="0" y="0"/>
                </a:lnTo>
                <a:lnTo>
                  <a:pt x="0" y="970406"/>
                </a:lnTo>
                <a:lnTo>
                  <a:pt x="1903476" y="970406"/>
                </a:lnTo>
                <a:lnTo>
                  <a:pt x="1903476" y="1120139"/>
                </a:lnTo>
                <a:lnTo>
                  <a:pt x="1716786" y="1120139"/>
                </a:lnTo>
                <a:lnTo>
                  <a:pt x="2090166" y="1493519"/>
                </a:lnTo>
                <a:lnTo>
                  <a:pt x="2463546" y="1120139"/>
                </a:lnTo>
                <a:lnTo>
                  <a:pt x="2276855" y="1120139"/>
                </a:lnTo>
                <a:lnTo>
                  <a:pt x="2276855" y="970406"/>
                </a:lnTo>
                <a:lnTo>
                  <a:pt x="4180332" y="970406"/>
                </a:lnTo>
                <a:lnTo>
                  <a:pt x="4180332" y="0"/>
                </a:lnTo>
                <a:close/>
              </a:path>
            </a:pathLst>
          </a:custGeom>
          <a:solidFill>
            <a:srgbClr val="B5C1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7010781" y="1349120"/>
            <a:ext cx="4180840" cy="1493520"/>
          </a:xfrm>
          <a:custGeom>
            <a:avLst/>
            <a:gdLst/>
            <a:ahLst/>
            <a:cxnLst/>
            <a:rect l="l" t="t" r="r" b="b"/>
            <a:pathLst>
              <a:path w="4180840" h="1493520">
                <a:moveTo>
                  <a:pt x="4180332" y="0"/>
                </a:moveTo>
                <a:lnTo>
                  <a:pt x="4180332" y="970406"/>
                </a:lnTo>
                <a:lnTo>
                  <a:pt x="2276855" y="970406"/>
                </a:lnTo>
                <a:lnTo>
                  <a:pt x="2276855" y="1120139"/>
                </a:lnTo>
                <a:lnTo>
                  <a:pt x="2463546" y="1120139"/>
                </a:lnTo>
                <a:lnTo>
                  <a:pt x="2090166" y="1493519"/>
                </a:lnTo>
                <a:lnTo>
                  <a:pt x="1716786" y="1120139"/>
                </a:lnTo>
                <a:lnTo>
                  <a:pt x="1903476" y="1120139"/>
                </a:lnTo>
                <a:lnTo>
                  <a:pt x="1903476" y="970406"/>
                </a:lnTo>
                <a:lnTo>
                  <a:pt x="0" y="970406"/>
                </a:lnTo>
                <a:lnTo>
                  <a:pt x="0" y="0"/>
                </a:lnTo>
                <a:lnTo>
                  <a:pt x="4180332" y="0"/>
                </a:lnTo>
                <a:close/>
              </a:path>
            </a:pathLst>
          </a:custGeom>
          <a:ln w="16002">
            <a:solidFill>
              <a:srgbClr val="34487C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64495" y="393954"/>
            <a:ext cx="1679448" cy="78714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 spc="-50"/>
              <a:t>2</a:t>
            </a:r>
            <a:r>
              <a:rPr dirty="0" spc="-30"/>
              <a:t>8</a:t>
            </a:r>
            <a:r>
              <a:rPr dirty="0" spc="-35"/>
              <a:t>-</a:t>
            </a:r>
            <a:r>
              <a:rPr dirty="0" spc="-50"/>
              <a:t>29</a:t>
            </a:r>
            <a:r>
              <a:rPr dirty="0" spc="-45"/>
              <a:t> </a:t>
            </a:r>
            <a:r>
              <a:rPr dirty="0" spc="-200"/>
              <a:t>S</a:t>
            </a:r>
            <a:r>
              <a:rPr dirty="0" spc="-195"/>
              <a:t>E</a:t>
            </a:r>
            <a:r>
              <a:rPr dirty="0" spc="-145"/>
              <a:t>P</a:t>
            </a:r>
            <a:r>
              <a:rPr dirty="0" spc="-135"/>
              <a:t>T</a:t>
            </a:r>
            <a:r>
              <a:rPr dirty="0" spc="-180"/>
              <a:t>E</a:t>
            </a:r>
            <a:r>
              <a:rPr dirty="0" spc="-114"/>
              <a:t>MBER</a:t>
            </a:r>
            <a:r>
              <a:rPr dirty="0" spc="-75"/>
              <a:t> </a:t>
            </a:r>
            <a:r>
              <a:rPr dirty="0" spc="-50"/>
              <a:t>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 spc="-80"/>
              <a:t>2ND</a:t>
            </a:r>
            <a:r>
              <a:rPr dirty="0" spc="-50"/>
              <a:t> </a:t>
            </a:r>
            <a:r>
              <a:rPr dirty="0" spc="-100"/>
              <a:t>EDITION</a:t>
            </a:r>
            <a:r>
              <a:rPr dirty="0" spc="-50"/>
              <a:t> </a:t>
            </a:r>
            <a:r>
              <a:rPr dirty="0" spc="-135"/>
              <a:t>EUROPEAN</a:t>
            </a:r>
            <a:r>
              <a:rPr dirty="0" spc="-70"/>
              <a:t> </a:t>
            </a:r>
            <a:r>
              <a:rPr dirty="0" spc="-105"/>
              <a:t>SYMPOSIUM</a:t>
            </a:r>
            <a:r>
              <a:rPr dirty="0" spc="-70"/>
              <a:t> </a:t>
            </a:r>
            <a:r>
              <a:rPr dirty="0" spc="-155"/>
              <a:t>BY</a:t>
            </a:r>
            <a:r>
              <a:rPr dirty="0" spc="-45"/>
              <a:t> </a:t>
            </a:r>
            <a:r>
              <a:rPr dirty="0" spc="-155"/>
              <a:t>NEREUS</a:t>
            </a:r>
            <a:r>
              <a:rPr dirty="0" spc="-60"/>
              <a:t> </a:t>
            </a:r>
            <a:r>
              <a:rPr dirty="0" spc="-125"/>
              <a:t>REGIONS,</a:t>
            </a:r>
            <a:r>
              <a:rPr dirty="0" spc="-60"/>
              <a:t> </a:t>
            </a:r>
            <a:r>
              <a:rPr dirty="0" spc="-100"/>
              <a:t>MATERA/BASILICATA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 spc="-90"/>
              <a:t>#</a:t>
            </a:fld>
            <a:r>
              <a:rPr dirty="0" spc="5"/>
              <a:t>/15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 spc="-50"/>
              <a:t>2</a:t>
            </a:r>
            <a:r>
              <a:rPr dirty="0" spc="-30"/>
              <a:t>8</a:t>
            </a:r>
            <a:r>
              <a:rPr dirty="0" spc="-35"/>
              <a:t>-</a:t>
            </a:r>
            <a:r>
              <a:rPr dirty="0" spc="-50"/>
              <a:t>29</a:t>
            </a:r>
            <a:r>
              <a:rPr dirty="0" spc="-45"/>
              <a:t> </a:t>
            </a:r>
            <a:r>
              <a:rPr dirty="0" spc="-200"/>
              <a:t>S</a:t>
            </a:r>
            <a:r>
              <a:rPr dirty="0" spc="-195"/>
              <a:t>E</a:t>
            </a:r>
            <a:r>
              <a:rPr dirty="0" spc="-145"/>
              <a:t>P</a:t>
            </a:r>
            <a:r>
              <a:rPr dirty="0" spc="-135"/>
              <a:t>T</a:t>
            </a:r>
            <a:r>
              <a:rPr dirty="0" spc="-180"/>
              <a:t>E</a:t>
            </a:r>
            <a:r>
              <a:rPr dirty="0" spc="-114"/>
              <a:t>MBER</a:t>
            </a:r>
            <a:r>
              <a:rPr dirty="0" spc="-75"/>
              <a:t> </a:t>
            </a:r>
            <a:r>
              <a:rPr dirty="0" spc="-50"/>
              <a:t>2023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 spc="-80"/>
              <a:t>2ND</a:t>
            </a:r>
            <a:r>
              <a:rPr dirty="0" spc="-50"/>
              <a:t> </a:t>
            </a:r>
            <a:r>
              <a:rPr dirty="0" spc="-100"/>
              <a:t>EDITION</a:t>
            </a:r>
            <a:r>
              <a:rPr dirty="0" spc="-50"/>
              <a:t> </a:t>
            </a:r>
            <a:r>
              <a:rPr dirty="0" spc="-135"/>
              <a:t>EUROPEAN</a:t>
            </a:r>
            <a:r>
              <a:rPr dirty="0" spc="-70"/>
              <a:t> </a:t>
            </a:r>
            <a:r>
              <a:rPr dirty="0" spc="-105"/>
              <a:t>SYMPOSIUM</a:t>
            </a:r>
            <a:r>
              <a:rPr dirty="0" spc="-70"/>
              <a:t> </a:t>
            </a:r>
            <a:r>
              <a:rPr dirty="0" spc="-155"/>
              <a:t>BY</a:t>
            </a:r>
            <a:r>
              <a:rPr dirty="0" spc="-45"/>
              <a:t> </a:t>
            </a:r>
            <a:r>
              <a:rPr dirty="0" spc="-155"/>
              <a:t>NEREUS</a:t>
            </a:r>
            <a:r>
              <a:rPr dirty="0" spc="-60"/>
              <a:t> </a:t>
            </a:r>
            <a:r>
              <a:rPr dirty="0" spc="-125"/>
              <a:t>REGIONS,</a:t>
            </a:r>
            <a:r>
              <a:rPr dirty="0" spc="-60"/>
              <a:t> </a:t>
            </a:r>
            <a:r>
              <a:rPr dirty="0" spc="-100"/>
              <a:t>MATERA/BASILICATA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 spc="-90"/>
              <a:t>#</a:t>
            </a:fld>
            <a:r>
              <a:rPr dirty="0" spc="5"/>
              <a:t>/15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 spc="-50"/>
              <a:t>2</a:t>
            </a:r>
            <a:r>
              <a:rPr dirty="0" spc="-30"/>
              <a:t>8</a:t>
            </a:r>
            <a:r>
              <a:rPr dirty="0" spc="-35"/>
              <a:t>-</a:t>
            </a:r>
            <a:r>
              <a:rPr dirty="0" spc="-50"/>
              <a:t>29</a:t>
            </a:r>
            <a:r>
              <a:rPr dirty="0" spc="-45"/>
              <a:t> </a:t>
            </a:r>
            <a:r>
              <a:rPr dirty="0" spc="-200"/>
              <a:t>S</a:t>
            </a:r>
            <a:r>
              <a:rPr dirty="0" spc="-195"/>
              <a:t>E</a:t>
            </a:r>
            <a:r>
              <a:rPr dirty="0" spc="-145"/>
              <a:t>P</a:t>
            </a:r>
            <a:r>
              <a:rPr dirty="0" spc="-135"/>
              <a:t>T</a:t>
            </a:r>
            <a:r>
              <a:rPr dirty="0" spc="-180"/>
              <a:t>E</a:t>
            </a:r>
            <a:r>
              <a:rPr dirty="0" spc="-114"/>
              <a:t>MBER</a:t>
            </a:r>
            <a:r>
              <a:rPr dirty="0" spc="-75"/>
              <a:t> </a:t>
            </a:r>
            <a:r>
              <a:rPr dirty="0" spc="-50"/>
              <a:t>2023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 spc="-80"/>
              <a:t>2ND</a:t>
            </a:r>
            <a:r>
              <a:rPr dirty="0" spc="-50"/>
              <a:t> </a:t>
            </a:r>
            <a:r>
              <a:rPr dirty="0" spc="-100"/>
              <a:t>EDITION</a:t>
            </a:r>
            <a:r>
              <a:rPr dirty="0" spc="-50"/>
              <a:t> </a:t>
            </a:r>
            <a:r>
              <a:rPr dirty="0" spc="-135"/>
              <a:t>EUROPEAN</a:t>
            </a:r>
            <a:r>
              <a:rPr dirty="0" spc="-70"/>
              <a:t> </a:t>
            </a:r>
            <a:r>
              <a:rPr dirty="0" spc="-105"/>
              <a:t>SYMPOSIUM</a:t>
            </a:r>
            <a:r>
              <a:rPr dirty="0" spc="-70"/>
              <a:t> </a:t>
            </a:r>
            <a:r>
              <a:rPr dirty="0" spc="-155"/>
              <a:t>BY</a:t>
            </a:r>
            <a:r>
              <a:rPr dirty="0" spc="-45"/>
              <a:t> </a:t>
            </a:r>
            <a:r>
              <a:rPr dirty="0" spc="-155"/>
              <a:t>NEREUS</a:t>
            </a:r>
            <a:r>
              <a:rPr dirty="0" spc="-60"/>
              <a:t> </a:t>
            </a:r>
            <a:r>
              <a:rPr dirty="0" spc="-125"/>
              <a:t>REGIONS,</a:t>
            </a:r>
            <a:r>
              <a:rPr dirty="0" spc="-60"/>
              <a:t> </a:t>
            </a:r>
            <a:r>
              <a:rPr dirty="0" spc="-100"/>
              <a:t>MATERA/BASILICATA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 spc="-90"/>
              <a:t>#</a:t>
            </a:fld>
            <a:r>
              <a:rPr dirty="0" spc="5"/>
              <a:t>/15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47" y="6400799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12188952" y="0"/>
                </a:moveTo>
                <a:lnTo>
                  <a:pt x="0" y="0"/>
                </a:lnTo>
                <a:lnTo>
                  <a:pt x="0" y="457199"/>
                </a:lnTo>
                <a:lnTo>
                  <a:pt x="12188952" y="457199"/>
                </a:lnTo>
                <a:lnTo>
                  <a:pt x="12188952" y="0"/>
                </a:lnTo>
                <a:close/>
              </a:path>
            </a:pathLst>
          </a:custGeom>
          <a:solidFill>
            <a:srgbClr val="619D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6334505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12188952" y="0"/>
                </a:moveTo>
                <a:lnTo>
                  <a:pt x="0" y="0"/>
                </a:lnTo>
                <a:lnTo>
                  <a:pt x="0" y="64008"/>
                </a:lnTo>
                <a:lnTo>
                  <a:pt x="12188952" y="64008"/>
                </a:lnTo>
                <a:lnTo>
                  <a:pt x="12188952" y="0"/>
                </a:lnTo>
                <a:close/>
              </a:path>
            </a:pathLst>
          </a:custGeom>
          <a:solidFill>
            <a:srgbClr val="4966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34967" y="279907"/>
            <a:ext cx="4322064" cy="452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2198" y="1657822"/>
            <a:ext cx="11547602" cy="1508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0357300" y="6521005"/>
            <a:ext cx="1259840" cy="153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 spc="-50"/>
              <a:t>2</a:t>
            </a:r>
            <a:r>
              <a:rPr dirty="0" spc="-30"/>
              <a:t>8</a:t>
            </a:r>
            <a:r>
              <a:rPr dirty="0" spc="-35"/>
              <a:t>-</a:t>
            </a:r>
            <a:r>
              <a:rPr dirty="0" spc="-50"/>
              <a:t>29</a:t>
            </a:r>
            <a:r>
              <a:rPr dirty="0" spc="-45"/>
              <a:t> </a:t>
            </a:r>
            <a:r>
              <a:rPr dirty="0" spc="-200"/>
              <a:t>S</a:t>
            </a:r>
            <a:r>
              <a:rPr dirty="0" spc="-195"/>
              <a:t>E</a:t>
            </a:r>
            <a:r>
              <a:rPr dirty="0" spc="-145"/>
              <a:t>P</a:t>
            </a:r>
            <a:r>
              <a:rPr dirty="0" spc="-135"/>
              <a:t>T</a:t>
            </a:r>
            <a:r>
              <a:rPr dirty="0" spc="-180"/>
              <a:t>E</a:t>
            </a:r>
            <a:r>
              <a:rPr dirty="0" spc="-114"/>
              <a:t>MBER</a:t>
            </a:r>
            <a:r>
              <a:rPr dirty="0" spc="-75"/>
              <a:t> </a:t>
            </a:r>
            <a:r>
              <a:rPr dirty="0" spc="-50"/>
              <a:t>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817361" y="6521005"/>
            <a:ext cx="4253865" cy="153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 spc="-80"/>
              <a:t>2ND</a:t>
            </a:r>
            <a:r>
              <a:rPr dirty="0" spc="-50"/>
              <a:t> </a:t>
            </a:r>
            <a:r>
              <a:rPr dirty="0" spc="-100"/>
              <a:t>EDITION</a:t>
            </a:r>
            <a:r>
              <a:rPr dirty="0" spc="-50"/>
              <a:t> </a:t>
            </a:r>
            <a:r>
              <a:rPr dirty="0" spc="-135"/>
              <a:t>EUROPEAN</a:t>
            </a:r>
            <a:r>
              <a:rPr dirty="0" spc="-70"/>
              <a:t> </a:t>
            </a:r>
            <a:r>
              <a:rPr dirty="0" spc="-105"/>
              <a:t>SYMPOSIUM</a:t>
            </a:r>
            <a:r>
              <a:rPr dirty="0" spc="-70"/>
              <a:t> </a:t>
            </a:r>
            <a:r>
              <a:rPr dirty="0" spc="-155"/>
              <a:t>BY</a:t>
            </a:r>
            <a:r>
              <a:rPr dirty="0" spc="-45"/>
              <a:t> </a:t>
            </a:r>
            <a:r>
              <a:rPr dirty="0" spc="-155"/>
              <a:t>NEREUS</a:t>
            </a:r>
            <a:r>
              <a:rPr dirty="0" spc="-60"/>
              <a:t> </a:t>
            </a:r>
            <a:r>
              <a:rPr dirty="0" spc="-125"/>
              <a:t>REGIONS,</a:t>
            </a:r>
            <a:r>
              <a:rPr dirty="0" spc="-60"/>
              <a:t> </a:t>
            </a:r>
            <a:r>
              <a:rPr dirty="0" spc="-100"/>
              <a:t>MATERA/BASILICATA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5315" y="6478778"/>
            <a:ext cx="603250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 spc="-90"/>
              <a:t>#</a:t>
            </a:fld>
            <a:r>
              <a:rPr dirty="0" spc="5"/>
              <a:t>/15</a:t>
            </a: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jpg"/><Relationship Id="rId3" Type="http://schemas.openxmlformats.org/officeDocument/2006/relationships/image" Target="../media/image52.jpg"/><Relationship Id="rId4" Type="http://schemas.openxmlformats.org/officeDocument/2006/relationships/image" Target="../media/image67.png"/><Relationship Id="rId5" Type="http://schemas.openxmlformats.org/officeDocument/2006/relationships/image" Target="../media/image68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9.jpg"/><Relationship Id="rId4" Type="http://schemas.openxmlformats.org/officeDocument/2006/relationships/image" Target="../media/image70.jpg"/><Relationship Id="rId5" Type="http://schemas.openxmlformats.org/officeDocument/2006/relationships/image" Target="../media/image71.jpg"/><Relationship Id="rId6" Type="http://schemas.openxmlformats.org/officeDocument/2006/relationships/image" Target="../media/image72.jpg"/><Relationship Id="rId7" Type="http://schemas.openxmlformats.org/officeDocument/2006/relationships/image" Target="../media/image73.jpg"/><Relationship Id="rId8" Type="http://schemas.openxmlformats.org/officeDocument/2006/relationships/image" Target="../media/image74.jpg"/><Relationship Id="rId9" Type="http://schemas.openxmlformats.org/officeDocument/2006/relationships/image" Target="../media/image75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6.jpg"/><Relationship Id="rId4" Type="http://schemas.openxmlformats.org/officeDocument/2006/relationships/image" Target="../media/image77.jpg"/><Relationship Id="rId5" Type="http://schemas.openxmlformats.org/officeDocument/2006/relationships/image" Target="../media/image78.jpg"/><Relationship Id="rId6" Type="http://schemas.openxmlformats.org/officeDocument/2006/relationships/image" Target="../media/image79.jpg"/><Relationship Id="rId7" Type="http://schemas.openxmlformats.org/officeDocument/2006/relationships/image" Target="../media/image80.jpg"/><Relationship Id="rId8" Type="http://schemas.openxmlformats.org/officeDocument/2006/relationships/image" Target="../media/image81.jpg"/><Relationship Id="rId9" Type="http://schemas.openxmlformats.org/officeDocument/2006/relationships/image" Target="../media/image82.jpg"/><Relationship Id="rId10" Type="http://schemas.openxmlformats.org/officeDocument/2006/relationships/image" Target="../media/image83.jpg"/><Relationship Id="rId11" Type="http://schemas.openxmlformats.org/officeDocument/2006/relationships/image" Target="../media/image84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5.jpg"/><Relationship Id="rId4" Type="http://schemas.openxmlformats.org/officeDocument/2006/relationships/image" Target="../media/image86.jpg"/><Relationship Id="rId5" Type="http://schemas.openxmlformats.org/officeDocument/2006/relationships/image" Target="../media/image87.jpg"/><Relationship Id="rId6" Type="http://schemas.openxmlformats.org/officeDocument/2006/relationships/image" Target="../media/image88.jpg"/><Relationship Id="rId7" Type="http://schemas.openxmlformats.org/officeDocument/2006/relationships/image" Target="../media/image89.jpg"/><Relationship Id="rId8" Type="http://schemas.openxmlformats.org/officeDocument/2006/relationships/image" Target="../media/image90.jpg"/><Relationship Id="rId9" Type="http://schemas.openxmlformats.org/officeDocument/2006/relationships/hyperlink" Target="https://www.eurisy.eu/space-data-for-sustainable-tourism/" TargetMode="Externa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1.jpg"/><Relationship Id="rId4" Type="http://schemas.openxmlformats.org/officeDocument/2006/relationships/image" Target="../media/image92.jpg"/><Relationship Id="rId5" Type="http://schemas.openxmlformats.org/officeDocument/2006/relationships/image" Target="../media/image93.jpg"/><Relationship Id="rId6" Type="http://schemas.openxmlformats.org/officeDocument/2006/relationships/image" Target="../media/image94.jpg"/><Relationship Id="rId7" Type="http://schemas.openxmlformats.org/officeDocument/2006/relationships/hyperlink" Target="https://www.eurisy.eu/space-data-for-sustainable-tourism/" TargetMode="Externa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95.png"/><Relationship Id="rId4" Type="http://schemas.openxmlformats.org/officeDocument/2006/relationships/image" Target="../media/image96.png"/><Relationship Id="rId5" Type="http://schemas.openxmlformats.org/officeDocument/2006/relationships/image" Target="../media/image97.png"/><Relationship Id="rId6" Type="http://schemas.openxmlformats.org/officeDocument/2006/relationships/hyperlink" Target="mailto:maria.battagliere@asi.it" TargetMode="External"/><Relationship Id="rId7" Type="http://schemas.openxmlformats.org/officeDocument/2006/relationships/image" Target="../media/image98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jpg"/><Relationship Id="rId10" Type="http://schemas.openxmlformats.org/officeDocument/2006/relationships/image" Target="../media/image13.jpg"/><Relationship Id="rId11" Type="http://schemas.openxmlformats.org/officeDocument/2006/relationships/image" Target="../media/image14.jpg"/><Relationship Id="rId12" Type="http://schemas.openxmlformats.org/officeDocument/2006/relationships/image" Target="../media/image15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12.jpg"/><Relationship Id="rId9" Type="http://schemas.openxmlformats.org/officeDocument/2006/relationships/image" Target="../media/image13.jpg"/><Relationship Id="rId10" Type="http://schemas.openxmlformats.org/officeDocument/2006/relationships/image" Target="../media/image15.jpg"/><Relationship Id="rId11" Type="http://schemas.openxmlformats.org/officeDocument/2006/relationships/image" Target="../media/image21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2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png"/><Relationship Id="rId4" Type="http://schemas.openxmlformats.org/officeDocument/2006/relationships/image" Target="../media/image1.png"/><Relationship Id="rId5" Type="http://schemas.openxmlformats.org/officeDocument/2006/relationships/image" Target="../media/image25.jpg"/><Relationship Id="rId6" Type="http://schemas.openxmlformats.org/officeDocument/2006/relationships/image" Target="../media/image26.jpg"/><Relationship Id="rId7" Type="http://schemas.openxmlformats.org/officeDocument/2006/relationships/image" Target="../media/image27.jpg"/><Relationship Id="rId8" Type="http://schemas.openxmlformats.org/officeDocument/2006/relationships/image" Target="../media/image28.jpg"/><Relationship Id="rId9" Type="http://schemas.openxmlformats.org/officeDocument/2006/relationships/image" Target="../media/image29.jpg"/><Relationship Id="rId10" Type="http://schemas.openxmlformats.org/officeDocument/2006/relationships/image" Target="../media/image30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jpg"/><Relationship Id="rId6" Type="http://schemas.openxmlformats.org/officeDocument/2006/relationships/image" Target="../media/image34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5.jpg"/><Relationship Id="rId4" Type="http://schemas.openxmlformats.org/officeDocument/2006/relationships/image" Target="../media/image36.jpg"/><Relationship Id="rId5" Type="http://schemas.openxmlformats.org/officeDocument/2006/relationships/image" Target="../media/image37.png"/><Relationship Id="rId6" Type="http://schemas.openxmlformats.org/officeDocument/2006/relationships/image" Target="../media/image38.jpg"/><Relationship Id="rId7" Type="http://schemas.openxmlformats.org/officeDocument/2006/relationships/image" Target="../media/image39.jpg"/><Relationship Id="rId8" Type="http://schemas.openxmlformats.org/officeDocument/2006/relationships/image" Target="../media/image40.jpg"/><Relationship Id="rId9" Type="http://schemas.openxmlformats.org/officeDocument/2006/relationships/image" Target="../media/image41.jpg"/><Relationship Id="rId10" Type="http://schemas.openxmlformats.org/officeDocument/2006/relationships/image" Target="../media/image42.jpg"/><Relationship Id="rId11" Type="http://schemas.openxmlformats.org/officeDocument/2006/relationships/image" Target="../media/image43.png"/><Relationship Id="rId12" Type="http://schemas.openxmlformats.org/officeDocument/2006/relationships/image" Target="../media/image44.png"/><Relationship Id="rId13" Type="http://schemas.openxmlformats.org/officeDocument/2006/relationships/image" Target="../media/image45.png"/><Relationship Id="rId14" Type="http://schemas.openxmlformats.org/officeDocument/2006/relationships/image" Target="../media/image46.png"/><Relationship Id="rId15" Type="http://schemas.openxmlformats.org/officeDocument/2006/relationships/image" Target="../media/image47.jpg"/><Relationship Id="rId16" Type="http://schemas.openxmlformats.org/officeDocument/2006/relationships/image" Target="../media/image48.jpg"/><Relationship Id="rId17" Type="http://schemas.openxmlformats.org/officeDocument/2006/relationships/image" Target="../media/image49.png"/><Relationship Id="rId18" Type="http://schemas.openxmlformats.org/officeDocument/2006/relationships/image" Target="../media/image50.jpg"/><Relationship Id="rId19" Type="http://schemas.openxmlformats.org/officeDocument/2006/relationships/image" Target="../media/image51.png"/><Relationship Id="rId20" Type="http://schemas.openxmlformats.org/officeDocument/2006/relationships/image" Target="../media/image52.jpg"/><Relationship Id="rId21" Type="http://schemas.openxmlformats.org/officeDocument/2006/relationships/image" Target="../media/image53.png"/><Relationship Id="rId22" Type="http://schemas.openxmlformats.org/officeDocument/2006/relationships/image" Target="../media/image54.png"/><Relationship Id="rId23" Type="http://schemas.openxmlformats.org/officeDocument/2006/relationships/image" Target="../media/image55.jpg"/><Relationship Id="rId24" Type="http://schemas.openxmlformats.org/officeDocument/2006/relationships/image" Target="../media/image56.png"/><Relationship Id="rId25" Type="http://schemas.openxmlformats.org/officeDocument/2006/relationships/image" Target="../media/image57.jpg"/><Relationship Id="rId26" Type="http://schemas.openxmlformats.org/officeDocument/2006/relationships/image" Target="../media/image58.jpg"/><Relationship Id="rId27" Type="http://schemas.openxmlformats.org/officeDocument/2006/relationships/image" Target="../media/image59.jpg"/><Relationship Id="rId28" Type="http://schemas.openxmlformats.org/officeDocument/2006/relationships/image" Target="../media/image60.jpg"/><Relationship Id="rId29" Type="http://schemas.openxmlformats.org/officeDocument/2006/relationships/image" Target="../media/image61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www.dtascarl.org/progetti-e-iniziative/use-case-trasferimento-tecnologico/redox/" TargetMode="External"/><Relationship Id="rId4" Type="http://schemas.openxmlformats.org/officeDocument/2006/relationships/image" Target="../media/image37.png"/><Relationship Id="rId5" Type="http://schemas.openxmlformats.org/officeDocument/2006/relationships/image" Target="../media/image41.jpg"/><Relationship Id="rId6" Type="http://schemas.openxmlformats.org/officeDocument/2006/relationships/image" Target="../media/image49.png"/><Relationship Id="rId7" Type="http://schemas.openxmlformats.org/officeDocument/2006/relationships/image" Target="../media/image62.jpg"/><Relationship Id="rId8" Type="http://schemas.openxmlformats.org/officeDocument/2006/relationships/image" Target="../media/image63.jpg"/><Relationship Id="rId9" Type="http://schemas.openxmlformats.org/officeDocument/2006/relationships/image" Target="../media/image64.jpg"/><Relationship Id="rId10" Type="http://schemas.openxmlformats.org/officeDocument/2006/relationships/image" Target="../media/image65.jpg"/><Relationship Id="rId11" Type="http://schemas.openxmlformats.org/officeDocument/2006/relationships/image" Target="../media/image66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20528" y="214122"/>
            <a:ext cx="1679448" cy="78638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4582" y="273595"/>
            <a:ext cx="1466412" cy="67719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178304" y="965961"/>
            <a:ext cx="8234045" cy="4352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552450">
              <a:lnSpc>
                <a:spcPct val="100000"/>
              </a:lnSpc>
              <a:spcBef>
                <a:spcPts val="100"/>
              </a:spcBef>
            </a:pPr>
            <a:r>
              <a:rPr dirty="0" sz="1800" spc="-125" b="1">
                <a:solidFill>
                  <a:srgbClr val="374D81"/>
                </a:solidFill>
                <a:latin typeface="Arial"/>
                <a:cs typeface="Arial"/>
              </a:rPr>
              <a:t>2ND</a:t>
            </a:r>
            <a:r>
              <a:rPr dirty="0" sz="1800" spc="-90" b="1">
                <a:solidFill>
                  <a:srgbClr val="374D81"/>
                </a:solidFill>
                <a:latin typeface="Arial"/>
                <a:cs typeface="Arial"/>
              </a:rPr>
              <a:t> </a:t>
            </a:r>
            <a:r>
              <a:rPr dirty="0" sz="1800" spc="-150" b="1">
                <a:solidFill>
                  <a:srgbClr val="374D81"/>
                </a:solidFill>
                <a:latin typeface="Arial"/>
                <a:cs typeface="Arial"/>
              </a:rPr>
              <a:t>EDITION</a:t>
            </a:r>
            <a:r>
              <a:rPr dirty="0" sz="1800" spc="-105" b="1">
                <a:solidFill>
                  <a:srgbClr val="374D81"/>
                </a:solidFill>
                <a:latin typeface="Arial"/>
                <a:cs typeface="Arial"/>
              </a:rPr>
              <a:t> </a:t>
            </a:r>
            <a:r>
              <a:rPr dirty="0" sz="1800" spc="-245" b="1">
                <a:solidFill>
                  <a:srgbClr val="374D81"/>
                </a:solidFill>
                <a:latin typeface="Arial"/>
                <a:cs typeface="Arial"/>
              </a:rPr>
              <a:t>EU</a:t>
            </a:r>
            <a:r>
              <a:rPr dirty="0" sz="1800" spc="-275" b="1">
                <a:solidFill>
                  <a:srgbClr val="374D81"/>
                </a:solidFill>
                <a:latin typeface="Arial"/>
                <a:cs typeface="Arial"/>
              </a:rPr>
              <a:t>R</a:t>
            </a:r>
            <a:r>
              <a:rPr dirty="0" sz="1800" spc="-265" b="1">
                <a:solidFill>
                  <a:srgbClr val="374D81"/>
                </a:solidFill>
                <a:latin typeface="Arial"/>
                <a:cs typeface="Arial"/>
              </a:rPr>
              <a:t>OP</a:t>
            </a:r>
            <a:r>
              <a:rPr dirty="0" sz="1800" spc="-265" b="1">
                <a:solidFill>
                  <a:srgbClr val="374D81"/>
                </a:solidFill>
                <a:latin typeface="Arial"/>
                <a:cs typeface="Arial"/>
              </a:rPr>
              <a:t>E</a:t>
            </a:r>
            <a:r>
              <a:rPr dirty="0" sz="1800" spc="-165" b="1">
                <a:solidFill>
                  <a:srgbClr val="374D81"/>
                </a:solidFill>
                <a:latin typeface="Arial"/>
                <a:cs typeface="Arial"/>
              </a:rPr>
              <a:t>AN</a:t>
            </a:r>
            <a:r>
              <a:rPr dirty="0" sz="1800" spc="-95" b="1">
                <a:solidFill>
                  <a:srgbClr val="374D81"/>
                </a:solidFill>
                <a:latin typeface="Arial"/>
                <a:cs typeface="Arial"/>
              </a:rPr>
              <a:t> </a:t>
            </a:r>
            <a:r>
              <a:rPr dirty="0" sz="1800" spc="-390" b="1">
                <a:solidFill>
                  <a:srgbClr val="374D81"/>
                </a:solidFill>
                <a:latin typeface="Arial"/>
                <a:cs typeface="Arial"/>
              </a:rPr>
              <a:t>S</a:t>
            </a:r>
            <a:r>
              <a:rPr dirty="0" sz="1800" spc="-130" b="1">
                <a:solidFill>
                  <a:srgbClr val="374D81"/>
                </a:solidFill>
                <a:latin typeface="Arial"/>
                <a:cs typeface="Arial"/>
              </a:rPr>
              <a:t>YMPOSIUM</a:t>
            </a:r>
            <a:r>
              <a:rPr dirty="0" sz="1800" spc="-95" b="1">
                <a:solidFill>
                  <a:srgbClr val="374D81"/>
                </a:solidFill>
                <a:latin typeface="Arial"/>
                <a:cs typeface="Arial"/>
              </a:rPr>
              <a:t> </a:t>
            </a:r>
            <a:r>
              <a:rPr dirty="0" sz="1800" spc="-355" b="1">
                <a:solidFill>
                  <a:srgbClr val="374D81"/>
                </a:solidFill>
                <a:latin typeface="Arial"/>
                <a:cs typeface="Arial"/>
              </a:rPr>
              <a:t>B</a:t>
            </a:r>
            <a:r>
              <a:rPr dirty="0" sz="1800" spc="-270" b="1">
                <a:solidFill>
                  <a:srgbClr val="374D81"/>
                </a:solidFill>
                <a:latin typeface="Arial"/>
                <a:cs typeface="Arial"/>
              </a:rPr>
              <a:t>Y</a:t>
            </a:r>
            <a:r>
              <a:rPr dirty="0" sz="1800" spc="-90" b="1">
                <a:solidFill>
                  <a:srgbClr val="374D81"/>
                </a:solidFill>
                <a:latin typeface="Arial"/>
                <a:cs typeface="Arial"/>
              </a:rPr>
              <a:t> </a:t>
            </a:r>
            <a:r>
              <a:rPr dirty="0" sz="1800" spc="-254" b="1">
                <a:solidFill>
                  <a:srgbClr val="374D81"/>
                </a:solidFill>
                <a:latin typeface="Arial"/>
                <a:cs typeface="Arial"/>
              </a:rPr>
              <a:t>NEREUS</a:t>
            </a:r>
            <a:r>
              <a:rPr dirty="0" sz="1800" spc="-95" b="1">
                <a:solidFill>
                  <a:srgbClr val="374D81"/>
                </a:solidFill>
                <a:latin typeface="Arial"/>
                <a:cs typeface="Arial"/>
              </a:rPr>
              <a:t> </a:t>
            </a:r>
            <a:r>
              <a:rPr dirty="0" sz="1800" spc="-320" b="1">
                <a:solidFill>
                  <a:srgbClr val="374D81"/>
                </a:solidFill>
                <a:latin typeface="Arial"/>
                <a:cs typeface="Arial"/>
              </a:rPr>
              <a:t>R</a:t>
            </a:r>
            <a:r>
              <a:rPr dirty="0" sz="1800" spc="-325" b="1">
                <a:solidFill>
                  <a:srgbClr val="374D81"/>
                </a:solidFill>
                <a:latin typeface="Arial"/>
                <a:cs typeface="Arial"/>
              </a:rPr>
              <a:t>E</a:t>
            </a:r>
            <a:r>
              <a:rPr dirty="0" sz="1800" spc="-190" b="1">
                <a:solidFill>
                  <a:srgbClr val="374D81"/>
                </a:solidFill>
                <a:latin typeface="Arial"/>
                <a:cs typeface="Arial"/>
              </a:rPr>
              <a:t>GIONS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algn="ctr" marL="428625" marR="983615">
              <a:lnSpc>
                <a:spcPct val="100000"/>
              </a:lnSpc>
            </a:pPr>
            <a:r>
              <a:rPr dirty="0" sz="1800" spc="-325" b="1">
                <a:solidFill>
                  <a:srgbClr val="374D81"/>
                </a:solidFill>
                <a:latin typeface="Arial"/>
                <a:cs typeface="Arial"/>
              </a:rPr>
              <a:t>SPACE</a:t>
            </a:r>
            <a:r>
              <a:rPr dirty="0" sz="1800" spc="-320" b="1">
                <a:solidFill>
                  <a:srgbClr val="374D81"/>
                </a:solidFill>
                <a:latin typeface="Arial"/>
                <a:cs typeface="Arial"/>
              </a:rPr>
              <a:t> </a:t>
            </a:r>
            <a:r>
              <a:rPr dirty="0" sz="1800" spc="-285" b="1">
                <a:solidFill>
                  <a:srgbClr val="374D81"/>
                </a:solidFill>
                <a:latin typeface="Arial"/>
                <a:cs typeface="Arial"/>
              </a:rPr>
              <a:t>DATA</a:t>
            </a:r>
            <a:r>
              <a:rPr dirty="0" sz="1800" spc="-280" b="1">
                <a:solidFill>
                  <a:srgbClr val="374D81"/>
                </a:solidFill>
                <a:latin typeface="Arial"/>
                <a:cs typeface="Arial"/>
              </a:rPr>
              <a:t> </a:t>
            </a:r>
            <a:r>
              <a:rPr dirty="0" sz="1800" spc="-254" b="1">
                <a:solidFill>
                  <a:srgbClr val="374D81"/>
                </a:solidFill>
                <a:latin typeface="Arial"/>
                <a:cs typeface="Arial"/>
              </a:rPr>
              <a:t>FOR</a:t>
            </a:r>
            <a:r>
              <a:rPr dirty="0" sz="1800" spc="-250" b="1">
                <a:solidFill>
                  <a:srgbClr val="374D81"/>
                </a:solidFill>
                <a:latin typeface="Arial"/>
                <a:cs typeface="Arial"/>
              </a:rPr>
              <a:t> </a:t>
            </a:r>
            <a:r>
              <a:rPr dirty="0" sz="1800" spc="-170" b="1">
                <a:solidFill>
                  <a:srgbClr val="374D81"/>
                </a:solidFill>
                <a:latin typeface="Arial"/>
                <a:cs typeface="Arial"/>
              </a:rPr>
              <a:t>TOURISM </a:t>
            </a:r>
            <a:r>
              <a:rPr dirty="0" sz="1800" spc="-35" b="1">
                <a:solidFill>
                  <a:srgbClr val="374D81"/>
                </a:solidFill>
                <a:latin typeface="Arial"/>
                <a:cs typeface="Arial"/>
              </a:rPr>
              <a:t>&amp; </a:t>
            </a:r>
            <a:r>
              <a:rPr dirty="0" sz="1800" spc="-250" b="1">
                <a:solidFill>
                  <a:srgbClr val="374D81"/>
                </a:solidFill>
                <a:latin typeface="Arial"/>
                <a:cs typeface="Arial"/>
              </a:rPr>
              <a:t>AGRICULTURE</a:t>
            </a:r>
            <a:r>
              <a:rPr dirty="0" sz="1800" spc="-245" b="1">
                <a:solidFill>
                  <a:srgbClr val="374D81"/>
                </a:solidFill>
                <a:latin typeface="Arial"/>
                <a:cs typeface="Arial"/>
              </a:rPr>
              <a:t> </a:t>
            </a:r>
            <a:r>
              <a:rPr dirty="0" sz="1800" spc="-155" b="1">
                <a:solidFill>
                  <a:srgbClr val="374D81"/>
                </a:solidFill>
                <a:latin typeface="Arial"/>
                <a:cs typeface="Arial"/>
              </a:rPr>
              <a:t>ON </a:t>
            </a:r>
            <a:r>
              <a:rPr dirty="0" sz="1800" spc="-80" b="1">
                <a:solidFill>
                  <a:srgbClr val="374D81"/>
                </a:solidFill>
                <a:latin typeface="Arial"/>
                <a:cs typeface="Arial"/>
              </a:rPr>
              <a:t>28-29 </a:t>
            </a:r>
            <a:r>
              <a:rPr dirty="0" sz="1800" spc="-260" b="1">
                <a:solidFill>
                  <a:srgbClr val="374D81"/>
                </a:solidFill>
                <a:latin typeface="Arial"/>
                <a:cs typeface="Arial"/>
              </a:rPr>
              <a:t>SEPTEMBER</a:t>
            </a:r>
            <a:r>
              <a:rPr dirty="0" sz="1800" spc="-254" b="1">
                <a:solidFill>
                  <a:srgbClr val="374D81"/>
                </a:solidFill>
                <a:latin typeface="Arial"/>
                <a:cs typeface="Arial"/>
              </a:rPr>
              <a:t> </a:t>
            </a:r>
            <a:r>
              <a:rPr dirty="0" sz="1800" spc="-85" b="1">
                <a:solidFill>
                  <a:srgbClr val="374D81"/>
                </a:solidFill>
                <a:latin typeface="Arial"/>
                <a:cs typeface="Arial"/>
              </a:rPr>
              <a:t>2023, </a:t>
            </a:r>
            <a:r>
              <a:rPr dirty="0" sz="1800" spc="-490" b="1">
                <a:solidFill>
                  <a:srgbClr val="374D81"/>
                </a:solidFill>
                <a:latin typeface="Arial"/>
                <a:cs typeface="Arial"/>
              </a:rPr>
              <a:t> </a:t>
            </a:r>
            <a:r>
              <a:rPr dirty="0" sz="1800" spc="-215" b="1">
                <a:solidFill>
                  <a:srgbClr val="374D81"/>
                </a:solidFill>
                <a:latin typeface="Arial"/>
                <a:cs typeface="Arial"/>
              </a:rPr>
              <a:t>MATERA/BASILICATA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>
              <a:latin typeface="Arial"/>
              <a:cs typeface="Arial"/>
            </a:endParaRPr>
          </a:p>
          <a:p>
            <a:pPr marL="250190" marR="5080" indent="1071880">
              <a:lnSpc>
                <a:spcPct val="100000"/>
              </a:lnSpc>
            </a:pPr>
            <a:r>
              <a:rPr dirty="0" sz="2400" spc="-260" b="1" i="1">
                <a:solidFill>
                  <a:srgbClr val="133E6A"/>
                </a:solidFill>
                <a:latin typeface="Arial-BoldItalicMT"/>
                <a:cs typeface="Arial-BoldItalicMT"/>
              </a:rPr>
              <a:t>Space</a:t>
            </a:r>
            <a:r>
              <a:rPr dirty="0" sz="2400" spc="-150" b="1" i="1">
                <a:solidFill>
                  <a:srgbClr val="133E6A"/>
                </a:solidFill>
                <a:latin typeface="Arial-BoldItalicMT"/>
                <a:cs typeface="Arial-BoldItalicMT"/>
              </a:rPr>
              <a:t> </a:t>
            </a:r>
            <a:r>
              <a:rPr dirty="0" sz="2400" spc="-185" b="1" i="1">
                <a:solidFill>
                  <a:srgbClr val="133E6A"/>
                </a:solidFill>
                <a:latin typeface="Arial-BoldItalicMT"/>
                <a:cs typeface="Arial-BoldItalicMT"/>
              </a:rPr>
              <a:t>technology</a:t>
            </a:r>
            <a:r>
              <a:rPr dirty="0" sz="2400" spc="-145" b="1" i="1">
                <a:solidFill>
                  <a:srgbClr val="133E6A"/>
                </a:solidFill>
                <a:latin typeface="Arial-BoldItalicMT"/>
                <a:cs typeface="Arial-BoldItalicMT"/>
              </a:rPr>
              <a:t> </a:t>
            </a:r>
            <a:r>
              <a:rPr dirty="0" sz="2400" spc="-120" b="1" i="1">
                <a:solidFill>
                  <a:srgbClr val="133E6A"/>
                </a:solidFill>
                <a:latin typeface="Arial-BoldItalicMT"/>
                <a:cs typeface="Arial-BoldItalicMT"/>
              </a:rPr>
              <a:t>for</a:t>
            </a:r>
            <a:r>
              <a:rPr dirty="0" sz="2400" spc="-130" b="1" i="1">
                <a:solidFill>
                  <a:srgbClr val="133E6A"/>
                </a:solidFill>
                <a:latin typeface="Arial-BoldItalicMT"/>
                <a:cs typeface="Arial-BoldItalicMT"/>
              </a:rPr>
              <a:t> </a:t>
            </a:r>
            <a:r>
              <a:rPr dirty="0" sz="2400" spc="-135" b="1" i="1">
                <a:solidFill>
                  <a:srgbClr val="133E6A"/>
                </a:solidFill>
                <a:latin typeface="Arial-BoldItalicMT"/>
                <a:cs typeface="Arial-BoldItalicMT"/>
              </a:rPr>
              <a:t>agriculture</a:t>
            </a:r>
            <a:r>
              <a:rPr dirty="0" sz="2400" spc="-145" b="1" i="1">
                <a:solidFill>
                  <a:srgbClr val="133E6A"/>
                </a:solidFill>
                <a:latin typeface="Arial-BoldItalicMT"/>
                <a:cs typeface="Arial-BoldItalicMT"/>
              </a:rPr>
              <a:t> </a:t>
            </a:r>
            <a:r>
              <a:rPr dirty="0" sz="2400" spc="-160" b="1" i="1">
                <a:solidFill>
                  <a:srgbClr val="133E6A"/>
                </a:solidFill>
                <a:latin typeface="Arial-BoldItalicMT"/>
                <a:cs typeface="Arial-BoldItalicMT"/>
              </a:rPr>
              <a:t>and</a:t>
            </a:r>
            <a:r>
              <a:rPr dirty="0" sz="2400" spc="-145" b="1" i="1">
                <a:solidFill>
                  <a:srgbClr val="133E6A"/>
                </a:solidFill>
                <a:latin typeface="Arial-BoldItalicMT"/>
                <a:cs typeface="Arial-BoldItalicMT"/>
              </a:rPr>
              <a:t> </a:t>
            </a:r>
            <a:r>
              <a:rPr dirty="0" sz="2400" spc="-170" b="1" i="1">
                <a:solidFill>
                  <a:srgbClr val="133E6A"/>
                </a:solidFill>
                <a:latin typeface="Arial-BoldItalicMT"/>
                <a:cs typeface="Arial-BoldItalicMT"/>
              </a:rPr>
              <a:t>tourism: </a:t>
            </a:r>
            <a:r>
              <a:rPr dirty="0" sz="2400" spc="-165" b="1" i="1">
                <a:solidFill>
                  <a:srgbClr val="133E6A"/>
                </a:solidFill>
                <a:latin typeface="Arial-BoldItalicMT"/>
                <a:cs typeface="Arial-BoldItalicMT"/>
              </a:rPr>
              <a:t> </a:t>
            </a:r>
            <a:r>
              <a:rPr dirty="0" sz="2400" spc="-155" b="1" i="1">
                <a:solidFill>
                  <a:srgbClr val="133E6A"/>
                </a:solidFill>
                <a:latin typeface="Arial-BoldItalicMT"/>
                <a:cs typeface="Arial-BoldItalicMT"/>
              </a:rPr>
              <a:t>practi</a:t>
            </a:r>
            <a:r>
              <a:rPr dirty="0" sz="2400" spc="-210" b="1" i="1">
                <a:solidFill>
                  <a:srgbClr val="133E6A"/>
                </a:solidFill>
                <a:latin typeface="Arial-BoldItalicMT"/>
                <a:cs typeface="Arial-BoldItalicMT"/>
              </a:rPr>
              <a:t>c</a:t>
            </a:r>
            <a:r>
              <a:rPr dirty="0" sz="2400" spc="-245" b="1" i="1">
                <a:solidFill>
                  <a:srgbClr val="133E6A"/>
                </a:solidFill>
                <a:latin typeface="Arial-BoldItalicMT"/>
                <a:cs typeface="Arial-BoldItalicMT"/>
              </a:rPr>
              <a:t>es</a:t>
            </a:r>
            <a:r>
              <a:rPr dirty="0" sz="2400" spc="-120" b="1" i="1">
                <a:solidFill>
                  <a:srgbClr val="133E6A"/>
                </a:solidFill>
                <a:latin typeface="Arial-BoldItalicMT"/>
                <a:cs typeface="Arial-BoldItalicMT"/>
              </a:rPr>
              <a:t>,</a:t>
            </a:r>
            <a:r>
              <a:rPr dirty="0" sz="2400" spc="-130" b="1" i="1">
                <a:solidFill>
                  <a:srgbClr val="133E6A"/>
                </a:solidFill>
                <a:latin typeface="Arial-BoldItalicMT"/>
                <a:cs typeface="Arial-BoldItalicMT"/>
              </a:rPr>
              <a:t> </a:t>
            </a:r>
            <a:r>
              <a:rPr dirty="0" sz="2400" spc="-170" b="1" i="1">
                <a:solidFill>
                  <a:srgbClr val="133E6A"/>
                </a:solidFill>
                <a:latin typeface="Arial-BoldItalicMT"/>
                <a:cs typeface="Arial-BoldItalicMT"/>
              </a:rPr>
              <a:t>chal</a:t>
            </a:r>
            <a:r>
              <a:rPr dirty="0" sz="2400" spc="-105" b="1" i="1">
                <a:solidFill>
                  <a:srgbClr val="133E6A"/>
                </a:solidFill>
                <a:latin typeface="Arial-BoldItalicMT"/>
                <a:cs typeface="Arial-BoldItalicMT"/>
              </a:rPr>
              <a:t>l</a:t>
            </a:r>
            <a:r>
              <a:rPr dirty="0" sz="2400" spc="-229" b="1" i="1">
                <a:solidFill>
                  <a:srgbClr val="133E6A"/>
                </a:solidFill>
                <a:latin typeface="Arial-BoldItalicMT"/>
                <a:cs typeface="Arial-BoldItalicMT"/>
              </a:rPr>
              <a:t>enge</a:t>
            </a:r>
            <a:r>
              <a:rPr dirty="0" sz="2400" spc="-215" b="1" i="1">
                <a:solidFill>
                  <a:srgbClr val="133E6A"/>
                </a:solidFill>
                <a:latin typeface="Arial-BoldItalicMT"/>
                <a:cs typeface="Arial-BoldItalicMT"/>
              </a:rPr>
              <a:t>s</a:t>
            </a:r>
            <a:r>
              <a:rPr dirty="0" sz="2400" spc="-155" b="1" i="1">
                <a:solidFill>
                  <a:srgbClr val="133E6A"/>
                </a:solidFill>
                <a:latin typeface="Arial-BoldItalicMT"/>
                <a:cs typeface="Arial-BoldItalicMT"/>
              </a:rPr>
              <a:t> </a:t>
            </a:r>
            <a:r>
              <a:rPr dirty="0" sz="2400" spc="-160" b="1" i="1">
                <a:solidFill>
                  <a:srgbClr val="133E6A"/>
                </a:solidFill>
                <a:latin typeface="Arial-BoldItalicMT"/>
                <a:cs typeface="Arial-BoldItalicMT"/>
              </a:rPr>
              <a:t>and</a:t>
            </a:r>
            <a:r>
              <a:rPr dirty="0" sz="2400" spc="-145" b="1" i="1">
                <a:solidFill>
                  <a:srgbClr val="133E6A"/>
                </a:solidFill>
                <a:latin typeface="Arial-BoldItalicMT"/>
                <a:cs typeface="Arial-BoldItalicMT"/>
              </a:rPr>
              <a:t> </a:t>
            </a:r>
            <a:r>
              <a:rPr dirty="0" sz="2400" spc="-155" b="1" i="1">
                <a:solidFill>
                  <a:srgbClr val="133E6A"/>
                </a:solidFill>
                <a:latin typeface="Arial-BoldItalicMT"/>
                <a:cs typeface="Arial-BoldItalicMT"/>
              </a:rPr>
              <a:t>opportunitie</a:t>
            </a:r>
            <a:r>
              <a:rPr dirty="0" sz="2400" spc="-170" b="1" i="1">
                <a:solidFill>
                  <a:srgbClr val="133E6A"/>
                </a:solidFill>
                <a:latin typeface="Arial-BoldItalicMT"/>
                <a:cs typeface="Arial-BoldItalicMT"/>
              </a:rPr>
              <a:t>s</a:t>
            </a:r>
            <a:r>
              <a:rPr dirty="0" sz="2400" spc="-145" b="1" i="1">
                <a:solidFill>
                  <a:srgbClr val="133E6A"/>
                </a:solidFill>
                <a:latin typeface="Arial-BoldItalicMT"/>
                <a:cs typeface="Arial-BoldItalicMT"/>
              </a:rPr>
              <a:t> </a:t>
            </a:r>
            <a:r>
              <a:rPr dirty="0" sz="2400" spc="-140" b="1" i="1">
                <a:solidFill>
                  <a:srgbClr val="133E6A"/>
                </a:solidFill>
                <a:latin typeface="Arial-BoldItalicMT"/>
                <a:cs typeface="Arial-BoldItalicMT"/>
              </a:rPr>
              <a:t>in</a:t>
            </a:r>
            <a:r>
              <a:rPr dirty="0" sz="2400" spc="-135" b="1" i="1">
                <a:solidFill>
                  <a:srgbClr val="133E6A"/>
                </a:solidFill>
                <a:latin typeface="Arial-BoldItalicMT"/>
                <a:cs typeface="Arial-BoldItalicMT"/>
              </a:rPr>
              <a:t> </a:t>
            </a:r>
            <a:r>
              <a:rPr dirty="0" sz="2400" spc="-110" b="1" i="1">
                <a:solidFill>
                  <a:srgbClr val="133E6A"/>
                </a:solidFill>
                <a:latin typeface="Arial-BoldItalicMT"/>
                <a:cs typeface="Arial-BoldItalicMT"/>
              </a:rPr>
              <a:t>the</a:t>
            </a:r>
            <a:r>
              <a:rPr dirty="0" sz="2400" spc="-125" b="1" i="1">
                <a:solidFill>
                  <a:srgbClr val="133E6A"/>
                </a:solidFill>
                <a:latin typeface="Arial-BoldItalicMT"/>
                <a:cs typeface="Arial-BoldItalicMT"/>
              </a:rPr>
              <a:t> </a:t>
            </a:r>
            <a:r>
              <a:rPr dirty="0" sz="2400" b="1" i="1">
                <a:solidFill>
                  <a:srgbClr val="133E6A"/>
                </a:solidFill>
                <a:latin typeface="Arial-BoldItalicMT"/>
                <a:cs typeface="Arial-BoldItalicMT"/>
              </a:rPr>
              <a:t>I</a:t>
            </a:r>
            <a:r>
              <a:rPr dirty="0" sz="2400" spc="-30" b="1" i="1">
                <a:solidFill>
                  <a:srgbClr val="133E6A"/>
                </a:solidFill>
                <a:latin typeface="Arial-BoldItalicMT"/>
                <a:cs typeface="Arial-BoldItalicMT"/>
              </a:rPr>
              <a:t>t</a:t>
            </a:r>
            <a:r>
              <a:rPr dirty="0" sz="2400" spc="-65" b="1" i="1">
                <a:solidFill>
                  <a:srgbClr val="133E6A"/>
                </a:solidFill>
                <a:latin typeface="Arial-BoldItalicMT"/>
                <a:cs typeface="Arial-BoldItalicMT"/>
              </a:rPr>
              <a:t>ali</a:t>
            </a:r>
            <a:r>
              <a:rPr dirty="0" sz="2400" spc="-110" b="1" i="1">
                <a:solidFill>
                  <a:srgbClr val="133E6A"/>
                </a:solidFill>
                <a:latin typeface="Arial-BoldItalicMT"/>
                <a:cs typeface="Arial-BoldItalicMT"/>
              </a:rPr>
              <a:t>a</a:t>
            </a:r>
            <a:r>
              <a:rPr dirty="0" sz="2400" spc="-204" b="1" i="1">
                <a:solidFill>
                  <a:srgbClr val="133E6A"/>
                </a:solidFill>
                <a:latin typeface="Arial-BoldItalicMT"/>
                <a:cs typeface="Arial-BoldItalicMT"/>
              </a:rPr>
              <a:t>n</a:t>
            </a:r>
            <a:r>
              <a:rPr dirty="0" sz="2400" spc="-150" b="1" i="1">
                <a:solidFill>
                  <a:srgbClr val="133E6A"/>
                </a:solidFill>
                <a:latin typeface="Arial-BoldItalicMT"/>
                <a:cs typeface="Arial-BoldItalicMT"/>
              </a:rPr>
              <a:t> </a:t>
            </a:r>
            <a:r>
              <a:rPr dirty="0" sz="2400" spc="-260" b="1" i="1">
                <a:solidFill>
                  <a:srgbClr val="133E6A"/>
                </a:solidFill>
                <a:latin typeface="Arial-BoldItalicMT"/>
                <a:cs typeface="Arial-BoldItalicMT"/>
              </a:rPr>
              <a:t>e</a:t>
            </a:r>
            <a:r>
              <a:rPr dirty="0" sz="2400" spc="-280" b="1" i="1">
                <a:solidFill>
                  <a:srgbClr val="133E6A"/>
                </a:solidFill>
                <a:latin typeface="Arial-BoldItalicMT"/>
                <a:cs typeface="Arial-BoldItalicMT"/>
              </a:rPr>
              <a:t>c</a:t>
            </a:r>
            <a:r>
              <a:rPr dirty="0" sz="2400" spc="-315" b="1" i="1">
                <a:solidFill>
                  <a:srgbClr val="133E6A"/>
                </a:solidFill>
                <a:latin typeface="Arial-BoldItalicMT"/>
                <a:cs typeface="Arial-BoldItalicMT"/>
              </a:rPr>
              <a:t>o</a:t>
            </a:r>
            <a:r>
              <a:rPr dirty="0" sz="2400" spc="-320" b="1" i="1">
                <a:solidFill>
                  <a:srgbClr val="133E6A"/>
                </a:solidFill>
                <a:latin typeface="Arial-BoldItalicMT"/>
                <a:cs typeface="Arial-BoldItalicMT"/>
              </a:rPr>
              <a:t>s</a:t>
            </a:r>
            <a:r>
              <a:rPr dirty="0" sz="2400" spc="-305" b="1" i="1">
                <a:solidFill>
                  <a:srgbClr val="133E6A"/>
                </a:solidFill>
                <a:latin typeface="Arial-BoldItalicMT"/>
                <a:cs typeface="Arial-BoldItalicMT"/>
              </a:rPr>
              <a:t>y</a:t>
            </a:r>
            <a:r>
              <a:rPr dirty="0" sz="2400" spc="-330" b="1" i="1">
                <a:solidFill>
                  <a:srgbClr val="133E6A"/>
                </a:solidFill>
                <a:latin typeface="Arial-BoldItalicMT"/>
                <a:cs typeface="Arial-BoldItalicMT"/>
              </a:rPr>
              <a:t>s</a:t>
            </a:r>
            <a:r>
              <a:rPr dirty="0" sz="2400" spc="5" b="1" i="1">
                <a:solidFill>
                  <a:srgbClr val="133E6A"/>
                </a:solidFill>
                <a:latin typeface="Arial-BoldItalicMT"/>
                <a:cs typeface="Arial-BoldItalicMT"/>
              </a:rPr>
              <a:t>t</a:t>
            </a:r>
            <a:r>
              <a:rPr dirty="0" sz="2400" spc="-190" b="1" i="1">
                <a:solidFill>
                  <a:srgbClr val="133E6A"/>
                </a:solidFill>
                <a:latin typeface="Arial-BoldItalicMT"/>
                <a:cs typeface="Arial-BoldItalicMT"/>
              </a:rPr>
              <a:t>em</a:t>
            </a:r>
            <a:endParaRPr sz="2400">
              <a:latin typeface="Arial-BoldItalicMT"/>
              <a:cs typeface="Arial-BoldItalic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Arial-BoldItalicMT"/>
              <a:cs typeface="Arial-BoldItalicMT"/>
            </a:endParaRPr>
          </a:p>
          <a:p>
            <a:pPr marL="2557780">
              <a:lnSpc>
                <a:spcPct val="100000"/>
              </a:lnSpc>
            </a:pPr>
            <a:r>
              <a:rPr dirty="0" sz="2000" spc="-20" i="1">
                <a:solidFill>
                  <a:srgbClr val="374D81"/>
                </a:solidFill>
                <a:latin typeface="Arial"/>
                <a:cs typeface="Arial"/>
              </a:rPr>
              <a:t>Maria</a:t>
            </a:r>
            <a:r>
              <a:rPr dirty="0" sz="2000" spc="-105" i="1">
                <a:solidFill>
                  <a:srgbClr val="374D81"/>
                </a:solidFill>
                <a:latin typeface="Arial"/>
                <a:cs typeface="Arial"/>
              </a:rPr>
              <a:t> </a:t>
            </a:r>
            <a:r>
              <a:rPr dirty="0" sz="2000" spc="-275" i="1">
                <a:solidFill>
                  <a:srgbClr val="374D81"/>
                </a:solidFill>
                <a:latin typeface="Arial"/>
                <a:cs typeface="Arial"/>
              </a:rPr>
              <a:t>L</a:t>
            </a:r>
            <a:r>
              <a:rPr dirty="0" sz="2000" spc="-60" i="1">
                <a:solidFill>
                  <a:srgbClr val="374D81"/>
                </a:solidFill>
                <a:latin typeface="Arial"/>
                <a:cs typeface="Arial"/>
              </a:rPr>
              <a:t>ibe</a:t>
            </a:r>
            <a:r>
              <a:rPr dirty="0" sz="2000" spc="-50" i="1">
                <a:solidFill>
                  <a:srgbClr val="374D81"/>
                </a:solidFill>
                <a:latin typeface="Arial"/>
                <a:cs typeface="Arial"/>
              </a:rPr>
              <a:t>r</a:t>
            </a:r>
            <a:r>
              <a:rPr dirty="0" sz="2000" spc="-85" i="1">
                <a:solidFill>
                  <a:srgbClr val="374D81"/>
                </a:solidFill>
                <a:latin typeface="Arial"/>
                <a:cs typeface="Arial"/>
              </a:rPr>
              <a:t>a</a:t>
            </a:r>
            <a:r>
              <a:rPr dirty="0" sz="2000" spc="-105" i="1">
                <a:solidFill>
                  <a:srgbClr val="374D81"/>
                </a:solidFill>
                <a:latin typeface="Arial"/>
                <a:cs typeface="Arial"/>
              </a:rPr>
              <a:t> </a:t>
            </a:r>
            <a:r>
              <a:rPr dirty="0" sz="2000" spc="-90" i="1">
                <a:solidFill>
                  <a:srgbClr val="374D81"/>
                </a:solidFill>
                <a:latin typeface="Arial"/>
                <a:cs typeface="Arial"/>
              </a:rPr>
              <a:t>Ba</a:t>
            </a:r>
            <a:r>
              <a:rPr dirty="0" sz="2000" spc="-65" i="1">
                <a:solidFill>
                  <a:srgbClr val="374D81"/>
                </a:solidFill>
                <a:latin typeface="Arial"/>
                <a:cs typeface="Arial"/>
              </a:rPr>
              <a:t>t</a:t>
            </a:r>
            <a:r>
              <a:rPr dirty="0" sz="2000" spc="80" i="1">
                <a:solidFill>
                  <a:srgbClr val="374D81"/>
                </a:solidFill>
                <a:latin typeface="Arial"/>
                <a:cs typeface="Arial"/>
              </a:rPr>
              <a:t>t</a:t>
            </a:r>
            <a:r>
              <a:rPr dirty="0" sz="2000" spc="-50" i="1">
                <a:solidFill>
                  <a:srgbClr val="374D81"/>
                </a:solidFill>
                <a:latin typeface="Arial"/>
                <a:cs typeface="Arial"/>
              </a:rPr>
              <a:t>agl</a:t>
            </a:r>
            <a:r>
              <a:rPr dirty="0" sz="2000" spc="-40" i="1">
                <a:solidFill>
                  <a:srgbClr val="374D81"/>
                </a:solidFill>
                <a:latin typeface="Arial"/>
                <a:cs typeface="Arial"/>
              </a:rPr>
              <a:t>i</a:t>
            </a:r>
            <a:r>
              <a:rPr dirty="0" sz="2000" spc="-100" i="1">
                <a:solidFill>
                  <a:srgbClr val="374D81"/>
                </a:solidFill>
                <a:latin typeface="Arial"/>
                <a:cs typeface="Arial"/>
              </a:rPr>
              <a:t>ere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25" i="1">
                <a:solidFill>
                  <a:srgbClr val="374D81"/>
                </a:solidFill>
                <a:latin typeface="Arial"/>
                <a:cs typeface="Arial"/>
              </a:rPr>
              <a:t>Head</a:t>
            </a:r>
            <a:r>
              <a:rPr dirty="0" sz="1800" spc="-85" i="1">
                <a:solidFill>
                  <a:srgbClr val="374D81"/>
                </a:solidFill>
                <a:latin typeface="Arial"/>
                <a:cs typeface="Arial"/>
              </a:rPr>
              <a:t> </a:t>
            </a:r>
            <a:r>
              <a:rPr dirty="0" sz="1800" spc="-20" i="1">
                <a:solidFill>
                  <a:srgbClr val="374D81"/>
                </a:solidFill>
                <a:latin typeface="Arial"/>
                <a:cs typeface="Arial"/>
              </a:rPr>
              <a:t>of</a:t>
            </a:r>
            <a:r>
              <a:rPr dirty="0" sz="1800" spc="-80" i="1">
                <a:solidFill>
                  <a:srgbClr val="374D81"/>
                </a:solidFill>
                <a:latin typeface="Arial"/>
                <a:cs typeface="Arial"/>
              </a:rPr>
              <a:t> </a:t>
            </a:r>
            <a:r>
              <a:rPr dirty="0" sz="1800" spc="-45" i="1">
                <a:solidFill>
                  <a:srgbClr val="374D81"/>
                </a:solidFill>
                <a:latin typeface="Arial"/>
                <a:cs typeface="Arial"/>
              </a:rPr>
              <a:t>Pilot</a:t>
            </a:r>
            <a:r>
              <a:rPr dirty="0" sz="1800" spc="-85" i="1">
                <a:solidFill>
                  <a:srgbClr val="374D81"/>
                </a:solidFill>
                <a:latin typeface="Arial"/>
                <a:cs typeface="Arial"/>
              </a:rPr>
              <a:t> </a:t>
            </a:r>
            <a:r>
              <a:rPr dirty="0" sz="1800" spc="-90" i="1">
                <a:solidFill>
                  <a:srgbClr val="374D81"/>
                </a:solidFill>
                <a:latin typeface="Arial"/>
                <a:cs typeface="Arial"/>
              </a:rPr>
              <a:t>Projects</a:t>
            </a:r>
            <a:r>
              <a:rPr dirty="0" sz="1800" spc="-100" i="1">
                <a:solidFill>
                  <a:srgbClr val="374D81"/>
                </a:solidFill>
                <a:latin typeface="Arial"/>
                <a:cs typeface="Arial"/>
              </a:rPr>
              <a:t> </a:t>
            </a:r>
            <a:r>
              <a:rPr dirty="0" sz="1800" spc="-70" i="1">
                <a:solidFill>
                  <a:srgbClr val="374D81"/>
                </a:solidFill>
                <a:latin typeface="Arial"/>
                <a:cs typeface="Arial"/>
              </a:rPr>
              <a:t>Office,</a:t>
            </a:r>
            <a:r>
              <a:rPr dirty="0" sz="1800" spc="-90" i="1">
                <a:solidFill>
                  <a:srgbClr val="374D81"/>
                </a:solidFill>
                <a:latin typeface="Arial"/>
                <a:cs typeface="Arial"/>
              </a:rPr>
              <a:t> </a:t>
            </a:r>
            <a:r>
              <a:rPr dirty="0" sz="1800" spc="-80" i="1">
                <a:solidFill>
                  <a:srgbClr val="374D81"/>
                </a:solidFill>
                <a:latin typeface="Arial"/>
                <a:cs typeface="Arial"/>
              </a:rPr>
              <a:t>Downstream</a:t>
            </a:r>
            <a:r>
              <a:rPr dirty="0" sz="1800" spc="-70" i="1">
                <a:solidFill>
                  <a:srgbClr val="374D81"/>
                </a:solidFill>
                <a:latin typeface="Arial"/>
                <a:cs typeface="Arial"/>
              </a:rPr>
              <a:t> </a:t>
            </a:r>
            <a:r>
              <a:rPr dirty="0" sz="1800" spc="-80" i="1">
                <a:solidFill>
                  <a:srgbClr val="374D81"/>
                </a:solidFill>
                <a:latin typeface="Arial"/>
                <a:cs typeface="Arial"/>
              </a:rPr>
              <a:t>and</a:t>
            </a:r>
            <a:r>
              <a:rPr dirty="0" sz="1800" spc="-90" i="1">
                <a:solidFill>
                  <a:srgbClr val="374D81"/>
                </a:solidFill>
                <a:latin typeface="Arial"/>
                <a:cs typeface="Arial"/>
              </a:rPr>
              <a:t> </a:t>
            </a:r>
            <a:r>
              <a:rPr dirty="0" sz="1800" spc="-55" i="1">
                <a:solidFill>
                  <a:srgbClr val="374D81"/>
                </a:solidFill>
                <a:latin typeface="Arial"/>
                <a:cs typeface="Arial"/>
              </a:rPr>
              <a:t>Application</a:t>
            </a:r>
            <a:r>
              <a:rPr dirty="0" sz="1800" spc="-85" i="1">
                <a:solidFill>
                  <a:srgbClr val="374D81"/>
                </a:solidFill>
                <a:latin typeface="Arial"/>
                <a:cs typeface="Arial"/>
              </a:rPr>
              <a:t> </a:t>
            </a:r>
            <a:r>
              <a:rPr dirty="0" sz="1800" spc="-140" i="1">
                <a:solidFill>
                  <a:srgbClr val="374D81"/>
                </a:solidFill>
                <a:latin typeface="Arial"/>
                <a:cs typeface="Arial"/>
              </a:rPr>
              <a:t>Services</a:t>
            </a:r>
            <a:r>
              <a:rPr dirty="0" sz="1800" spc="-90" i="1">
                <a:solidFill>
                  <a:srgbClr val="374D81"/>
                </a:solidFill>
                <a:latin typeface="Arial"/>
                <a:cs typeface="Arial"/>
              </a:rPr>
              <a:t> </a:t>
            </a:r>
            <a:r>
              <a:rPr dirty="0" sz="1800" spc="-65" i="1">
                <a:solidFill>
                  <a:srgbClr val="374D81"/>
                </a:solidFill>
                <a:latin typeface="Arial"/>
                <a:cs typeface="Arial"/>
              </a:rPr>
              <a:t>Department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algn="ctr" marR="164465">
              <a:lnSpc>
                <a:spcPct val="100000"/>
              </a:lnSpc>
              <a:spcBef>
                <a:spcPts val="5"/>
              </a:spcBef>
            </a:pPr>
            <a:r>
              <a:rPr dirty="0" sz="1800" spc="25" i="1">
                <a:solidFill>
                  <a:srgbClr val="374D81"/>
                </a:solidFill>
                <a:latin typeface="Arial"/>
                <a:cs typeface="Arial"/>
              </a:rPr>
              <a:t>I</a:t>
            </a:r>
            <a:r>
              <a:rPr dirty="0" sz="1800" spc="-5" i="1">
                <a:solidFill>
                  <a:srgbClr val="374D81"/>
                </a:solidFill>
                <a:latin typeface="Arial"/>
                <a:cs typeface="Arial"/>
              </a:rPr>
              <a:t>t</a:t>
            </a:r>
            <a:r>
              <a:rPr dirty="0" sz="1800" spc="-45" i="1">
                <a:solidFill>
                  <a:srgbClr val="374D81"/>
                </a:solidFill>
                <a:latin typeface="Arial"/>
                <a:cs typeface="Arial"/>
              </a:rPr>
              <a:t>alia</a:t>
            </a:r>
            <a:r>
              <a:rPr dirty="0" sz="1800" spc="-55" i="1">
                <a:solidFill>
                  <a:srgbClr val="374D81"/>
                </a:solidFill>
                <a:latin typeface="Arial"/>
                <a:cs typeface="Arial"/>
              </a:rPr>
              <a:t>n</a:t>
            </a:r>
            <a:r>
              <a:rPr dirty="0" sz="1800" spc="-95" i="1">
                <a:solidFill>
                  <a:srgbClr val="374D81"/>
                </a:solidFill>
                <a:latin typeface="Arial"/>
                <a:cs typeface="Arial"/>
              </a:rPr>
              <a:t> </a:t>
            </a:r>
            <a:r>
              <a:rPr dirty="0" sz="1800" spc="-185" i="1">
                <a:solidFill>
                  <a:srgbClr val="374D81"/>
                </a:solidFill>
                <a:latin typeface="Arial"/>
                <a:cs typeface="Arial"/>
              </a:rPr>
              <a:t>Spa</a:t>
            </a:r>
            <a:r>
              <a:rPr dirty="0" sz="1800" spc="-170" i="1">
                <a:solidFill>
                  <a:srgbClr val="374D81"/>
                </a:solidFill>
                <a:latin typeface="Arial"/>
                <a:cs typeface="Arial"/>
              </a:rPr>
              <a:t>c</a:t>
            </a:r>
            <a:r>
              <a:rPr dirty="0" sz="1800" spc="-145" i="1">
                <a:solidFill>
                  <a:srgbClr val="374D81"/>
                </a:solidFill>
                <a:latin typeface="Arial"/>
                <a:cs typeface="Arial"/>
              </a:rPr>
              <a:t>e</a:t>
            </a:r>
            <a:r>
              <a:rPr dirty="0" sz="1800" spc="-95" i="1">
                <a:solidFill>
                  <a:srgbClr val="374D81"/>
                </a:solidFill>
                <a:latin typeface="Arial"/>
                <a:cs typeface="Arial"/>
              </a:rPr>
              <a:t> </a:t>
            </a:r>
            <a:r>
              <a:rPr dirty="0" sz="1800" spc="-155" i="1">
                <a:solidFill>
                  <a:srgbClr val="374D81"/>
                </a:solidFill>
                <a:latin typeface="Arial"/>
                <a:cs typeface="Arial"/>
              </a:rPr>
              <a:t>A</a:t>
            </a:r>
            <a:r>
              <a:rPr dirty="0" sz="1800" spc="-114" i="1">
                <a:solidFill>
                  <a:srgbClr val="374D81"/>
                </a:solidFill>
                <a:latin typeface="Arial"/>
                <a:cs typeface="Arial"/>
              </a:rPr>
              <a:t>genc</a:t>
            </a:r>
            <a:r>
              <a:rPr dirty="0" sz="1800" spc="-105" i="1">
                <a:solidFill>
                  <a:srgbClr val="374D81"/>
                </a:solidFill>
                <a:latin typeface="Arial"/>
                <a:cs typeface="Arial"/>
              </a:rPr>
              <a:t>y</a:t>
            </a:r>
            <a:r>
              <a:rPr dirty="0" sz="1800" spc="-95" i="1">
                <a:solidFill>
                  <a:srgbClr val="374D81"/>
                </a:solidFill>
                <a:latin typeface="Arial"/>
                <a:cs typeface="Arial"/>
              </a:rPr>
              <a:t> </a:t>
            </a:r>
            <a:r>
              <a:rPr dirty="0" sz="1800" spc="-190" i="1">
                <a:solidFill>
                  <a:srgbClr val="374D81"/>
                </a:solidFill>
                <a:latin typeface="Arial"/>
                <a:cs typeface="Arial"/>
              </a:rPr>
              <a:t>(AS</a:t>
            </a:r>
            <a:r>
              <a:rPr dirty="0" sz="1800" spc="-95" i="1">
                <a:solidFill>
                  <a:srgbClr val="374D81"/>
                </a:solidFill>
                <a:latin typeface="Arial"/>
                <a:cs typeface="Arial"/>
              </a:rPr>
              <a:t>I</a:t>
            </a:r>
            <a:r>
              <a:rPr dirty="0" sz="1800" spc="-55" i="1">
                <a:solidFill>
                  <a:srgbClr val="374D81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3638" y="6546088"/>
            <a:ext cx="42538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80">
                <a:solidFill>
                  <a:srgbClr val="FFFFFF"/>
                </a:solidFill>
                <a:latin typeface="Arial"/>
                <a:cs typeface="Arial"/>
              </a:rPr>
              <a:t>2ND</a:t>
            </a: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0">
                <a:solidFill>
                  <a:srgbClr val="FFFFFF"/>
                </a:solidFill>
                <a:latin typeface="Arial"/>
                <a:cs typeface="Arial"/>
              </a:rPr>
              <a:t>EDITION</a:t>
            </a: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35">
                <a:solidFill>
                  <a:srgbClr val="FFFFFF"/>
                </a:solidFill>
                <a:latin typeface="Arial"/>
                <a:cs typeface="Arial"/>
              </a:rPr>
              <a:t>EUROPEAN</a:t>
            </a:r>
            <a:r>
              <a:rPr dirty="0" sz="1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5">
                <a:solidFill>
                  <a:srgbClr val="FFFFFF"/>
                </a:solidFill>
                <a:latin typeface="Arial"/>
                <a:cs typeface="Arial"/>
              </a:rPr>
              <a:t>SYMPOSIUM</a:t>
            </a:r>
            <a:r>
              <a:rPr dirty="0" sz="1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55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1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55">
                <a:solidFill>
                  <a:srgbClr val="FFFFFF"/>
                </a:solidFill>
                <a:latin typeface="Arial"/>
                <a:cs typeface="Arial"/>
              </a:rPr>
              <a:t>NEREUS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25">
                <a:solidFill>
                  <a:srgbClr val="FFFFFF"/>
                </a:solidFill>
                <a:latin typeface="Arial"/>
                <a:cs typeface="Arial"/>
              </a:rPr>
              <a:t>REGIONS,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0">
                <a:solidFill>
                  <a:srgbClr val="FFFFFF"/>
                </a:solidFill>
                <a:latin typeface="Arial"/>
                <a:cs typeface="Arial"/>
              </a:rPr>
              <a:t>MATERA/BASILICATA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33576" y="6546088"/>
            <a:ext cx="125920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29</a:t>
            </a:r>
            <a:r>
              <a:rPr dirty="0" sz="1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000" spc="-19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000" spc="-145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000" spc="-13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000" spc="-18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000" spc="-114">
                <a:solidFill>
                  <a:srgbClr val="FFFFFF"/>
                </a:solidFill>
                <a:latin typeface="Arial"/>
                <a:cs typeface="Arial"/>
              </a:rPr>
              <a:t>MBER</a:t>
            </a:r>
            <a:r>
              <a:rPr dirty="0" sz="1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8495" y="6539992"/>
            <a:ext cx="4616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1/15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5255" y="205740"/>
            <a:ext cx="6859270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40"/>
              <a:t>I4DP</a:t>
            </a:r>
            <a:r>
              <a:rPr dirty="0" spc="-250"/>
              <a:t> </a:t>
            </a:r>
            <a:r>
              <a:rPr dirty="0" spc="-135"/>
              <a:t>Market-</a:t>
            </a:r>
            <a:r>
              <a:rPr dirty="0" spc="-235"/>
              <a:t> </a:t>
            </a:r>
            <a:r>
              <a:rPr dirty="0" spc="-190"/>
              <a:t>Pilot</a:t>
            </a:r>
            <a:r>
              <a:rPr dirty="0" spc="-260"/>
              <a:t> </a:t>
            </a:r>
            <a:r>
              <a:rPr dirty="0" spc="-245"/>
              <a:t>Projects-</a:t>
            </a:r>
            <a:r>
              <a:rPr dirty="0" spc="-250"/>
              <a:t> </a:t>
            </a:r>
            <a:r>
              <a:rPr dirty="0" spc="-310"/>
              <a:t>focus</a:t>
            </a:r>
            <a:r>
              <a:rPr dirty="0" spc="-265"/>
              <a:t> </a:t>
            </a:r>
            <a:r>
              <a:rPr dirty="0" spc="-235"/>
              <a:t>on</a:t>
            </a:r>
            <a:r>
              <a:rPr dirty="0" spc="-260"/>
              <a:t> </a:t>
            </a:r>
            <a:r>
              <a:rPr dirty="0" spc="-229"/>
              <a:t>Agriculture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0362" y="1088644"/>
            <a:ext cx="112966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445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dirty="0" sz="2000" spc="-225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dirty="0" sz="2000" spc="-275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dirty="0" sz="2000" spc="-120">
                <a:solidFill>
                  <a:srgbClr val="C00000"/>
                </a:solidFill>
                <a:latin typeface="Arial"/>
                <a:cs typeface="Arial"/>
              </a:rPr>
              <a:t>4</a:t>
            </a:r>
            <a:r>
              <a:rPr dirty="0" sz="2000" spc="-325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dirty="0" sz="2000" spc="-235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dirty="0" sz="2000" spc="-40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dirty="0" sz="2000" spc="20">
                <a:solidFill>
                  <a:srgbClr val="C00000"/>
                </a:solidFill>
                <a:latin typeface="Arial"/>
                <a:cs typeface="Arial"/>
              </a:rPr>
              <a:t>M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1924" y="1125847"/>
            <a:ext cx="1486537" cy="23000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01876" y="1086611"/>
            <a:ext cx="646716" cy="29040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08102" y="1768602"/>
            <a:ext cx="648335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35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main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5">
                <a:solidFill>
                  <a:srgbClr val="001F5F"/>
                </a:solidFill>
                <a:latin typeface="Arial"/>
                <a:cs typeface="Arial"/>
              </a:rPr>
              <a:t>objective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35">
                <a:solidFill>
                  <a:srgbClr val="001F5F"/>
                </a:solidFill>
                <a:latin typeface="Arial"/>
                <a:cs typeface="Arial"/>
              </a:rPr>
              <a:t>this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35">
                <a:solidFill>
                  <a:srgbClr val="001F5F"/>
                </a:solidFill>
                <a:latin typeface="Arial"/>
                <a:cs typeface="Arial"/>
              </a:rPr>
              <a:t>project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development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4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1F5F"/>
                </a:solidFill>
                <a:latin typeface="Arial"/>
                <a:cs typeface="Arial"/>
              </a:rPr>
              <a:t>platform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dirty="0" sz="1800" spc="-48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0">
                <a:solidFill>
                  <a:srgbClr val="001F5F"/>
                </a:solidFill>
                <a:latin typeface="Arial"/>
                <a:cs typeface="Arial"/>
              </a:rPr>
              <a:t>services 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able </a:t>
            </a:r>
            <a:r>
              <a:rPr dirty="0" sz="1800" spc="1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integrate 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dirty="0" sz="1800" spc="-100">
                <a:solidFill>
                  <a:srgbClr val="001F5F"/>
                </a:solidFill>
                <a:latin typeface="Arial"/>
                <a:cs typeface="Arial"/>
              </a:rPr>
              <a:t>processing 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both </a:t>
            </a:r>
            <a:r>
              <a:rPr dirty="0" sz="1800" spc="-45">
                <a:solidFill>
                  <a:srgbClr val="001F5F"/>
                </a:solidFill>
                <a:latin typeface="Arial"/>
                <a:cs typeface="Arial"/>
              </a:rPr>
              <a:t>satellite 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data 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001F5F"/>
                </a:solidFill>
                <a:latin typeface="Arial"/>
                <a:cs typeface="Arial"/>
              </a:rPr>
              <a:t>information 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coming 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from the 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operational 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management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crops,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that </a:t>
            </a:r>
            <a:r>
              <a:rPr dirty="0" sz="1800" spc="-4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collected</a:t>
            </a:r>
            <a:r>
              <a:rPr dirty="0" sz="1800" spc="-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by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25">
                <a:solidFill>
                  <a:srgbClr val="001F5F"/>
                </a:solidFill>
                <a:latin typeface="Arial"/>
                <a:cs typeface="Arial"/>
              </a:rPr>
              <a:t>Farm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Management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Software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50">
                <a:solidFill>
                  <a:srgbClr val="001F5F"/>
                </a:solidFill>
                <a:latin typeface="Arial"/>
                <a:cs typeface="Arial"/>
              </a:rPr>
              <a:t>(FMS)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5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54">
                <a:latin typeface="Arial"/>
                <a:cs typeface="Arial"/>
              </a:rPr>
              <a:t>GIAS®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38263" y="1407033"/>
            <a:ext cx="1409700" cy="786765"/>
          </a:xfrm>
          <a:prstGeom prst="rect">
            <a:avLst/>
          </a:prstGeom>
          <a:solidFill>
            <a:srgbClr val="DFEBF6"/>
          </a:solidFill>
          <a:ln w="16001">
            <a:solidFill>
              <a:srgbClr val="34487C"/>
            </a:solidFill>
          </a:ln>
        </p:spPr>
        <p:txBody>
          <a:bodyPr wrap="square" lIns="0" tIns="104139" rIns="0" bIns="0" rtlCol="0" vert="horz">
            <a:spAutoFit/>
          </a:bodyPr>
          <a:lstStyle/>
          <a:p>
            <a:pPr marL="234950" marR="227965" indent="68580">
              <a:lnSpc>
                <a:spcPct val="100000"/>
              </a:lnSpc>
              <a:spcBef>
                <a:spcPts val="819"/>
              </a:spcBef>
            </a:pP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AgriWeb 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85">
                <a:solidFill>
                  <a:srgbClr val="001F5F"/>
                </a:solidFill>
                <a:latin typeface="Arial"/>
                <a:cs typeface="Arial"/>
              </a:rPr>
              <a:t>IBF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85">
                <a:solidFill>
                  <a:srgbClr val="001F5F"/>
                </a:solidFill>
                <a:latin typeface="Arial"/>
                <a:cs typeface="Arial"/>
              </a:rPr>
              <a:t>Se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vizi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22867" y="1407033"/>
            <a:ext cx="1409065" cy="786765"/>
          </a:xfrm>
          <a:prstGeom prst="rect">
            <a:avLst/>
          </a:prstGeom>
          <a:solidFill>
            <a:srgbClr val="DFEBF6"/>
          </a:solidFill>
          <a:ln w="16001">
            <a:solidFill>
              <a:srgbClr val="34487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900"/>
              </a:lnSpc>
            </a:pPr>
            <a:r>
              <a:rPr dirty="0" sz="1800" spc="-254">
                <a:solidFill>
                  <a:srgbClr val="001F5F"/>
                </a:solidFill>
                <a:latin typeface="Arial"/>
                <a:cs typeface="Arial"/>
              </a:rPr>
              <a:t>GIAS®</a:t>
            </a:r>
            <a:endParaRPr sz="1800">
              <a:latin typeface="Arial"/>
              <a:cs typeface="Arial"/>
            </a:endParaRPr>
          </a:p>
          <a:p>
            <a:pPr algn="ctr" marL="297180" marR="289560">
              <a:lnSpc>
                <a:spcPct val="100000"/>
              </a:lnSpc>
            </a:pPr>
            <a:r>
              <a:rPr dirty="0" sz="1800" spc="-114">
                <a:solidFill>
                  <a:srgbClr val="001F5F"/>
                </a:solidFill>
                <a:latin typeface="Arial"/>
                <a:cs typeface="Arial"/>
              </a:rPr>
              <a:t>Ag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oni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a  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Group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896600" y="2672333"/>
            <a:ext cx="972819" cy="803275"/>
            <a:chOff x="10896600" y="2672333"/>
            <a:chExt cx="972819" cy="803275"/>
          </a:xfrm>
        </p:grpSpPr>
        <p:sp>
          <p:nvSpPr>
            <p:cNvPr id="10" name="object 10"/>
            <p:cNvSpPr/>
            <p:nvPr/>
          </p:nvSpPr>
          <p:spPr>
            <a:xfrm>
              <a:off x="10904600" y="2680334"/>
              <a:ext cx="956310" cy="787400"/>
            </a:xfrm>
            <a:custGeom>
              <a:avLst/>
              <a:gdLst/>
              <a:ahLst/>
              <a:cxnLst/>
              <a:rect l="l" t="t" r="r" b="b"/>
              <a:pathLst>
                <a:path w="956309" h="787400">
                  <a:moveTo>
                    <a:pt x="478154" y="0"/>
                  </a:moveTo>
                  <a:lnTo>
                    <a:pt x="426062" y="2308"/>
                  </a:lnTo>
                  <a:lnTo>
                    <a:pt x="375592" y="9074"/>
                  </a:lnTo>
                  <a:lnTo>
                    <a:pt x="327038" y="20058"/>
                  </a:lnTo>
                  <a:lnTo>
                    <a:pt x="280690" y="35020"/>
                  </a:lnTo>
                  <a:lnTo>
                    <a:pt x="236840" y="53721"/>
                  </a:lnTo>
                  <a:lnTo>
                    <a:pt x="195782" y="75919"/>
                  </a:lnTo>
                  <a:lnTo>
                    <a:pt x="157806" y="101376"/>
                  </a:lnTo>
                  <a:lnTo>
                    <a:pt x="123204" y="129852"/>
                  </a:lnTo>
                  <a:lnTo>
                    <a:pt x="92269" y="161108"/>
                  </a:lnTo>
                  <a:lnTo>
                    <a:pt x="65292" y="194902"/>
                  </a:lnTo>
                  <a:lnTo>
                    <a:pt x="42565" y="230996"/>
                  </a:lnTo>
                  <a:lnTo>
                    <a:pt x="24380" y="269150"/>
                  </a:lnTo>
                  <a:lnTo>
                    <a:pt x="11030" y="309124"/>
                  </a:lnTo>
                  <a:lnTo>
                    <a:pt x="2806" y="350678"/>
                  </a:lnTo>
                  <a:lnTo>
                    <a:pt x="0" y="393573"/>
                  </a:lnTo>
                  <a:lnTo>
                    <a:pt x="2806" y="436467"/>
                  </a:lnTo>
                  <a:lnTo>
                    <a:pt x="11030" y="478021"/>
                  </a:lnTo>
                  <a:lnTo>
                    <a:pt x="24380" y="517995"/>
                  </a:lnTo>
                  <a:lnTo>
                    <a:pt x="42565" y="556149"/>
                  </a:lnTo>
                  <a:lnTo>
                    <a:pt x="65292" y="592243"/>
                  </a:lnTo>
                  <a:lnTo>
                    <a:pt x="92269" y="626037"/>
                  </a:lnTo>
                  <a:lnTo>
                    <a:pt x="123204" y="657293"/>
                  </a:lnTo>
                  <a:lnTo>
                    <a:pt x="157806" y="685769"/>
                  </a:lnTo>
                  <a:lnTo>
                    <a:pt x="195782" y="711226"/>
                  </a:lnTo>
                  <a:lnTo>
                    <a:pt x="236840" y="733425"/>
                  </a:lnTo>
                  <a:lnTo>
                    <a:pt x="280690" y="752125"/>
                  </a:lnTo>
                  <a:lnTo>
                    <a:pt x="327038" y="767087"/>
                  </a:lnTo>
                  <a:lnTo>
                    <a:pt x="375592" y="778071"/>
                  </a:lnTo>
                  <a:lnTo>
                    <a:pt x="426062" y="784837"/>
                  </a:lnTo>
                  <a:lnTo>
                    <a:pt x="478154" y="787145"/>
                  </a:lnTo>
                  <a:lnTo>
                    <a:pt x="530247" y="784837"/>
                  </a:lnTo>
                  <a:lnTo>
                    <a:pt x="580717" y="778071"/>
                  </a:lnTo>
                  <a:lnTo>
                    <a:pt x="629271" y="767087"/>
                  </a:lnTo>
                  <a:lnTo>
                    <a:pt x="675619" y="752125"/>
                  </a:lnTo>
                  <a:lnTo>
                    <a:pt x="719469" y="733424"/>
                  </a:lnTo>
                  <a:lnTo>
                    <a:pt x="760527" y="711226"/>
                  </a:lnTo>
                  <a:lnTo>
                    <a:pt x="798503" y="685769"/>
                  </a:lnTo>
                  <a:lnTo>
                    <a:pt x="833105" y="657293"/>
                  </a:lnTo>
                  <a:lnTo>
                    <a:pt x="864040" y="626037"/>
                  </a:lnTo>
                  <a:lnTo>
                    <a:pt x="891017" y="592243"/>
                  </a:lnTo>
                  <a:lnTo>
                    <a:pt x="913744" y="556149"/>
                  </a:lnTo>
                  <a:lnTo>
                    <a:pt x="931929" y="517995"/>
                  </a:lnTo>
                  <a:lnTo>
                    <a:pt x="945279" y="478021"/>
                  </a:lnTo>
                  <a:lnTo>
                    <a:pt x="953503" y="436467"/>
                  </a:lnTo>
                  <a:lnTo>
                    <a:pt x="956309" y="393573"/>
                  </a:lnTo>
                  <a:lnTo>
                    <a:pt x="953503" y="350678"/>
                  </a:lnTo>
                  <a:lnTo>
                    <a:pt x="945279" y="309124"/>
                  </a:lnTo>
                  <a:lnTo>
                    <a:pt x="931929" y="269150"/>
                  </a:lnTo>
                  <a:lnTo>
                    <a:pt x="913744" y="230996"/>
                  </a:lnTo>
                  <a:lnTo>
                    <a:pt x="891017" y="194902"/>
                  </a:lnTo>
                  <a:lnTo>
                    <a:pt x="864040" y="161108"/>
                  </a:lnTo>
                  <a:lnTo>
                    <a:pt x="833105" y="129852"/>
                  </a:lnTo>
                  <a:lnTo>
                    <a:pt x="798503" y="101376"/>
                  </a:lnTo>
                  <a:lnTo>
                    <a:pt x="760527" y="75919"/>
                  </a:lnTo>
                  <a:lnTo>
                    <a:pt x="719469" y="53721"/>
                  </a:lnTo>
                  <a:lnTo>
                    <a:pt x="675619" y="35020"/>
                  </a:lnTo>
                  <a:lnTo>
                    <a:pt x="629271" y="20058"/>
                  </a:lnTo>
                  <a:lnTo>
                    <a:pt x="580717" y="9074"/>
                  </a:lnTo>
                  <a:lnTo>
                    <a:pt x="530247" y="2308"/>
                  </a:lnTo>
                  <a:lnTo>
                    <a:pt x="478154" y="0"/>
                  </a:lnTo>
                  <a:close/>
                </a:path>
              </a:pathLst>
            </a:custGeom>
            <a:solidFill>
              <a:srgbClr val="4966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179809" y="2915157"/>
              <a:ext cx="406400" cy="82550"/>
            </a:xfrm>
            <a:custGeom>
              <a:avLst/>
              <a:gdLst/>
              <a:ahLst/>
              <a:cxnLst/>
              <a:rect l="l" t="t" r="r" b="b"/>
              <a:pathLst>
                <a:path w="406400" h="82550">
                  <a:moveTo>
                    <a:pt x="49784" y="0"/>
                  </a:moveTo>
                  <a:lnTo>
                    <a:pt x="30378" y="3230"/>
                  </a:lnTo>
                  <a:lnTo>
                    <a:pt x="14557" y="12033"/>
                  </a:lnTo>
                  <a:lnTo>
                    <a:pt x="3903" y="25074"/>
                  </a:lnTo>
                  <a:lnTo>
                    <a:pt x="0" y="41020"/>
                  </a:lnTo>
                  <a:lnTo>
                    <a:pt x="3903" y="56967"/>
                  </a:lnTo>
                  <a:lnTo>
                    <a:pt x="14557" y="70008"/>
                  </a:lnTo>
                  <a:lnTo>
                    <a:pt x="30378" y="78811"/>
                  </a:lnTo>
                  <a:lnTo>
                    <a:pt x="49784" y="82041"/>
                  </a:lnTo>
                  <a:lnTo>
                    <a:pt x="69135" y="78811"/>
                  </a:lnTo>
                  <a:lnTo>
                    <a:pt x="84963" y="70008"/>
                  </a:lnTo>
                  <a:lnTo>
                    <a:pt x="95646" y="56967"/>
                  </a:lnTo>
                  <a:lnTo>
                    <a:pt x="99568" y="41020"/>
                  </a:lnTo>
                  <a:lnTo>
                    <a:pt x="95646" y="25074"/>
                  </a:lnTo>
                  <a:lnTo>
                    <a:pt x="84963" y="12033"/>
                  </a:lnTo>
                  <a:lnTo>
                    <a:pt x="69135" y="3230"/>
                  </a:lnTo>
                  <a:lnTo>
                    <a:pt x="49784" y="0"/>
                  </a:lnTo>
                  <a:close/>
                </a:path>
                <a:path w="406400" h="82550">
                  <a:moveTo>
                    <a:pt x="356108" y="0"/>
                  </a:moveTo>
                  <a:lnTo>
                    <a:pt x="336756" y="3230"/>
                  </a:lnTo>
                  <a:lnTo>
                    <a:pt x="320929" y="12033"/>
                  </a:lnTo>
                  <a:lnTo>
                    <a:pt x="310245" y="25074"/>
                  </a:lnTo>
                  <a:lnTo>
                    <a:pt x="306324" y="41020"/>
                  </a:lnTo>
                  <a:lnTo>
                    <a:pt x="310245" y="56967"/>
                  </a:lnTo>
                  <a:lnTo>
                    <a:pt x="320928" y="70008"/>
                  </a:lnTo>
                  <a:lnTo>
                    <a:pt x="336756" y="78811"/>
                  </a:lnTo>
                  <a:lnTo>
                    <a:pt x="356108" y="82041"/>
                  </a:lnTo>
                  <a:lnTo>
                    <a:pt x="375513" y="78811"/>
                  </a:lnTo>
                  <a:lnTo>
                    <a:pt x="391334" y="70008"/>
                  </a:lnTo>
                  <a:lnTo>
                    <a:pt x="401988" y="56967"/>
                  </a:lnTo>
                  <a:lnTo>
                    <a:pt x="405892" y="41020"/>
                  </a:lnTo>
                  <a:lnTo>
                    <a:pt x="401988" y="25074"/>
                  </a:lnTo>
                  <a:lnTo>
                    <a:pt x="391334" y="12033"/>
                  </a:lnTo>
                  <a:lnTo>
                    <a:pt x="375513" y="3230"/>
                  </a:lnTo>
                  <a:lnTo>
                    <a:pt x="356108" y="0"/>
                  </a:lnTo>
                  <a:close/>
                </a:path>
              </a:pathLst>
            </a:custGeom>
            <a:solidFill>
              <a:srgbClr val="3A528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71809" y="2907156"/>
              <a:ext cx="115570" cy="9804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78133" y="2907156"/>
              <a:ext cx="115570" cy="9804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904600" y="2680334"/>
              <a:ext cx="956310" cy="787400"/>
            </a:xfrm>
            <a:custGeom>
              <a:avLst/>
              <a:gdLst/>
              <a:ahLst/>
              <a:cxnLst/>
              <a:rect l="l" t="t" r="r" b="b"/>
              <a:pathLst>
                <a:path w="956309" h="787400">
                  <a:moveTo>
                    <a:pt x="218948" y="565150"/>
                  </a:moveTo>
                  <a:lnTo>
                    <a:pt x="266081" y="589395"/>
                  </a:lnTo>
                  <a:lnTo>
                    <a:pt x="313202" y="608791"/>
                  </a:lnTo>
                  <a:lnTo>
                    <a:pt x="360311" y="623339"/>
                  </a:lnTo>
                  <a:lnTo>
                    <a:pt x="407407" y="633037"/>
                  </a:lnTo>
                  <a:lnTo>
                    <a:pt x="454491" y="637886"/>
                  </a:lnTo>
                  <a:lnTo>
                    <a:pt x="501561" y="637886"/>
                  </a:lnTo>
                  <a:lnTo>
                    <a:pt x="548620" y="633037"/>
                  </a:lnTo>
                  <a:lnTo>
                    <a:pt x="595665" y="623339"/>
                  </a:lnTo>
                  <a:lnTo>
                    <a:pt x="642698" y="608791"/>
                  </a:lnTo>
                  <a:lnTo>
                    <a:pt x="689719" y="589395"/>
                  </a:lnTo>
                  <a:lnTo>
                    <a:pt x="736726" y="565150"/>
                  </a:lnTo>
                </a:path>
                <a:path w="956309" h="787400">
                  <a:moveTo>
                    <a:pt x="0" y="393573"/>
                  </a:moveTo>
                  <a:lnTo>
                    <a:pt x="2806" y="350678"/>
                  </a:lnTo>
                  <a:lnTo>
                    <a:pt x="11030" y="309124"/>
                  </a:lnTo>
                  <a:lnTo>
                    <a:pt x="24380" y="269150"/>
                  </a:lnTo>
                  <a:lnTo>
                    <a:pt x="42565" y="230996"/>
                  </a:lnTo>
                  <a:lnTo>
                    <a:pt x="65292" y="194902"/>
                  </a:lnTo>
                  <a:lnTo>
                    <a:pt x="92269" y="161108"/>
                  </a:lnTo>
                  <a:lnTo>
                    <a:pt x="123204" y="129852"/>
                  </a:lnTo>
                  <a:lnTo>
                    <a:pt x="157806" y="101376"/>
                  </a:lnTo>
                  <a:lnTo>
                    <a:pt x="195782" y="75919"/>
                  </a:lnTo>
                  <a:lnTo>
                    <a:pt x="236840" y="53721"/>
                  </a:lnTo>
                  <a:lnTo>
                    <a:pt x="280690" y="35020"/>
                  </a:lnTo>
                  <a:lnTo>
                    <a:pt x="327038" y="20058"/>
                  </a:lnTo>
                  <a:lnTo>
                    <a:pt x="375592" y="9074"/>
                  </a:lnTo>
                  <a:lnTo>
                    <a:pt x="426062" y="2308"/>
                  </a:lnTo>
                  <a:lnTo>
                    <a:pt x="478154" y="0"/>
                  </a:lnTo>
                  <a:lnTo>
                    <a:pt x="530247" y="2308"/>
                  </a:lnTo>
                  <a:lnTo>
                    <a:pt x="580717" y="9074"/>
                  </a:lnTo>
                  <a:lnTo>
                    <a:pt x="629271" y="20058"/>
                  </a:lnTo>
                  <a:lnTo>
                    <a:pt x="675619" y="35020"/>
                  </a:lnTo>
                  <a:lnTo>
                    <a:pt x="719469" y="53721"/>
                  </a:lnTo>
                  <a:lnTo>
                    <a:pt x="760527" y="75919"/>
                  </a:lnTo>
                  <a:lnTo>
                    <a:pt x="798503" y="101376"/>
                  </a:lnTo>
                  <a:lnTo>
                    <a:pt x="833105" y="129852"/>
                  </a:lnTo>
                  <a:lnTo>
                    <a:pt x="864040" y="161108"/>
                  </a:lnTo>
                  <a:lnTo>
                    <a:pt x="891017" y="194902"/>
                  </a:lnTo>
                  <a:lnTo>
                    <a:pt x="913744" y="230996"/>
                  </a:lnTo>
                  <a:lnTo>
                    <a:pt x="931929" y="269150"/>
                  </a:lnTo>
                  <a:lnTo>
                    <a:pt x="945279" y="309124"/>
                  </a:lnTo>
                  <a:lnTo>
                    <a:pt x="953503" y="350678"/>
                  </a:lnTo>
                  <a:lnTo>
                    <a:pt x="956309" y="393573"/>
                  </a:lnTo>
                  <a:lnTo>
                    <a:pt x="953503" y="436467"/>
                  </a:lnTo>
                  <a:lnTo>
                    <a:pt x="945279" y="478021"/>
                  </a:lnTo>
                  <a:lnTo>
                    <a:pt x="931929" y="517995"/>
                  </a:lnTo>
                  <a:lnTo>
                    <a:pt x="913744" y="556149"/>
                  </a:lnTo>
                  <a:lnTo>
                    <a:pt x="891017" y="592243"/>
                  </a:lnTo>
                  <a:lnTo>
                    <a:pt x="864040" y="626037"/>
                  </a:lnTo>
                  <a:lnTo>
                    <a:pt x="833105" y="657293"/>
                  </a:lnTo>
                  <a:lnTo>
                    <a:pt x="798503" y="685769"/>
                  </a:lnTo>
                  <a:lnTo>
                    <a:pt x="760527" y="711226"/>
                  </a:lnTo>
                  <a:lnTo>
                    <a:pt x="719469" y="733424"/>
                  </a:lnTo>
                  <a:lnTo>
                    <a:pt x="675619" y="752125"/>
                  </a:lnTo>
                  <a:lnTo>
                    <a:pt x="629271" y="767087"/>
                  </a:lnTo>
                  <a:lnTo>
                    <a:pt x="580717" y="778071"/>
                  </a:lnTo>
                  <a:lnTo>
                    <a:pt x="530247" y="784837"/>
                  </a:lnTo>
                  <a:lnTo>
                    <a:pt x="478154" y="787145"/>
                  </a:lnTo>
                  <a:lnTo>
                    <a:pt x="426062" y="784837"/>
                  </a:lnTo>
                  <a:lnTo>
                    <a:pt x="375592" y="778071"/>
                  </a:lnTo>
                  <a:lnTo>
                    <a:pt x="327038" y="767087"/>
                  </a:lnTo>
                  <a:lnTo>
                    <a:pt x="280690" y="752125"/>
                  </a:lnTo>
                  <a:lnTo>
                    <a:pt x="236840" y="733425"/>
                  </a:lnTo>
                  <a:lnTo>
                    <a:pt x="195782" y="711226"/>
                  </a:lnTo>
                  <a:lnTo>
                    <a:pt x="157806" y="685769"/>
                  </a:lnTo>
                  <a:lnTo>
                    <a:pt x="123204" y="657293"/>
                  </a:lnTo>
                  <a:lnTo>
                    <a:pt x="92269" y="626037"/>
                  </a:lnTo>
                  <a:lnTo>
                    <a:pt x="65292" y="592243"/>
                  </a:lnTo>
                  <a:lnTo>
                    <a:pt x="42565" y="556149"/>
                  </a:lnTo>
                  <a:lnTo>
                    <a:pt x="24380" y="517995"/>
                  </a:lnTo>
                  <a:lnTo>
                    <a:pt x="11030" y="478021"/>
                  </a:lnTo>
                  <a:lnTo>
                    <a:pt x="2806" y="436467"/>
                  </a:lnTo>
                  <a:lnTo>
                    <a:pt x="0" y="393573"/>
                  </a:lnTo>
                  <a:close/>
                </a:path>
              </a:pathLst>
            </a:custGeom>
            <a:ln w="16002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7608951" y="2842641"/>
            <a:ext cx="2954020" cy="1173480"/>
          </a:xfrm>
          <a:prstGeom prst="rect">
            <a:avLst/>
          </a:prstGeom>
          <a:ln w="16001">
            <a:solidFill>
              <a:srgbClr val="34487C"/>
            </a:solidFill>
          </a:ln>
        </p:spPr>
        <p:txBody>
          <a:bodyPr wrap="square" lIns="0" tIns="111760" rIns="0" bIns="0" rtlCol="0" vert="horz">
            <a:spAutoFit/>
          </a:bodyPr>
          <a:lstStyle/>
          <a:p>
            <a:pPr marL="159385" marR="116839">
              <a:lnSpc>
                <a:spcPct val="100000"/>
              </a:lnSpc>
              <a:spcBef>
                <a:spcPts val="880"/>
              </a:spcBef>
            </a:pPr>
            <a:r>
              <a:rPr dirty="0" sz="1800" spc="-35">
                <a:solidFill>
                  <a:srgbClr val="224F77"/>
                </a:solidFill>
                <a:latin typeface="Arial"/>
                <a:cs typeface="Arial"/>
              </a:rPr>
              <a:t>I</a:t>
            </a:r>
            <a:r>
              <a:rPr dirty="0" sz="1800" spc="-85">
                <a:solidFill>
                  <a:srgbClr val="224F77"/>
                </a:solidFill>
                <a:latin typeface="Arial"/>
                <a:cs typeface="Arial"/>
              </a:rPr>
              <a:t>n</a:t>
            </a:r>
            <a:r>
              <a:rPr dirty="0" sz="1800" spc="75">
                <a:solidFill>
                  <a:srgbClr val="224F77"/>
                </a:solidFill>
                <a:latin typeface="Arial"/>
                <a:cs typeface="Arial"/>
              </a:rPr>
              <a:t>t</a:t>
            </a:r>
            <a:r>
              <a:rPr dirty="0" sz="1800" spc="-90">
                <a:solidFill>
                  <a:srgbClr val="224F77"/>
                </a:solidFill>
                <a:latin typeface="Arial"/>
                <a:cs typeface="Arial"/>
              </a:rPr>
              <a:t>eg</a:t>
            </a:r>
            <a:r>
              <a:rPr dirty="0" sz="1800" spc="-95">
                <a:solidFill>
                  <a:srgbClr val="224F77"/>
                </a:solidFill>
                <a:latin typeface="Arial"/>
                <a:cs typeface="Arial"/>
              </a:rPr>
              <a:t>r</a:t>
            </a:r>
            <a:r>
              <a:rPr dirty="0" sz="1800" spc="-160">
                <a:solidFill>
                  <a:srgbClr val="224F77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224F77"/>
                </a:solidFill>
                <a:latin typeface="Arial"/>
                <a:cs typeface="Arial"/>
              </a:rPr>
              <a:t>tion</a:t>
            </a:r>
            <a:r>
              <a:rPr dirty="0" sz="1800" spc="-9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24F77"/>
                </a:solidFill>
                <a:latin typeface="Arial"/>
                <a:cs typeface="Arial"/>
              </a:rPr>
              <a:t>o</a:t>
            </a:r>
            <a:r>
              <a:rPr dirty="0" sz="1800" spc="-5">
                <a:solidFill>
                  <a:srgbClr val="224F77"/>
                </a:solidFill>
                <a:latin typeface="Arial"/>
                <a:cs typeface="Arial"/>
              </a:rPr>
              <a:t>f</a:t>
            </a:r>
            <a:r>
              <a:rPr dirty="0" sz="1800" spc="-9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800" spc="-165">
                <a:solidFill>
                  <a:srgbClr val="224F77"/>
                </a:solidFill>
                <a:latin typeface="Arial"/>
                <a:cs typeface="Arial"/>
              </a:rPr>
              <a:t>s</a:t>
            </a:r>
            <a:r>
              <a:rPr dirty="0" sz="1800" spc="-200">
                <a:solidFill>
                  <a:srgbClr val="224F77"/>
                </a:solidFill>
                <a:latin typeface="Arial"/>
                <a:cs typeface="Arial"/>
              </a:rPr>
              <a:t>a</a:t>
            </a:r>
            <a:r>
              <a:rPr dirty="0" sz="1800" spc="75">
                <a:solidFill>
                  <a:srgbClr val="224F77"/>
                </a:solidFill>
                <a:latin typeface="Arial"/>
                <a:cs typeface="Arial"/>
              </a:rPr>
              <a:t>t</a:t>
            </a:r>
            <a:r>
              <a:rPr dirty="0" sz="1800" spc="5">
                <a:solidFill>
                  <a:srgbClr val="224F77"/>
                </a:solidFill>
                <a:latin typeface="Arial"/>
                <a:cs typeface="Arial"/>
              </a:rPr>
              <a:t>elli</a:t>
            </a:r>
            <a:r>
              <a:rPr dirty="0" sz="1800" spc="-20">
                <a:solidFill>
                  <a:srgbClr val="224F77"/>
                </a:solidFill>
                <a:latin typeface="Arial"/>
                <a:cs typeface="Arial"/>
              </a:rPr>
              <a:t>t</a:t>
            </a:r>
            <a:r>
              <a:rPr dirty="0" sz="1800" spc="-110">
                <a:solidFill>
                  <a:srgbClr val="224F77"/>
                </a:solidFill>
                <a:latin typeface="Arial"/>
                <a:cs typeface="Arial"/>
              </a:rPr>
              <a:t>e</a:t>
            </a:r>
            <a:r>
              <a:rPr dirty="0" sz="1800" spc="-95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224F77"/>
                </a:solidFill>
                <a:latin typeface="Arial"/>
                <a:cs typeface="Arial"/>
              </a:rPr>
              <a:t>d</a:t>
            </a:r>
            <a:r>
              <a:rPr dirty="0" sz="1800" spc="-160">
                <a:solidFill>
                  <a:srgbClr val="224F77"/>
                </a:solidFill>
                <a:latin typeface="Arial"/>
                <a:cs typeface="Arial"/>
              </a:rPr>
              <a:t>a</a:t>
            </a:r>
            <a:r>
              <a:rPr dirty="0" sz="1800" spc="70">
                <a:solidFill>
                  <a:srgbClr val="224F77"/>
                </a:solidFill>
                <a:latin typeface="Arial"/>
                <a:cs typeface="Arial"/>
              </a:rPr>
              <a:t>t</a:t>
            </a:r>
            <a:r>
              <a:rPr dirty="0" sz="1800" spc="-95">
                <a:solidFill>
                  <a:srgbClr val="224F77"/>
                </a:solidFill>
                <a:latin typeface="Arial"/>
                <a:cs typeface="Arial"/>
              </a:rPr>
              <a:t>a  </a:t>
            </a:r>
            <a:r>
              <a:rPr dirty="0" sz="1800" spc="10">
                <a:solidFill>
                  <a:srgbClr val="224F77"/>
                </a:solidFill>
                <a:latin typeface="Arial"/>
                <a:cs typeface="Arial"/>
              </a:rPr>
              <a:t>with</a:t>
            </a:r>
            <a:r>
              <a:rPr dirty="0" sz="1800" spc="-9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800" spc="-70">
                <a:solidFill>
                  <a:srgbClr val="224F77"/>
                </a:solidFill>
                <a:latin typeface="Arial"/>
                <a:cs typeface="Arial"/>
              </a:rPr>
              <a:t>c</a:t>
            </a:r>
            <a:r>
              <a:rPr dirty="0" sz="1800" spc="-75">
                <a:solidFill>
                  <a:srgbClr val="224F77"/>
                </a:solidFill>
                <a:latin typeface="Arial"/>
                <a:cs typeface="Arial"/>
              </a:rPr>
              <a:t>r</a:t>
            </a:r>
            <a:r>
              <a:rPr dirty="0" sz="1800" spc="-60">
                <a:solidFill>
                  <a:srgbClr val="224F77"/>
                </a:solidFill>
                <a:latin typeface="Arial"/>
                <a:cs typeface="Arial"/>
              </a:rPr>
              <a:t>o</a:t>
            </a:r>
            <a:r>
              <a:rPr dirty="0" sz="1800" spc="-65">
                <a:solidFill>
                  <a:srgbClr val="224F77"/>
                </a:solidFill>
                <a:latin typeface="Arial"/>
                <a:cs typeface="Arial"/>
              </a:rPr>
              <a:t>p</a:t>
            </a:r>
            <a:r>
              <a:rPr dirty="0" sz="1800" spc="-200">
                <a:solidFill>
                  <a:srgbClr val="224F77"/>
                </a:solidFill>
                <a:latin typeface="Arial"/>
                <a:cs typeface="Arial"/>
              </a:rPr>
              <a:t>s</a:t>
            </a:r>
            <a:r>
              <a:rPr dirty="0" sz="1800" spc="-9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224F77"/>
                </a:solidFill>
                <a:latin typeface="Arial"/>
                <a:cs typeface="Arial"/>
              </a:rPr>
              <a:t>i</a:t>
            </a:r>
            <a:r>
              <a:rPr dirty="0" sz="1800" spc="-45">
                <a:solidFill>
                  <a:srgbClr val="224F77"/>
                </a:solidFill>
                <a:latin typeface="Arial"/>
                <a:cs typeface="Arial"/>
              </a:rPr>
              <a:t>n</a:t>
            </a:r>
            <a:r>
              <a:rPr dirty="0" sz="1800" spc="10">
                <a:solidFill>
                  <a:srgbClr val="224F77"/>
                </a:solidFill>
                <a:latin typeface="Arial"/>
                <a:cs typeface="Arial"/>
              </a:rPr>
              <a:t>f</a:t>
            </a:r>
            <a:r>
              <a:rPr dirty="0" sz="1800" spc="-65">
                <a:solidFill>
                  <a:srgbClr val="224F77"/>
                </a:solidFill>
                <a:latin typeface="Arial"/>
                <a:cs typeface="Arial"/>
              </a:rPr>
              <a:t>orm</a:t>
            </a:r>
            <a:r>
              <a:rPr dirty="0" sz="1800" spc="-70">
                <a:solidFill>
                  <a:srgbClr val="224F77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224F77"/>
                </a:solidFill>
                <a:latin typeface="Arial"/>
                <a:cs typeface="Arial"/>
              </a:rPr>
              <a:t>tion</a:t>
            </a:r>
            <a:r>
              <a:rPr dirty="0" sz="1800" spc="-95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800" spc="-55">
                <a:solidFill>
                  <a:srgbClr val="001F5F"/>
                </a:solidFill>
                <a:latin typeface="Arial"/>
                <a:cs typeface="Arial"/>
              </a:rPr>
              <a:t>(</a:t>
            </a:r>
            <a:r>
              <a:rPr dirty="0" sz="1800" spc="-60">
                <a:solidFill>
                  <a:srgbClr val="224F77"/>
                </a:solidFill>
                <a:latin typeface="Arial"/>
                <a:cs typeface="Arial"/>
              </a:rPr>
              <a:t>no</a:t>
            </a:r>
            <a:r>
              <a:rPr dirty="0" sz="1800" spc="-55">
                <a:solidFill>
                  <a:srgbClr val="224F77"/>
                </a:solidFill>
                <a:latin typeface="Arial"/>
                <a:cs typeface="Arial"/>
              </a:rPr>
              <a:t>n</a:t>
            </a:r>
            <a:r>
              <a:rPr dirty="0" sz="1800" spc="-45">
                <a:solidFill>
                  <a:srgbClr val="224F77"/>
                </a:solidFill>
                <a:latin typeface="Arial"/>
                <a:cs typeface="Arial"/>
              </a:rPr>
              <a:t>-  </a:t>
            </a:r>
            <a:r>
              <a:rPr dirty="0" sz="1800" spc="-135">
                <a:solidFill>
                  <a:srgbClr val="224F77"/>
                </a:solidFill>
                <a:latin typeface="Arial"/>
                <a:cs typeface="Arial"/>
              </a:rPr>
              <a:t>spac</a:t>
            </a:r>
            <a:r>
              <a:rPr dirty="0" sz="1800" spc="-135">
                <a:solidFill>
                  <a:srgbClr val="224F77"/>
                </a:solidFill>
                <a:latin typeface="Arial"/>
                <a:cs typeface="Arial"/>
              </a:rPr>
              <a:t>e</a:t>
            </a:r>
            <a:r>
              <a:rPr dirty="0" sz="1800" spc="-85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224F77"/>
                </a:solidFill>
                <a:latin typeface="Arial"/>
                <a:cs typeface="Arial"/>
              </a:rPr>
              <a:t>d</a:t>
            </a:r>
            <a:r>
              <a:rPr dirty="0" sz="1800" spc="-114">
                <a:solidFill>
                  <a:srgbClr val="224F77"/>
                </a:solidFill>
                <a:latin typeface="Arial"/>
                <a:cs typeface="Arial"/>
              </a:rPr>
              <a:t>a</a:t>
            </a:r>
            <a:r>
              <a:rPr dirty="0" sz="1800" spc="70">
                <a:solidFill>
                  <a:srgbClr val="224F77"/>
                </a:solidFill>
                <a:latin typeface="Arial"/>
                <a:cs typeface="Arial"/>
              </a:rPr>
              <a:t>t</a:t>
            </a:r>
            <a:r>
              <a:rPr dirty="0" sz="1800" spc="-100">
                <a:solidFill>
                  <a:srgbClr val="224F77"/>
                </a:solidFill>
                <a:latin typeface="Arial"/>
                <a:cs typeface="Arial"/>
              </a:rPr>
              <a:t>a)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 spc="-90"/>
              <a:t>10</a:t>
            </a:fld>
            <a:r>
              <a:rPr dirty="0" spc="5"/>
              <a:t>/15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 spc="-80"/>
              <a:t>2ND</a:t>
            </a:r>
            <a:r>
              <a:rPr dirty="0" spc="-50"/>
              <a:t> </a:t>
            </a:r>
            <a:r>
              <a:rPr dirty="0" spc="-100"/>
              <a:t>EDITION</a:t>
            </a:r>
            <a:r>
              <a:rPr dirty="0" spc="-50"/>
              <a:t> </a:t>
            </a:r>
            <a:r>
              <a:rPr dirty="0" spc="-135"/>
              <a:t>EUROPEAN</a:t>
            </a:r>
            <a:r>
              <a:rPr dirty="0" spc="-70"/>
              <a:t> </a:t>
            </a:r>
            <a:r>
              <a:rPr dirty="0" spc="-105"/>
              <a:t>SYMPOSIUM</a:t>
            </a:r>
            <a:r>
              <a:rPr dirty="0" spc="-70"/>
              <a:t> </a:t>
            </a:r>
            <a:r>
              <a:rPr dirty="0" spc="-155"/>
              <a:t>BY</a:t>
            </a:r>
            <a:r>
              <a:rPr dirty="0" spc="-45"/>
              <a:t> </a:t>
            </a:r>
            <a:r>
              <a:rPr dirty="0" spc="-155"/>
              <a:t>NEREUS</a:t>
            </a:r>
            <a:r>
              <a:rPr dirty="0" spc="-60"/>
              <a:t> </a:t>
            </a:r>
            <a:r>
              <a:rPr dirty="0" spc="-125"/>
              <a:t>REGIONS,</a:t>
            </a:r>
            <a:r>
              <a:rPr dirty="0" spc="-60"/>
              <a:t> </a:t>
            </a:r>
            <a:r>
              <a:rPr dirty="0" spc="-100"/>
              <a:t>MATERA/BASILICATA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 spc="-50"/>
              <a:t>2</a:t>
            </a:r>
            <a:r>
              <a:rPr dirty="0" spc="-30"/>
              <a:t>8</a:t>
            </a:r>
            <a:r>
              <a:rPr dirty="0" spc="-35"/>
              <a:t>-</a:t>
            </a:r>
            <a:r>
              <a:rPr dirty="0" spc="-50"/>
              <a:t>29</a:t>
            </a:r>
            <a:r>
              <a:rPr dirty="0" spc="-45"/>
              <a:t> </a:t>
            </a:r>
            <a:r>
              <a:rPr dirty="0" spc="-200"/>
              <a:t>S</a:t>
            </a:r>
            <a:r>
              <a:rPr dirty="0" spc="-195"/>
              <a:t>E</a:t>
            </a:r>
            <a:r>
              <a:rPr dirty="0" spc="-145"/>
              <a:t>P</a:t>
            </a:r>
            <a:r>
              <a:rPr dirty="0" spc="-135"/>
              <a:t>T</a:t>
            </a:r>
            <a:r>
              <a:rPr dirty="0" spc="-180"/>
              <a:t>E</a:t>
            </a:r>
            <a:r>
              <a:rPr dirty="0" spc="-114"/>
              <a:t>MBER</a:t>
            </a:r>
            <a:r>
              <a:rPr dirty="0" spc="-75"/>
              <a:t> </a:t>
            </a:r>
            <a:r>
              <a:rPr dirty="0" spc="-50"/>
              <a:t>2023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31876" y="3183635"/>
            <a:ext cx="12319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70">
                <a:solidFill>
                  <a:srgbClr val="001F5F"/>
                </a:solidFill>
                <a:latin typeface="Arial"/>
                <a:cs typeface="Arial"/>
              </a:rPr>
              <a:t>CHALLENGES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1876" y="3732276"/>
            <a:ext cx="5469890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8450" algn="l"/>
              </a:tabLst>
            </a:pPr>
            <a:r>
              <a:rPr dirty="0" sz="1800" spc="-135">
                <a:solidFill>
                  <a:srgbClr val="001F5F"/>
                </a:solidFill>
                <a:latin typeface="Arial"/>
                <a:cs typeface="Arial"/>
              </a:rPr>
              <a:t>Th</a:t>
            </a:r>
            <a:r>
              <a:rPr dirty="0" sz="1800" spc="-125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mar</a:t>
            </a:r>
            <a:r>
              <a:rPr dirty="0" sz="1800" spc="-150">
                <a:solidFill>
                  <a:srgbClr val="001F5F"/>
                </a:solidFill>
                <a:latin typeface="Arial"/>
                <a:cs typeface="Arial"/>
              </a:rPr>
              <a:t>k</a:t>
            </a:r>
            <a:r>
              <a:rPr dirty="0" sz="1800" spc="-125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800" spc="10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2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800" spc="35">
                <a:solidFill>
                  <a:srgbClr val="001F5F"/>
                </a:solidFill>
                <a:latin typeface="Arial"/>
                <a:cs typeface="Arial"/>
              </a:rPr>
              <a:t>till</a:t>
            </a:r>
            <a:r>
              <a:rPr dirty="0" sz="18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3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dirty="0" sz="1800" spc="5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800" spc="-110">
                <a:solidFill>
                  <a:srgbClr val="001F5F"/>
                </a:solidFill>
                <a:latin typeface="Arial"/>
                <a:cs typeface="Arial"/>
              </a:rPr>
              <a:t>agme</a:t>
            </a:r>
            <a:r>
              <a:rPr dirty="0" sz="1800" spc="-114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800" spc="7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ed</a:t>
            </a:r>
            <a:endParaRPr sz="1800">
              <a:latin typeface="Arial"/>
              <a:cs typeface="Arial"/>
            </a:endParaRPr>
          </a:p>
          <a:p>
            <a:pPr algn="just" marL="297815" marR="212090" indent="-285750">
              <a:lnSpc>
                <a:spcPct val="100000"/>
              </a:lnSpc>
              <a:buFont typeface="Wingdings"/>
              <a:buChar char=""/>
              <a:tabLst>
                <a:tab pos="298450" algn="l"/>
              </a:tabLst>
            </a:pPr>
            <a:r>
              <a:rPr dirty="0" sz="1800" spc="-140">
                <a:solidFill>
                  <a:srgbClr val="001F5F"/>
                </a:solidFill>
                <a:latin typeface="Arial"/>
                <a:cs typeface="Arial"/>
              </a:rPr>
              <a:t>Comp</a:t>
            </a:r>
            <a:r>
              <a:rPr dirty="0" sz="1800" spc="-11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nie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dirty="0" sz="1800" spc="-45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800" spc="-35">
                <a:solidFill>
                  <a:srgbClr val="001F5F"/>
                </a:solidFill>
                <a:latin typeface="Arial"/>
                <a:cs typeface="Arial"/>
              </a:rPr>
              <a:t>vidi</a:t>
            </a:r>
            <a:r>
              <a:rPr dirty="0" sz="1800" spc="-45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800" spc="-155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36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800" spc="-21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001F5F"/>
                </a:solidFill>
                <a:latin typeface="Arial"/>
                <a:cs typeface="Arial"/>
              </a:rPr>
              <a:t>soluti</a:t>
            </a:r>
            <a:r>
              <a:rPr dirty="0" sz="1800" spc="-55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800" spc="-14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800" spc="-12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1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agric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dirty="0" sz="1800" spc="20">
                <a:solidFill>
                  <a:srgbClr val="001F5F"/>
                </a:solidFill>
                <a:latin typeface="Arial"/>
                <a:cs typeface="Arial"/>
              </a:rPr>
              <a:t>ltu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800" spc="-11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5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dirty="0" sz="1800" spc="-30">
                <a:solidFill>
                  <a:srgbClr val="001F5F"/>
                </a:solidFill>
                <a:latin typeface="Arial"/>
                <a:cs typeface="Arial"/>
              </a:rPr>
              <a:t>ind  </a:t>
            </a:r>
            <a:r>
              <a:rPr dirty="0" sz="1800" spc="-15">
                <a:solidFill>
                  <a:srgbClr val="001F5F"/>
                </a:solidFill>
                <a:latin typeface="Arial"/>
                <a:cs typeface="Arial"/>
              </a:rPr>
              <a:t>too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complex </a:t>
            </a:r>
            <a:r>
              <a:rPr dirty="0" sz="1800" spc="-55">
                <a:solidFill>
                  <a:srgbClr val="001F5F"/>
                </a:solidFill>
                <a:latin typeface="Arial"/>
                <a:cs typeface="Arial"/>
              </a:rPr>
              <a:t>provide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products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35">
                <a:solidFill>
                  <a:srgbClr val="001F5F"/>
                </a:solidFill>
                <a:latin typeface="Arial"/>
                <a:cs typeface="Arial"/>
              </a:rPr>
              <a:t>directly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1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farmers;</a:t>
            </a:r>
            <a:endParaRPr sz="1800">
              <a:latin typeface="Arial"/>
              <a:cs typeface="Arial"/>
            </a:endParaRPr>
          </a:p>
          <a:p>
            <a:pPr algn="just" marL="297815" marR="83820" indent="-285750">
              <a:lnSpc>
                <a:spcPct val="100000"/>
              </a:lnSpc>
              <a:buFont typeface="Wingdings"/>
              <a:buChar char=""/>
              <a:tabLst>
                <a:tab pos="298450" algn="l"/>
              </a:tabLst>
            </a:pPr>
            <a:r>
              <a:rPr dirty="0" sz="1800" spc="-70">
                <a:solidFill>
                  <a:srgbClr val="001F5F"/>
                </a:solidFill>
                <a:latin typeface="Arial"/>
                <a:cs typeface="Arial"/>
              </a:rPr>
              <a:t>Many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70">
                <a:solidFill>
                  <a:srgbClr val="001F5F"/>
                </a:solidFill>
                <a:latin typeface="Arial"/>
                <a:cs typeface="Arial"/>
              </a:rPr>
              <a:t>farmers</a:t>
            </a:r>
            <a:r>
              <a:rPr dirty="0" sz="18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continue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not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1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14">
                <a:solidFill>
                  <a:srgbClr val="001F5F"/>
                </a:solidFill>
                <a:latin typeface="Arial"/>
                <a:cs typeface="Arial"/>
              </a:rPr>
              <a:t>make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operational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25">
                <a:solidFill>
                  <a:srgbClr val="001F5F"/>
                </a:solidFill>
                <a:latin typeface="Arial"/>
                <a:cs typeface="Arial"/>
              </a:rPr>
              <a:t>use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dirty="0" sz="1800" spc="-4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85">
                <a:solidFill>
                  <a:srgbClr val="001F5F"/>
                </a:solidFill>
                <a:latin typeface="Arial"/>
                <a:cs typeface="Arial"/>
              </a:rPr>
              <a:t>EO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value-added 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solutions,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due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1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001F5F"/>
                </a:solidFill>
                <a:latin typeface="Arial"/>
                <a:cs typeface="Arial"/>
              </a:rPr>
              <a:t>difficulty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using </a:t>
            </a:r>
            <a:r>
              <a:rPr dirty="0" sz="1800" spc="-4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these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dirty="0" sz="1800" spc="-114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800" spc="7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800" spc="-140">
                <a:solidFill>
                  <a:srgbClr val="001F5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297815" marR="5080" indent="-285750">
              <a:lnSpc>
                <a:spcPct val="100000"/>
              </a:lnSpc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Ma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1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dirty="0" sz="1800" spc="-55">
                <a:solidFill>
                  <a:srgbClr val="001F5F"/>
                </a:solidFill>
                <a:latin typeface="Arial"/>
                <a:cs typeface="Arial"/>
              </a:rPr>
              <a:t>arme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800" spc="-20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800" spc="-10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dirty="0" sz="1800" spc="-55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dirty="0" sz="1800" spc="-13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800" spc="-11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dirty="0" sz="1800" spc="-11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35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800" spc="-155">
                <a:solidFill>
                  <a:srgbClr val="001F5F"/>
                </a:solidFill>
                <a:latin typeface="Arial"/>
                <a:cs typeface="Arial"/>
              </a:rPr>
              <a:t>ccess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8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800" spc="-55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800" spc="-45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800" spc="3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dirty="0" sz="1800" spc="5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800" spc="-18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800" spc="-18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tructu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e  </a:t>
            </a:r>
            <a:r>
              <a:rPr dirty="0" sz="1800" spc="-55">
                <a:solidFill>
                  <a:srgbClr val="001F5F"/>
                </a:solidFill>
                <a:latin typeface="Arial"/>
                <a:cs typeface="Arial"/>
              </a:rPr>
              <a:t>supporting 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dirty="0" sz="1800" spc="-45">
                <a:solidFill>
                  <a:srgbClr val="001F5F"/>
                </a:solidFill>
                <a:latin typeface="Arial"/>
                <a:cs typeface="Arial"/>
              </a:rPr>
              <a:t>digitalization </a:t>
            </a:r>
            <a:r>
              <a:rPr dirty="0" sz="1800" spc="-110">
                <a:solidFill>
                  <a:srgbClr val="001F5F"/>
                </a:solidFill>
                <a:latin typeface="Arial"/>
                <a:cs typeface="Arial"/>
              </a:rPr>
              <a:t>process 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present </a:t>
            </a:r>
            <a:r>
              <a:rPr dirty="0" sz="1800" spc="-130">
                <a:solidFill>
                  <a:srgbClr val="001F5F"/>
                </a:solidFill>
                <a:latin typeface="Arial"/>
                <a:cs typeface="Arial"/>
              </a:rPr>
              <a:t>gap 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dirty="0" sz="1800" spc="-4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6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omp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800" spc="7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800" spc="-125">
                <a:solidFill>
                  <a:srgbClr val="001F5F"/>
                </a:solidFill>
                <a:latin typeface="Arial"/>
                <a:cs typeface="Arial"/>
              </a:rPr>
              <a:t>ences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25">
                <a:solidFill>
                  <a:srgbClr val="001F5F"/>
                </a:solidFill>
                <a:latin typeface="Arial"/>
                <a:cs typeface="Arial"/>
              </a:rPr>
              <a:t>us</a:t>
            </a:r>
            <a:r>
              <a:rPr dirty="0" sz="1800" spc="-125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odu</a:t>
            </a:r>
            <a:r>
              <a:rPr dirty="0" sz="1800" spc="-7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09993" y="4110482"/>
            <a:ext cx="5092700" cy="2219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98450" marR="598805" indent="-28575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8450" algn="l"/>
              </a:tabLst>
            </a:pPr>
            <a:r>
              <a:rPr dirty="0" sz="1800" spc="-135">
                <a:solidFill>
                  <a:srgbClr val="224F77"/>
                </a:solidFill>
                <a:latin typeface="Arial"/>
                <a:cs typeface="Arial"/>
              </a:rPr>
              <a:t>The </a:t>
            </a:r>
            <a:r>
              <a:rPr dirty="0" sz="1800" spc="-25">
                <a:solidFill>
                  <a:srgbClr val="224F77"/>
                </a:solidFill>
                <a:latin typeface="Arial"/>
                <a:cs typeface="Arial"/>
              </a:rPr>
              <a:t>platform </a:t>
            </a:r>
            <a:r>
              <a:rPr dirty="0" sz="1800" spc="-75">
                <a:solidFill>
                  <a:srgbClr val="224F77"/>
                </a:solidFill>
                <a:latin typeface="Arial"/>
                <a:cs typeface="Arial"/>
              </a:rPr>
              <a:t>represents </a:t>
            </a:r>
            <a:r>
              <a:rPr dirty="0" sz="1800" spc="-100">
                <a:solidFill>
                  <a:srgbClr val="224F77"/>
                </a:solidFill>
                <a:latin typeface="Arial"/>
                <a:cs typeface="Arial"/>
              </a:rPr>
              <a:t>an </a:t>
            </a:r>
            <a:r>
              <a:rPr dirty="0" sz="1800" spc="-70">
                <a:solidFill>
                  <a:srgbClr val="224F77"/>
                </a:solidFill>
                <a:latin typeface="Arial"/>
                <a:cs typeface="Arial"/>
              </a:rPr>
              <a:t>add-on, </a:t>
            </a:r>
            <a:r>
              <a:rPr dirty="0" sz="1800" spc="-80">
                <a:solidFill>
                  <a:srgbClr val="224F77"/>
                </a:solidFill>
                <a:latin typeface="Arial"/>
                <a:cs typeface="Arial"/>
              </a:rPr>
              <a:t>being </a:t>
            </a:r>
            <a:r>
              <a:rPr dirty="0" sz="1800" spc="-100">
                <a:solidFill>
                  <a:srgbClr val="224F77"/>
                </a:solidFill>
                <a:latin typeface="Arial"/>
                <a:cs typeface="Arial"/>
              </a:rPr>
              <a:t>an </a:t>
            </a:r>
            <a:r>
              <a:rPr dirty="0" sz="1800" spc="-49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800" spc="-145">
                <a:solidFill>
                  <a:srgbClr val="224F77"/>
                </a:solidFill>
                <a:latin typeface="Arial"/>
                <a:cs typeface="Arial"/>
              </a:rPr>
              <a:t>e</a:t>
            </a:r>
            <a:r>
              <a:rPr dirty="0" sz="1800" spc="-120">
                <a:solidFill>
                  <a:srgbClr val="224F77"/>
                </a:solidFill>
                <a:latin typeface="Arial"/>
                <a:cs typeface="Arial"/>
              </a:rPr>
              <a:t>x</a:t>
            </a:r>
            <a:r>
              <a:rPr dirty="0" sz="1800" spc="75">
                <a:solidFill>
                  <a:srgbClr val="224F77"/>
                </a:solidFill>
                <a:latin typeface="Arial"/>
                <a:cs typeface="Arial"/>
              </a:rPr>
              <a:t>t</a:t>
            </a:r>
            <a:r>
              <a:rPr dirty="0" sz="1800" spc="-80">
                <a:solidFill>
                  <a:srgbClr val="224F77"/>
                </a:solidFill>
                <a:latin typeface="Arial"/>
                <a:cs typeface="Arial"/>
              </a:rPr>
              <a:t>ension</a:t>
            </a:r>
            <a:r>
              <a:rPr dirty="0" sz="1800" spc="-75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24F77"/>
                </a:solidFill>
                <a:latin typeface="Arial"/>
                <a:cs typeface="Arial"/>
              </a:rPr>
              <a:t>o</a:t>
            </a:r>
            <a:r>
              <a:rPr dirty="0" sz="1800" spc="-5">
                <a:solidFill>
                  <a:srgbClr val="224F77"/>
                </a:solidFill>
                <a:latin typeface="Arial"/>
                <a:cs typeface="Arial"/>
              </a:rPr>
              <a:t>f</a:t>
            </a:r>
            <a:r>
              <a:rPr dirty="0" sz="1800" spc="-95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224F77"/>
                </a:solidFill>
                <a:latin typeface="Arial"/>
                <a:cs typeface="Arial"/>
              </a:rPr>
              <a:t>p</a:t>
            </a:r>
            <a:r>
              <a:rPr dirty="0" sz="1800" spc="-5">
                <a:solidFill>
                  <a:srgbClr val="224F77"/>
                </a:solidFill>
                <a:latin typeface="Arial"/>
                <a:cs typeface="Arial"/>
              </a:rPr>
              <a:t>r</a:t>
            </a:r>
            <a:r>
              <a:rPr dirty="0" sz="1800" spc="-85">
                <a:solidFill>
                  <a:srgbClr val="224F77"/>
                </a:solidFill>
                <a:latin typeface="Arial"/>
                <a:cs typeface="Arial"/>
              </a:rPr>
              <a:t>odu</a:t>
            </a:r>
            <a:r>
              <a:rPr dirty="0" sz="1800" spc="-70">
                <a:solidFill>
                  <a:srgbClr val="224F77"/>
                </a:solidFill>
                <a:latin typeface="Arial"/>
                <a:cs typeface="Arial"/>
              </a:rPr>
              <a:t>c</a:t>
            </a:r>
            <a:r>
              <a:rPr dirty="0" sz="1800" spc="-50">
                <a:solidFill>
                  <a:srgbClr val="224F77"/>
                </a:solidFill>
                <a:latin typeface="Arial"/>
                <a:cs typeface="Arial"/>
              </a:rPr>
              <a:t>ts</a:t>
            </a:r>
            <a:r>
              <a:rPr dirty="0" sz="1800" spc="-95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800" spc="-35">
                <a:solidFill>
                  <a:srgbClr val="224F77"/>
                </a:solidFill>
                <a:latin typeface="Arial"/>
                <a:cs typeface="Arial"/>
              </a:rPr>
              <a:t>al</a:t>
            </a:r>
            <a:r>
              <a:rPr dirty="0" sz="1800" spc="-50">
                <a:solidFill>
                  <a:srgbClr val="224F77"/>
                </a:solidFill>
                <a:latin typeface="Arial"/>
                <a:cs typeface="Arial"/>
              </a:rPr>
              <a:t>r</a:t>
            </a:r>
            <a:r>
              <a:rPr dirty="0" sz="1800" spc="-100">
                <a:solidFill>
                  <a:srgbClr val="224F77"/>
                </a:solidFill>
                <a:latin typeface="Arial"/>
                <a:cs typeface="Arial"/>
              </a:rPr>
              <a:t>eady</a:t>
            </a:r>
            <a:r>
              <a:rPr dirty="0" sz="1800" spc="-9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800" spc="-90">
                <a:solidFill>
                  <a:srgbClr val="224F77"/>
                </a:solidFill>
                <a:latin typeface="Arial"/>
                <a:cs typeface="Arial"/>
              </a:rPr>
              <a:t>d</a:t>
            </a:r>
            <a:r>
              <a:rPr dirty="0" sz="1800" spc="-100">
                <a:solidFill>
                  <a:srgbClr val="224F77"/>
                </a:solidFill>
                <a:latin typeface="Arial"/>
                <a:cs typeface="Arial"/>
              </a:rPr>
              <a:t>e</a:t>
            </a:r>
            <a:r>
              <a:rPr dirty="0" sz="1800" spc="-110">
                <a:solidFill>
                  <a:srgbClr val="224F77"/>
                </a:solidFill>
                <a:latin typeface="Arial"/>
                <a:cs typeface="Arial"/>
              </a:rPr>
              <a:t>v</a:t>
            </a:r>
            <a:r>
              <a:rPr dirty="0" sz="1800" spc="-65">
                <a:solidFill>
                  <a:srgbClr val="224F77"/>
                </a:solidFill>
                <a:latin typeface="Arial"/>
                <a:cs typeface="Arial"/>
              </a:rPr>
              <a:t>eloped</a:t>
            </a:r>
            <a:r>
              <a:rPr dirty="0" sz="1800" spc="-65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800" spc="-70">
                <a:solidFill>
                  <a:srgbClr val="224F77"/>
                </a:solidFill>
                <a:latin typeface="Arial"/>
                <a:cs typeface="Arial"/>
              </a:rPr>
              <a:t>and  </a:t>
            </a:r>
            <a:r>
              <a:rPr dirty="0" sz="1800" spc="-50">
                <a:solidFill>
                  <a:srgbClr val="224F77"/>
                </a:solidFill>
                <a:latin typeface="Arial"/>
                <a:cs typeface="Arial"/>
              </a:rPr>
              <a:t>operational.</a:t>
            </a:r>
            <a:endParaRPr sz="1800">
              <a:latin typeface="Arial"/>
              <a:cs typeface="Arial"/>
            </a:endParaRPr>
          </a:p>
          <a:p>
            <a:pPr marL="298450" marR="5080" indent="-285750">
              <a:lnSpc>
                <a:spcPct val="100000"/>
              </a:lnSpc>
              <a:buClr>
                <a:srgbClr val="224F77"/>
              </a:buClr>
              <a:buFont typeface="Wingdings"/>
              <a:buChar char=""/>
              <a:tabLst>
                <a:tab pos="350520" algn="l"/>
                <a:tab pos="351155" algn="l"/>
              </a:tabLst>
            </a:pPr>
            <a:r>
              <a:rPr dirty="0"/>
              <a:t>	</a:t>
            </a:r>
            <a:r>
              <a:rPr dirty="0" sz="1800" spc="-135">
                <a:solidFill>
                  <a:srgbClr val="224F77"/>
                </a:solidFill>
                <a:latin typeface="Arial"/>
                <a:cs typeface="Arial"/>
              </a:rPr>
              <a:t>Crops</a:t>
            </a:r>
            <a:r>
              <a:rPr dirty="0" sz="1800" spc="-85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224F77"/>
                </a:solidFill>
                <a:latin typeface="Arial"/>
                <a:cs typeface="Arial"/>
              </a:rPr>
              <a:t>information</a:t>
            </a:r>
            <a:r>
              <a:rPr dirty="0" sz="1800" spc="-95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800" spc="-35">
                <a:solidFill>
                  <a:srgbClr val="224F77"/>
                </a:solidFill>
                <a:latin typeface="Arial"/>
                <a:cs typeface="Arial"/>
              </a:rPr>
              <a:t>tipically</a:t>
            </a:r>
            <a:r>
              <a:rPr dirty="0" sz="1800" spc="-75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224F77"/>
                </a:solidFill>
                <a:latin typeface="Arial"/>
                <a:cs typeface="Arial"/>
              </a:rPr>
              <a:t>are</a:t>
            </a:r>
            <a:r>
              <a:rPr dirty="0" sz="1800" spc="-85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800" spc="-110">
                <a:solidFill>
                  <a:srgbClr val="224F77"/>
                </a:solidFill>
                <a:latin typeface="Arial"/>
                <a:cs typeface="Arial"/>
              </a:rPr>
              <a:t>used</a:t>
            </a:r>
            <a:r>
              <a:rPr dirty="0" sz="1800" spc="-75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224F77"/>
                </a:solidFill>
                <a:latin typeface="Arial"/>
                <a:cs typeface="Arial"/>
              </a:rPr>
              <a:t>in</a:t>
            </a:r>
            <a:r>
              <a:rPr dirty="0" sz="1800" spc="-8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224F77"/>
                </a:solidFill>
                <a:latin typeface="Arial"/>
                <a:cs typeface="Arial"/>
              </a:rPr>
              <a:t>the</a:t>
            </a:r>
            <a:r>
              <a:rPr dirty="0" sz="1800" spc="-8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800" spc="-114">
                <a:solidFill>
                  <a:srgbClr val="224F77"/>
                </a:solidFill>
                <a:latin typeface="Arial"/>
                <a:cs typeface="Arial"/>
              </a:rPr>
              <a:t>phase</a:t>
            </a:r>
            <a:r>
              <a:rPr dirty="0" sz="1800" spc="-9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24F77"/>
                </a:solidFill>
                <a:latin typeface="Arial"/>
                <a:cs typeface="Arial"/>
              </a:rPr>
              <a:t>of </a:t>
            </a:r>
            <a:r>
              <a:rPr dirty="0" sz="1800" spc="-484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800" spc="-55">
                <a:solidFill>
                  <a:srgbClr val="224F77"/>
                </a:solidFill>
                <a:latin typeface="Arial"/>
                <a:cs typeface="Arial"/>
              </a:rPr>
              <a:t>model </a:t>
            </a:r>
            <a:r>
              <a:rPr dirty="0" sz="1800" spc="-60">
                <a:solidFill>
                  <a:srgbClr val="224F77"/>
                </a:solidFill>
                <a:latin typeface="Arial"/>
                <a:cs typeface="Arial"/>
              </a:rPr>
              <a:t>development. </a:t>
            </a:r>
            <a:r>
              <a:rPr dirty="0" sz="1800" spc="-55">
                <a:solidFill>
                  <a:srgbClr val="224F77"/>
                </a:solidFill>
                <a:latin typeface="Arial"/>
                <a:cs typeface="Arial"/>
              </a:rPr>
              <a:t>In </a:t>
            </a:r>
            <a:r>
              <a:rPr dirty="0" sz="1800" spc="-35">
                <a:solidFill>
                  <a:srgbClr val="224F77"/>
                </a:solidFill>
                <a:latin typeface="Arial"/>
                <a:cs typeface="Arial"/>
              </a:rPr>
              <a:t>this </a:t>
            </a:r>
            <a:r>
              <a:rPr dirty="0" sz="1800" spc="-85">
                <a:solidFill>
                  <a:srgbClr val="224F77"/>
                </a:solidFill>
                <a:latin typeface="Arial"/>
                <a:cs typeface="Arial"/>
              </a:rPr>
              <a:t>service </a:t>
            </a:r>
            <a:r>
              <a:rPr dirty="0" sz="1800" spc="-75">
                <a:solidFill>
                  <a:srgbClr val="224F77"/>
                </a:solidFill>
                <a:latin typeface="Arial"/>
                <a:cs typeface="Arial"/>
              </a:rPr>
              <a:t>these data </a:t>
            </a:r>
            <a:r>
              <a:rPr dirty="0" sz="1800" spc="-80">
                <a:solidFill>
                  <a:srgbClr val="224F77"/>
                </a:solidFill>
                <a:latin typeface="Arial"/>
                <a:cs typeface="Arial"/>
              </a:rPr>
              <a:t>are </a:t>
            </a:r>
            <a:r>
              <a:rPr dirty="0" sz="1800" spc="-75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800" spc="-110">
                <a:solidFill>
                  <a:srgbClr val="224F77"/>
                </a:solidFill>
                <a:latin typeface="Arial"/>
                <a:cs typeface="Arial"/>
              </a:rPr>
              <a:t>used </a:t>
            </a:r>
            <a:r>
              <a:rPr dirty="0" sz="1800" spc="-25">
                <a:solidFill>
                  <a:srgbClr val="224F77"/>
                </a:solidFill>
                <a:latin typeface="Arial"/>
                <a:cs typeface="Arial"/>
              </a:rPr>
              <a:t>in </a:t>
            </a:r>
            <a:r>
              <a:rPr dirty="0" sz="1800" spc="-20">
                <a:solidFill>
                  <a:srgbClr val="224F77"/>
                </a:solidFill>
                <a:latin typeface="Arial"/>
                <a:cs typeface="Arial"/>
              </a:rPr>
              <a:t>the </a:t>
            </a:r>
            <a:r>
              <a:rPr dirty="0" sz="1800" spc="-50">
                <a:solidFill>
                  <a:srgbClr val="224F77"/>
                </a:solidFill>
                <a:latin typeface="Arial"/>
                <a:cs typeface="Arial"/>
              </a:rPr>
              <a:t>operational </a:t>
            </a:r>
            <a:r>
              <a:rPr dirty="0" sz="1800" spc="-114">
                <a:solidFill>
                  <a:srgbClr val="224F77"/>
                </a:solidFill>
                <a:latin typeface="Arial"/>
                <a:cs typeface="Arial"/>
              </a:rPr>
              <a:t>phase </a:t>
            </a:r>
            <a:r>
              <a:rPr dirty="0" sz="1800" spc="-30">
                <a:solidFill>
                  <a:srgbClr val="224F77"/>
                </a:solidFill>
                <a:latin typeface="Arial"/>
                <a:cs typeface="Arial"/>
              </a:rPr>
              <a:t>too, </a:t>
            </a:r>
            <a:r>
              <a:rPr dirty="0" sz="1800" spc="5">
                <a:solidFill>
                  <a:srgbClr val="224F77"/>
                </a:solidFill>
                <a:latin typeface="Arial"/>
                <a:cs typeface="Arial"/>
              </a:rPr>
              <a:t>with </a:t>
            </a:r>
            <a:r>
              <a:rPr dirty="0" sz="1800" spc="-100">
                <a:solidFill>
                  <a:srgbClr val="224F77"/>
                </a:solidFill>
                <a:latin typeface="Arial"/>
                <a:cs typeface="Arial"/>
              </a:rPr>
              <a:t>an </a:t>
            </a:r>
            <a:r>
              <a:rPr dirty="0" sz="1800" spc="-95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800" spc="-70">
                <a:solidFill>
                  <a:srgbClr val="224F77"/>
                </a:solidFill>
                <a:latin typeface="Arial"/>
                <a:cs typeface="Arial"/>
              </a:rPr>
              <a:t>upstream </a:t>
            </a:r>
            <a:r>
              <a:rPr dirty="0" sz="1800" spc="-50">
                <a:solidFill>
                  <a:srgbClr val="224F77"/>
                </a:solidFill>
                <a:latin typeface="Arial"/>
                <a:cs typeface="Arial"/>
              </a:rPr>
              <a:t>flow, </a:t>
            </a:r>
            <a:r>
              <a:rPr dirty="0" sz="1800" spc="-15">
                <a:solidFill>
                  <a:srgbClr val="224F77"/>
                </a:solidFill>
                <a:latin typeface="Arial"/>
                <a:cs typeface="Arial"/>
              </a:rPr>
              <a:t>or </a:t>
            </a:r>
            <a:r>
              <a:rPr dirty="0" sz="1800" spc="-140">
                <a:solidFill>
                  <a:srgbClr val="224F77"/>
                </a:solidFill>
                <a:latin typeface="Arial"/>
                <a:cs typeface="Arial"/>
              </a:rPr>
              <a:t>a </a:t>
            </a:r>
            <a:r>
              <a:rPr dirty="0" sz="1800" spc="-70">
                <a:solidFill>
                  <a:srgbClr val="224F77"/>
                </a:solidFill>
                <a:latin typeface="Arial"/>
                <a:cs typeface="Arial"/>
              </a:rPr>
              <a:t>constant </a:t>
            </a:r>
            <a:r>
              <a:rPr dirty="0" sz="1800" spc="-114">
                <a:solidFill>
                  <a:srgbClr val="224F77"/>
                </a:solidFill>
                <a:latin typeface="Arial"/>
                <a:cs typeface="Arial"/>
              </a:rPr>
              <a:t>process </a:t>
            </a:r>
            <a:r>
              <a:rPr dirty="0" sz="1800" spc="-5">
                <a:solidFill>
                  <a:srgbClr val="224F77"/>
                </a:solidFill>
                <a:latin typeface="Arial"/>
                <a:cs typeface="Arial"/>
              </a:rPr>
              <a:t>of </a:t>
            </a:r>
            <a:r>
              <a:rPr dirty="0" sz="1800" spc="-55">
                <a:solidFill>
                  <a:srgbClr val="224F77"/>
                </a:solidFill>
                <a:latin typeface="Arial"/>
                <a:cs typeface="Arial"/>
              </a:rPr>
              <a:t>reworking </a:t>
            </a:r>
            <a:r>
              <a:rPr dirty="0" sz="1800" spc="-5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24F77"/>
                </a:solidFill>
                <a:latin typeface="Arial"/>
                <a:cs typeface="Arial"/>
              </a:rPr>
              <a:t>o</a:t>
            </a:r>
            <a:r>
              <a:rPr dirty="0" sz="1800" spc="-5">
                <a:solidFill>
                  <a:srgbClr val="224F77"/>
                </a:solidFill>
                <a:latin typeface="Arial"/>
                <a:cs typeface="Arial"/>
              </a:rPr>
              <a:t>f</a:t>
            </a:r>
            <a:r>
              <a:rPr dirty="0" sz="1800" spc="-9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224F77"/>
                </a:solidFill>
                <a:latin typeface="Arial"/>
                <a:cs typeface="Arial"/>
              </a:rPr>
              <a:t>al</a:t>
            </a:r>
            <a:r>
              <a:rPr dirty="0" sz="1800" spc="-135">
                <a:solidFill>
                  <a:srgbClr val="224F77"/>
                </a:solidFill>
                <a:latin typeface="Arial"/>
                <a:cs typeface="Arial"/>
              </a:rPr>
              <a:t>g</a:t>
            </a:r>
            <a:r>
              <a:rPr dirty="0" sz="1800" spc="-40">
                <a:solidFill>
                  <a:srgbClr val="224F77"/>
                </a:solidFill>
                <a:latin typeface="Arial"/>
                <a:cs typeface="Arial"/>
              </a:rPr>
              <a:t>orithm</a:t>
            </a:r>
            <a:r>
              <a:rPr dirty="0" sz="1800" spc="-35">
                <a:solidFill>
                  <a:srgbClr val="224F77"/>
                </a:solidFill>
                <a:latin typeface="Arial"/>
                <a:cs typeface="Arial"/>
              </a:rPr>
              <a:t>s</a:t>
            </a:r>
            <a:r>
              <a:rPr dirty="0" sz="1800" spc="-95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224F77"/>
                </a:solidFill>
                <a:latin typeface="Arial"/>
                <a:cs typeface="Arial"/>
              </a:rPr>
              <a:t>and</a:t>
            </a:r>
            <a:r>
              <a:rPr dirty="0" sz="1800" spc="-8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24F77"/>
                </a:solidFill>
                <a:latin typeface="Arial"/>
                <a:cs typeface="Arial"/>
              </a:rPr>
              <a:t>their</a:t>
            </a:r>
            <a:r>
              <a:rPr dirty="0" sz="1800" spc="-9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800" spc="-160">
                <a:solidFill>
                  <a:srgbClr val="224F77"/>
                </a:solidFill>
                <a:latin typeface="Arial"/>
                <a:cs typeface="Arial"/>
              </a:rPr>
              <a:t>c</a:t>
            </a:r>
            <a:r>
              <a:rPr dirty="0" sz="1800" spc="-30">
                <a:solidFill>
                  <a:srgbClr val="224F77"/>
                </a:solidFill>
                <a:latin typeface="Arial"/>
                <a:cs typeface="Arial"/>
              </a:rPr>
              <a:t>alib</a:t>
            </a:r>
            <a:r>
              <a:rPr dirty="0" sz="1800" spc="-55">
                <a:solidFill>
                  <a:srgbClr val="224F77"/>
                </a:solidFill>
                <a:latin typeface="Arial"/>
                <a:cs typeface="Arial"/>
              </a:rPr>
              <a:t>r</a:t>
            </a:r>
            <a:r>
              <a:rPr dirty="0" sz="1800" spc="-160">
                <a:solidFill>
                  <a:srgbClr val="224F77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224F77"/>
                </a:solidFill>
                <a:latin typeface="Arial"/>
                <a:cs typeface="Arial"/>
              </a:rPr>
              <a:t>tion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55173" y="208788"/>
            <a:ext cx="1679448" cy="78638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82261" y="128524"/>
            <a:ext cx="2992755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95"/>
              <a:t>S</a:t>
            </a:r>
            <a:r>
              <a:rPr dirty="0" spc="-260"/>
              <a:t>p</a:t>
            </a:r>
            <a:r>
              <a:rPr dirty="0" spc="-220"/>
              <a:t>a</a:t>
            </a:r>
            <a:r>
              <a:rPr dirty="0" spc="-440"/>
              <a:t>c</a:t>
            </a:r>
            <a:r>
              <a:rPr dirty="0" spc="-150"/>
              <a:t>e</a:t>
            </a:r>
            <a:r>
              <a:rPr dirty="0" spc="-245"/>
              <a:t> </a:t>
            </a:r>
            <a:r>
              <a:rPr dirty="0" spc="-140"/>
              <a:t>f</a:t>
            </a:r>
            <a:r>
              <a:rPr dirty="0" spc="-254"/>
              <a:t>o</a:t>
            </a:r>
            <a:r>
              <a:rPr dirty="0" spc="-95"/>
              <a:t>r</a:t>
            </a:r>
            <a:r>
              <a:rPr dirty="0" spc="-250"/>
              <a:t> </a:t>
            </a:r>
            <a:r>
              <a:rPr dirty="0" spc="-375"/>
              <a:t>A</a:t>
            </a:r>
            <a:r>
              <a:rPr dirty="0" spc="-440"/>
              <a:t>g</a:t>
            </a:r>
            <a:r>
              <a:rPr dirty="0" spc="-145"/>
              <a:t>r</a:t>
            </a:r>
            <a:r>
              <a:rPr dirty="0" spc="-140"/>
              <a:t>i</a:t>
            </a:r>
            <a:r>
              <a:rPr dirty="0" spc="-440"/>
              <a:t>c</a:t>
            </a:r>
            <a:r>
              <a:rPr dirty="0" spc="-260"/>
              <a:t>u</a:t>
            </a:r>
            <a:r>
              <a:rPr dirty="0" spc="-140"/>
              <a:t>l</a:t>
            </a:r>
            <a:r>
              <a:rPr dirty="0" spc="-15"/>
              <a:t>t</a:t>
            </a:r>
            <a:r>
              <a:rPr dirty="0" spc="-265"/>
              <a:t>u</a:t>
            </a:r>
            <a:r>
              <a:rPr dirty="0" spc="-175"/>
              <a:t>r</a:t>
            </a:r>
            <a:r>
              <a:rPr dirty="0" spc="-150"/>
              <a:t>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7904" y="1016508"/>
            <a:ext cx="5641340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20">
                <a:solidFill>
                  <a:srgbClr val="001F5F"/>
                </a:solidFill>
                <a:latin typeface="Arial"/>
                <a:cs typeface="Arial"/>
              </a:rPr>
              <a:t>Services 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applications powered 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by </a:t>
            </a:r>
            <a:r>
              <a:rPr dirty="0" sz="1800" spc="-285">
                <a:solidFill>
                  <a:srgbClr val="001F5F"/>
                </a:solidFill>
                <a:latin typeface="Arial"/>
                <a:cs typeface="Arial"/>
              </a:rPr>
              <a:t>EO</a:t>
            </a:r>
            <a:r>
              <a:rPr dirty="0" sz="1800" spc="-2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dirty="0" sz="1800" spc="-290">
                <a:solidFill>
                  <a:srgbClr val="001F5F"/>
                </a:solidFill>
                <a:latin typeface="Arial"/>
                <a:cs typeface="Arial"/>
              </a:rPr>
              <a:t>GNSS</a:t>
            </a:r>
            <a:r>
              <a:rPr dirty="0" sz="1800" spc="-2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data 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dirty="0" sz="1800" spc="-4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technology: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612775" indent="-600710">
              <a:lnSpc>
                <a:spcPct val="100000"/>
              </a:lnSpc>
              <a:buFont typeface="Wingdings"/>
              <a:buChar char=""/>
              <a:tabLst>
                <a:tab pos="612775" algn="l"/>
                <a:tab pos="613410" algn="l"/>
              </a:tabLst>
            </a:pPr>
            <a:r>
              <a:rPr dirty="0" sz="1800" spc="-105">
                <a:solidFill>
                  <a:srgbClr val="001F5F"/>
                </a:solidFill>
                <a:latin typeface="Arial"/>
                <a:cs typeface="Arial"/>
              </a:rPr>
              <a:t>Si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800" spc="-11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50">
                <a:solidFill>
                  <a:srgbClr val="001F5F"/>
                </a:solidFill>
                <a:latin typeface="Arial"/>
                <a:cs typeface="Arial"/>
              </a:rPr>
              <a:t>Cha</a:t>
            </a:r>
            <a:r>
              <a:rPr dirty="0" sz="1800" spc="-114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800" spc="-70">
                <a:solidFill>
                  <a:srgbClr val="001F5F"/>
                </a:solidFill>
                <a:latin typeface="Arial"/>
                <a:cs typeface="Arial"/>
              </a:rPr>
              <a:t>ac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eri</a:t>
            </a:r>
            <a:r>
              <a:rPr dirty="0" sz="1800" spc="-11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dirty="0" sz="1800" spc="-16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tion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2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dirty="0" sz="1800" spc="-13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800" spc="-55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9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ooning</a:t>
            </a:r>
            <a:endParaRPr sz="1800">
              <a:latin typeface="Arial"/>
              <a:cs typeface="Arial"/>
            </a:endParaRPr>
          </a:p>
          <a:p>
            <a:pPr marL="612775" indent="-600710">
              <a:lnSpc>
                <a:spcPct val="100000"/>
              </a:lnSpc>
              <a:buFont typeface="Wingdings"/>
              <a:buChar char=""/>
              <a:tabLst>
                <a:tab pos="612775" algn="l"/>
                <a:tab pos="613410" algn="l"/>
              </a:tabLst>
            </a:pPr>
            <a:r>
              <a:rPr dirty="0" sz="1800" spc="-125">
                <a:solidFill>
                  <a:srgbClr val="001F5F"/>
                </a:solidFill>
                <a:latin typeface="Arial"/>
                <a:cs typeface="Arial"/>
              </a:rPr>
              <a:t>Hi</a:t>
            </a:r>
            <a:r>
              <a:rPr dirty="0" sz="1800" spc="-15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800" spc="7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800" spc="-40">
                <a:solidFill>
                  <a:srgbClr val="001F5F"/>
                </a:solidFill>
                <a:latin typeface="Arial"/>
                <a:cs typeface="Arial"/>
              </a:rPr>
              <a:t>ori</a:t>
            </a:r>
            <a:r>
              <a:rPr dirty="0" sz="1800" spc="-7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al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25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dirty="0" sz="1800" spc="-11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800" spc="-40">
                <a:solidFill>
                  <a:srgbClr val="001F5F"/>
                </a:solidFill>
                <a:latin typeface="Arial"/>
                <a:cs typeface="Arial"/>
              </a:rPr>
              <a:t>li</a:t>
            </a:r>
            <a:r>
              <a:rPr dirty="0" sz="1800" spc="-125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800" spc="-11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dirty="0" sz="1800" spc="-200">
                <a:solidFill>
                  <a:srgbClr val="001F5F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612775" indent="-600710">
              <a:lnSpc>
                <a:spcPct val="100000"/>
              </a:lnSpc>
              <a:buFont typeface="Wingdings"/>
              <a:buChar char=""/>
              <a:tabLst>
                <a:tab pos="612775" algn="l"/>
                <a:tab pos="613410" algn="l"/>
              </a:tabLst>
            </a:pP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Anom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alies</a:t>
            </a:r>
            <a:r>
              <a:rPr dirty="0" sz="18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dirty="0" sz="1800" spc="-10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800" spc="7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800" spc="-40">
                <a:solidFill>
                  <a:srgbClr val="001F5F"/>
                </a:solidFill>
                <a:latin typeface="Arial"/>
                <a:cs typeface="Arial"/>
              </a:rPr>
              <a:t>ection</a:t>
            </a:r>
            <a:endParaRPr sz="1800">
              <a:latin typeface="Arial"/>
              <a:cs typeface="Arial"/>
            </a:endParaRPr>
          </a:p>
          <a:p>
            <a:pPr marL="612775" indent="-600710">
              <a:lnSpc>
                <a:spcPct val="100000"/>
              </a:lnSpc>
              <a:buFont typeface="Wingdings"/>
              <a:buChar char=""/>
              <a:tabLst>
                <a:tab pos="612775" algn="l"/>
                <a:tab pos="613410" algn="l"/>
              </a:tabLst>
            </a:pPr>
            <a:r>
              <a:rPr dirty="0" sz="1800" spc="-22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dirty="0" sz="1800" spc="-13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800" spc="-55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1F5F"/>
                </a:solidFill>
                <a:latin typeface="Arial"/>
                <a:cs typeface="Arial"/>
              </a:rPr>
              <a:t>Mon</a:t>
            </a:r>
            <a:r>
              <a:rPr dirty="0" sz="1800" spc="5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800" spc="3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oring</a:t>
            </a:r>
            <a:endParaRPr sz="1800">
              <a:latin typeface="Arial"/>
              <a:cs typeface="Arial"/>
            </a:endParaRPr>
          </a:p>
          <a:p>
            <a:pPr marL="612775" indent="-600710">
              <a:lnSpc>
                <a:spcPct val="100000"/>
              </a:lnSpc>
              <a:buFont typeface="Wingdings"/>
              <a:buChar char=""/>
              <a:tabLst>
                <a:tab pos="612775" algn="l"/>
                <a:tab pos="613410" algn="l"/>
              </a:tabLst>
            </a:pPr>
            <a:r>
              <a:rPr dirty="0" sz="1800" spc="-325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arm</a:t>
            </a:r>
            <a:r>
              <a:rPr dirty="0" sz="1800" spc="-10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70">
                <a:solidFill>
                  <a:srgbClr val="001F5F"/>
                </a:solidFill>
                <a:latin typeface="Arial"/>
                <a:cs typeface="Arial"/>
              </a:rPr>
              <a:t>machine</a:t>
            </a:r>
            <a:r>
              <a:rPr dirty="0" sz="1800" spc="-35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guidance</a:t>
            </a:r>
            <a:endParaRPr sz="1800">
              <a:latin typeface="Arial"/>
              <a:cs typeface="Arial"/>
            </a:endParaRPr>
          </a:p>
          <a:p>
            <a:pPr marL="612775" indent="-60071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612775" algn="l"/>
                <a:tab pos="613410" algn="l"/>
              </a:tabLst>
            </a:pPr>
            <a:r>
              <a:rPr dirty="0" sz="1800" spc="-55">
                <a:solidFill>
                  <a:srgbClr val="001F5F"/>
                </a:solidFill>
                <a:latin typeface="Arial"/>
                <a:cs typeface="Arial"/>
              </a:rPr>
              <a:t>Certifi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dirty="0" sz="1800" spc="-16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tion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6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800" spc="5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800" spc="35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800" spc="-25">
                <a:solidFill>
                  <a:srgbClr val="001F5F"/>
                </a:solidFill>
                <a:latin typeface="Arial"/>
                <a:cs typeface="Arial"/>
              </a:rPr>
              <a:t>ol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7904" y="3759961"/>
            <a:ext cx="14427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35">
                <a:solidFill>
                  <a:srgbClr val="001F5F"/>
                </a:solidFill>
                <a:latin typeface="Arial"/>
                <a:cs typeface="Arial"/>
              </a:rPr>
              <a:t>wi</a:t>
            </a:r>
            <a:r>
              <a:rPr dirty="0" sz="1800" spc="1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aim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to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7904" y="4308602"/>
            <a:ext cx="3386454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0520" indent="-33845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50520" algn="l"/>
                <a:tab pos="351155" algn="l"/>
              </a:tabLst>
            </a:pP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educe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dirty="0" sz="1800" spc="-18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800" spc="-18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800" spc="7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800" spc="-11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dirty="0" sz="1800" spc="-16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800" spc="7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800" spc="-40">
                <a:solidFill>
                  <a:srgbClr val="001F5F"/>
                </a:solidFill>
                <a:latin typeface="Arial"/>
                <a:cs typeface="Arial"/>
              </a:rPr>
              <a:t>er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esou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800" spc="-150">
                <a:solidFill>
                  <a:srgbClr val="001F5F"/>
                </a:solidFill>
                <a:latin typeface="Arial"/>
                <a:cs typeface="Arial"/>
              </a:rPr>
              <a:t>ces</a:t>
            </a:r>
            <a:endParaRPr sz="1800">
              <a:latin typeface="Arial"/>
              <a:cs typeface="Arial"/>
            </a:endParaRPr>
          </a:p>
          <a:p>
            <a:pPr marL="350520" indent="-338455">
              <a:lnSpc>
                <a:spcPct val="100000"/>
              </a:lnSpc>
              <a:buFont typeface="Wingdings"/>
              <a:buChar char=""/>
              <a:tabLst>
                <a:tab pos="350520" algn="l"/>
                <a:tab pos="351155" algn="l"/>
              </a:tabLst>
            </a:pPr>
            <a:r>
              <a:rPr dirty="0" sz="1800" spc="-30">
                <a:solidFill>
                  <a:srgbClr val="001F5F"/>
                </a:solidFill>
                <a:latin typeface="Arial"/>
                <a:cs typeface="Arial"/>
              </a:rPr>
              <a:t>differentiate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001F5F"/>
                </a:solidFill>
                <a:latin typeface="Arial"/>
                <a:cs typeface="Arial"/>
              </a:rPr>
              <a:t>irrigation</a:t>
            </a:r>
            <a:endParaRPr sz="1800">
              <a:latin typeface="Arial"/>
              <a:cs typeface="Arial"/>
            </a:endParaRPr>
          </a:p>
          <a:p>
            <a:pPr marL="350520" indent="-338455">
              <a:lnSpc>
                <a:spcPct val="100000"/>
              </a:lnSpc>
              <a:buFont typeface="Wingdings"/>
              <a:buChar char=""/>
              <a:tabLst>
                <a:tab pos="350520" algn="l"/>
                <a:tab pos="351155" algn="l"/>
              </a:tabLst>
            </a:pPr>
            <a:r>
              <a:rPr dirty="0" sz="1800" spc="-15">
                <a:solidFill>
                  <a:srgbClr val="001F5F"/>
                </a:solidFill>
                <a:latin typeface="Arial"/>
                <a:cs typeface="Arial"/>
              </a:rPr>
              <a:t>moni</a:t>
            </a:r>
            <a:r>
              <a:rPr dirty="0" sz="1800" spc="-3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land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25">
                <a:solidFill>
                  <a:srgbClr val="001F5F"/>
                </a:solidFill>
                <a:latin typeface="Arial"/>
                <a:cs typeface="Arial"/>
              </a:rPr>
              <a:t>use</a:t>
            </a:r>
            <a:endParaRPr sz="1800">
              <a:latin typeface="Arial"/>
              <a:cs typeface="Arial"/>
            </a:endParaRPr>
          </a:p>
          <a:p>
            <a:pPr marL="350520" indent="-338455">
              <a:lnSpc>
                <a:spcPct val="100000"/>
              </a:lnSpc>
              <a:buFont typeface="Wingdings"/>
              <a:buChar char=""/>
              <a:tabLst>
                <a:tab pos="350520" algn="l"/>
                <a:tab pos="351155" algn="l"/>
              </a:tabLst>
            </a:pPr>
            <a:r>
              <a:rPr dirty="0" sz="1800" spc="-105">
                <a:solidFill>
                  <a:srgbClr val="001F5F"/>
                </a:solidFill>
                <a:latin typeface="Arial"/>
                <a:cs typeface="Arial"/>
              </a:rPr>
              <a:t>ma</a:t>
            </a:r>
            <a:r>
              <a:rPr dirty="0" sz="1800" spc="-135">
                <a:solidFill>
                  <a:srgbClr val="001F5F"/>
                </a:solidFill>
                <a:latin typeface="Arial"/>
                <a:cs typeface="Arial"/>
              </a:rPr>
              <a:t>k</a:t>
            </a:r>
            <a:r>
              <a:rPr dirty="0" sz="1800" spc="-11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4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800" spc="-55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001F5F"/>
                </a:solidFill>
                <a:latin typeface="Arial"/>
                <a:cs typeface="Arial"/>
              </a:rPr>
              <a:t>yield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dirty="0" sz="1800" spc="-4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800" spc="-55">
                <a:solidFill>
                  <a:srgbClr val="001F5F"/>
                </a:solidFill>
                <a:latin typeface="Arial"/>
                <a:cs typeface="Arial"/>
              </a:rPr>
              <a:t>edictions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7904" y="5405882"/>
            <a:ext cx="593090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8450" algn="l"/>
              </a:tabLst>
            </a:pPr>
            <a:r>
              <a:rPr dirty="0" sz="1800" spc="-55">
                <a:solidFill>
                  <a:srgbClr val="001F5F"/>
                </a:solidFill>
                <a:latin typeface="Arial"/>
                <a:cs typeface="Arial"/>
              </a:rPr>
              <a:t>provide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70">
                <a:solidFill>
                  <a:srgbClr val="001F5F"/>
                </a:solidFill>
                <a:latin typeface="Arial"/>
                <a:cs typeface="Arial"/>
              </a:rPr>
              <a:t>guidelines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001F5F"/>
                </a:solidFill>
                <a:latin typeface="Arial"/>
                <a:cs typeface="Arial"/>
              </a:rPr>
              <a:t>differential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25">
                <a:solidFill>
                  <a:srgbClr val="001F5F"/>
                </a:solidFill>
                <a:latin typeface="Arial"/>
                <a:cs typeface="Arial"/>
              </a:rPr>
              <a:t>use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001F5F"/>
                </a:solidFill>
                <a:latin typeface="Arial"/>
                <a:cs typeface="Arial"/>
              </a:rPr>
              <a:t>fertilizers</a:t>
            </a:r>
            <a:endParaRPr sz="1800">
              <a:latin typeface="Arial"/>
              <a:cs typeface="Arial"/>
            </a:endParaRPr>
          </a:p>
          <a:p>
            <a:pPr marL="298450" marR="5080" indent="-285750">
              <a:lnSpc>
                <a:spcPct val="100000"/>
              </a:lnSpc>
              <a:buFont typeface="Wingdings"/>
              <a:buChar char=""/>
              <a:tabLst>
                <a:tab pos="298450" algn="l"/>
              </a:tabLst>
            </a:pP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dirty="0" sz="1800" spc="-15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800" spc="-55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800" spc="-105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ti</a:t>
            </a:r>
            <a:r>
              <a:rPr dirty="0" sz="1800" spc="-35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800" spc="7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800" spc="-11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dirty="0" sz="1800" spc="-10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800" spc="2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800" spc="35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een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dirty="0" sz="1800" spc="-15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800" spc="-55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800" spc="-105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800" spc="10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800" spc="-55">
                <a:solidFill>
                  <a:srgbClr val="001F5F"/>
                </a:solidFill>
                <a:latin typeface="Arial"/>
                <a:cs typeface="Arial"/>
              </a:rPr>
              <a:t>thods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(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800" spc="-35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800" spc="-195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anic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agricu</a:t>
            </a:r>
            <a:r>
              <a:rPr dirty="0" sz="1800" spc="20">
                <a:solidFill>
                  <a:srgbClr val="001F5F"/>
                </a:solidFill>
                <a:latin typeface="Arial"/>
                <a:cs typeface="Arial"/>
              </a:rPr>
              <a:t>ltu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e  </a:t>
            </a:r>
            <a:r>
              <a:rPr dirty="0" sz="1800" spc="5">
                <a:solidFill>
                  <a:srgbClr val="001F5F"/>
                </a:solidFill>
                <a:latin typeface="Arial"/>
                <a:cs typeface="Arial"/>
              </a:rPr>
              <a:t>with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respect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1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conventional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agriculture)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607814" y="1238250"/>
            <a:ext cx="7415530" cy="4855845"/>
            <a:chOff x="4607814" y="1238250"/>
            <a:chExt cx="7415530" cy="485584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07814" y="1621536"/>
              <a:ext cx="2129790" cy="200482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5202" y="2500122"/>
              <a:ext cx="2228850" cy="190728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89270" y="3294126"/>
              <a:ext cx="2121407" cy="213055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584317" y="3289173"/>
              <a:ext cx="2131695" cy="2140585"/>
            </a:xfrm>
            <a:custGeom>
              <a:avLst/>
              <a:gdLst/>
              <a:ahLst/>
              <a:cxnLst/>
              <a:rect l="l" t="t" r="r" b="b"/>
              <a:pathLst>
                <a:path w="2131695" h="2140585">
                  <a:moveTo>
                    <a:pt x="0" y="2140458"/>
                  </a:moveTo>
                  <a:lnTo>
                    <a:pt x="2131314" y="2140458"/>
                  </a:lnTo>
                  <a:lnTo>
                    <a:pt x="2131314" y="0"/>
                  </a:lnTo>
                  <a:lnTo>
                    <a:pt x="0" y="0"/>
                  </a:lnTo>
                  <a:lnTo>
                    <a:pt x="0" y="2140458"/>
                  </a:lnTo>
                  <a:close/>
                </a:path>
              </a:pathLst>
            </a:custGeom>
            <a:ln w="990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69886" y="1238250"/>
              <a:ext cx="4116324" cy="200482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32185" y="2815589"/>
              <a:ext cx="841248" cy="31622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627233" y="2810636"/>
              <a:ext cx="851535" cy="326390"/>
            </a:xfrm>
            <a:custGeom>
              <a:avLst/>
              <a:gdLst/>
              <a:ahLst/>
              <a:cxnLst/>
              <a:rect l="l" t="t" r="r" b="b"/>
              <a:pathLst>
                <a:path w="851534" h="326389">
                  <a:moveTo>
                    <a:pt x="0" y="326136"/>
                  </a:moveTo>
                  <a:lnTo>
                    <a:pt x="851153" y="326136"/>
                  </a:lnTo>
                  <a:lnTo>
                    <a:pt x="851153" y="0"/>
                  </a:lnTo>
                  <a:lnTo>
                    <a:pt x="0" y="0"/>
                  </a:lnTo>
                  <a:lnTo>
                    <a:pt x="0" y="326136"/>
                  </a:lnTo>
                  <a:close/>
                </a:path>
              </a:pathLst>
            </a:custGeom>
            <a:ln w="990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79614" y="1334261"/>
              <a:ext cx="701040" cy="29260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86828" y="3382517"/>
              <a:ext cx="4636008" cy="2711195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8167878" y="6025641"/>
            <a:ext cx="355092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75">
                <a:solidFill>
                  <a:srgbClr val="001F5F"/>
                </a:solidFill>
                <a:latin typeface="Arial"/>
                <a:cs typeface="Arial"/>
              </a:rPr>
              <a:t>(source</a:t>
            </a:r>
            <a:r>
              <a:rPr dirty="0" sz="1400" spc="-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225">
                <a:solidFill>
                  <a:srgbClr val="001F5F"/>
                </a:solidFill>
                <a:latin typeface="Arial"/>
                <a:cs typeface="Arial"/>
              </a:rPr>
              <a:t>EUSPA</a:t>
            </a:r>
            <a:r>
              <a:rPr dirty="0" sz="14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220">
                <a:solidFill>
                  <a:srgbClr val="001F5F"/>
                </a:solidFill>
                <a:latin typeface="Arial"/>
                <a:cs typeface="Arial"/>
              </a:rPr>
              <a:t>EO</a:t>
            </a:r>
            <a:r>
              <a:rPr dirty="0" sz="14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7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dirty="0" sz="1400" spc="-225">
                <a:solidFill>
                  <a:srgbClr val="001F5F"/>
                </a:solidFill>
                <a:latin typeface="Arial"/>
                <a:cs typeface="Arial"/>
              </a:rPr>
              <a:t>GNSS</a:t>
            </a:r>
            <a:r>
              <a:rPr dirty="0" sz="14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45">
                <a:solidFill>
                  <a:srgbClr val="001F5F"/>
                </a:solidFill>
                <a:latin typeface="Arial"/>
                <a:cs typeface="Arial"/>
              </a:rPr>
              <a:t>market</a:t>
            </a:r>
            <a:r>
              <a:rPr dirty="0" sz="1400" spc="-6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001F5F"/>
                </a:solidFill>
                <a:latin typeface="Arial"/>
                <a:cs typeface="Arial"/>
              </a:rPr>
              <a:t>report</a:t>
            </a:r>
            <a:r>
              <a:rPr dirty="0" sz="1400" spc="-65">
                <a:solidFill>
                  <a:srgbClr val="001F5F"/>
                </a:solidFill>
                <a:latin typeface="Arial"/>
                <a:cs typeface="Arial"/>
              </a:rPr>
              <a:t> 2022)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 spc="-90"/>
              <a:t>10</a:t>
            </a:fld>
            <a:r>
              <a:rPr dirty="0" spc="5"/>
              <a:t>/15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 spc="-80"/>
              <a:t>2ND</a:t>
            </a:r>
            <a:r>
              <a:rPr dirty="0" spc="-50"/>
              <a:t> </a:t>
            </a:r>
            <a:r>
              <a:rPr dirty="0" spc="-100"/>
              <a:t>EDITION</a:t>
            </a:r>
            <a:r>
              <a:rPr dirty="0" spc="-50"/>
              <a:t> </a:t>
            </a:r>
            <a:r>
              <a:rPr dirty="0" spc="-135"/>
              <a:t>EUROPEAN</a:t>
            </a:r>
            <a:r>
              <a:rPr dirty="0" spc="-70"/>
              <a:t> </a:t>
            </a:r>
            <a:r>
              <a:rPr dirty="0" spc="-105"/>
              <a:t>SYMPOSIUM</a:t>
            </a:r>
            <a:r>
              <a:rPr dirty="0" spc="-70"/>
              <a:t> </a:t>
            </a:r>
            <a:r>
              <a:rPr dirty="0" spc="-155"/>
              <a:t>BY</a:t>
            </a:r>
            <a:r>
              <a:rPr dirty="0" spc="-45"/>
              <a:t> </a:t>
            </a:r>
            <a:r>
              <a:rPr dirty="0" spc="-155"/>
              <a:t>NEREUS</a:t>
            </a:r>
            <a:r>
              <a:rPr dirty="0" spc="-60"/>
              <a:t> </a:t>
            </a:r>
            <a:r>
              <a:rPr dirty="0" spc="-125"/>
              <a:t>REGIONS,</a:t>
            </a:r>
            <a:r>
              <a:rPr dirty="0" spc="-60"/>
              <a:t> </a:t>
            </a:r>
            <a:r>
              <a:rPr dirty="0" spc="-100"/>
              <a:t>MATERA/BASILICATA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 spc="-50"/>
              <a:t>2</a:t>
            </a:r>
            <a:r>
              <a:rPr dirty="0" spc="-30"/>
              <a:t>8</a:t>
            </a:r>
            <a:r>
              <a:rPr dirty="0" spc="-35"/>
              <a:t>-</a:t>
            </a:r>
            <a:r>
              <a:rPr dirty="0" spc="-50"/>
              <a:t>29</a:t>
            </a:r>
            <a:r>
              <a:rPr dirty="0" spc="-45"/>
              <a:t> </a:t>
            </a:r>
            <a:r>
              <a:rPr dirty="0" spc="-200"/>
              <a:t>S</a:t>
            </a:r>
            <a:r>
              <a:rPr dirty="0" spc="-195"/>
              <a:t>E</a:t>
            </a:r>
            <a:r>
              <a:rPr dirty="0" spc="-145"/>
              <a:t>P</a:t>
            </a:r>
            <a:r>
              <a:rPr dirty="0" spc="-135"/>
              <a:t>T</a:t>
            </a:r>
            <a:r>
              <a:rPr dirty="0" spc="-180"/>
              <a:t>E</a:t>
            </a:r>
            <a:r>
              <a:rPr dirty="0" spc="-114"/>
              <a:t>MBER</a:t>
            </a:r>
            <a:r>
              <a:rPr dirty="0" spc="-75"/>
              <a:t> </a:t>
            </a:r>
            <a:r>
              <a:rPr dirty="0" spc="-50"/>
              <a:t>2023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412219" y="3493770"/>
            <a:ext cx="48895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95">
                <a:latin typeface="Arial"/>
                <a:cs typeface="Arial"/>
              </a:rPr>
              <a:t>€652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78571" y="4157726"/>
            <a:ext cx="4889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90">
                <a:latin typeface="Arial"/>
                <a:cs typeface="Arial"/>
              </a:rPr>
              <a:t>€337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210" y="236981"/>
            <a:ext cx="1679448" cy="78714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19520" y="386805"/>
            <a:ext cx="1284499" cy="37174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88310" y="396494"/>
            <a:ext cx="4119879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355" b="0">
                <a:latin typeface="Arial"/>
                <a:cs typeface="Arial"/>
              </a:rPr>
              <a:t>We</a:t>
            </a:r>
            <a:r>
              <a:rPr dirty="0" sz="3200" spc="80" b="0">
                <a:latin typeface="Arial"/>
                <a:cs typeface="Arial"/>
              </a:rPr>
              <a:t> </a:t>
            </a:r>
            <a:r>
              <a:rPr dirty="0" sz="3200" spc="5" b="0">
                <a:latin typeface="Arial"/>
                <a:cs typeface="Arial"/>
              </a:rPr>
              <a:t>ar</a:t>
            </a:r>
            <a:r>
              <a:rPr dirty="0" sz="3200" spc="10" b="0">
                <a:latin typeface="Arial"/>
                <a:cs typeface="Arial"/>
              </a:rPr>
              <a:t>e</a:t>
            </a:r>
            <a:r>
              <a:rPr dirty="0" sz="3200" spc="80" b="0">
                <a:latin typeface="Arial"/>
                <a:cs typeface="Arial"/>
              </a:rPr>
              <a:t> </a:t>
            </a:r>
            <a:r>
              <a:rPr dirty="0" sz="3200" spc="-90" b="0">
                <a:latin typeface="Arial"/>
                <a:cs typeface="Arial"/>
              </a:rPr>
              <a:t>a</a:t>
            </a:r>
            <a:r>
              <a:rPr dirty="0" sz="3200" spc="90" b="0">
                <a:latin typeface="Arial"/>
                <a:cs typeface="Arial"/>
              </a:rPr>
              <a:t> </a:t>
            </a:r>
            <a:r>
              <a:rPr dirty="0" sz="3200" spc="-90" b="0">
                <a:latin typeface="Arial"/>
                <a:cs typeface="Arial"/>
              </a:rPr>
              <a:t>spac</a:t>
            </a:r>
            <a:r>
              <a:rPr dirty="0" sz="3200" spc="-90" b="0">
                <a:latin typeface="Arial"/>
                <a:cs typeface="Arial"/>
              </a:rPr>
              <a:t>e</a:t>
            </a:r>
            <a:r>
              <a:rPr dirty="0" sz="3200" spc="90" b="0">
                <a:latin typeface="Arial"/>
                <a:cs typeface="Arial"/>
              </a:rPr>
              <a:t> </a:t>
            </a:r>
            <a:r>
              <a:rPr dirty="0" sz="3200" spc="-30" b="0">
                <a:latin typeface="Arial"/>
                <a:cs typeface="Arial"/>
              </a:rPr>
              <a:t>society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626986" y="267761"/>
            <a:ext cx="5477510" cy="5878830"/>
            <a:chOff x="6626986" y="267761"/>
            <a:chExt cx="5477510" cy="587883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10236" y="1371701"/>
              <a:ext cx="1537553" cy="14650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632066" y="1293495"/>
              <a:ext cx="1731010" cy="1658620"/>
            </a:xfrm>
            <a:custGeom>
              <a:avLst/>
              <a:gdLst/>
              <a:ahLst/>
              <a:cxnLst/>
              <a:rect l="l" t="t" r="r" b="b"/>
              <a:pathLst>
                <a:path w="1731009" h="1658620">
                  <a:moveTo>
                    <a:pt x="0" y="1658112"/>
                  </a:moveTo>
                  <a:lnTo>
                    <a:pt x="1730502" y="1658112"/>
                  </a:lnTo>
                  <a:lnTo>
                    <a:pt x="1730502" y="0"/>
                  </a:lnTo>
                  <a:lnTo>
                    <a:pt x="0" y="0"/>
                  </a:lnTo>
                  <a:lnTo>
                    <a:pt x="0" y="1658112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32131" y="267761"/>
              <a:ext cx="2572238" cy="255316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99881" y="2602229"/>
              <a:ext cx="1439418" cy="13213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64395" y="3321557"/>
              <a:ext cx="1439418" cy="132054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06411" y="4217670"/>
              <a:ext cx="1834896" cy="175793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12757" y="4799838"/>
              <a:ext cx="1296924" cy="13464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09503" y="3483863"/>
              <a:ext cx="1283207" cy="1339596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35204" y="1115642"/>
            <a:ext cx="6570980" cy="4902200"/>
          </a:xfrm>
          <a:prstGeom prst="rect">
            <a:avLst/>
          </a:prstGeom>
        </p:spPr>
        <p:txBody>
          <a:bodyPr wrap="square" lIns="0" tIns="114300" rIns="0" bIns="0" rtlCol="0" vert="horz">
            <a:spAutoFit/>
          </a:bodyPr>
          <a:lstStyle/>
          <a:p>
            <a:pPr marL="263525">
              <a:lnSpc>
                <a:spcPct val="100000"/>
              </a:lnSpc>
              <a:spcBef>
                <a:spcPts val="900"/>
              </a:spcBef>
            </a:pPr>
            <a:r>
              <a:rPr dirty="0" sz="1800" spc="-305">
                <a:solidFill>
                  <a:srgbClr val="001F5F"/>
                </a:solidFill>
                <a:latin typeface="Arial"/>
                <a:cs typeface="Arial"/>
              </a:rPr>
              <a:t>KEY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36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800" spc="-250">
                <a:solidFill>
                  <a:srgbClr val="001F5F"/>
                </a:solidFill>
                <a:latin typeface="Arial"/>
                <a:cs typeface="Arial"/>
              </a:rPr>
              <a:t>AK</a:t>
            </a:r>
            <a:r>
              <a:rPr dirty="0" sz="1800" spc="-27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800" spc="-229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800" spc="-185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dirty="0" sz="1800" spc="-30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800" spc="-345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dirty="0" sz="1800" spc="-375">
                <a:solidFill>
                  <a:srgbClr val="001F5F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755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1700" spc="-160">
                <a:solidFill>
                  <a:srgbClr val="001F5F"/>
                </a:solidFill>
                <a:latin typeface="Arial"/>
                <a:cs typeface="Arial"/>
              </a:rPr>
              <a:t>Space</a:t>
            </a:r>
            <a:r>
              <a:rPr dirty="0" sz="17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9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dirty="0" sz="17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35">
                <a:solidFill>
                  <a:srgbClr val="001F5F"/>
                </a:solidFill>
                <a:latin typeface="Arial"/>
                <a:cs typeface="Arial"/>
              </a:rPr>
              <a:t>driver</a:t>
            </a:r>
            <a:r>
              <a:rPr dirty="0" sz="17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dirty="0" sz="1700" spc="-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80">
                <a:solidFill>
                  <a:srgbClr val="001F5F"/>
                </a:solidFill>
                <a:latin typeface="Arial"/>
                <a:cs typeface="Arial"/>
              </a:rPr>
              <a:t>sustainable</a:t>
            </a:r>
            <a:r>
              <a:rPr dirty="0" sz="17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80">
                <a:solidFill>
                  <a:srgbClr val="001F5F"/>
                </a:solidFill>
                <a:latin typeface="Arial"/>
                <a:cs typeface="Arial"/>
              </a:rPr>
              <a:t>socio-economic</a:t>
            </a:r>
            <a:r>
              <a:rPr dirty="0" sz="1700" spc="-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55">
                <a:solidFill>
                  <a:srgbClr val="001F5F"/>
                </a:solidFill>
                <a:latin typeface="Arial"/>
                <a:cs typeface="Arial"/>
              </a:rPr>
              <a:t>development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1F5F"/>
              </a:buClr>
              <a:buFont typeface="Wingdings"/>
              <a:buChar char=""/>
            </a:pPr>
            <a:endParaRPr sz="1750">
              <a:latin typeface="Arial"/>
              <a:cs typeface="Arial"/>
            </a:endParaRPr>
          </a:p>
          <a:p>
            <a:pPr marL="258445" marR="1277620" indent="-246379">
              <a:lnSpc>
                <a:spcPct val="100000"/>
              </a:lnSpc>
              <a:buClr>
                <a:srgbClr val="001F5F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/>
              <a:t>	</a:t>
            </a:r>
            <a:r>
              <a:rPr dirty="0" sz="1700" spc="-65">
                <a:solidFill>
                  <a:srgbClr val="001F5F"/>
                </a:solidFill>
                <a:latin typeface="Arial"/>
                <a:cs typeface="Arial"/>
              </a:rPr>
              <a:t>Starting</a:t>
            </a:r>
            <a:r>
              <a:rPr dirty="0" sz="17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001F5F"/>
                </a:solidFill>
                <a:latin typeface="Arial"/>
                <a:cs typeface="Arial"/>
              </a:rPr>
              <a:t>from</a:t>
            </a:r>
            <a:r>
              <a:rPr dirty="0" sz="1700" spc="-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80">
                <a:solidFill>
                  <a:srgbClr val="001F5F"/>
                </a:solidFill>
                <a:latin typeface="Arial"/>
                <a:cs typeface="Arial"/>
              </a:rPr>
              <a:t>2022,</a:t>
            </a:r>
            <a:r>
              <a:rPr dirty="0" sz="1700" spc="-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2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7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85">
                <a:solidFill>
                  <a:srgbClr val="001F5F"/>
                </a:solidFill>
                <a:latin typeface="Arial"/>
                <a:cs typeface="Arial"/>
              </a:rPr>
              <a:t>Earth </a:t>
            </a:r>
            <a:r>
              <a:rPr dirty="0" sz="1700" spc="-125">
                <a:solidFill>
                  <a:srgbClr val="001F5F"/>
                </a:solidFill>
                <a:latin typeface="Arial"/>
                <a:cs typeface="Arial"/>
              </a:rPr>
              <a:t>has</a:t>
            </a:r>
            <a:r>
              <a:rPr dirty="0" sz="17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85">
                <a:solidFill>
                  <a:srgbClr val="001F5F"/>
                </a:solidFill>
                <a:latin typeface="Arial"/>
                <a:cs typeface="Arial"/>
              </a:rPr>
              <a:t>8 </a:t>
            </a:r>
            <a:r>
              <a:rPr dirty="0" sz="1700" spc="-20">
                <a:solidFill>
                  <a:srgbClr val="001F5F"/>
                </a:solidFill>
                <a:latin typeface="Arial"/>
                <a:cs typeface="Arial"/>
              </a:rPr>
              <a:t>billion</a:t>
            </a:r>
            <a:r>
              <a:rPr dirty="0" sz="17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75">
                <a:solidFill>
                  <a:srgbClr val="001F5F"/>
                </a:solidFill>
                <a:latin typeface="Arial"/>
                <a:cs typeface="Arial"/>
              </a:rPr>
              <a:t>human</a:t>
            </a:r>
            <a:r>
              <a:rPr dirty="0" sz="17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85">
                <a:solidFill>
                  <a:srgbClr val="001F5F"/>
                </a:solidFill>
                <a:latin typeface="Arial"/>
                <a:cs typeface="Arial"/>
              </a:rPr>
              <a:t>beings. </a:t>
            </a:r>
            <a:r>
              <a:rPr dirty="0" sz="1700" spc="-459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160">
                <a:solidFill>
                  <a:srgbClr val="001F5F"/>
                </a:solidFill>
                <a:latin typeface="Arial"/>
                <a:cs typeface="Arial"/>
              </a:rPr>
              <a:t>By</a:t>
            </a:r>
            <a:r>
              <a:rPr dirty="0" sz="1700" spc="-80">
                <a:solidFill>
                  <a:srgbClr val="001F5F"/>
                </a:solidFill>
                <a:latin typeface="Arial"/>
                <a:cs typeface="Arial"/>
              </a:rPr>
              <a:t> 2050,</a:t>
            </a:r>
            <a:r>
              <a:rPr dirty="0" sz="1700" spc="-6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2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7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40">
                <a:solidFill>
                  <a:srgbClr val="001F5F"/>
                </a:solidFill>
                <a:latin typeface="Arial"/>
                <a:cs typeface="Arial"/>
              </a:rPr>
              <a:t>population</a:t>
            </a:r>
            <a:r>
              <a:rPr dirty="0" sz="17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90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dirty="0" sz="1700" spc="-80">
                <a:solidFill>
                  <a:srgbClr val="001F5F"/>
                </a:solidFill>
                <a:latin typeface="Arial"/>
                <a:cs typeface="Arial"/>
              </a:rPr>
              <a:t>expected</a:t>
            </a:r>
            <a:r>
              <a:rPr dirty="0" sz="1700" spc="-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1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dirty="0" sz="17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60">
                <a:solidFill>
                  <a:srgbClr val="001F5F"/>
                </a:solidFill>
                <a:latin typeface="Arial"/>
                <a:cs typeface="Arial"/>
              </a:rPr>
              <a:t>grow</a:t>
            </a:r>
            <a:r>
              <a:rPr dirty="0" sz="17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1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dirty="0" sz="17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85">
                <a:solidFill>
                  <a:srgbClr val="001F5F"/>
                </a:solidFill>
                <a:latin typeface="Arial"/>
                <a:cs typeface="Arial"/>
              </a:rPr>
              <a:t>10</a:t>
            </a:r>
            <a:r>
              <a:rPr dirty="0" sz="17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001F5F"/>
                </a:solidFill>
                <a:latin typeface="Arial"/>
                <a:cs typeface="Arial"/>
              </a:rPr>
              <a:t>billion.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1F5F"/>
              </a:buClr>
              <a:buFont typeface="Wingdings"/>
              <a:buChar char=""/>
            </a:pPr>
            <a:endParaRPr sz="1750">
              <a:latin typeface="Arial"/>
              <a:cs typeface="Arial"/>
            </a:endParaRPr>
          </a:p>
          <a:p>
            <a:pPr marL="298450" marR="5080" indent="-285750">
              <a:lnSpc>
                <a:spcPct val="100000"/>
              </a:lnSpc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1700" spc="-35">
                <a:solidFill>
                  <a:srgbClr val="001F5F"/>
                </a:solidFill>
                <a:latin typeface="Arial"/>
                <a:cs typeface="Arial"/>
              </a:rPr>
              <a:t>Modern </a:t>
            </a:r>
            <a:r>
              <a:rPr dirty="0" sz="1700" spc="-45">
                <a:solidFill>
                  <a:srgbClr val="001F5F"/>
                </a:solidFill>
                <a:latin typeface="Arial"/>
                <a:cs typeface="Arial"/>
              </a:rPr>
              <a:t>agriculture </a:t>
            </a:r>
            <a:r>
              <a:rPr dirty="0" sz="1700" spc="-60">
                <a:solidFill>
                  <a:srgbClr val="001F5F"/>
                </a:solidFill>
                <a:latin typeface="Arial"/>
                <a:cs typeface="Arial"/>
              </a:rPr>
              <a:t>requires constantly </a:t>
            </a:r>
            <a:r>
              <a:rPr dirty="0" sz="1700" spc="-55">
                <a:solidFill>
                  <a:srgbClr val="001F5F"/>
                </a:solidFill>
                <a:latin typeface="Arial"/>
                <a:cs typeface="Arial"/>
              </a:rPr>
              <a:t>improved </a:t>
            </a:r>
            <a:r>
              <a:rPr dirty="0" sz="1700" spc="-45">
                <a:solidFill>
                  <a:srgbClr val="001F5F"/>
                </a:solidFill>
                <a:latin typeface="Arial"/>
                <a:cs typeface="Arial"/>
              </a:rPr>
              <a:t>tools </a:t>
            </a:r>
            <a:r>
              <a:rPr dirty="0" sz="1700" spc="1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dirty="0" sz="1700" spc="-70">
                <a:solidFill>
                  <a:srgbClr val="001F5F"/>
                </a:solidFill>
                <a:latin typeface="Arial"/>
                <a:cs typeface="Arial"/>
              </a:rPr>
              <a:t>satisfy </a:t>
            </a:r>
            <a:r>
              <a:rPr dirty="0" sz="1700" spc="-2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dirty="0" sz="1700" spc="-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001F5F"/>
                </a:solidFill>
                <a:latin typeface="Arial"/>
                <a:cs typeface="Arial"/>
              </a:rPr>
              <a:t>world </a:t>
            </a:r>
            <a:r>
              <a:rPr dirty="0" sz="1700" spc="-55">
                <a:solidFill>
                  <a:srgbClr val="001F5F"/>
                </a:solidFill>
                <a:latin typeface="Arial"/>
                <a:cs typeface="Arial"/>
              </a:rPr>
              <a:t>population’s </a:t>
            </a:r>
            <a:r>
              <a:rPr dirty="0" sz="1700" spc="-80">
                <a:solidFill>
                  <a:srgbClr val="001F5F"/>
                </a:solidFill>
                <a:latin typeface="Arial"/>
                <a:cs typeface="Arial"/>
              </a:rPr>
              <a:t>demand </a:t>
            </a:r>
            <a:r>
              <a:rPr dirty="0" sz="1700" spc="-10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dirty="0" sz="1700" spc="-80">
                <a:solidFill>
                  <a:srgbClr val="001F5F"/>
                </a:solidFill>
                <a:latin typeface="Arial"/>
                <a:cs typeface="Arial"/>
              </a:rPr>
              <a:t>sustainable </a:t>
            </a:r>
            <a:r>
              <a:rPr dirty="0" sz="1700" spc="-45">
                <a:solidFill>
                  <a:srgbClr val="001F5F"/>
                </a:solidFill>
                <a:latin typeface="Arial"/>
                <a:cs typeface="Arial"/>
              </a:rPr>
              <a:t>food, </a:t>
            </a:r>
            <a:r>
              <a:rPr dirty="0" sz="1700" spc="-10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dirty="0" sz="1700" spc="-2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dirty="0" sz="1700" spc="-30">
                <a:solidFill>
                  <a:srgbClr val="001F5F"/>
                </a:solidFill>
                <a:latin typeface="Arial"/>
                <a:cs typeface="Arial"/>
              </a:rPr>
              <a:t>protection </a:t>
            </a:r>
            <a:r>
              <a:rPr dirty="0" sz="1700" spc="-1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dirty="0" sz="1700" spc="-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2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7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60">
                <a:solidFill>
                  <a:srgbClr val="001F5F"/>
                </a:solidFill>
                <a:latin typeface="Arial"/>
                <a:cs typeface="Arial"/>
              </a:rPr>
              <a:t>soil,</a:t>
            </a:r>
            <a:r>
              <a:rPr dirty="0" sz="17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dirty="0" sz="17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2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7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40">
                <a:solidFill>
                  <a:srgbClr val="001F5F"/>
                </a:solidFill>
                <a:latin typeface="Arial"/>
                <a:cs typeface="Arial"/>
              </a:rPr>
              <a:t>reduction</a:t>
            </a:r>
            <a:r>
              <a:rPr dirty="0" sz="17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5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1700" spc="-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2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7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120">
                <a:solidFill>
                  <a:srgbClr val="001F5F"/>
                </a:solidFill>
                <a:latin typeface="Arial"/>
                <a:cs typeface="Arial"/>
              </a:rPr>
              <a:t>use</a:t>
            </a:r>
            <a:r>
              <a:rPr dirty="0" sz="17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5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17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75">
                <a:solidFill>
                  <a:srgbClr val="001F5F"/>
                </a:solidFill>
                <a:latin typeface="Arial"/>
                <a:cs typeface="Arial"/>
              </a:rPr>
              <a:t>pesticides</a:t>
            </a:r>
            <a:r>
              <a:rPr dirty="0" sz="1700" spc="-80">
                <a:solidFill>
                  <a:srgbClr val="001F5F"/>
                </a:solidFill>
                <a:latin typeface="Arial"/>
                <a:cs typeface="Arial"/>
              </a:rPr>
              <a:t> and</a:t>
            </a:r>
            <a:r>
              <a:rPr dirty="0" sz="1700" spc="-1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2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7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45">
                <a:solidFill>
                  <a:srgbClr val="001F5F"/>
                </a:solidFill>
                <a:latin typeface="Arial"/>
                <a:cs typeface="Arial"/>
              </a:rPr>
              <a:t>prevention</a:t>
            </a:r>
            <a:r>
              <a:rPr dirty="0" sz="17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dirty="0" sz="1700" spc="-4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40">
                <a:solidFill>
                  <a:srgbClr val="001F5F"/>
                </a:solidFill>
                <a:latin typeface="Arial"/>
                <a:cs typeface="Arial"/>
              </a:rPr>
              <a:t>water</a:t>
            </a:r>
            <a:r>
              <a:rPr dirty="0" sz="17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75">
                <a:solidFill>
                  <a:srgbClr val="001F5F"/>
                </a:solidFill>
                <a:latin typeface="Arial"/>
                <a:cs typeface="Arial"/>
              </a:rPr>
              <a:t>waste.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1F5F"/>
              </a:buClr>
              <a:buFont typeface="Wingdings"/>
              <a:buChar char=""/>
            </a:pPr>
            <a:endParaRPr sz="1750">
              <a:latin typeface="Arial"/>
              <a:cs typeface="Arial"/>
            </a:endParaRPr>
          </a:p>
          <a:p>
            <a:pPr marL="298450" marR="135890" indent="-285750">
              <a:lnSpc>
                <a:spcPct val="100000"/>
              </a:lnSpc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1700" spc="-100">
                <a:solidFill>
                  <a:srgbClr val="001F5F"/>
                </a:solidFill>
                <a:latin typeface="Arial"/>
                <a:cs typeface="Arial"/>
              </a:rPr>
              <a:t>Soil </a:t>
            </a:r>
            <a:r>
              <a:rPr dirty="0" sz="1700" spc="-5">
                <a:solidFill>
                  <a:srgbClr val="001F5F"/>
                </a:solidFill>
                <a:latin typeface="Arial"/>
                <a:cs typeface="Arial"/>
              </a:rPr>
              <a:t>not </a:t>
            </a:r>
            <a:r>
              <a:rPr dirty="0" sz="1700" spc="-50">
                <a:solidFill>
                  <a:srgbClr val="001F5F"/>
                </a:solidFill>
                <a:latin typeface="Arial"/>
                <a:cs typeface="Arial"/>
              </a:rPr>
              <a:t>only </a:t>
            </a:r>
            <a:r>
              <a:rPr dirty="0" sz="1700" spc="-80">
                <a:solidFill>
                  <a:srgbClr val="001F5F"/>
                </a:solidFill>
                <a:latin typeface="Arial"/>
                <a:cs typeface="Arial"/>
              </a:rPr>
              <a:t>supplies </a:t>
            </a:r>
            <a:r>
              <a:rPr dirty="0" sz="1700" spc="-2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dirty="0" sz="1700" spc="-40">
                <a:solidFill>
                  <a:srgbClr val="001F5F"/>
                </a:solidFill>
                <a:latin typeface="Arial"/>
                <a:cs typeface="Arial"/>
              </a:rPr>
              <a:t>food </a:t>
            </a:r>
            <a:r>
              <a:rPr dirty="0" sz="1700" spc="-70">
                <a:solidFill>
                  <a:srgbClr val="001F5F"/>
                </a:solidFill>
                <a:latin typeface="Arial"/>
                <a:cs typeface="Arial"/>
              </a:rPr>
              <a:t>we </a:t>
            </a:r>
            <a:r>
              <a:rPr dirty="0" sz="1700" spc="-55">
                <a:solidFill>
                  <a:srgbClr val="001F5F"/>
                </a:solidFill>
                <a:latin typeface="Arial"/>
                <a:cs typeface="Arial"/>
              </a:rPr>
              <a:t>eat, </a:t>
            </a:r>
            <a:r>
              <a:rPr dirty="0" sz="1700" spc="-10">
                <a:solidFill>
                  <a:srgbClr val="001F5F"/>
                </a:solidFill>
                <a:latin typeface="Arial"/>
                <a:cs typeface="Arial"/>
              </a:rPr>
              <a:t>but </a:t>
            </a:r>
            <a:r>
              <a:rPr dirty="0" sz="1700" spc="-90">
                <a:solidFill>
                  <a:srgbClr val="001F5F"/>
                </a:solidFill>
                <a:latin typeface="Arial"/>
                <a:cs typeface="Arial"/>
              </a:rPr>
              <a:t>also </a:t>
            </a:r>
            <a:r>
              <a:rPr dirty="0" sz="1700" spc="-70">
                <a:solidFill>
                  <a:srgbClr val="001F5F"/>
                </a:solidFill>
                <a:latin typeface="Arial"/>
                <a:cs typeface="Arial"/>
              </a:rPr>
              <a:t>provides invaluable </a:t>
            </a:r>
            <a:r>
              <a:rPr dirty="0" sz="1700" spc="-6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105">
                <a:solidFill>
                  <a:srgbClr val="001F5F"/>
                </a:solidFill>
                <a:latin typeface="Arial"/>
                <a:cs typeface="Arial"/>
              </a:rPr>
              <a:t>ecosystem</a:t>
            </a:r>
            <a:r>
              <a:rPr dirty="0" sz="1700" spc="-6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95">
                <a:solidFill>
                  <a:srgbClr val="001F5F"/>
                </a:solidFill>
                <a:latin typeface="Arial"/>
                <a:cs typeface="Arial"/>
              </a:rPr>
              <a:t>services</a:t>
            </a:r>
            <a:r>
              <a:rPr dirty="0" sz="17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110">
                <a:solidFill>
                  <a:srgbClr val="001F5F"/>
                </a:solidFill>
                <a:latin typeface="Arial"/>
                <a:cs typeface="Arial"/>
              </a:rPr>
              <a:t>such</a:t>
            </a:r>
            <a:r>
              <a:rPr dirty="0" sz="17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16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dirty="0" sz="17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70">
                <a:solidFill>
                  <a:srgbClr val="001F5F"/>
                </a:solidFill>
                <a:latin typeface="Arial"/>
                <a:cs typeface="Arial"/>
              </a:rPr>
              <a:t>ensuring</a:t>
            </a:r>
            <a:r>
              <a:rPr dirty="0" sz="17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70">
                <a:solidFill>
                  <a:srgbClr val="001F5F"/>
                </a:solidFill>
                <a:latin typeface="Arial"/>
                <a:cs typeface="Arial"/>
              </a:rPr>
              <a:t>we</a:t>
            </a:r>
            <a:r>
              <a:rPr dirty="0" sz="17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110">
                <a:solidFill>
                  <a:srgbClr val="001F5F"/>
                </a:solidFill>
                <a:latin typeface="Arial"/>
                <a:cs typeface="Arial"/>
              </a:rPr>
              <a:t>have</a:t>
            </a:r>
            <a:r>
              <a:rPr dirty="0" sz="17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85">
                <a:solidFill>
                  <a:srgbClr val="001F5F"/>
                </a:solidFill>
                <a:latin typeface="Arial"/>
                <a:cs typeface="Arial"/>
              </a:rPr>
              <a:t>clean</a:t>
            </a:r>
            <a:r>
              <a:rPr dirty="0" sz="17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65">
                <a:solidFill>
                  <a:srgbClr val="001F5F"/>
                </a:solidFill>
                <a:latin typeface="Arial"/>
                <a:cs typeface="Arial"/>
              </a:rPr>
              <a:t>water,</a:t>
            </a:r>
            <a:r>
              <a:rPr dirty="0" sz="17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50">
                <a:solidFill>
                  <a:srgbClr val="001F5F"/>
                </a:solidFill>
                <a:latin typeface="Arial"/>
                <a:cs typeface="Arial"/>
              </a:rPr>
              <a:t>maintaining </a:t>
            </a:r>
            <a:r>
              <a:rPr dirty="0" sz="1700" spc="-459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40">
                <a:solidFill>
                  <a:srgbClr val="001F5F"/>
                </a:solidFill>
                <a:latin typeface="Arial"/>
                <a:cs typeface="Arial"/>
              </a:rPr>
              <a:t>biodi</a:t>
            </a:r>
            <a:r>
              <a:rPr dirty="0" sz="1700" spc="-6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dirty="0" sz="1700" spc="-5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700" spc="-6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700" spc="-45">
                <a:solidFill>
                  <a:srgbClr val="001F5F"/>
                </a:solidFill>
                <a:latin typeface="Arial"/>
                <a:cs typeface="Arial"/>
              </a:rPr>
              <a:t>sit</a:t>
            </a:r>
            <a:r>
              <a:rPr dirty="0" sz="1700" spc="-55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dirty="0" sz="17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8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17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700" spc="-85">
                <a:solidFill>
                  <a:srgbClr val="001F5F"/>
                </a:solidFill>
                <a:latin typeface="Arial"/>
                <a:cs typeface="Arial"/>
              </a:rPr>
              <a:t>egul</a:t>
            </a:r>
            <a:r>
              <a:rPr dirty="0" sz="1700" spc="-114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700" spc="-25">
                <a:solidFill>
                  <a:srgbClr val="001F5F"/>
                </a:solidFill>
                <a:latin typeface="Arial"/>
                <a:cs typeface="Arial"/>
              </a:rPr>
              <a:t>ting</a:t>
            </a:r>
            <a:r>
              <a:rPr dirty="0" sz="17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2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7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60">
                <a:solidFill>
                  <a:srgbClr val="001F5F"/>
                </a:solidFill>
                <a:latin typeface="Arial"/>
                <a:cs typeface="Arial"/>
              </a:rPr>
              <a:t>clim</a:t>
            </a:r>
            <a:r>
              <a:rPr dirty="0" sz="1700" spc="-9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700" spc="7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700" spc="-105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1F5F"/>
              </a:buClr>
              <a:buFont typeface="Wingdings"/>
              <a:buChar char=""/>
            </a:pPr>
            <a:endParaRPr sz="1750">
              <a:latin typeface="Arial"/>
              <a:cs typeface="Arial"/>
            </a:endParaRPr>
          </a:p>
          <a:p>
            <a:pPr algn="just" marL="298450" marR="24765" indent="-285750">
              <a:lnSpc>
                <a:spcPct val="100000"/>
              </a:lnSpc>
              <a:buFont typeface="Wingdings"/>
              <a:buChar char=""/>
              <a:tabLst>
                <a:tab pos="298450" algn="l"/>
              </a:tabLst>
            </a:pPr>
            <a:r>
              <a:rPr dirty="0" sz="1700" spc="-130">
                <a:solidFill>
                  <a:srgbClr val="001F5F"/>
                </a:solidFill>
                <a:latin typeface="Arial"/>
                <a:cs typeface="Arial"/>
              </a:rPr>
              <a:t>Th</a:t>
            </a:r>
            <a:r>
              <a:rPr dirty="0" sz="1700" spc="-12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7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13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700" spc="-30">
                <a:solidFill>
                  <a:srgbClr val="001F5F"/>
                </a:solidFill>
                <a:latin typeface="Arial"/>
                <a:cs typeface="Arial"/>
              </a:rPr>
              <a:t>gricult</a:t>
            </a:r>
            <a:r>
              <a:rPr dirty="0" sz="1700" spc="-4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dirty="0" sz="1700" spc="-2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700" spc="-65">
                <a:solidFill>
                  <a:srgbClr val="001F5F"/>
                </a:solidFill>
                <a:latin typeface="Arial"/>
                <a:cs typeface="Arial"/>
              </a:rPr>
              <a:t>al</a:t>
            </a:r>
            <a:r>
              <a:rPr dirty="0" sz="17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100">
                <a:solidFill>
                  <a:srgbClr val="001F5F"/>
                </a:solidFill>
                <a:latin typeface="Arial"/>
                <a:cs typeface="Arial"/>
              </a:rPr>
              <a:t>sec</a:t>
            </a:r>
            <a:r>
              <a:rPr dirty="0" sz="1700" spc="-7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700" spc="-25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700" spc="-1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7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21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700" spc="7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700" spc="-5">
                <a:solidFill>
                  <a:srgbClr val="001F5F"/>
                </a:solidFill>
                <a:latin typeface="Arial"/>
                <a:cs typeface="Arial"/>
              </a:rPr>
              <a:t>ar</a:t>
            </a:r>
            <a:r>
              <a:rPr dirty="0" sz="1700" spc="-2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700" spc="-80">
                <a:solidFill>
                  <a:srgbClr val="001F5F"/>
                </a:solidFill>
                <a:latin typeface="Arial"/>
                <a:cs typeface="Arial"/>
              </a:rPr>
              <a:t>ed</a:t>
            </a:r>
            <a:r>
              <a:rPr dirty="0" sz="17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8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700" spc="-5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7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85">
                <a:solidFill>
                  <a:srgbClr val="001F5F"/>
                </a:solidFill>
                <a:latin typeface="Arial"/>
                <a:cs typeface="Arial"/>
              </a:rPr>
              <a:t>emph</a:t>
            </a:r>
            <a:r>
              <a:rPr dirty="0" sz="1700" spc="-7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700" spc="-110">
                <a:solidFill>
                  <a:srgbClr val="001F5F"/>
                </a:solidFill>
                <a:latin typeface="Arial"/>
                <a:cs typeface="Arial"/>
              </a:rPr>
              <a:t>si</a:t>
            </a:r>
            <a:r>
              <a:rPr dirty="0" sz="1700" spc="-18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dirty="0" sz="1700" spc="-105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7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150">
                <a:solidFill>
                  <a:srgbClr val="001F5F"/>
                </a:solidFill>
                <a:latin typeface="Arial"/>
                <a:cs typeface="Arial"/>
              </a:rPr>
              <a:t>su</a:t>
            </a:r>
            <a:r>
              <a:rPr dirty="0" sz="1700" spc="-155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700" spc="7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700" spc="-55">
                <a:solidFill>
                  <a:srgbClr val="001F5F"/>
                </a:solidFill>
                <a:latin typeface="Arial"/>
                <a:cs typeface="Arial"/>
              </a:rPr>
              <a:t>ainabi</a:t>
            </a:r>
            <a:r>
              <a:rPr dirty="0" sz="1700" spc="-4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dirty="0" sz="1700" spc="5">
                <a:solidFill>
                  <a:srgbClr val="001F5F"/>
                </a:solidFill>
                <a:latin typeface="Arial"/>
                <a:cs typeface="Arial"/>
              </a:rPr>
              <a:t>ity</a:t>
            </a:r>
            <a:r>
              <a:rPr dirty="0" sz="17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dirty="0" sz="17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2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7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5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dirty="0" sz="1700" spc="-125">
                <a:solidFill>
                  <a:srgbClr val="001F5F"/>
                </a:solidFill>
                <a:latin typeface="Arial"/>
                <a:cs typeface="Arial"/>
              </a:rPr>
              <a:t>ace</a:t>
            </a:r>
            <a:r>
              <a:rPr dirty="0" sz="1700" spc="-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001F5F"/>
                </a:solidFill>
                <a:latin typeface="Arial"/>
                <a:cs typeface="Arial"/>
              </a:rPr>
              <a:t>of  </a:t>
            </a:r>
            <a:r>
              <a:rPr dirty="0" sz="1700" spc="-60">
                <a:solidFill>
                  <a:srgbClr val="001F5F"/>
                </a:solidFill>
                <a:latin typeface="Arial"/>
                <a:cs typeface="Arial"/>
              </a:rPr>
              <a:t>global </a:t>
            </a:r>
            <a:r>
              <a:rPr dirty="0" sz="1700" spc="-90">
                <a:solidFill>
                  <a:srgbClr val="001F5F"/>
                </a:solidFill>
                <a:latin typeface="Arial"/>
                <a:cs typeface="Arial"/>
              </a:rPr>
              <a:t>challenges, </a:t>
            </a:r>
            <a:r>
              <a:rPr dirty="0" sz="1700" spc="-55">
                <a:solidFill>
                  <a:srgbClr val="001F5F"/>
                </a:solidFill>
                <a:latin typeface="Arial"/>
                <a:cs typeface="Arial"/>
              </a:rPr>
              <a:t>including </a:t>
            </a:r>
            <a:r>
              <a:rPr dirty="0" sz="1700" spc="-50">
                <a:solidFill>
                  <a:srgbClr val="001F5F"/>
                </a:solidFill>
                <a:latin typeface="Arial"/>
                <a:cs typeface="Arial"/>
              </a:rPr>
              <a:t>climate </a:t>
            </a:r>
            <a:r>
              <a:rPr dirty="0" sz="1700" spc="-100">
                <a:solidFill>
                  <a:srgbClr val="001F5F"/>
                </a:solidFill>
                <a:latin typeface="Arial"/>
                <a:cs typeface="Arial"/>
              </a:rPr>
              <a:t>change, </a:t>
            </a:r>
            <a:r>
              <a:rPr dirty="0" sz="1700" spc="-40">
                <a:solidFill>
                  <a:srgbClr val="001F5F"/>
                </a:solidFill>
                <a:latin typeface="Arial"/>
                <a:cs typeface="Arial"/>
              </a:rPr>
              <a:t>population </a:t>
            </a:r>
            <a:r>
              <a:rPr dirty="0" sz="1700" spc="-35">
                <a:solidFill>
                  <a:srgbClr val="001F5F"/>
                </a:solidFill>
                <a:latin typeface="Arial"/>
                <a:cs typeface="Arial"/>
              </a:rPr>
              <a:t>growth </a:t>
            </a:r>
            <a:r>
              <a:rPr dirty="0" sz="1700" spc="-8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dirty="0" sz="1700" spc="-2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dirty="0" sz="1700" spc="-459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40">
                <a:solidFill>
                  <a:srgbClr val="001F5F"/>
                </a:solidFill>
                <a:latin typeface="Arial"/>
                <a:cs typeface="Arial"/>
              </a:rPr>
              <a:t>inc</a:t>
            </a:r>
            <a:r>
              <a:rPr dirty="0" sz="1700" spc="-55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700" spc="-140">
                <a:solidFill>
                  <a:srgbClr val="001F5F"/>
                </a:solidFill>
                <a:latin typeface="Arial"/>
                <a:cs typeface="Arial"/>
              </a:rPr>
              <a:t>eas</a:t>
            </a:r>
            <a:r>
              <a:rPr dirty="0" sz="1700" spc="-65">
                <a:solidFill>
                  <a:srgbClr val="001F5F"/>
                </a:solidFill>
                <a:latin typeface="Arial"/>
                <a:cs typeface="Arial"/>
              </a:rPr>
              <a:t>ing</a:t>
            </a:r>
            <a:r>
              <a:rPr dirty="0" sz="1700" spc="-10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145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dirty="0" sz="1700" spc="-75">
                <a:solidFill>
                  <a:srgbClr val="001F5F"/>
                </a:solidFill>
                <a:latin typeface="Arial"/>
                <a:cs typeface="Arial"/>
              </a:rPr>
              <a:t>omp</a:t>
            </a:r>
            <a:r>
              <a:rPr dirty="0" sz="1700" spc="-75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700" spc="15">
                <a:solidFill>
                  <a:srgbClr val="001F5F"/>
                </a:solidFill>
                <a:latin typeface="Arial"/>
                <a:cs typeface="Arial"/>
              </a:rPr>
              <a:t>tition</a:t>
            </a:r>
            <a:r>
              <a:rPr dirty="0" sz="1700" spc="-6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5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dirty="0" sz="1700" spc="-25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700" spc="-1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7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60">
                <a:solidFill>
                  <a:srgbClr val="001F5F"/>
                </a:solidFill>
                <a:latin typeface="Arial"/>
                <a:cs typeface="Arial"/>
              </a:rPr>
              <a:t>land,</a:t>
            </a:r>
            <a:r>
              <a:rPr dirty="0" sz="17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4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dirty="0" sz="1700" spc="-155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700" spc="7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700" spc="-40">
                <a:solidFill>
                  <a:srgbClr val="001F5F"/>
                </a:solidFill>
                <a:latin typeface="Arial"/>
                <a:cs typeface="Arial"/>
              </a:rPr>
              <a:t>er</a:t>
            </a:r>
            <a:r>
              <a:rPr dirty="0" sz="17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95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700" spc="-9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700" spc="-55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dirty="0" sz="17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65">
                <a:solidFill>
                  <a:srgbClr val="001F5F"/>
                </a:solidFill>
                <a:latin typeface="Arial"/>
                <a:cs typeface="Arial"/>
              </a:rPr>
              <a:t>ene</a:t>
            </a:r>
            <a:r>
              <a:rPr dirty="0" sz="1700" spc="-6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700" spc="-114">
                <a:solidFill>
                  <a:srgbClr val="001F5F"/>
                </a:solidFill>
                <a:latin typeface="Arial"/>
                <a:cs typeface="Arial"/>
              </a:rPr>
              <a:t>gy</a:t>
            </a:r>
            <a:r>
              <a:rPr dirty="0" sz="17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700" spc="-80">
                <a:solidFill>
                  <a:srgbClr val="001F5F"/>
                </a:solidFill>
                <a:latin typeface="Arial"/>
                <a:cs typeface="Arial"/>
              </a:rPr>
              <a:t>esou</a:t>
            </a:r>
            <a:r>
              <a:rPr dirty="0" sz="1700" spc="-7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700" spc="-140">
                <a:solidFill>
                  <a:srgbClr val="001F5F"/>
                </a:solidFill>
                <a:latin typeface="Arial"/>
                <a:cs typeface="Arial"/>
              </a:rPr>
              <a:t>ces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470642" y="4746497"/>
            <a:ext cx="1371600" cy="1415795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 spc="-90"/>
              <a:t>10</a:t>
            </a:fld>
            <a:r>
              <a:rPr dirty="0" spc="5"/>
              <a:t>/15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 spc="-80"/>
              <a:t>2ND</a:t>
            </a:r>
            <a:r>
              <a:rPr dirty="0" spc="-50"/>
              <a:t> </a:t>
            </a:r>
            <a:r>
              <a:rPr dirty="0" spc="-100"/>
              <a:t>EDITION</a:t>
            </a:r>
            <a:r>
              <a:rPr dirty="0" spc="-50"/>
              <a:t> </a:t>
            </a:r>
            <a:r>
              <a:rPr dirty="0" spc="-135"/>
              <a:t>EUROPEAN</a:t>
            </a:r>
            <a:r>
              <a:rPr dirty="0" spc="-70"/>
              <a:t> </a:t>
            </a:r>
            <a:r>
              <a:rPr dirty="0" spc="-105"/>
              <a:t>SYMPOSIUM</a:t>
            </a:r>
            <a:r>
              <a:rPr dirty="0" spc="-70"/>
              <a:t> </a:t>
            </a:r>
            <a:r>
              <a:rPr dirty="0" spc="-155"/>
              <a:t>BY</a:t>
            </a:r>
            <a:r>
              <a:rPr dirty="0" spc="-45"/>
              <a:t> </a:t>
            </a:r>
            <a:r>
              <a:rPr dirty="0" spc="-155"/>
              <a:t>NEREUS</a:t>
            </a:r>
            <a:r>
              <a:rPr dirty="0" spc="-60"/>
              <a:t> </a:t>
            </a:r>
            <a:r>
              <a:rPr dirty="0" spc="-125"/>
              <a:t>REGIONS,</a:t>
            </a:r>
            <a:r>
              <a:rPr dirty="0" spc="-60"/>
              <a:t> </a:t>
            </a:r>
            <a:r>
              <a:rPr dirty="0" spc="-100"/>
              <a:t>MATERA/BASILICATA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 spc="-50"/>
              <a:t>2</a:t>
            </a:r>
            <a:r>
              <a:rPr dirty="0" spc="-30"/>
              <a:t>8</a:t>
            </a:r>
            <a:r>
              <a:rPr dirty="0" spc="-35"/>
              <a:t>-</a:t>
            </a:r>
            <a:r>
              <a:rPr dirty="0" spc="-50"/>
              <a:t>29</a:t>
            </a:r>
            <a:r>
              <a:rPr dirty="0" spc="-45"/>
              <a:t> </a:t>
            </a:r>
            <a:r>
              <a:rPr dirty="0" spc="-200"/>
              <a:t>S</a:t>
            </a:r>
            <a:r>
              <a:rPr dirty="0" spc="-195"/>
              <a:t>E</a:t>
            </a:r>
            <a:r>
              <a:rPr dirty="0" spc="-145"/>
              <a:t>P</a:t>
            </a:r>
            <a:r>
              <a:rPr dirty="0" spc="-135"/>
              <a:t>T</a:t>
            </a:r>
            <a:r>
              <a:rPr dirty="0" spc="-180"/>
              <a:t>E</a:t>
            </a:r>
            <a:r>
              <a:rPr dirty="0" spc="-114"/>
              <a:t>MBER</a:t>
            </a:r>
            <a:r>
              <a:rPr dirty="0" spc="-75"/>
              <a:t> </a:t>
            </a:r>
            <a:r>
              <a:rPr dirty="0" spc="-50"/>
              <a:t>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87919" y="224790"/>
            <a:ext cx="4421505" cy="1926589"/>
            <a:chOff x="7487919" y="224790"/>
            <a:chExt cx="4421505" cy="192658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29849" y="224790"/>
              <a:ext cx="1679448" cy="78714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496174" y="930783"/>
              <a:ext cx="2810510" cy="1212850"/>
            </a:xfrm>
            <a:custGeom>
              <a:avLst/>
              <a:gdLst/>
              <a:ahLst/>
              <a:cxnLst/>
              <a:rect l="l" t="t" r="r" b="b"/>
              <a:pathLst>
                <a:path w="2810509" h="1212850">
                  <a:moveTo>
                    <a:pt x="1405127" y="0"/>
                  </a:moveTo>
                  <a:lnTo>
                    <a:pt x="1338987" y="659"/>
                  </a:lnTo>
                  <a:lnTo>
                    <a:pt x="1273632" y="2619"/>
                  </a:lnTo>
                  <a:lnTo>
                    <a:pt x="1209132" y="5850"/>
                  </a:lnTo>
                  <a:lnTo>
                    <a:pt x="1145553" y="10323"/>
                  </a:lnTo>
                  <a:lnTo>
                    <a:pt x="1082964" y="16009"/>
                  </a:lnTo>
                  <a:lnTo>
                    <a:pt x="1021431" y="22879"/>
                  </a:lnTo>
                  <a:lnTo>
                    <a:pt x="961022" y="30903"/>
                  </a:lnTo>
                  <a:lnTo>
                    <a:pt x="901804" y="40053"/>
                  </a:lnTo>
                  <a:lnTo>
                    <a:pt x="843846" y="50299"/>
                  </a:lnTo>
                  <a:lnTo>
                    <a:pt x="787214" y="61613"/>
                  </a:lnTo>
                  <a:lnTo>
                    <a:pt x="731977" y="73964"/>
                  </a:lnTo>
                  <a:lnTo>
                    <a:pt x="678201" y="87325"/>
                  </a:lnTo>
                  <a:lnTo>
                    <a:pt x="625954" y="101666"/>
                  </a:lnTo>
                  <a:lnTo>
                    <a:pt x="575303" y="116957"/>
                  </a:lnTo>
                  <a:lnTo>
                    <a:pt x="526317" y="133171"/>
                  </a:lnTo>
                  <a:lnTo>
                    <a:pt x="479062" y="150277"/>
                  </a:lnTo>
                  <a:lnTo>
                    <a:pt x="433607" y="168246"/>
                  </a:lnTo>
                  <a:lnTo>
                    <a:pt x="390018" y="187050"/>
                  </a:lnTo>
                  <a:lnTo>
                    <a:pt x="348363" y="206659"/>
                  </a:lnTo>
                  <a:lnTo>
                    <a:pt x="308709" y="227044"/>
                  </a:lnTo>
                  <a:lnTo>
                    <a:pt x="271125" y="248177"/>
                  </a:lnTo>
                  <a:lnTo>
                    <a:pt x="235678" y="270027"/>
                  </a:lnTo>
                  <a:lnTo>
                    <a:pt x="202434" y="292566"/>
                  </a:lnTo>
                  <a:lnTo>
                    <a:pt x="171462" y="315765"/>
                  </a:lnTo>
                  <a:lnTo>
                    <a:pt x="116603" y="364026"/>
                  </a:lnTo>
                  <a:lnTo>
                    <a:pt x="71640" y="414576"/>
                  </a:lnTo>
                  <a:lnTo>
                    <a:pt x="37113" y="467183"/>
                  </a:lnTo>
                  <a:lnTo>
                    <a:pt x="13563" y="521614"/>
                  </a:lnTo>
                  <a:lnTo>
                    <a:pt x="1529" y="577636"/>
                  </a:lnTo>
                  <a:lnTo>
                    <a:pt x="0" y="606170"/>
                  </a:lnTo>
                  <a:lnTo>
                    <a:pt x="1529" y="634705"/>
                  </a:lnTo>
                  <a:lnTo>
                    <a:pt x="13563" y="690727"/>
                  </a:lnTo>
                  <a:lnTo>
                    <a:pt x="37113" y="745158"/>
                  </a:lnTo>
                  <a:lnTo>
                    <a:pt x="71640" y="797765"/>
                  </a:lnTo>
                  <a:lnTo>
                    <a:pt x="116603" y="848315"/>
                  </a:lnTo>
                  <a:lnTo>
                    <a:pt x="171462" y="896576"/>
                  </a:lnTo>
                  <a:lnTo>
                    <a:pt x="202434" y="919775"/>
                  </a:lnTo>
                  <a:lnTo>
                    <a:pt x="235678" y="942314"/>
                  </a:lnTo>
                  <a:lnTo>
                    <a:pt x="271125" y="964164"/>
                  </a:lnTo>
                  <a:lnTo>
                    <a:pt x="308709" y="985297"/>
                  </a:lnTo>
                  <a:lnTo>
                    <a:pt x="348363" y="1005682"/>
                  </a:lnTo>
                  <a:lnTo>
                    <a:pt x="390018" y="1025291"/>
                  </a:lnTo>
                  <a:lnTo>
                    <a:pt x="433607" y="1044095"/>
                  </a:lnTo>
                  <a:lnTo>
                    <a:pt x="479062" y="1062064"/>
                  </a:lnTo>
                  <a:lnTo>
                    <a:pt x="526317" y="1079170"/>
                  </a:lnTo>
                  <a:lnTo>
                    <a:pt x="575303" y="1095384"/>
                  </a:lnTo>
                  <a:lnTo>
                    <a:pt x="625954" y="1110675"/>
                  </a:lnTo>
                  <a:lnTo>
                    <a:pt x="678201" y="1125016"/>
                  </a:lnTo>
                  <a:lnTo>
                    <a:pt x="731977" y="1138377"/>
                  </a:lnTo>
                  <a:lnTo>
                    <a:pt x="787214" y="1150728"/>
                  </a:lnTo>
                  <a:lnTo>
                    <a:pt x="843846" y="1162042"/>
                  </a:lnTo>
                  <a:lnTo>
                    <a:pt x="901804" y="1172288"/>
                  </a:lnTo>
                  <a:lnTo>
                    <a:pt x="961022" y="1181438"/>
                  </a:lnTo>
                  <a:lnTo>
                    <a:pt x="1021431" y="1189462"/>
                  </a:lnTo>
                  <a:lnTo>
                    <a:pt x="1082964" y="1196332"/>
                  </a:lnTo>
                  <a:lnTo>
                    <a:pt x="1145553" y="1202018"/>
                  </a:lnTo>
                  <a:lnTo>
                    <a:pt x="1209132" y="1206491"/>
                  </a:lnTo>
                  <a:lnTo>
                    <a:pt x="1273632" y="1209722"/>
                  </a:lnTo>
                  <a:lnTo>
                    <a:pt x="1338987" y="1211682"/>
                  </a:lnTo>
                  <a:lnTo>
                    <a:pt x="1405127" y="1212341"/>
                  </a:lnTo>
                  <a:lnTo>
                    <a:pt x="1471268" y="1211682"/>
                  </a:lnTo>
                  <a:lnTo>
                    <a:pt x="1536623" y="1209722"/>
                  </a:lnTo>
                  <a:lnTo>
                    <a:pt x="1601123" y="1206491"/>
                  </a:lnTo>
                  <a:lnTo>
                    <a:pt x="1664702" y="1202018"/>
                  </a:lnTo>
                  <a:lnTo>
                    <a:pt x="1727291" y="1196332"/>
                  </a:lnTo>
                  <a:lnTo>
                    <a:pt x="1788824" y="1189462"/>
                  </a:lnTo>
                  <a:lnTo>
                    <a:pt x="1849233" y="1181438"/>
                  </a:lnTo>
                  <a:lnTo>
                    <a:pt x="1908451" y="1172288"/>
                  </a:lnTo>
                  <a:lnTo>
                    <a:pt x="1966409" y="1162042"/>
                  </a:lnTo>
                  <a:lnTo>
                    <a:pt x="2023041" y="1150728"/>
                  </a:lnTo>
                  <a:lnTo>
                    <a:pt x="2078278" y="1138377"/>
                  </a:lnTo>
                  <a:lnTo>
                    <a:pt x="2132054" y="1125016"/>
                  </a:lnTo>
                  <a:lnTo>
                    <a:pt x="2184301" y="1110675"/>
                  </a:lnTo>
                  <a:lnTo>
                    <a:pt x="2234952" y="1095384"/>
                  </a:lnTo>
                  <a:lnTo>
                    <a:pt x="2283938" y="1079170"/>
                  </a:lnTo>
                  <a:lnTo>
                    <a:pt x="2331193" y="1062064"/>
                  </a:lnTo>
                  <a:lnTo>
                    <a:pt x="2376648" y="1044095"/>
                  </a:lnTo>
                  <a:lnTo>
                    <a:pt x="2420237" y="1025291"/>
                  </a:lnTo>
                  <a:lnTo>
                    <a:pt x="2461892" y="1005682"/>
                  </a:lnTo>
                  <a:lnTo>
                    <a:pt x="2501546" y="985297"/>
                  </a:lnTo>
                  <a:lnTo>
                    <a:pt x="2539130" y="964164"/>
                  </a:lnTo>
                  <a:lnTo>
                    <a:pt x="2574577" y="942314"/>
                  </a:lnTo>
                  <a:lnTo>
                    <a:pt x="2607821" y="919775"/>
                  </a:lnTo>
                  <a:lnTo>
                    <a:pt x="2638793" y="896576"/>
                  </a:lnTo>
                  <a:lnTo>
                    <a:pt x="2693652" y="848315"/>
                  </a:lnTo>
                  <a:lnTo>
                    <a:pt x="2738615" y="797765"/>
                  </a:lnTo>
                  <a:lnTo>
                    <a:pt x="2773142" y="745158"/>
                  </a:lnTo>
                  <a:lnTo>
                    <a:pt x="2796692" y="690727"/>
                  </a:lnTo>
                  <a:lnTo>
                    <a:pt x="2808726" y="634705"/>
                  </a:lnTo>
                  <a:lnTo>
                    <a:pt x="2810255" y="606170"/>
                  </a:lnTo>
                  <a:lnTo>
                    <a:pt x="2808726" y="577636"/>
                  </a:lnTo>
                  <a:lnTo>
                    <a:pt x="2796692" y="521614"/>
                  </a:lnTo>
                  <a:lnTo>
                    <a:pt x="2773142" y="467183"/>
                  </a:lnTo>
                  <a:lnTo>
                    <a:pt x="2738615" y="414576"/>
                  </a:lnTo>
                  <a:lnTo>
                    <a:pt x="2693652" y="364026"/>
                  </a:lnTo>
                  <a:lnTo>
                    <a:pt x="2638793" y="315765"/>
                  </a:lnTo>
                  <a:lnTo>
                    <a:pt x="2607821" y="292566"/>
                  </a:lnTo>
                  <a:lnTo>
                    <a:pt x="2574577" y="270027"/>
                  </a:lnTo>
                  <a:lnTo>
                    <a:pt x="2539130" y="248177"/>
                  </a:lnTo>
                  <a:lnTo>
                    <a:pt x="2501546" y="227044"/>
                  </a:lnTo>
                  <a:lnTo>
                    <a:pt x="2461892" y="206659"/>
                  </a:lnTo>
                  <a:lnTo>
                    <a:pt x="2420237" y="187050"/>
                  </a:lnTo>
                  <a:lnTo>
                    <a:pt x="2376648" y="168246"/>
                  </a:lnTo>
                  <a:lnTo>
                    <a:pt x="2331193" y="150277"/>
                  </a:lnTo>
                  <a:lnTo>
                    <a:pt x="2283938" y="133171"/>
                  </a:lnTo>
                  <a:lnTo>
                    <a:pt x="2234952" y="116957"/>
                  </a:lnTo>
                  <a:lnTo>
                    <a:pt x="2184301" y="101666"/>
                  </a:lnTo>
                  <a:lnTo>
                    <a:pt x="2132054" y="87325"/>
                  </a:lnTo>
                  <a:lnTo>
                    <a:pt x="2078278" y="73964"/>
                  </a:lnTo>
                  <a:lnTo>
                    <a:pt x="2023041" y="61613"/>
                  </a:lnTo>
                  <a:lnTo>
                    <a:pt x="1966409" y="50299"/>
                  </a:lnTo>
                  <a:lnTo>
                    <a:pt x="1908451" y="40053"/>
                  </a:lnTo>
                  <a:lnTo>
                    <a:pt x="1849233" y="30903"/>
                  </a:lnTo>
                  <a:lnTo>
                    <a:pt x="1788824" y="22879"/>
                  </a:lnTo>
                  <a:lnTo>
                    <a:pt x="1727291" y="16009"/>
                  </a:lnTo>
                  <a:lnTo>
                    <a:pt x="1664702" y="10323"/>
                  </a:lnTo>
                  <a:lnTo>
                    <a:pt x="1601123" y="5850"/>
                  </a:lnTo>
                  <a:lnTo>
                    <a:pt x="1536623" y="2619"/>
                  </a:lnTo>
                  <a:lnTo>
                    <a:pt x="1471268" y="659"/>
                  </a:lnTo>
                  <a:lnTo>
                    <a:pt x="1405127" y="0"/>
                  </a:lnTo>
                  <a:close/>
                </a:path>
              </a:pathLst>
            </a:custGeom>
            <a:solidFill>
              <a:srgbClr val="DFEB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496174" y="930783"/>
              <a:ext cx="2810510" cy="1212850"/>
            </a:xfrm>
            <a:custGeom>
              <a:avLst/>
              <a:gdLst/>
              <a:ahLst/>
              <a:cxnLst/>
              <a:rect l="l" t="t" r="r" b="b"/>
              <a:pathLst>
                <a:path w="2810509" h="1212850">
                  <a:moveTo>
                    <a:pt x="0" y="606170"/>
                  </a:moveTo>
                  <a:lnTo>
                    <a:pt x="6073" y="549441"/>
                  </a:lnTo>
                  <a:lnTo>
                    <a:pt x="23932" y="494185"/>
                  </a:lnTo>
                  <a:lnTo>
                    <a:pt x="53038" y="440637"/>
                  </a:lnTo>
                  <a:lnTo>
                    <a:pt x="92850" y="389029"/>
                  </a:lnTo>
                  <a:lnTo>
                    <a:pt x="142829" y="339595"/>
                  </a:lnTo>
                  <a:lnTo>
                    <a:pt x="202434" y="292566"/>
                  </a:lnTo>
                  <a:lnTo>
                    <a:pt x="235678" y="270027"/>
                  </a:lnTo>
                  <a:lnTo>
                    <a:pt x="271125" y="248177"/>
                  </a:lnTo>
                  <a:lnTo>
                    <a:pt x="308709" y="227044"/>
                  </a:lnTo>
                  <a:lnTo>
                    <a:pt x="348363" y="206659"/>
                  </a:lnTo>
                  <a:lnTo>
                    <a:pt x="390018" y="187050"/>
                  </a:lnTo>
                  <a:lnTo>
                    <a:pt x="433607" y="168246"/>
                  </a:lnTo>
                  <a:lnTo>
                    <a:pt x="479062" y="150277"/>
                  </a:lnTo>
                  <a:lnTo>
                    <a:pt x="526317" y="133171"/>
                  </a:lnTo>
                  <a:lnTo>
                    <a:pt x="575303" y="116957"/>
                  </a:lnTo>
                  <a:lnTo>
                    <a:pt x="625954" y="101666"/>
                  </a:lnTo>
                  <a:lnTo>
                    <a:pt x="678201" y="87325"/>
                  </a:lnTo>
                  <a:lnTo>
                    <a:pt x="731977" y="73964"/>
                  </a:lnTo>
                  <a:lnTo>
                    <a:pt x="787214" y="61613"/>
                  </a:lnTo>
                  <a:lnTo>
                    <a:pt x="843846" y="50299"/>
                  </a:lnTo>
                  <a:lnTo>
                    <a:pt x="901804" y="40053"/>
                  </a:lnTo>
                  <a:lnTo>
                    <a:pt x="961022" y="30903"/>
                  </a:lnTo>
                  <a:lnTo>
                    <a:pt x="1021431" y="22879"/>
                  </a:lnTo>
                  <a:lnTo>
                    <a:pt x="1082964" y="16009"/>
                  </a:lnTo>
                  <a:lnTo>
                    <a:pt x="1145553" y="10323"/>
                  </a:lnTo>
                  <a:lnTo>
                    <a:pt x="1209132" y="5850"/>
                  </a:lnTo>
                  <a:lnTo>
                    <a:pt x="1273632" y="2619"/>
                  </a:lnTo>
                  <a:lnTo>
                    <a:pt x="1338987" y="659"/>
                  </a:lnTo>
                  <a:lnTo>
                    <a:pt x="1405127" y="0"/>
                  </a:lnTo>
                  <a:lnTo>
                    <a:pt x="1471268" y="659"/>
                  </a:lnTo>
                  <a:lnTo>
                    <a:pt x="1536623" y="2619"/>
                  </a:lnTo>
                  <a:lnTo>
                    <a:pt x="1601123" y="5850"/>
                  </a:lnTo>
                  <a:lnTo>
                    <a:pt x="1664702" y="10323"/>
                  </a:lnTo>
                  <a:lnTo>
                    <a:pt x="1727291" y="16009"/>
                  </a:lnTo>
                  <a:lnTo>
                    <a:pt x="1788824" y="22879"/>
                  </a:lnTo>
                  <a:lnTo>
                    <a:pt x="1849233" y="30903"/>
                  </a:lnTo>
                  <a:lnTo>
                    <a:pt x="1908451" y="40053"/>
                  </a:lnTo>
                  <a:lnTo>
                    <a:pt x="1966409" y="50299"/>
                  </a:lnTo>
                  <a:lnTo>
                    <a:pt x="2023041" y="61613"/>
                  </a:lnTo>
                  <a:lnTo>
                    <a:pt x="2078278" y="73964"/>
                  </a:lnTo>
                  <a:lnTo>
                    <a:pt x="2132054" y="87325"/>
                  </a:lnTo>
                  <a:lnTo>
                    <a:pt x="2184301" y="101666"/>
                  </a:lnTo>
                  <a:lnTo>
                    <a:pt x="2234952" y="116957"/>
                  </a:lnTo>
                  <a:lnTo>
                    <a:pt x="2283938" y="133171"/>
                  </a:lnTo>
                  <a:lnTo>
                    <a:pt x="2331193" y="150277"/>
                  </a:lnTo>
                  <a:lnTo>
                    <a:pt x="2376648" y="168246"/>
                  </a:lnTo>
                  <a:lnTo>
                    <a:pt x="2420237" y="187050"/>
                  </a:lnTo>
                  <a:lnTo>
                    <a:pt x="2461892" y="206659"/>
                  </a:lnTo>
                  <a:lnTo>
                    <a:pt x="2501546" y="227044"/>
                  </a:lnTo>
                  <a:lnTo>
                    <a:pt x="2539130" y="248177"/>
                  </a:lnTo>
                  <a:lnTo>
                    <a:pt x="2574577" y="270027"/>
                  </a:lnTo>
                  <a:lnTo>
                    <a:pt x="2607821" y="292566"/>
                  </a:lnTo>
                  <a:lnTo>
                    <a:pt x="2638793" y="315765"/>
                  </a:lnTo>
                  <a:lnTo>
                    <a:pt x="2693652" y="364026"/>
                  </a:lnTo>
                  <a:lnTo>
                    <a:pt x="2738615" y="414576"/>
                  </a:lnTo>
                  <a:lnTo>
                    <a:pt x="2773142" y="467183"/>
                  </a:lnTo>
                  <a:lnTo>
                    <a:pt x="2796692" y="521614"/>
                  </a:lnTo>
                  <a:lnTo>
                    <a:pt x="2808726" y="577636"/>
                  </a:lnTo>
                  <a:lnTo>
                    <a:pt x="2810255" y="606170"/>
                  </a:lnTo>
                  <a:lnTo>
                    <a:pt x="2808726" y="634705"/>
                  </a:lnTo>
                  <a:lnTo>
                    <a:pt x="2796692" y="690727"/>
                  </a:lnTo>
                  <a:lnTo>
                    <a:pt x="2773142" y="745158"/>
                  </a:lnTo>
                  <a:lnTo>
                    <a:pt x="2738615" y="797765"/>
                  </a:lnTo>
                  <a:lnTo>
                    <a:pt x="2693652" y="848315"/>
                  </a:lnTo>
                  <a:lnTo>
                    <a:pt x="2638793" y="896576"/>
                  </a:lnTo>
                  <a:lnTo>
                    <a:pt x="2607821" y="919775"/>
                  </a:lnTo>
                  <a:lnTo>
                    <a:pt x="2574577" y="942314"/>
                  </a:lnTo>
                  <a:lnTo>
                    <a:pt x="2539130" y="964164"/>
                  </a:lnTo>
                  <a:lnTo>
                    <a:pt x="2501546" y="985297"/>
                  </a:lnTo>
                  <a:lnTo>
                    <a:pt x="2461892" y="1005682"/>
                  </a:lnTo>
                  <a:lnTo>
                    <a:pt x="2420237" y="1025291"/>
                  </a:lnTo>
                  <a:lnTo>
                    <a:pt x="2376648" y="1044095"/>
                  </a:lnTo>
                  <a:lnTo>
                    <a:pt x="2331193" y="1062064"/>
                  </a:lnTo>
                  <a:lnTo>
                    <a:pt x="2283938" y="1079170"/>
                  </a:lnTo>
                  <a:lnTo>
                    <a:pt x="2234952" y="1095384"/>
                  </a:lnTo>
                  <a:lnTo>
                    <a:pt x="2184301" y="1110675"/>
                  </a:lnTo>
                  <a:lnTo>
                    <a:pt x="2132054" y="1125016"/>
                  </a:lnTo>
                  <a:lnTo>
                    <a:pt x="2078278" y="1138377"/>
                  </a:lnTo>
                  <a:lnTo>
                    <a:pt x="2023041" y="1150728"/>
                  </a:lnTo>
                  <a:lnTo>
                    <a:pt x="1966409" y="1162042"/>
                  </a:lnTo>
                  <a:lnTo>
                    <a:pt x="1908451" y="1172288"/>
                  </a:lnTo>
                  <a:lnTo>
                    <a:pt x="1849233" y="1181438"/>
                  </a:lnTo>
                  <a:lnTo>
                    <a:pt x="1788824" y="1189462"/>
                  </a:lnTo>
                  <a:lnTo>
                    <a:pt x="1727291" y="1196332"/>
                  </a:lnTo>
                  <a:lnTo>
                    <a:pt x="1664702" y="1202018"/>
                  </a:lnTo>
                  <a:lnTo>
                    <a:pt x="1601123" y="1206491"/>
                  </a:lnTo>
                  <a:lnTo>
                    <a:pt x="1536623" y="1209722"/>
                  </a:lnTo>
                  <a:lnTo>
                    <a:pt x="1471268" y="1211682"/>
                  </a:lnTo>
                  <a:lnTo>
                    <a:pt x="1405127" y="1212341"/>
                  </a:lnTo>
                  <a:lnTo>
                    <a:pt x="1338987" y="1211682"/>
                  </a:lnTo>
                  <a:lnTo>
                    <a:pt x="1273632" y="1209722"/>
                  </a:lnTo>
                  <a:lnTo>
                    <a:pt x="1209132" y="1206491"/>
                  </a:lnTo>
                  <a:lnTo>
                    <a:pt x="1145553" y="1202018"/>
                  </a:lnTo>
                  <a:lnTo>
                    <a:pt x="1082964" y="1196332"/>
                  </a:lnTo>
                  <a:lnTo>
                    <a:pt x="1021431" y="1189462"/>
                  </a:lnTo>
                  <a:lnTo>
                    <a:pt x="961022" y="1181438"/>
                  </a:lnTo>
                  <a:lnTo>
                    <a:pt x="901804" y="1172288"/>
                  </a:lnTo>
                  <a:lnTo>
                    <a:pt x="843846" y="1162042"/>
                  </a:lnTo>
                  <a:lnTo>
                    <a:pt x="787214" y="1150728"/>
                  </a:lnTo>
                  <a:lnTo>
                    <a:pt x="731977" y="1138377"/>
                  </a:lnTo>
                  <a:lnTo>
                    <a:pt x="678201" y="1125016"/>
                  </a:lnTo>
                  <a:lnTo>
                    <a:pt x="625954" y="1110675"/>
                  </a:lnTo>
                  <a:lnTo>
                    <a:pt x="575303" y="1095384"/>
                  </a:lnTo>
                  <a:lnTo>
                    <a:pt x="526317" y="1079170"/>
                  </a:lnTo>
                  <a:lnTo>
                    <a:pt x="479062" y="1062064"/>
                  </a:lnTo>
                  <a:lnTo>
                    <a:pt x="433607" y="1044095"/>
                  </a:lnTo>
                  <a:lnTo>
                    <a:pt x="390018" y="1025291"/>
                  </a:lnTo>
                  <a:lnTo>
                    <a:pt x="348363" y="1005682"/>
                  </a:lnTo>
                  <a:lnTo>
                    <a:pt x="308709" y="985297"/>
                  </a:lnTo>
                  <a:lnTo>
                    <a:pt x="271125" y="964164"/>
                  </a:lnTo>
                  <a:lnTo>
                    <a:pt x="235678" y="942314"/>
                  </a:lnTo>
                  <a:lnTo>
                    <a:pt x="202434" y="919775"/>
                  </a:lnTo>
                  <a:lnTo>
                    <a:pt x="171462" y="896576"/>
                  </a:lnTo>
                  <a:lnTo>
                    <a:pt x="116603" y="848315"/>
                  </a:lnTo>
                  <a:lnTo>
                    <a:pt x="71640" y="797765"/>
                  </a:lnTo>
                  <a:lnTo>
                    <a:pt x="37113" y="745158"/>
                  </a:lnTo>
                  <a:lnTo>
                    <a:pt x="13563" y="690727"/>
                  </a:lnTo>
                  <a:lnTo>
                    <a:pt x="1529" y="634705"/>
                  </a:lnTo>
                  <a:lnTo>
                    <a:pt x="0" y="606170"/>
                  </a:lnTo>
                  <a:close/>
                </a:path>
              </a:pathLst>
            </a:custGeom>
            <a:ln w="16002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26711" y="246380"/>
            <a:ext cx="2625090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95"/>
              <a:t>Space</a:t>
            </a:r>
            <a:r>
              <a:rPr dirty="0" spc="-135"/>
              <a:t> </a:t>
            </a:r>
            <a:r>
              <a:rPr dirty="0" spc="-95"/>
              <a:t>f</a:t>
            </a:r>
            <a:r>
              <a:rPr dirty="0" spc="-150"/>
              <a:t>or</a:t>
            </a:r>
            <a:r>
              <a:rPr dirty="0" spc="-145"/>
              <a:t> </a:t>
            </a:r>
            <a:r>
              <a:rPr dirty="0"/>
              <a:t>t</a:t>
            </a:r>
            <a:r>
              <a:rPr dirty="0" spc="-210"/>
              <a:t>ourism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3784" y="1124711"/>
            <a:ext cx="642366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10">
                <a:solidFill>
                  <a:srgbClr val="001F5F"/>
                </a:solidFill>
                <a:latin typeface="Arial"/>
                <a:cs typeface="Arial"/>
              </a:rPr>
              <a:t>Tourism 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strongly 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connected </a:t>
            </a:r>
            <a:r>
              <a:rPr dirty="0" sz="1800" spc="5">
                <a:solidFill>
                  <a:srgbClr val="001F5F"/>
                </a:solidFill>
                <a:latin typeface="Arial"/>
                <a:cs typeface="Arial"/>
              </a:rPr>
              <a:t>with 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environment, </a:t>
            </a:r>
            <a:r>
              <a:rPr dirty="0" sz="1800" spc="-114">
                <a:solidFill>
                  <a:srgbClr val="001F5F"/>
                </a:solidFill>
                <a:latin typeface="Arial"/>
                <a:cs typeface="Arial"/>
              </a:rPr>
              <a:t>ecosystems, 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society </a:t>
            </a:r>
            <a:r>
              <a:rPr dirty="0" sz="1800" spc="-4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dirty="0" sz="1800" spc="-100">
                <a:solidFill>
                  <a:srgbClr val="001F5F"/>
                </a:solidFill>
                <a:latin typeface="Arial"/>
                <a:cs typeface="Arial"/>
              </a:rPr>
              <a:t>economy. </a:t>
            </a:r>
            <a:r>
              <a:rPr dirty="0" sz="1800" spc="-110">
                <a:solidFill>
                  <a:srgbClr val="001F5F"/>
                </a:solidFill>
                <a:latin typeface="Arial"/>
                <a:cs typeface="Arial"/>
              </a:rPr>
              <a:t>Tourism 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industry,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example, </a:t>
            </a:r>
            <a:r>
              <a:rPr dirty="0" sz="1800" spc="-70">
                <a:solidFill>
                  <a:srgbClr val="001F5F"/>
                </a:solidFill>
                <a:latin typeface="Arial"/>
                <a:cs typeface="Arial"/>
              </a:rPr>
              <a:t>impacts 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on 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greenhouse </a:t>
            </a:r>
            <a:r>
              <a:rPr dirty="0" sz="1800" spc="-4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80">
                <a:solidFill>
                  <a:srgbClr val="001F5F"/>
                </a:solidFill>
                <a:latin typeface="Arial"/>
                <a:cs typeface="Arial"/>
              </a:rPr>
              <a:t>gas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emissions</a:t>
            </a:r>
            <a:r>
              <a:rPr dirty="0" sz="18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5">
                <a:solidFill>
                  <a:srgbClr val="001F5F"/>
                </a:solidFill>
                <a:latin typeface="Arial"/>
                <a:cs typeface="Arial"/>
              </a:rPr>
              <a:t>climate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14">
                <a:solidFill>
                  <a:srgbClr val="001F5F"/>
                </a:solidFill>
                <a:latin typeface="Arial"/>
                <a:cs typeface="Arial"/>
              </a:rPr>
              <a:t>change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70">
                <a:solidFill>
                  <a:srgbClr val="001F5F"/>
                </a:solidFill>
                <a:latin typeface="Arial"/>
                <a:cs typeface="Arial"/>
              </a:rPr>
              <a:t>effetcs.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3784" y="2221737"/>
            <a:ext cx="577850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5">
                <a:solidFill>
                  <a:srgbClr val="001F5F"/>
                </a:solidFill>
                <a:latin typeface="Arial"/>
                <a:cs typeface="Arial"/>
              </a:rPr>
              <a:t>Tourism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one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economic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001F5F"/>
                </a:solidFill>
                <a:latin typeface="Arial"/>
                <a:cs typeface="Arial"/>
              </a:rPr>
              <a:t>activities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10">
                <a:solidFill>
                  <a:srgbClr val="001F5F"/>
                </a:solidFill>
                <a:latin typeface="Arial"/>
                <a:cs typeface="Arial"/>
              </a:rPr>
              <a:t>with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most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significant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po</a:t>
            </a:r>
            <a:r>
              <a:rPr dirty="0" sz="1800" spc="-2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800" spc="-105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tial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7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800" spc="-55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75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dirty="0" sz="1800" spc="-70">
                <a:solidFill>
                  <a:srgbClr val="001F5F"/>
                </a:solidFill>
                <a:latin typeface="Arial"/>
                <a:cs typeface="Arial"/>
              </a:rPr>
              <a:t>ene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800" spc="-16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800" spc="7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800" spc="-11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dirty="0" sz="1800" spc="25">
                <a:solidFill>
                  <a:srgbClr val="001F5F"/>
                </a:solidFill>
                <a:latin typeface="Arial"/>
                <a:cs typeface="Arial"/>
              </a:rPr>
              <a:t>tu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800" spc="-11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800" spc="10">
                <a:solidFill>
                  <a:srgbClr val="001F5F"/>
                </a:solidFill>
                <a:latin typeface="Arial"/>
                <a:cs typeface="Arial"/>
              </a:rPr>
              <a:t>wth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5">
                <a:solidFill>
                  <a:srgbClr val="001F5F"/>
                </a:solidFill>
                <a:latin typeface="Arial"/>
                <a:cs typeface="Arial"/>
              </a:rPr>
              <a:t>empl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yme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800" spc="10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29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800" spc="-285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3784" y="3045205"/>
            <a:ext cx="639381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65">
                <a:solidFill>
                  <a:srgbClr val="001F5F"/>
                </a:solidFill>
                <a:latin typeface="Arial"/>
                <a:cs typeface="Arial"/>
              </a:rPr>
              <a:t>Space 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technology </a:t>
            </a:r>
            <a:r>
              <a:rPr dirty="0" sz="1800" spc="-120">
                <a:solidFill>
                  <a:srgbClr val="001F5F"/>
                </a:solidFill>
                <a:latin typeface="Arial"/>
                <a:cs typeface="Arial"/>
              </a:rPr>
              <a:t>can 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be </a:t>
            </a:r>
            <a:r>
              <a:rPr dirty="0" sz="1800" spc="-14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useful 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tool </a:t>
            </a:r>
            <a:r>
              <a:rPr dirty="0" sz="1800" spc="1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dirty="0" sz="1800" spc="-45">
                <a:solidFill>
                  <a:srgbClr val="001F5F"/>
                </a:solidFill>
                <a:latin typeface="Arial"/>
                <a:cs typeface="Arial"/>
              </a:rPr>
              <a:t>support </a:t>
            </a:r>
            <a:r>
              <a:rPr dirty="0" sz="1800" spc="-14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dirty="0" sz="1800" spc="-40">
                <a:solidFill>
                  <a:srgbClr val="001F5F"/>
                </a:solidFill>
                <a:latin typeface="Arial"/>
                <a:cs typeface="Arial"/>
              </a:rPr>
              <a:t>transformation 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dirty="0" sz="1800" spc="-4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35">
                <a:solidFill>
                  <a:srgbClr val="001F5F"/>
                </a:solidFill>
                <a:latin typeface="Arial"/>
                <a:cs typeface="Arial"/>
              </a:rPr>
              <a:t>this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001F5F"/>
                </a:solidFill>
                <a:latin typeface="Arial"/>
                <a:cs typeface="Arial"/>
              </a:rPr>
              <a:t>sec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7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800" spc="-4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dirty="0" sz="1800" spc="-7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800" spc="-14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dirty="0" sz="1800" spc="-12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60">
                <a:solidFill>
                  <a:srgbClr val="001F5F"/>
                </a:solidFill>
                <a:latin typeface="Arial"/>
                <a:cs typeface="Arial"/>
              </a:rPr>
              <a:t>su</a:t>
            </a:r>
            <a:r>
              <a:rPr dirty="0" sz="1800" spc="-165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800" spc="7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ain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bl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ma</a:t>
            </a:r>
            <a:r>
              <a:rPr dirty="0" sz="1800" spc="-7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800" spc="-15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800" spc="-17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eme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800" spc="10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7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oo</a:t>
            </a:r>
            <a:r>
              <a:rPr dirty="0" sz="1800" spc="-55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actise</a:t>
            </a:r>
            <a:r>
              <a:rPr dirty="0" sz="1800" spc="-114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3784" y="3868166"/>
            <a:ext cx="613473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204">
                <a:solidFill>
                  <a:srgbClr val="001F5F"/>
                </a:solidFill>
                <a:latin typeface="Arial"/>
                <a:cs typeface="Arial"/>
              </a:rPr>
              <a:t>Sp</a:t>
            </a:r>
            <a:r>
              <a:rPr dirty="0" sz="1800" spc="-18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800" spc="-125">
                <a:solidFill>
                  <a:srgbClr val="001F5F"/>
                </a:solidFill>
                <a:latin typeface="Arial"/>
                <a:cs typeface="Arial"/>
              </a:rPr>
              <a:t>ce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dirty="0" sz="1800" spc="-114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800" spc="7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800" spc="-14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6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dirty="0" sz="1800" spc="-10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10">
                <a:solidFill>
                  <a:srgbClr val="001F5F"/>
                </a:solidFill>
                <a:latin typeface="Arial"/>
                <a:cs typeface="Arial"/>
              </a:rPr>
              <a:t>use</a:t>
            </a:r>
            <a:r>
              <a:rPr dirty="0" sz="1800" spc="-11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7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800" spc="-55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001F5F"/>
                </a:solidFill>
                <a:latin typeface="Arial"/>
                <a:cs typeface="Arial"/>
              </a:rPr>
              <a:t>moni</a:t>
            </a:r>
            <a:r>
              <a:rPr dirty="0" sz="1800" spc="-3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800" spc="-114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800" spc="25">
                <a:solidFill>
                  <a:srgbClr val="001F5F"/>
                </a:solidFill>
                <a:latin typeface="Arial"/>
                <a:cs typeface="Arial"/>
              </a:rPr>
              <a:t>tu</a:t>
            </a:r>
            <a:r>
              <a:rPr dirty="0" sz="1800" spc="-15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al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esou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800" spc="-125">
                <a:solidFill>
                  <a:srgbClr val="001F5F"/>
                </a:solidFill>
                <a:latin typeface="Arial"/>
                <a:cs typeface="Arial"/>
              </a:rPr>
              <a:t>ces,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7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800" spc="-55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sup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dirty="0" sz="1800" spc="15">
                <a:solidFill>
                  <a:srgbClr val="001F5F"/>
                </a:solidFill>
                <a:latin typeface="Arial"/>
                <a:cs typeface="Arial"/>
              </a:rPr>
              <a:t>ort  </a:t>
            </a:r>
            <a:r>
              <a:rPr dirty="0" sz="1800" spc="-30">
                <a:solidFill>
                  <a:srgbClr val="001F5F"/>
                </a:solidFill>
                <a:latin typeface="Arial"/>
                <a:cs typeface="Arial"/>
              </a:rPr>
              <a:t>efforts</a:t>
            </a:r>
            <a:r>
              <a:rPr dirty="0" sz="18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20">
                <a:solidFill>
                  <a:srgbClr val="001F5F"/>
                </a:solidFill>
                <a:latin typeface="Arial"/>
                <a:cs typeface="Arial"/>
              </a:rPr>
              <a:t>safe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001F5F"/>
                </a:solidFill>
                <a:latin typeface="Arial"/>
                <a:cs typeface="Arial"/>
              </a:rPr>
              <a:t>tourism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(track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tourist</a:t>
            </a:r>
            <a:r>
              <a:rPr dirty="0" sz="18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70">
                <a:solidFill>
                  <a:srgbClr val="001F5F"/>
                </a:solidFill>
                <a:latin typeface="Arial"/>
                <a:cs typeface="Arial"/>
              </a:rPr>
              <a:t>paths),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1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identify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14">
                <a:solidFill>
                  <a:srgbClr val="001F5F"/>
                </a:solidFill>
                <a:latin typeface="Arial"/>
                <a:cs typeface="Arial"/>
              </a:rPr>
              <a:t>areas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dirty="0" sz="1800" spc="-48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1F5F"/>
                </a:solidFill>
                <a:latin typeface="Arial"/>
                <a:cs typeface="Arial"/>
              </a:rPr>
              <a:t>potential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risk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3784" y="4965445"/>
            <a:ext cx="640461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10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instance, 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during 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Covid-19 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pandemic, </a:t>
            </a:r>
            <a:r>
              <a:rPr dirty="0" sz="1800" spc="-45">
                <a:solidFill>
                  <a:srgbClr val="001F5F"/>
                </a:solidFill>
                <a:latin typeface="Arial"/>
                <a:cs typeface="Arial"/>
              </a:rPr>
              <a:t>satellite 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communication </a:t>
            </a:r>
            <a:r>
              <a:rPr dirty="0" sz="1800" spc="-4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001F5F"/>
                </a:solidFill>
                <a:latin typeface="Arial"/>
                <a:cs typeface="Arial"/>
              </a:rPr>
              <a:t>than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k</a:t>
            </a:r>
            <a:r>
              <a:rPr dirty="0" sz="1800" spc="-20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001F5F"/>
                </a:solidFill>
                <a:latin typeface="Arial"/>
                <a:cs typeface="Arial"/>
              </a:rPr>
              <a:t>its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800" spc="-135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wh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800" spc="-105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800" spc="-135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dirty="0" sz="1800" spc="-15">
                <a:solidFill>
                  <a:srgbClr val="001F5F"/>
                </a:solidFill>
                <a:latin typeface="Arial"/>
                <a:cs typeface="Arial"/>
              </a:rPr>
              <a:t>time</a:t>
            </a:r>
            <a:r>
              <a:rPr dirty="0" sz="18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6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onnect</a:t>
            </a:r>
            <a:r>
              <a:rPr dirty="0" sz="1800" spc="-3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800" spc="-15">
                <a:solidFill>
                  <a:srgbClr val="001F5F"/>
                </a:solidFill>
                <a:latin typeface="Arial"/>
                <a:cs typeface="Arial"/>
              </a:rPr>
              <a:t>vity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35">
                <a:solidFill>
                  <a:srgbClr val="001F5F"/>
                </a:solidFill>
                <a:latin typeface="Arial"/>
                <a:cs typeface="Arial"/>
              </a:rPr>
              <a:t>all</a:t>
            </a:r>
            <a:r>
              <a:rPr dirty="0" sz="1800" spc="-7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800" spc="-4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ed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001F5F"/>
                </a:solidFill>
                <a:latin typeface="Arial"/>
                <a:cs typeface="Arial"/>
              </a:rPr>
              <a:t>museums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70">
                <a:solidFill>
                  <a:srgbClr val="001F5F"/>
                </a:solidFill>
                <a:latin typeface="Arial"/>
                <a:cs typeface="Arial"/>
              </a:rPr>
              <a:t>and  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cultu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al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35">
                <a:solidFill>
                  <a:srgbClr val="001F5F"/>
                </a:solidFill>
                <a:latin typeface="Arial"/>
                <a:cs typeface="Arial"/>
              </a:rPr>
              <a:t>si</a:t>
            </a:r>
            <a:r>
              <a:rPr dirty="0" sz="1800" spc="-4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800" spc="-155">
                <a:solidFill>
                  <a:srgbClr val="001F5F"/>
                </a:solidFill>
                <a:latin typeface="Arial"/>
                <a:cs typeface="Arial"/>
              </a:rPr>
              <a:t>es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7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800" spc="-55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50">
                <a:solidFill>
                  <a:srgbClr val="001F5F"/>
                </a:solidFill>
                <a:latin typeface="Arial"/>
                <a:cs typeface="Arial"/>
              </a:rPr>
              <a:t>k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eep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their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1F5F"/>
                </a:solidFill>
                <a:latin typeface="Arial"/>
                <a:cs typeface="Arial"/>
              </a:rPr>
              <a:t>virtua</a:t>
            </a:r>
            <a:r>
              <a:rPr dirty="0" sz="1800" spc="1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001F5F"/>
                </a:solidFill>
                <a:latin typeface="Arial"/>
                <a:cs typeface="Arial"/>
              </a:rPr>
              <a:t>doo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800" spc="-20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70">
                <a:solidFill>
                  <a:srgbClr val="001F5F"/>
                </a:solidFill>
                <a:latin typeface="Arial"/>
                <a:cs typeface="Arial"/>
              </a:rPr>
              <a:t>open.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62645" y="1246123"/>
            <a:ext cx="18776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60070" marR="5080" indent="-548005">
              <a:lnSpc>
                <a:spcPct val="100000"/>
              </a:lnSpc>
              <a:spcBef>
                <a:spcPts val="100"/>
              </a:spcBef>
            </a:pPr>
            <a:r>
              <a:rPr dirty="0" sz="1800" spc="-229">
                <a:latin typeface="Arial"/>
                <a:cs typeface="Arial"/>
              </a:rPr>
              <a:t>Su</a:t>
            </a:r>
            <a:r>
              <a:rPr dirty="0" sz="1800" spc="-204">
                <a:latin typeface="Arial"/>
                <a:cs typeface="Arial"/>
              </a:rPr>
              <a:t>s</a:t>
            </a:r>
            <a:r>
              <a:rPr dirty="0" sz="1800" spc="70">
                <a:latin typeface="Arial"/>
                <a:cs typeface="Arial"/>
              </a:rPr>
              <a:t>t</a:t>
            </a:r>
            <a:r>
              <a:rPr dirty="0" sz="1800" spc="-80">
                <a:latin typeface="Arial"/>
                <a:cs typeface="Arial"/>
              </a:rPr>
              <a:t>ain</a:t>
            </a:r>
            <a:r>
              <a:rPr dirty="0" sz="1800" spc="-90">
                <a:latin typeface="Arial"/>
                <a:cs typeface="Arial"/>
              </a:rPr>
              <a:t>a</a:t>
            </a:r>
            <a:r>
              <a:rPr dirty="0" sz="1800" spc="-50">
                <a:latin typeface="Arial"/>
                <a:cs typeface="Arial"/>
              </a:rPr>
              <a:t>bl</a:t>
            </a:r>
            <a:r>
              <a:rPr dirty="0" sz="1800" spc="-65">
                <a:latin typeface="Arial"/>
                <a:cs typeface="Arial"/>
              </a:rPr>
              <a:t>e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390">
                <a:latin typeface="Arial"/>
                <a:cs typeface="Arial"/>
              </a:rPr>
              <a:t>T</a:t>
            </a:r>
            <a:r>
              <a:rPr dirty="0" sz="1800" spc="-55">
                <a:latin typeface="Arial"/>
                <a:cs typeface="Arial"/>
              </a:rPr>
              <a:t>ourism  </a:t>
            </a:r>
            <a:r>
              <a:rPr dirty="0" sz="1800" spc="-120">
                <a:latin typeface="Arial"/>
                <a:cs typeface="Arial"/>
              </a:rPr>
              <a:t>Services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652000" y="1432305"/>
            <a:ext cx="2440940" cy="924560"/>
            <a:chOff x="9652000" y="1432305"/>
            <a:chExt cx="2440940" cy="924560"/>
          </a:xfrm>
        </p:grpSpPr>
        <p:sp>
          <p:nvSpPr>
            <p:cNvPr id="14" name="object 14"/>
            <p:cNvSpPr/>
            <p:nvPr/>
          </p:nvSpPr>
          <p:spPr>
            <a:xfrm>
              <a:off x="9660254" y="1440560"/>
              <a:ext cx="2424430" cy="908050"/>
            </a:xfrm>
            <a:custGeom>
              <a:avLst/>
              <a:gdLst/>
              <a:ahLst/>
              <a:cxnLst/>
              <a:rect l="l" t="t" r="r" b="b"/>
              <a:pathLst>
                <a:path w="2424429" h="908050">
                  <a:moveTo>
                    <a:pt x="1211961" y="0"/>
                  </a:moveTo>
                  <a:lnTo>
                    <a:pt x="1145469" y="671"/>
                  </a:lnTo>
                  <a:lnTo>
                    <a:pt x="1079914" y="2663"/>
                  </a:lnTo>
                  <a:lnTo>
                    <a:pt x="1015388" y="5940"/>
                  </a:lnTo>
                  <a:lnTo>
                    <a:pt x="951984" y="10467"/>
                  </a:lnTo>
                  <a:lnTo>
                    <a:pt x="889793" y="16211"/>
                  </a:lnTo>
                  <a:lnTo>
                    <a:pt x="828909" y="23137"/>
                  </a:lnTo>
                  <a:lnTo>
                    <a:pt x="769424" y="31209"/>
                  </a:lnTo>
                  <a:lnTo>
                    <a:pt x="711430" y="40394"/>
                  </a:lnTo>
                  <a:lnTo>
                    <a:pt x="655020" y="50656"/>
                  </a:lnTo>
                  <a:lnTo>
                    <a:pt x="600286" y="61961"/>
                  </a:lnTo>
                  <a:lnTo>
                    <a:pt x="547321" y="74275"/>
                  </a:lnTo>
                  <a:lnTo>
                    <a:pt x="496217" y="87562"/>
                  </a:lnTo>
                  <a:lnTo>
                    <a:pt x="447067" y="101789"/>
                  </a:lnTo>
                  <a:lnTo>
                    <a:pt x="399962" y="116920"/>
                  </a:lnTo>
                  <a:lnTo>
                    <a:pt x="354996" y="132921"/>
                  </a:lnTo>
                  <a:lnTo>
                    <a:pt x="312261" y="149757"/>
                  </a:lnTo>
                  <a:lnTo>
                    <a:pt x="271850" y="167394"/>
                  </a:lnTo>
                  <a:lnTo>
                    <a:pt x="233854" y="185796"/>
                  </a:lnTo>
                  <a:lnTo>
                    <a:pt x="198367" y="204930"/>
                  </a:lnTo>
                  <a:lnTo>
                    <a:pt x="165481" y="224761"/>
                  </a:lnTo>
                  <a:lnTo>
                    <a:pt x="107880" y="266374"/>
                  </a:lnTo>
                  <a:lnTo>
                    <a:pt x="61792" y="310359"/>
                  </a:lnTo>
                  <a:lnTo>
                    <a:pt x="27956" y="356438"/>
                  </a:lnTo>
                  <a:lnTo>
                    <a:pt x="7112" y="404334"/>
                  </a:lnTo>
                  <a:lnTo>
                    <a:pt x="0" y="453771"/>
                  </a:lnTo>
                  <a:lnTo>
                    <a:pt x="1793" y="478664"/>
                  </a:lnTo>
                  <a:lnTo>
                    <a:pt x="15864" y="527365"/>
                  </a:lnTo>
                  <a:lnTo>
                    <a:pt x="43296" y="574387"/>
                  </a:lnTo>
                  <a:lnTo>
                    <a:pt x="83350" y="619453"/>
                  </a:lnTo>
                  <a:lnTo>
                    <a:pt x="135287" y="662287"/>
                  </a:lnTo>
                  <a:lnTo>
                    <a:pt x="198367" y="702611"/>
                  </a:lnTo>
                  <a:lnTo>
                    <a:pt x="233854" y="721745"/>
                  </a:lnTo>
                  <a:lnTo>
                    <a:pt x="271850" y="740147"/>
                  </a:lnTo>
                  <a:lnTo>
                    <a:pt x="312261" y="757784"/>
                  </a:lnTo>
                  <a:lnTo>
                    <a:pt x="354996" y="774620"/>
                  </a:lnTo>
                  <a:lnTo>
                    <a:pt x="399962" y="790621"/>
                  </a:lnTo>
                  <a:lnTo>
                    <a:pt x="447067" y="805752"/>
                  </a:lnTo>
                  <a:lnTo>
                    <a:pt x="496217" y="819979"/>
                  </a:lnTo>
                  <a:lnTo>
                    <a:pt x="547321" y="833266"/>
                  </a:lnTo>
                  <a:lnTo>
                    <a:pt x="600286" y="845580"/>
                  </a:lnTo>
                  <a:lnTo>
                    <a:pt x="655020" y="856885"/>
                  </a:lnTo>
                  <a:lnTo>
                    <a:pt x="711430" y="867147"/>
                  </a:lnTo>
                  <a:lnTo>
                    <a:pt x="769424" y="876332"/>
                  </a:lnTo>
                  <a:lnTo>
                    <a:pt x="828909" y="884404"/>
                  </a:lnTo>
                  <a:lnTo>
                    <a:pt x="889793" y="891330"/>
                  </a:lnTo>
                  <a:lnTo>
                    <a:pt x="951984" y="897074"/>
                  </a:lnTo>
                  <a:lnTo>
                    <a:pt x="1015388" y="901601"/>
                  </a:lnTo>
                  <a:lnTo>
                    <a:pt x="1079914" y="904878"/>
                  </a:lnTo>
                  <a:lnTo>
                    <a:pt x="1145469" y="906870"/>
                  </a:lnTo>
                  <a:lnTo>
                    <a:pt x="1211961" y="907541"/>
                  </a:lnTo>
                  <a:lnTo>
                    <a:pt x="1278452" y="906870"/>
                  </a:lnTo>
                  <a:lnTo>
                    <a:pt x="1344007" y="904878"/>
                  </a:lnTo>
                  <a:lnTo>
                    <a:pt x="1408533" y="901601"/>
                  </a:lnTo>
                  <a:lnTo>
                    <a:pt x="1471937" y="897074"/>
                  </a:lnTo>
                  <a:lnTo>
                    <a:pt x="1534128" y="891330"/>
                  </a:lnTo>
                  <a:lnTo>
                    <a:pt x="1595012" y="884404"/>
                  </a:lnTo>
                  <a:lnTo>
                    <a:pt x="1654497" y="876332"/>
                  </a:lnTo>
                  <a:lnTo>
                    <a:pt x="1712491" y="867147"/>
                  </a:lnTo>
                  <a:lnTo>
                    <a:pt x="1768901" y="856885"/>
                  </a:lnTo>
                  <a:lnTo>
                    <a:pt x="1823635" y="845580"/>
                  </a:lnTo>
                  <a:lnTo>
                    <a:pt x="1876600" y="833266"/>
                  </a:lnTo>
                  <a:lnTo>
                    <a:pt x="1927704" y="819979"/>
                  </a:lnTo>
                  <a:lnTo>
                    <a:pt x="1976854" y="805752"/>
                  </a:lnTo>
                  <a:lnTo>
                    <a:pt x="2023959" y="790621"/>
                  </a:lnTo>
                  <a:lnTo>
                    <a:pt x="2068925" y="774620"/>
                  </a:lnTo>
                  <a:lnTo>
                    <a:pt x="2111660" y="757784"/>
                  </a:lnTo>
                  <a:lnTo>
                    <a:pt x="2152071" y="740147"/>
                  </a:lnTo>
                  <a:lnTo>
                    <a:pt x="2190067" y="721745"/>
                  </a:lnTo>
                  <a:lnTo>
                    <a:pt x="2225554" y="702611"/>
                  </a:lnTo>
                  <a:lnTo>
                    <a:pt x="2258440" y="682780"/>
                  </a:lnTo>
                  <a:lnTo>
                    <a:pt x="2316041" y="641167"/>
                  </a:lnTo>
                  <a:lnTo>
                    <a:pt x="2362129" y="597182"/>
                  </a:lnTo>
                  <a:lnTo>
                    <a:pt x="2395965" y="551103"/>
                  </a:lnTo>
                  <a:lnTo>
                    <a:pt x="2416809" y="503207"/>
                  </a:lnTo>
                  <a:lnTo>
                    <a:pt x="2423922" y="453771"/>
                  </a:lnTo>
                  <a:lnTo>
                    <a:pt x="2422128" y="428877"/>
                  </a:lnTo>
                  <a:lnTo>
                    <a:pt x="2408057" y="380176"/>
                  </a:lnTo>
                  <a:lnTo>
                    <a:pt x="2380625" y="333154"/>
                  </a:lnTo>
                  <a:lnTo>
                    <a:pt x="2340571" y="288088"/>
                  </a:lnTo>
                  <a:lnTo>
                    <a:pt x="2288634" y="245254"/>
                  </a:lnTo>
                  <a:lnTo>
                    <a:pt x="2225554" y="204930"/>
                  </a:lnTo>
                  <a:lnTo>
                    <a:pt x="2190067" y="185796"/>
                  </a:lnTo>
                  <a:lnTo>
                    <a:pt x="2152071" y="167394"/>
                  </a:lnTo>
                  <a:lnTo>
                    <a:pt x="2111660" y="149757"/>
                  </a:lnTo>
                  <a:lnTo>
                    <a:pt x="2068925" y="132921"/>
                  </a:lnTo>
                  <a:lnTo>
                    <a:pt x="2023959" y="116920"/>
                  </a:lnTo>
                  <a:lnTo>
                    <a:pt x="1976854" y="101789"/>
                  </a:lnTo>
                  <a:lnTo>
                    <a:pt x="1927704" y="87562"/>
                  </a:lnTo>
                  <a:lnTo>
                    <a:pt x="1876600" y="74275"/>
                  </a:lnTo>
                  <a:lnTo>
                    <a:pt x="1823635" y="61961"/>
                  </a:lnTo>
                  <a:lnTo>
                    <a:pt x="1768901" y="50656"/>
                  </a:lnTo>
                  <a:lnTo>
                    <a:pt x="1712491" y="40394"/>
                  </a:lnTo>
                  <a:lnTo>
                    <a:pt x="1654497" y="31209"/>
                  </a:lnTo>
                  <a:lnTo>
                    <a:pt x="1595012" y="23137"/>
                  </a:lnTo>
                  <a:lnTo>
                    <a:pt x="1534128" y="16211"/>
                  </a:lnTo>
                  <a:lnTo>
                    <a:pt x="1471937" y="10467"/>
                  </a:lnTo>
                  <a:lnTo>
                    <a:pt x="1408533" y="5940"/>
                  </a:lnTo>
                  <a:lnTo>
                    <a:pt x="1344007" y="2663"/>
                  </a:lnTo>
                  <a:lnTo>
                    <a:pt x="1278452" y="671"/>
                  </a:lnTo>
                  <a:lnTo>
                    <a:pt x="1211961" y="0"/>
                  </a:lnTo>
                  <a:close/>
                </a:path>
              </a:pathLst>
            </a:custGeom>
            <a:solidFill>
              <a:srgbClr val="DFEB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660254" y="1440560"/>
              <a:ext cx="2424430" cy="908050"/>
            </a:xfrm>
            <a:custGeom>
              <a:avLst/>
              <a:gdLst/>
              <a:ahLst/>
              <a:cxnLst/>
              <a:rect l="l" t="t" r="r" b="b"/>
              <a:pathLst>
                <a:path w="2424429" h="908050">
                  <a:moveTo>
                    <a:pt x="0" y="453771"/>
                  </a:moveTo>
                  <a:lnTo>
                    <a:pt x="7112" y="404334"/>
                  </a:lnTo>
                  <a:lnTo>
                    <a:pt x="27956" y="356438"/>
                  </a:lnTo>
                  <a:lnTo>
                    <a:pt x="61792" y="310359"/>
                  </a:lnTo>
                  <a:lnTo>
                    <a:pt x="107880" y="266374"/>
                  </a:lnTo>
                  <a:lnTo>
                    <a:pt x="165481" y="224761"/>
                  </a:lnTo>
                  <a:lnTo>
                    <a:pt x="198367" y="204930"/>
                  </a:lnTo>
                  <a:lnTo>
                    <a:pt x="233854" y="185796"/>
                  </a:lnTo>
                  <a:lnTo>
                    <a:pt x="271850" y="167394"/>
                  </a:lnTo>
                  <a:lnTo>
                    <a:pt x="312261" y="149757"/>
                  </a:lnTo>
                  <a:lnTo>
                    <a:pt x="354996" y="132921"/>
                  </a:lnTo>
                  <a:lnTo>
                    <a:pt x="399962" y="116920"/>
                  </a:lnTo>
                  <a:lnTo>
                    <a:pt x="447067" y="101789"/>
                  </a:lnTo>
                  <a:lnTo>
                    <a:pt x="496217" y="87562"/>
                  </a:lnTo>
                  <a:lnTo>
                    <a:pt x="547321" y="74275"/>
                  </a:lnTo>
                  <a:lnTo>
                    <a:pt x="600286" y="61961"/>
                  </a:lnTo>
                  <a:lnTo>
                    <a:pt x="655020" y="50656"/>
                  </a:lnTo>
                  <a:lnTo>
                    <a:pt x="711430" y="40394"/>
                  </a:lnTo>
                  <a:lnTo>
                    <a:pt x="769424" y="31209"/>
                  </a:lnTo>
                  <a:lnTo>
                    <a:pt x="828909" y="23137"/>
                  </a:lnTo>
                  <a:lnTo>
                    <a:pt x="889793" y="16211"/>
                  </a:lnTo>
                  <a:lnTo>
                    <a:pt x="951984" y="10467"/>
                  </a:lnTo>
                  <a:lnTo>
                    <a:pt x="1015388" y="5940"/>
                  </a:lnTo>
                  <a:lnTo>
                    <a:pt x="1079914" y="2663"/>
                  </a:lnTo>
                  <a:lnTo>
                    <a:pt x="1145469" y="671"/>
                  </a:lnTo>
                  <a:lnTo>
                    <a:pt x="1211961" y="0"/>
                  </a:lnTo>
                  <a:lnTo>
                    <a:pt x="1278452" y="671"/>
                  </a:lnTo>
                  <a:lnTo>
                    <a:pt x="1344007" y="2663"/>
                  </a:lnTo>
                  <a:lnTo>
                    <a:pt x="1408533" y="5940"/>
                  </a:lnTo>
                  <a:lnTo>
                    <a:pt x="1471937" y="10467"/>
                  </a:lnTo>
                  <a:lnTo>
                    <a:pt x="1534128" y="16211"/>
                  </a:lnTo>
                  <a:lnTo>
                    <a:pt x="1595012" y="23137"/>
                  </a:lnTo>
                  <a:lnTo>
                    <a:pt x="1654497" y="31209"/>
                  </a:lnTo>
                  <a:lnTo>
                    <a:pt x="1712491" y="40394"/>
                  </a:lnTo>
                  <a:lnTo>
                    <a:pt x="1768901" y="50656"/>
                  </a:lnTo>
                  <a:lnTo>
                    <a:pt x="1823635" y="61961"/>
                  </a:lnTo>
                  <a:lnTo>
                    <a:pt x="1876600" y="74275"/>
                  </a:lnTo>
                  <a:lnTo>
                    <a:pt x="1927704" y="87562"/>
                  </a:lnTo>
                  <a:lnTo>
                    <a:pt x="1976854" y="101789"/>
                  </a:lnTo>
                  <a:lnTo>
                    <a:pt x="2023959" y="116920"/>
                  </a:lnTo>
                  <a:lnTo>
                    <a:pt x="2068925" y="132921"/>
                  </a:lnTo>
                  <a:lnTo>
                    <a:pt x="2111660" y="149757"/>
                  </a:lnTo>
                  <a:lnTo>
                    <a:pt x="2152071" y="167394"/>
                  </a:lnTo>
                  <a:lnTo>
                    <a:pt x="2190067" y="185796"/>
                  </a:lnTo>
                  <a:lnTo>
                    <a:pt x="2225554" y="204930"/>
                  </a:lnTo>
                  <a:lnTo>
                    <a:pt x="2258440" y="224761"/>
                  </a:lnTo>
                  <a:lnTo>
                    <a:pt x="2316041" y="266374"/>
                  </a:lnTo>
                  <a:lnTo>
                    <a:pt x="2362129" y="310359"/>
                  </a:lnTo>
                  <a:lnTo>
                    <a:pt x="2395965" y="356438"/>
                  </a:lnTo>
                  <a:lnTo>
                    <a:pt x="2416809" y="404334"/>
                  </a:lnTo>
                  <a:lnTo>
                    <a:pt x="2423922" y="453771"/>
                  </a:lnTo>
                  <a:lnTo>
                    <a:pt x="2422128" y="478664"/>
                  </a:lnTo>
                  <a:lnTo>
                    <a:pt x="2408057" y="527365"/>
                  </a:lnTo>
                  <a:lnTo>
                    <a:pt x="2380625" y="574387"/>
                  </a:lnTo>
                  <a:lnTo>
                    <a:pt x="2340571" y="619453"/>
                  </a:lnTo>
                  <a:lnTo>
                    <a:pt x="2288634" y="662287"/>
                  </a:lnTo>
                  <a:lnTo>
                    <a:pt x="2225554" y="702611"/>
                  </a:lnTo>
                  <a:lnTo>
                    <a:pt x="2190067" y="721745"/>
                  </a:lnTo>
                  <a:lnTo>
                    <a:pt x="2152071" y="740147"/>
                  </a:lnTo>
                  <a:lnTo>
                    <a:pt x="2111660" y="757784"/>
                  </a:lnTo>
                  <a:lnTo>
                    <a:pt x="2068925" y="774620"/>
                  </a:lnTo>
                  <a:lnTo>
                    <a:pt x="2023959" y="790621"/>
                  </a:lnTo>
                  <a:lnTo>
                    <a:pt x="1976854" y="805752"/>
                  </a:lnTo>
                  <a:lnTo>
                    <a:pt x="1927704" y="819979"/>
                  </a:lnTo>
                  <a:lnTo>
                    <a:pt x="1876600" y="833266"/>
                  </a:lnTo>
                  <a:lnTo>
                    <a:pt x="1823635" y="845580"/>
                  </a:lnTo>
                  <a:lnTo>
                    <a:pt x="1768901" y="856885"/>
                  </a:lnTo>
                  <a:lnTo>
                    <a:pt x="1712491" y="867147"/>
                  </a:lnTo>
                  <a:lnTo>
                    <a:pt x="1654497" y="876332"/>
                  </a:lnTo>
                  <a:lnTo>
                    <a:pt x="1595012" y="884404"/>
                  </a:lnTo>
                  <a:lnTo>
                    <a:pt x="1534128" y="891330"/>
                  </a:lnTo>
                  <a:lnTo>
                    <a:pt x="1471937" y="897074"/>
                  </a:lnTo>
                  <a:lnTo>
                    <a:pt x="1408533" y="901601"/>
                  </a:lnTo>
                  <a:lnTo>
                    <a:pt x="1344007" y="904878"/>
                  </a:lnTo>
                  <a:lnTo>
                    <a:pt x="1278452" y="906870"/>
                  </a:lnTo>
                  <a:lnTo>
                    <a:pt x="1211961" y="907541"/>
                  </a:lnTo>
                  <a:lnTo>
                    <a:pt x="1145469" y="906870"/>
                  </a:lnTo>
                  <a:lnTo>
                    <a:pt x="1079914" y="904878"/>
                  </a:lnTo>
                  <a:lnTo>
                    <a:pt x="1015388" y="901601"/>
                  </a:lnTo>
                  <a:lnTo>
                    <a:pt x="951984" y="897074"/>
                  </a:lnTo>
                  <a:lnTo>
                    <a:pt x="889793" y="891330"/>
                  </a:lnTo>
                  <a:lnTo>
                    <a:pt x="828909" y="884404"/>
                  </a:lnTo>
                  <a:lnTo>
                    <a:pt x="769424" y="876332"/>
                  </a:lnTo>
                  <a:lnTo>
                    <a:pt x="711430" y="867147"/>
                  </a:lnTo>
                  <a:lnTo>
                    <a:pt x="655020" y="856885"/>
                  </a:lnTo>
                  <a:lnTo>
                    <a:pt x="600286" y="845580"/>
                  </a:lnTo>
                  <a:lnTo>
                    <a:pt x="547321" y="833266"/>
                  </a:lnTo>
                  <a:lnTo>
                    <a:pt x="496217" y="819979"/>
                  </a:lnTo>
                  <a:lnTo>
                    <a:pt x="447067" y="805752"/>
                  </a:lnTo>
                  <a:lnTo>
                    <a:pt x="399962" y="790621"/>
                  </a:lnTo>
                  <a:lnTo>
                    <a:pt x="354996" y="774620"/>
                  </a:lnTo>
                  <a:lnTo>
                    <a:pt x="312261" y="757784"/>
                  </a:lnTo>
                  <a:lnTo>
                    <a:pt x="271850" y="740147"/>
                  </a:lnTo>
                  <a:lnTo>
                    <a:pt x="233854" y="721745"/>
                  </a:lnTo>
                  <a:lnTo>
                    <a:pt x="198367" y="702611"/>
                  </a:lnTo>
                  <a:lnTo>
                    <a:pt x="165481" y="682780"/>
                  </a:lnTo>
                  <a:lnTo>
                    <a:pt x="107880" y="641167"/>
                  </a:lnTo>
                  <a:lnTo>
                    <a:pt x="61792" y="597182"/>
                  </a:lnTo>
                  <a:lnTo>
                    <a:pt x="27956" y="551103"/>
                  </a:lnTo>
                  <a:lnTo>
                    <a:pt x="7112" y="503207"/>
                  </a:lnTo>
                  <a:lnTo>
                    <a:pt x="0" y="453771"/>
                  </a:lnTo>
                  <a:close/>
                </a:path>
              </a:pathLst>
            </a:custGeom>
            <a:ln w="16002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10269728" y="1680971"/>
            <a:ext cx="12045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85">
                <a:latin typeface="Arial"/>
                <a:cs typeface="Arial"/>
              </a:rPr>
              <a:t>S</a:t>
            </a:r>
            <a:r>
              <a:rPr dirty="0" sz="1800" spc="-245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f</a:t>
            </a:r>
            <a:r>
              <a:rPr dirty="0" sz="1800" spc="-110">
                <a:latin typeface="Arial"/>
                <a:cs typeface="Arial"/>
              </a:rPr>
              <a:t>e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390">
                <a:latin typeface="Arial"/>
                <a:cs typeface="Arial"/>
              </a:rPr>
              <a:t>T</a:t>
            </a:r>
            <a:r>
              <a:rPr dirty="0" sz="1800" spc="-60">
                <a:latin typeface="Arial"/>
                <a:cs typeface="Arial"/>
              </a:rPr>
              <a:t>ourism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331202" y="2314955"/>
            <a:ext cx="4752975" cy="3596640"/>
            <a:chOff x="7331202" y="2314955"/>
            <a:chExt cx="4752975" cy="3596640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52660" y="4860798"/>
              <a:ext cx="2231136" cy="92201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95794" y="4164329"/>
              <a:ext cx="2740152" cy="173736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490841" y="4159376"/>
              <a:ext cx="2750185" cy="1747520"/>
            </a:xfrm>
            <a:custGeom>
              <a:avLst/>
              <a:gdLst/>
              <a:ahLst/>
              <a:cxnLst/>
              <a:rect l="l" t="t" r="r" b="b"/>
              <a:pathLst>
                <a:path w="2750184" h="1747520">
                  <a:moveTo>
                    <a:pt x="0" y="1747266"/>
                  </a:moveTo>
                  <a:lnTo>
                    <a:pt x="2750057" y="1747266"/>
                  </a:lnTo>
                  <a:lnTo>
                    <a:pt x="2750057" y="0"/>
                  </a:lnTo>
                  <a:lnTo>
                    <a:pt x="0" y="0"/>
                  </a:lnTo>
                  <a:lnTo>
                    <a:pt x="0" y="1747266"/>
                  </a:lnTo>
                  <a:close/>
                </a:path>
              </a:pathLst>
            </a:custGeom>
            <a:ln w="9906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31202" y="2554985"/>
              <a:ext cx="2196846" cy="184861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29572" y="3041141"/>
              <a:ext cx="2433066" cy="168249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67444" y="2314955"/>
              <a:ext cx="559307" cy="65379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45624" y="2547273"/>
              <a:ext cx="321945" cy="341528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0385043" y="2636520"/>
            <a:ext cx="15709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6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800" spc="-11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40">
                <a:solidFill>
                  <a:srgbClr val="001F5F"/>
                </a:solidFill>
                <a:latin typeface="Arial"/>
                <a:cs typeface="Arial"/>
              </a:rPr>
              <a:t>Cal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20">
                <a:solidFill>
                  <a:srgbClr val="001F5F"/>
                </a:solidFill>
                <a:latin typeface="Arial"/>
                <a:cs typeface="Arial"/>
              </a:rPr>
              <a:t>ID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751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214" y="6092952"/>
            <a:ext cx="4911090" cy="640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400" spc="-90">
                <a:latin typeface="Arial"/>
                <a:cs typeface="Arial"/>
              </a:rPr>
              <a:t>Source: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u="sng" sz="1400" spc="-4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"/>
                <a:cs typeface="Arial"/>
                <a:hlinkClick r:id="rId9"/>
              </a:rPr>
              <a:t>https://www.eurisy.eu/space-data-for-sustainable-tourism</a:t>
            </a:r>
            <a:r>
              <a:rPr dirty="0" u="sng" sz="1800" spc="-4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"/>
                <a:cs typeface="Arial"/>
                <a:hlinkClick r:id="rId9"/>
              </a:rPr>
              <a:t>/</a:t>
            </a:r>
            <a:endParaRPr sz="18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  <a:spcBef>
                <a:spcPts val="875"/>
              </a:spcBef>
            </a:pPr>
            <a:fld id="{81D60167-4931-47E6-BA6A-407CBD079E47}" type="slidenum"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13</a:t>
            </a:fld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/15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 spc="-80"/>
              <a:t>2ND</a:t>
            </a:r>
            <a:r>
              <a:rPr dirty="0" spc="-50"/>
              <a:t> </a:t>
            </a:r>
            <a:r>
              <a:rPr dirty="0" spc="-100"/>
              <a:t>EDITION</a:t>
            </a:r>
            <a:r>
              <a:rPr dirty="0" spc="-50"/>
              <a:t> </a:t>
            </a:r>
            <a:r>
              <a:rPr dirty="0" spc="-135"/>
              <a:t>EUROPEAN</a:t>
            </a:r>
            <a:r>
              <a:rPr dirty="0" spc="-70"/>
              <a:t> </a:t>
            </a:r>
            <a:r>
              <a:rPr dirty="0" spc="-105"/>
              <a:t>SYMPOSIUM</a:t>
            </a:r>
            <a:r>
              <a:rPr dirty="0" spc="-70"/>
              <a:t> </a:t>
            </a:r>
            <a:r>
              <a:rPr dirty="0" spc="-155"/>
              <a:t>BY</a:t>
            </a:r>
            <a:r>
              <a:rPr dirty="0" spc="-45"/>
              <a:t> </a:t>
            </a:r>
            <a:r>
              <a:rPr dirty="0" spc="-155"/>
              <a:t>NEREUS</a:t>
            </a:r>
            <a:r>
              <a:rPr dirty="0" spc="-60"/>
              <a:t> </a:t>
            </a:r>
            <a:r>
              <a:rPr dirty="0" spc="-125"/>
              <a:t>REGIONS,</a:t>
            </a:r>
            <a:r>
              <a:rPr dirty="0" spc="-60"/>
              <a:t> </a:t>
            </a:r>
            <a:r>
              <a:rPr dirty="0" spc="-100"/>
              <a:t>MATERA/BASILICATA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 spc="-50"/>
              <a:t>2</a:t>
            </a:r>
            <a:r>
              <a:rPr dirty="0" spc="-30"/>
              <a:t>8</a:t>
            </a:r>
            <a:r>
              <a:rPr dirty="0" spc="-35"/>
              <a:t>-</a:t>
            </a:r>
            <a:r>
              <a:rPr dirty="0" spc="-50"/>
              <a:t>29</a:t>
            </a:r>
            <a:r>
              <a:rPr dirty="0" spc="-45"/>
              <a:t> </a:t>
            </a:r>
            <a:r>
              <a:rPr dirty="0" spc="-200"/>
              <a:t>S</a:t>
            </a:r>
            <a:r>
              <a:rPr dirty="0" spc="-195"/>
              <a:t>E</a:t>
            </a:r>
            <a:r>
              <a:rPr dirty="0" spc="-145"/>
              <a:t>P</a:t>
            </a:r>
            <a:r>
              <a:rPr dirty="0" spc="-135"/>
              <a:t>T</a:t>
            </a:r>
            <a:r>
              <a:rPr dirty="0" spc="-180"/>
              <a:t>E</a:t>
            </a:r>
            <a:r>
              <a:rPr dirty="0" spc="-114"/>
              <a:t>MBER</a:t>
            </a:r>
            <a:r>
              <a:rPr dirty="0" spc="-75"/>
              <a:t> </a:t>
            </a:r>
            <a:r>
              <a:rPr dirty="0" spc="-50"/>
              <a:t>2023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062978" y="2308097"/>
            <a:ext cx="22980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65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800" spc="-100">
                <a:solidFill>
                  <a:srgbClr val="001F5F"/>
                </a:solidFill>
                <a:latin typeface="Arial"/>
                <a:cs typeface="Arial"/>
              </a:rPr>
              <a:t>oc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k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glacie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800" spc="-20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001F5F"/>
                </a:solidFill>
                <a:latin typeface="Arial"/>
                <a:cs typeface="Arial"/>
              </a:rPr>
              <a:t>moni</a:t>
            </a:r>
            <a:r>
              <a:rPr dirty="0" sz="1800" spc="-3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oring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77506" y="3880866"/>
            <a:ext cx="10744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95">
                <a:latin typeface="Arial"/>
                <a:cs typeface="Arial"/>
              </a:rPr>
              <a:t>Sout</a:t>
            </a:r>
            <a:r>
              <a:rPr dirty="0" sz="1800" spc="-95">
                <a:latin typeface="Arial"/>
                <a:cs typeface="Arial"/>
              </a:rPr>
              <a:t>h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315">
                <a:latin typeface="Arial"/>
                <a:cs typeface="Arial"/>
              </a:rPr>
              <a:t>T</a:t>
            </a:r>
            <a:r>
              <a:rPr dirty="0" sz="1800" spc="-35">
                <a:latin typeface="Arial"/>
                <a:cs typeface="Arial"/>
              </a:rPr>
              <a:t>y</a:t>
            </a:r>
            <a:r>
              <a:rPr dirty="0" sz="1800" spc="-55">
                <a:latin typeface="Arial"/>
                <a:cs typeface="Arial"/>
              </a:rPr>
              <a:t>r</a:t>
            </a:r>
            <a:r>
              <a:rPr dirty="0" sz="1800" spc="-25">
                <a:latin typeface="Arial"/>
                <a:cs typeface="Arial"/>
              </a:rPr>
              <a:t>ol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75569" y="254508"/>
            <a:ext cx="1679448" cy="78638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34967" y="279907"/>
            <a:ext cx="2625090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95"/>
              <a:t>Space</a:t>
            </a:r>
            <a:r>
              <a:rPr dirty="0" spc="-135"/>
              <a:t> </a:t>
            </a:r>
            <a:r>
              <a:rPr dirty="0" spc="-95"/>
              <a:t>f</a:t>
            </a:r>
            <a:r>
              <a:rPr dirty="0" spc="-150"/>
              <a:t>or</a:t>
            </a:r>
            <a:r>
              <a:rPr dirty="0" spc="-145"/>
              <a:t> </a:t>
            </a:r>
            <a:r>
              <a:rPr dirty="0"/>
              <a:t>t</a:t>
            </a:r>
            <a:r>
              <a:rPr dirty="0" spc="-210"/>
              <a:t>ourism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6689" y="1160017"/>
            <a:ext cx="760666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65">
                <a:solidFill>
                  <a:srgbClr val="001F5F"/>
                </a:solidFill>
                <a:latin typeface="Arial"/>
                <a:cs typeface="Arial"/>
              </a:rPr>
              <a:t>Space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data enable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many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consumer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applications.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25">
                <a:solidFill>
                  <a:srgbClr val="001F5F"/>
                </a:solidFill>
                <a:latin typeface="Arial"/>
                <a:cs typeface="Arial"/>
              </a:rPr>
              <a:t>They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could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be </a:t>
            </a:r>
            <a:r>
              <a:rPr dirty="0" sz="1800" spc="-110">
                <a:solidFill>
                  <a:srgbClr val="001F5F"/>
                </a:solidFill>
                <a:latin typeface="Arial"/>
                <a:cs typeface="Arial"/>
              </a:rPr>
              <a:t>used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1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integrate </a:t>
            </a:r>
            <a:r>
              <a:rPr dirty="0" sz="1800" spc="-45">
                <a:solidFill>
                  <a:srgbClr val="001F5F"/>
                </a:solidFill>
                <a:latin typeface="Arial"/>
                <a:cs typeface="Arial"/>
              </a:rPr>
              <a:t> tools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dirty="0" sz="1800" spc="-35">
                <a:solidFill>
                  <a:srgbClr val="001F5F"/>
                </a:solidFill>
                <a:latin typeface="Arial"/>
                <a:cs typeface="Arial"/>
              </a:rPr>
              <a:t>monitoring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dirty="0" sz="1800" spc="-40">
                <a:solidFill>
                  <a:srgbClr val="001F5F"/>
                </a:solidFill>
                <a:latin typeface="Arial"/>
                <a:cs typeface="Arial"/>
              </a:rPr>
              <a:t>tourism 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flows, </a:t>
            </a:r>
            <a:r>
              <a:rPr dirty="0" sz="1800" spc="15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dirty="0" sz="1800" spc="-35">
                <a:solidFill>
                  <a:srgbClr val="001F5F"/>
                </a:solidFill>
                <a:latin typeface="Arial"/>
                <a:cs typeface="Arial"/>
              </a:rPr>
              <a:t>facilitate </a:t>
            </a:r>
            <a:r>
              <a:rPr dirty="0" sz="1800" spc="-40">
                <a:solidFill>
                  <a:srgbClr val="001F5F"/>
                </a:solidFill>
                <a:latin typeface="Arial"/>
                <a:cs typeface="Arial"/>
              </a:rPr>
              <a:t>mobility, </a:t>
            </a:r>
            <a:r>
              <a:rPr dirty="0" sz="1800" spc="1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dirty="0" sz="1800" spc="-55">
                <a:solidFill>
                  <a:srgbClr val="001F5F"/>
                </a:solidFill>
                <a:latin typeface="Arial"/>
                <a:cs typeface="Arial"/>
              </a:rPr>
              <a:t>improve 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dirty="0" sz="1800" spc="-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travel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experience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15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better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14">
                <a:solidFill>
                  <a:srgbClr val="001F5F"/>
                </a:solidFill>
                <a:latin typeface="Arial"/>
                <a:cs typeface="Arial"/>
              </a:rPr>
              <a:t>manage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extreme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weather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events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20">
                <a:solidFill>
                  <a:srgbClr val="001F5F"/>
                </a:solidFill>
                <a:latin typeface="Arial"/>
                <a:cs typeface="Arial"/>
              </a:rPr>
              <a:t>can</a:t>
            </a:r>
            <a:r>
              <a:rPr dirty="0" sz="1800" spc="-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endanger </a:t>
            </a:r>
            <a:r>
              <a:rPr dirty="0" sz="1800" spc="-48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10">
                <a:solidFill>
                  <a:srgbClr val="001F5F"/>
                </a:solidFill>
                <a:latin typeface="Arial"/>
                <a:cs typeface="Arial"/>
              </a:rPr>
              <a:t>seasonal </a:t>
            </a:r>
            <a:r>
              <a:rPr dirty="0" sz="1800" spc="-40">
                <a:solidFill>
                  <a:srgbClr val="001F5F"/>
                </a:solidFill>
                <a:latin typeface="Arial"/>
                <a:cs typeface="Arial"/>
              </a:rPr>
              <a:t>tourism, </a:t>
            </a:r>
            <a:r>
              <a:rPr dirty="0" sz="1800" spc="-55">
                <a:solidFill>
                  <a:srgbClr val="001F5F"/>
                </a:solidFill>
                <a:latin typeface="Arial"/>
                <a:cs typeface="Arial"/>
              </a:rPr>
              <a:t>which 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sometimes 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represents 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only 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source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revenues 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inhabitants.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6689" y="2806191"/>
            <a:ext cx="7687309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55">
                <a:solidFill>
                  <a:srgbClr val="001F5F"/>
                </a:solidFill>
                <a:latin typeface="Arial"/>
                <a:cs typeface="Arial"/>
              </a:rPr>
              <a:t>Some </a:t>
            </a:r>
            <a:r>
              <a:rPr dirty="0" sz="1800" spc="-114">
                <a:solidFill>
                  <a:srgbClr val="001F5F"/>
                </a:solidFill>
                <a:latin typeface="Arial"/>
                <a:cs typeface="Arial"/>
              </a:rPr>
              <a:t>apps </a:t>
            </a:r>
            <a:r>
              <a:rPr dirty="0" sz="1800" spc="-45">
                <a:solidFill>
                  <a:srgbClr val="001F5F"/>
                </a:solidFill>
                <a:latin typeface="Arial"/>
                <a:cs typeface="Arial"/>
              </a:rPr>
              <a:t>would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not </a:t>
            </a:r>
            <a:r>
              <a:rPr dirty="0" sz="1800" spc="-30">
                <a:solidFill>
                  <a:srgbClr val="001F5F"/>
                </a:solidFill>
                <a:latin typeface="Arial"/>
                <a:cs typeface="Arial"/>
              </a:rPr>
              <a:t>function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without 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dirty="0" sz="1800" spc="-30">
                <a:solidFill>
                  <a:srgbClr val="001F5F"/>
                </a:solidFill>
                <a:latin typeface="Arial"/>
                <a:cs typeface="Arial"/>
              </a:rPr>
              <a:t>information 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from </a:t>
            </a:r>
            <a:r>
              <a:rPr dirty="0" sz="1800" spc="-285">
                <a:solidFill>
                  <a:srgbClr val="001F5F"/>
                </a:solidFill>
                <a:latin typeface="Arial"/>
                <a:cs typeface="Arial"/>
              </a:rPr>
              <a:t>EO </a:t>
            </a:r>
            <a:r>
              <a:rPr dirty="0" sz="1800" spc="-70">
                <a:solidFill>
                  <a:srgbClr val="001F5F"/>
                </a:solidFill>
                <a:latin typeface="Arial"/>
                <a:cs typeface="Arial"/>
              </a:rPr>
              <a:t>data,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example </a:t>
            </a:r>
            <a:r>
              <a:rPr dirty="0" sz="1800" spc="-4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applications 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which </a:t>
            </a:r>
            <a:r>
              <a:rPr dirty="0" sz="1800" spc="-45">
                <a:solidFill>
                  <a:srgbClr val="001F5F"/>
                </a:solidFill>
                <a:latin typeface="Arial"/>
                <a:cs typeface="Arial"/>
              </a:rPr>
              <a:t>rely 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on </a:t>
            </a:r>
            <a:r>
              <a:rPr dirty="0" sz="1800" spc="-70">
                <a:solidFill>
                  <a:srgbClr val="001F5F"/>
                </a:solidFill>
                <a:latin typeface="Arial"/>
                <a:cs typeface="Arial"/>
              </a:rPr>
              <a:t>mapping, </a:t>
            </a:r>
            <a:r>
              <a:rPr dirty="0" sz="1800" spc="-120">
                <a:solidFill>
                  <a:srgbClr val="001F5F"/>
                </a:solidFill>
                <a:latin typeface="Arial"/>
                <a:cs typeface="Arial"/>
              </a:rPr>
              <a:t>such </a:t>
            </a:r>
            <a:r>
              <a:rPr dirty="0" sz="1800" spc="-170">
                <a:solidFill>
                  <a:srgbClr val="001F5F"/>
                </a:solidFill>
                <a:latin typeface="Arial"/>
                <a:cs typeface="Arial"/>
              </a:rPr>
              <a:t>as 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smartphone navigational 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applications, </a:t>
            </a:r>
            <a:r>
              <a:rPr dirty="0" sz="1800" spc="-4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001F5F"/>
                </a:solidFill>
                <a:latin typeface="Arial"/>
                <a:cs typeface="Arial"/>
              </a:rPr>
              <a:t>require 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accurate 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mapping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dirty="0" sz="1800" spc="-100">
                <a:solidFill>
                  <a:srgbClr val="001F5F"/>
                </a:solidFill>
                <a:latin typeface="Arial"/>
                <a:cs typeface="Arial"/>
              </a:rPr>
              <a:t>Earth’s 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surface 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by </a:t>
            </a:r>
            <a:r>
              <a:rPr dirty="0" sz="1800" spc="-285">
                <a:solidFill>
                  <a:srgbClr val="001F5F"/>
                </a:solidFill>
                <a:latin typeface="Arial"/>
                <a:cs typeface="Arial"/>
              </a:rPr>
              <a:t>EO</a:t>
            </a:r>
            <a:r>
              <a:rPr dirty="0" sz="1800" spc="-2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satellites. </a:t>
            </a:r>
            <a:r>
              <a:rPr dirty="0" sz="1800" spc="-100">
                <a:solidFill>
                  <a:srgbClr val="001F5F"/>
                </a:solidFill>
                <a:latin typeface="Arial"/>
                <a:cs typeface="Arial"/>
              </a:rPr>
              <a:t>Tourists </a:t>
            </a:r>
            <a:r>
              <a:rPr dirty="0" sz="1800" spc="-120">
                <a:solidFill>
                  <a:srgbClr val="001F5F"/>
                </a:solidFill>
                <a:latin typeface="Arial"/>
                <a:cs typeface="Arial"/>
              </a:rPr>
              <a:t>can </a:t>
            </a:r>
            <a:r>
              <a:rPr dirty="0" sz="1800" spc="-125">
                <a:solidFill>
                  <a:srgbClr val="001F5F"/>
                </a:solidFill>
                <a:latin typeface="Arial"/>
                <a:cs typeface="Arial"/>
              </a:rPr>
              <a:t>use </a:t>
            </a:r>
            <a:r>
              <a:rPr dirty="0" sz="1800" spc="-120">
                <a:solidFill>
                  <a:srgbClr val="001F5F"/>
                </a:solidFill>
                <a:latin typeface="Arial"/>
                <a:cs typeface="Arial"/>
              </a:rPr>
              <a:t> such 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data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dirty="0" sz="1800" spc="-30">
                <a:solidFill>
                  <a:srgbClr val="001F5F"/>
                </a:solidFill>
                <a:latin typeface="Arial"/>
                <a:cs typeface="Arial"/>
              </a:rPr>
              <a:t>identification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dirty="0" sz="1800" spc="-40">
                <a:solidFill>
                  <a:srgbClr val="001F5F"/>
                </a:solidFill>
                <a:latin typeface="Arial"/>
                <a:cs typeface="Arial"/>
              </a:rPr>
              <a:t>interest 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points 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dirty="0" sz="1800" spc="-30">
                <a:solidFill>
                  <a:srgbClr val="001F5F"/>
                </a:solidFill>
                <a:latin typeface="Arial"/>
                <a:cs typeface="Arial"/>
              </a:rPr>
              <a:t>route 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planning,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dirty="0" sz="1800" spc="-55">
                <a:solidFill>
                  <a:srgbClr val="001F5F"/>
                </a:solidFill>
                <a:latin typeface="Arial"/>
                <a:cs typeface="Arial"/>
              </a:rPr>
              <a:t>updating 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 reliable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map,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wheather</a:t>
            </a:r>
            <a:r>
              <a:rPr dirty="0" sz="1800" spc="-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001F5F"/>
                </a:solidFill>
                <a:latin typeface="Arial"/>
                <a:cs typeface="Arial"/>
              </a:rPr>
              <a:t>report</a:t>
            </a:r>
            <a:r>
              <a:rPr dirty="0" sz="18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according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geografic</a:t>
            </a:r>
            <a:r>
              <a:rPr dirty="0" sz="1800" spc="-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001F5F"/>
                </a:solidFill>
                <a:latin typeface="Arial"/>
                <a:cs typeface="Arial"/>
              </a:rPr>
              <a:t>position.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6689" y="4452111"/>
            <a:ext cx="769810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65">
                <a:solidFill>
                  <a:srgbClr val="001F5F"/>
                </a:solidFill>
                <a:latin typeface="Arial"/>
                <a:cs typeface="Arial"/>
              </a:rPr>
              <a:t>Space 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data </a:t>
            </a:r>
            <a:r>
              <a:rPr dirty="0" sz="1800" spc="-120">
                <a:solidFill>
                  <a:srgbClr val="001F5F"/>
                </a:solidFill>
                <a:latin typeface="Arial"/>
                <a:cs typeface="Arial"/>
              </a:rPr>
              <a:t>can 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be </a:t>
            </a:r>
            <a:r>
              <a:rPr dirty="0" sz="1800" spc="-110">
                <a:solidFill>
                  <a:srgbClr val="001F5F"/>
                </a:solidFill>
                <a:latin typeface="Arial"/>
                <a:cs typeface="Arial"/>
              </a:rPr>
              <a:t>used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not 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only </a:t>
            </a:r>
            <a:r>
              <a:rPr dirty="0" sz="1800" spc="1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dirty="0" sz="1800" spc="-55">
                <a:solidFill>
                  <a:srgbClr val="001F5F"/>
                </a:solidFill>
                <a:latin typeface="Arial"/>
                <a:cs typeface="Arial"/>
              </a:rPr>
              <a:t>improve 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travel 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experience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but 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also 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35">
                <a:solidFill>
                  <a:srgbClr val="001F5F"/>
                </a:solidFill>
                <a:latin typeface="Arial"/>
                <a:cs typeface="Arial"/>
              </a:rPr>
              <a:t>monitoring 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dirty="0" sz="1800" spc="-35">
                <a:solidFill>
                  <a:srgbClr val="001F5F"/>
                </a:solidFill>
                <a:latin typeface="Arial"/>
                <a:cs typeface="Arial"/>
              </a:rPr>
              <a:t>control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bridges, 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roads, 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railways, </a:t>
            </a:r>
            <a:r>
              <a:rPr dirty="0" sz="1800" spc="-105">
                <a:solidFill>
                  <a:srgbClr val="001F5F"/>
                </a:solidFill>
                <a:latin typeface="Arial"/>
                <a:cs typeface="Arial"/>
              </a:rPr>
              <a:t>cableways, </a:t>
            </a:r>
            <a:r>
              <a:rPr dirty="0" sz="1800" spc="-25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dirty="0" sz="1800" spc="-40">
                <a:solidFill>
                  <a:srgbClr val="001F5F"/>
                </a:solidFill>
                <a:latin typeface="Arial"/>
                <a:cs typeface="Arial"/>
              </a:rPr>
              <a:t>order </a:t>
            </a:r>
            <a:r>
              <a:rPr dirty="0" sz="1800" spc="1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increase 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safety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installations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35">
                <a:solidFill>
                  <a:srgbClr val="001F5F"/>
                </a:solidFill>
                <a:latin typeface="Arial"/>
                <a:cs typeface="Arial"/>
              </a:rPr>
              <a:t>infrastructure</a:t>
            </a:r>
            <a:r>
              <a:rPr dirty="0" sz="1800" spc="-10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during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001F5F"/>
                </a:solidFill>
                <a:latin typeface="Arial"/>
                <a:cs typeface="Arial"/>
              </a:rPr>
              <a:t>operation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15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001F5F"/>
                </a:solidFill>
                <a:latin typeface="Arial"/>
                <a:cs typeface="Arial"/>
              </a:rPr>
              <a:t>support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dirty="0" sz="1800" spc="-48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management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0">
                <a:solidFill>
                  <a:srgbClr val="001F5F"/>
                </a:solidFill>
                <a:latin typeface="Arial"/>
                <a:cs typeface="Arial"/>
              </a:rPr>
              <a:t>safeguard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historical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5">
                <a:solidFill>
                  <a:srgbClr val="001F5F"/>
                </a:solidFill>
                <a:latin typeface="Arial"/>
                <a:cs typeface="Arial"/>
              </a:rPr>
              <a:t>cities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35">
                <a:solidFill>
                  <a:srgbClr val="001F5F"/>
                </a:solidFill>
                <a:latin typeface="Arial"/>
                <a:cs typeface="Arial"/>
              </a:rPr>
              <a:t>cultural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sites.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55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Italy,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65">
                <a:solidFill>
                  <a:srgbClr val="001F5F"/>
                </a:solidFill>
                <a:latin typeface="Arial"/>
                <a:cs typeface="Arial"/>
              </a:rPr>
              <a:t>30%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35">
                <a:solidFill>
                  <a:srgbClr val="001F5F"/>
                </a:solidFill>
                <a:latin typeface="Arial"/>
                <a:cs typeface="Arial"/>
              </a:rPr>
              <a:t>cultural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heritage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sites 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10">
                <a:solidFill>
                  <a:srgbClr val="001F5F"/>
                </a:solidFill>
                <a:latin typeface="Arial"/>
                <a:cs typeface="Arial"/>
              </a:rPr>
              <a:t>exposed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1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landslides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5">
                <a:solidFill>
                  <a:srgbClr val="001F5F"/>
                </a:solidFill>
                <a:latin typeface="Arial"/>
                <a:cs typeface="Arial"/>
              </a:rPr>
              <a:t>floods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risk.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53628" y="2837688"/>
            <a:ext cx="3417570" cy="202920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647176" y="2880105"/>
            <a:ext cx="2067560" cy="38481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dirty="0" sz="1200" b="1">
                <a:solidFill>
                  <a:srgbClr val="FFFFFF"/>
                </a:solidFill>
                <a:latin typeface="Tahoma"/>
                <a:cs typeface="Tahoma"/>
              </a:rPr>
              <a:t>Venice</a:t>
            </a:r>
            <a:r>
              <a:rPr dirty="0" sz="1200" spc="-4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Tahoma"/>
                <a:cs typeface="Tahoma"/>
              </a:rPr>
              <a:t>Lagoon,</a:t>
            </a:r>
            <a:r>
              <a:rPr dirty="0" sz="120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Tahoma"/>
                <a:cs typeface="Tahoma"/>
              </a:rPr>
              <a:t>2009-2011 </a:t>
            </a:r>
            <a:r>
              <a:rPr dirty="0" sz="1200" spc="-3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ahoma"/>
                <a:cs typeface="Tahoma"/>
              </a:rPr>
              <a:t>UNESCO</a:t>
            </a:r>
            <a:r>
              <a:rPr dirty="0" sz="1200" spc="-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ahoma"/>
                <a:cs typeface="Tahoma"/>
              </a:rPr>
              <a:t>site</a:t>
            </a:r>
            <a:r>
              <a:rPr dirty="0" sz="1200" spc="-1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Tahoma"/>
                <a:cs typeface="Tahoma"/>
              </a:rPr>
              <a:t>from 1987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141207" y="1159763"/>
            <a:ext cx="3761740" cy="1624330"/>
            <a:chOff x="8141207" y="1159763"/>
            <a:chExt cx="3761740" cy="162433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51113" y="1169669"/>
              <a:ext cx="3741420" cy="160401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146160" y="1164716"/>
              <a:ext cx="3751579" cy="1614170"/>
            </a:xfrm>
            <a:custGeom>
              <a:avLst/>
              <a:gdLst/>
              <a:ahLst/>
              <a:cxnLst/>
              <a:rect l="l" t="t" r="r" b="b"/>
              <a:pathLst>
                <a:path w="3751579" h="1614170">
                  <a:moveTo>
                    <a:pt x="0" y="1613915"/>
                  </a:moveTo>
                  <a:lnTo>
                    <a:pt x="3751326" y="1613915"/>
                  </a:lnTo>
                  <a:lnTo>
                    <a:pt x="3751326" y="0"/>
                  </a:lnTo>
                  <a:lnTo>
                    <a:pt x="0" y="0"/>
                  </a:lnTo>
                  <a:lnTo>
                    <a:pt x="0" y="1613915"/>
                  </a:lnTo>
                  <a:close/>
                </a:path>
              </a:pathLst>
            </a:custGeom>
            <a:ln w="990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7927085" y="4183379"/>
            <a:ext cx="3938270" cy="2028825"/>
            <a:chOff x="7927085" y="4183379"/>
            <a:chExt cx="3938270" cy="202882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27085" y="4183379"/>
              <a:ext cx="2683002" cy="150495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23169" y="4716017"/>
              <a:ext cx="1741931" cy="1495806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1214" y="6092952"/>
            <a:ext cx="4911090" cy="640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400" spc="-90">
                <a:latin typeface="Arial"/>
                <a:cs typeface="Arial"/>
              </a:rPr>
              <a:t>Source: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u="sng" sz="1400" spc="-4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"/>
                <a:cs typeface="Arial"/>
                <a:hlinkClick r:id="rId7"/>
              </a:rPr>
              <a:t>https://www.eurisy.eu/space-data-for-sustainable-tourism</a:t>
            </a:r>
            <a:r>
              <a:rPr dirty="0" u="sng" sz="1800" spc="-4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"/>
                <a:cs typeface="Arial"/>
                <a:hlinkClick r:id="rId7"/>
              </a:rPr>
              <a:t>/</a:t>
            </a:r>
            <a:endParaRPr sz="18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  <a:spcBef>
                <a:spcPts val="875"/>
              </a:spcBef>
            </a:pPr>
            <a:fld id="{81D60167-4931-47E6-BA6A-407CBD079E47}" type="slidenum"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13</a:t>
            </a:fld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/15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 spc="-80"/>
              <a:t>2ND</a:t>
            </a:r>
            <a:r>
              <a:rPr dirty="0" spc="-50"/>
              <a:t> </a:t>
            </a:r>
            <a:r>
              <a:rPr dirty="0" spc="-100"/>
              <a:t>EDITION</a:t>
            </a:r>
            <a:r>
              <a:rPr dirty="0" spc="-50"/>
              <a:t> </a:t>
            </a:r>
            <a:r>
              <a:rPr dirty="0" spc="-135"/>
              <a:t>EUROPEAN</a:t>
            </a:r>
            <a:r>
              <a:rPr dirty="0" spc="-70"/>
              <a:t> </a:t>
            </a:r>
            <a:r>
              <a:rPr dirty="0" spc="-105"/>
              <a:t>SYMPOSIUM</a:t>
            </a:r>
            <a:r>
              <a:rPr dirty="0" spc="-70"/>
              <a:t> </a:t>
            </a:r>
            <a:r>
              <a:rPr dirty="0" spc="-155"/>
              <a:t>BY</a:t>
            </a:r>
            <a:r>
              <a:rPr dirty="0" spc="-45"/>
              <a:t> </a:t>
            </a:r>
            <a:r>
              <a:rPr dirty="0" spc="-155"/>
              <a:t>NEREUS</a:t>
            </a:r>
            <a:r>
              <a:rPr dirty="0" spc="-60"/>
              <a:t> </a:t>
            </a:r>
            <a:r>
              <a:rPr dirty="0" spc="-125"/>
              <a:t>REGIONS,</a:t>
            </a:r>
            <a:r>
              <a:rPr dirty="0" spc="-60"/>
              <a:t> </a:t>
            </a:r>
            <a:r>
              <a:rPr dirty="0" spc="-100"/>
              <a:t>MATERA/BASILICATA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 spc="-50"/>
              <a:t>2</a:t>
            </a:r>
            <a:r>
              <a:rPr dirty="0" spc="-30"/>
              <a:t>8</a:t>
            </a:r>
            <a:r>
              <a:rPr dirty="0" spc="-35"/>
              <a:t>-</a:t>
            </a:r>
            <a:r>
              <a:rPr dirty="0" spc="-50"/>
              <a:t>29</a:t>
            </a:r>
            <a:r>
              <a:rPr dirty="0" spc="-45"/>
              <a:t> </a:t>
            </a:r>
            <a:r>
              <a:rPr dirty="0" spc="-200"/>
              <a:t>S</a:t>
            </a:r>
            <a:r>
              <a:rPr dirty="0" spc="-195"/>
              <a:t>E</a:t>
            </a:r>
            <a:r>
              <a:rPr dirty="0" spc="-145"/>
              <a:t>P</a:t>
            </a:r>
            <a:r>
              <a:rPr dirty="0" spc="-135"/>
              <a:t>T</a:t>
            </a:r>
            <a:r>
              <a:rPr dirty="0" spc="-180"/>
              <a:t>E</a:t>
            </a:r>
            <a:r>
              <a:rPr dirty="0" spc="-114"/>
              <a:t>MBER</a:t>
            </a:r>
            <a:r>
              <a:rPr dirty="0" spc="-75"/>
              <a:t> </a:t>
            </a:r>
            <a:r>
              <a:rPr dirty="0" spc="-50"/>
              <a:t>2023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64495" y="393954"/>
            <a:ext cx="1679448" cy="78714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465683" y="2483370"/>
            <a:ext cx="4110990" cy="893444"/>
            <a:chOff x="1465683" y="2483370"/>
            <a:chExt cx="4110990" cy="893444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5683" y="2711189"/>
              <a:ext cx="1620933" cy="3827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68930" y="2483370"/>
              <a:ext cx="1215415" cy="8930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38550" y="2483370"/>
              <a:ext cx="1937766" cy="89305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422400" y="2574798"/>
            <a:ext cx="3902710" cy="170116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480" i="1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3200" spc="-235" i="1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dirty="0" sz="3200" spc="-240" i="1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dirty="0" sz="3200" spc="-300" i="1">
                <a:solidFill>
                  <a:srgbClr val="001F5F"/>
                </a:solidFill>
                <a:latin typeface="Arial"/>
                <a:cs typeface="Arial"/>
              </a:rPr>
              <a:t>k</a:t>
            </a:r>
            <a:r>
              <a:rPr dirty="0" sz="3200" spc="-365" i="1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3200" spc="-32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45" i="1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dirty="0" sz="3200" spc="-235" i="1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3200" spc="15" i="1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3200" spc="-31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285" i="1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dirty="0" sz="3200" spc="-240" i="1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3200" spc="-240" i="1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dirty="0" sz="3200" spc="15" i="1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3200" spc="-32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235" i="1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3200" spc="65" i="1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3200" spc="55" i="1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3200" spc="-355" i="1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3200" spc="-270" i="1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3200" spc="90" i="1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3200" spc="-70" i="1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3200" spc="-245" i="1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3200" spc="-160" i="1">
                <a:solidFill>
                  <a:srgbClr val="001F5F"/>
                </a:solidFill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200">
              <a:latin typeface="Arial"/>
              <a:cs typeface="Arial"/>
            </a:endParaRPr>
          </a:p>
          <a:p>
            <a:pPr marL="42545">
              <a:lnSpc>
                <a:spcPct val="100000"/>
              </a:lnSpc>
              <a:spcBef>
                <a:spcPts val="2795"/>
              </a:spcBef>
            </a:pPr>
            <a:r>
              <a:rPr dirty="0" sz="2400" spc="-545" i="1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dirty="0" sz="2400" spc="-185" i="1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2400" spc="-220" i="1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2400" spc="20" i="1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2400" spc="-185" i="1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2400" spc="-265" i="1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dirty="0" sz="2400" spc="55" i="1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2400" spc="-40" i="1">
                <a:solidFill>
                  <a:srgbClr val="001F5F"/>
                </a:solidFill>
                <a:latin typeface="Arial"/>
                <a:cs typeface="Arial"/>
              </a:rPr>
              <a:t>:</a:t>
            </a:r>
            <a:r>
              <a:rPr dirty="0" sz="2400" spc="-254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u="sng" sz="2400" spc="-200" i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"/>
                <a:cs typeface="Arial"/>
                <a:hlinkClick r:id="rId6"/>
              </a:rPr>
              <a:t>m</a:t>
            </a:r>
            <a:r>
              <a:rPr dirty="0" u="sng" sz="2400" spc="-185" i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"/>
                <a:cs typeface="Arial"/>
                <a:hlinkClick r:id="rId6"/>
              </a:rPr>
              <a:t>a</a:t>
            </a:r>
            <a:r>
              <a:rPr dirty="0" u="sng" sz="2400" spc="-45" i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"/>
                <a:cs typeface="Arial"/>
                <a:hlinkClick r:id="rId6"/>
              </a:rPr>
              <a:t>r</a:t>
            </a:r>
            <a:r>
              <a:rPr dirty="0" u="sng" sz="2400" spc="-55" i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"/>
                <a:cs typeface="Arial"/>
                <a:hlinkClick r:id="rId6"/>
              </a:rPr>
              <a:t>i</a:t>
            </a:r>
            <a:r>
              <a:rPr dirty="0" u="sng" sz="2400" spc="-195" i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"/>
                <a:cs typeface="Arial"/>
                <a:hlinkClick r:id="rId6"/>
              </a:rPr>
              <a:t>a</a:t>
            </a:r>
            <a:r>
              <a:rPr dirty="0" u="sng" sz="2400" spc="-140" i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"/>
                <a:cs typeface="Arial"/>
                <a:hlinkClick r:id="rId6"/>
              </a:rPr>
              <a:t>.</a:t>
            </a:r>
            <a:r>
              <a:rPr dirty="0" u="sng" sz="2400" spc="-185" i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"/>
                <a:cs typeface="Arial"/>
                <a:hlinkClick r:id="rId6"/>
              </a:rPr>
              <a:t>b</a:t>
            </a:r>
            <a:r>
              <a:rPr dirty="0" u="sng" sz="2400" spc="-195" i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"/>
                <a:cs typeface="Arial"/>
                <a:hlinkClick r:id="rId6"/>
              </a:rPr>
              <a:t>a</a:t>
            </a:r>
            <a:r>
              <a:rPr dirty="0" u="sng" sz="2400" spc="30" i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"/>
                <a:cs typeface="Arial"/>
                <a:hlinkClick r:id="rId6"/>
              </a:rPr>
              <a:t>t</a:t>
            </a:r>
            <a:r>
              <a:rPr dirty="0" u="sng" sz="2400" spc="20" i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"/>
                <a:cs typeface="Arial"/>
                <a:hlinkClick r:id="rId6"/>
              </a:rPr>
              <a:t>t</a:t>
            </a:r>
            <a:r>
              <a:rPr dirty="0" u="sng" sz="2400" spc="-185" i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"/>
                <a:cs typeface="Arial"/>
                <a:hlinkClick r:id="rId6"/>
              </a:rPr>
              <a:t>ag</a:t>
            </a:r>
            <a:r>
              <a:rPr dirty="0" u="sng" sz="2400" spc="-65" i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"/>
                <a:cs typeface="Arial"/>
                <a:hlinkClick r:id="rId6"/>
              </a:rPr>
              <a:t>li</a:t>
            </a:r>
            <a:r>
              <a:rPr dirty="0" u="sng" sz="2400" spc="-280" i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"/>
                <a:cs typeface="Arial"/>
                <a:hlinkClick r:id="rId6"/>
              </a:rPr>
              <a:t>e</a:t>
            </a:r>
            <a:r>
              <a:rPr dirty="0" u="sng" sz="2400" spc="-55" i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"/>
                <a:cs typeface="Arial"/>
                <a:hlinkClick r:id="rId6"/>
              </a:rPr>
              <a:t>r</a:t>
            </a:r>
            <a:r>
              <a:rPr dirty="0" u="sng" sz="2400" spc="-280" i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"/>
                <a:cs typeface="Arial"/>
                <a:hlinkClick r:id="rId6"/>
              </a:rPr>
              <a:t>e</a:t>
            </a:r>
            <a:r>
              <a:rPr dirty="0" u="sng" sz="2400" spc="-390" i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"/>
                <a:cs typeface="Arial"/>
                <a:hlinkClick r:id="rId6"/>
              </a:rPr>
              <a:t>@</a:t>
            </a:r>
            <a:r>
              <a:rPr dirty="0" u="sng" sz="2400" spc="-195" i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"/>
                <a:cs typeface="Arial"/>
                <a:hlinkClick r:id="rId6"/>
              </a:rPr>
              <a:t>a</a:t>
            </a:r>
            <a:r>
              <a:rPr dirty="0" u="sng" sz="2400" spc="-340" i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"/>
                <a:cs typeface="Arial"/>
                <a:hlinkClick r:id="rId6"/>
              </a:rPr>
              <a:t>s</a:t>
            </a:r>
            <a:r>
              <a:rPr dirty="0" u="sng" sz="2400" spc="-65" i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"/>
                <a:cs typeface="Arial"/>
                <a:hlinkClick r:id="rId6"/>
              </a:rPr>
              <a:t>i</a:t>
            </a:r>
            <a:r>
              <a:rPr dirty="0" u="sng" sz="2400" spc="-140" i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"/>
                <a:cs typeface="Arial"/>
                <a:hlinkClick r:id="rId6"/>
              </a:rPr>
              <a:t>.</a:t>
            </a:r>
            <a:r>
              <a:rPr dirty="0" u="sng" sz="2400" spc="-5" i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"/>
                <a:cs typeface="Arial"/>
                <a:hlinkClick r:id="rId6"/>
              </a:rPr>
              <a:t>it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17361" y="6489191"/>
            <a:ext cx="42538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80">
                <a:solidFill>
                  <a:srgbClr val="FFFFFF"/>
                </a:solidFill>
                <a:latin typeface="Arial"/>
                <a:cs typeface="Arial"/>
              </a:rPr>
              <a:t>2ND</a:t>
            </a: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0">
                <a:solidFill>
                  <a:srgbClr val="FFFFFF"/>
                </a:solidFill>
                <a:latin typeface="Arial"/>
                <a:cs typeface="Arial"/>
              </a:rPr>
              <a:t>EDITION</a:t>
            </a: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35">
                <a:solidFill>
                  <a:srgbClr val="FFFFFF"/>
                </a:solidFill>
                <a:latin typeface="Arial"/>
                <a:cs typeface="Arial"/>
              </a:rPr>
              <a:t>EUROPEAN</a:t>
            </a:r>
            <a:r>
              <a:rPr dirty="0" sz="1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5">
                <a:solidFill>
                  <a:srgbClr val="FFFFFF"/>
                </a:solidFill>
                <a:latin typeface="Arial"/>
                <a:cs typeface="Arial"/>
              </a:rPr>
              <a:t>SYMPOSIUM</a:t>
            </a:r>
            <a:r>
              <a:rPr dirty="0" sz="1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55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1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55">
                <a:solidFill>
                  <a:srgbClr val="FFFFFF"/>
                </a:solidFill>
                <a:latin typeface="Arial"/>
                <a:cs typeface="Arial"/>
              </a:rPr>
              <a:t>NEREUS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25">
                <a:solidFill>
                  <a:srgbClr val="FFFFFF"/>
                </a:solidFill>
                <a:latin typeface="Arial"/>
                <a:cs typeface="Arial"/>
              </a:rPr>
              <a:t>REGIONS,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0">
                <a:solidFill>
                  <a:srgbClr val="FFFFFF"/>
                </a:solidFill>
                <a:latin typeface="Arial"/>
                <a:cs typeface="Arial"/>
              </a:rPr>
              <a:t>MATERA/BASILICATA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57300" y="6489191"/>
            <a:ext cx="125984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29</a:t>
            </a:r>
            <a:r>
              <a:rPr dirty="0" sz="1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000" spc="-19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000" spc="-145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000" spc="-13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000" spc="-18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000" spc="-114">
                <a:solidFill>
                  <a:srgbClr val="FFFFFF"/>
                </a:solidFill>
                <a:latin typeface="Arial"/>
                <a:cs typeface="Arial"/>
              </a:rPr>
              <a:t>MBER</a:t>
            </a:r>
            <a:r>
              <a:rPr dirty="0" sz="1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1291" y="661923"/>
            <a:ext cx="865314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45" i="1">
                <a:solidFill>
                  <a:srgbClr val="001F5F"/>
                </a:solidFill>
                <a:latin typeface="Arial"/>
                <a:cs typeface="Arial"/>
              </a:rPr>
              <a:t>Different</a:t>
            </a:r>
            <a:r>
              <a:rPr dirty="0" sz="1800" spc="-8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60" i="1">
                <a:solidFill>
                  <a:srgbClr val="001F5F"/>
                </a:solidFill>
                <a:latin typeface="Arial"/>
                <a:cs typeface="Arial"/>
              </a:rPr>
              <a:t>market</a:t>
            </a:r>
            <a:r>
              <a:rPr dirty="0" sz="1800" spc="-8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10" i="1">
                <a:solidFill>
                  <a:srgbClr val="001F5F"/>
                </a:solidFill>
                <a:latin typeface="Arial"/>
                <a:cs typeface="Arial"/>
              </a:rPr>
              <a:t>segments</a:t>
            </a:r>
            <a:r>
              <a:rPr dirty="0" sz="1800" spc="-70" i="1">
                <a:solidFill>
                  <a:srgbClr val="001F5F"/>
                </a:solidFill>
                <a:latin typeface="Arial"/>
                <a:cs typeface="Arial"/>
              </a:rPr>
              <a:t> are</a:t>
            </a:r>
            <a:r>
              <a:rPr dirty="0" sz="1800" spc="-8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5" i="1">
                <a:solidFill>
                  <a:srgbClr val="001F5F"/>
                </a:solidFill>
                <a:latin typeface="Arial"/>
                <a:cs typeface="Arial"/>
              </a:rPr>
              <a:t>strongly</a:t>
            </a:r>
            <a:r>
              <a:rPr dirty="0" sz="1800" spc="-10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0" i="1">
                <a:solidFill>
                  <a:srgbClr val="001F5F"/>
                </a:solidFill>
                <a:latin typeface="Arial"/>
                <a:cs typeface="Arial"/>
              </a:rPr>
              <a:t>connected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50" i="1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800" spc="-8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70" i="1">
                <a:solidFill>
                  <a:srgbClr val="001F5F"/>
                </a:solidFill>
                <a:latin typeface="Arial"/>
                <a:cs typeface="Arial"/>
              </a:rPr>
              <a:t>most</a:t>
            </a:r>
            <a:r>
              <a:rPr dirty="0" sz="1800" spc="-9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0" i="1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1800" spc="-8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95" i="1">
                <a:solidFill>
                  <a:srgbClr val="001F5F"/>
                </a:solidFill>
                <a:latin typeface="Arial"/>
                <a:cs typeface="Arial"/>
              </a:rPr>
              <a:t>challenges</a:t>
            </a:r>
            <a:r>
              <a:rPr dirty="0" sz="1800" spc="-80" i="1">
                <a:solidFill>
                  <a:srgbClr val="001F5F"/>
                </a:solidFill>
                <a:latin typeface="Arial"/>
                <a:cs typeface="Arial"/>
              </a:rPr>
              <a:t> we</a:t>
            </a:r>
            <a:r>
              <a:rPr dirty="0" sz="1800" spc="-8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70" i="1">
                <a:solidFill>
                  <a:srgbClr val="001F5F"/>
                </a:solidFill>
                <a:latin typeface="Arial"/>
                <a:cs typeface="Arial"/>
              </a:rPr>
              <a:t>must</a:t>
            </a:r>
            <a:r>
              <a:rPr dirty="0" sz="1800" spc="-90" i="1">
                <a:solidFill>
                  <a:srgbClr val="001F5F"/>
                </a:solidFill>
                <a:latin typeface="Arial"/>
                <a:cs typeface="Arial"/>
              </a:rPr>
              <a:t> face</a:t>
            </a:r>
            <a:r>
              <a:rPr dirty="0" sz="1800" spc="-8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70" i="1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dirty="0" sz="1800" spc="-9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5" i="1">
                <a:solidFill>
                  <a:srgbClr val="001F5F"/>
                </a:solidFill>
                <a:latin typeface="Arial"/>
                <a:cs typeface="Arial"/>
              </a:rPr>
              <a:t>global</a:t>
            </a:r>
            <a:r>
              <a:rPr dirty="0" sz="1800" spc="-8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95" i="1">
                <a:solidFill>
                  <a:srgbClr val="001F5F"/>
                </a:solidFill>
                <a:latin typeface="Arial"/>
                <a:cs typeface="Arial"/>
              </a:rPr>
              <a:t>challenges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75" i="1">
                <a:solidFill>
                  <a:srgbClr val="001F5F"/>
                </a:solidFill>
                <a:latin typeface="Arial"/>
                <a:cs typeface="Arial"/>
              </a:rPr>
              <a:t>Space</a:t>
            </a:r>
            <a:r>
              <a:rPr dirty="0" sz="1800" spc="-8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70" i="1">
                <a:solidFill>
                  <a:srgbClr val="001F5F"/>
                </a:solidFill>
                <a:latin typeface="Arial"/>
                <a:cs typeface="Arial"/>
              </a:rPr>
              <a:t>technology</a:t>
            </a:r>
            <a:r>
              <a:rPr dirty="0" sz="1800" spc="-8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95" i="1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dirty="0" sz="1800" spc="-8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0" i="1">
                <a:solidFill>
                  <a:srgbClr val="001F5F"/>
                </a:solidFill>
                <a:latin typeface="Arial"/>
                <a:cs typeface="Arial"/>
              </a:rPr>
              <a:t>recognized</a:t>
            </a:r>
            <a:r>
              <a:rPr dirty="0" sz="1800" spc="-9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40" i="1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dirty="0" sz="1800" spc="-8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5" i="1">
                <a:solidFill>
                  <a:srgbClr val="001F5F"/>
                </a:solidFill>
                <a:latin typeface="Arial"/>
                <a:cs typeface="Arial"/>
              </a:rPr>
              <a:t>one</a:t>
            </a:r>
            <a:r>
              <a:rPr dirty="0" sz="1800" spc="-8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0" i="1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1800" spc="-8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40" i="1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800" spc="-8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70" i="1">
                <a:solidFill>
                  <a:srgbClr val="001F5F"/>
                </a:solidFill>
                <a:latin typeface="Arial"/>
                <a:cs typeface="Arial"/>
              </a:rPr>
              <a:t>most</a:t>
            </a:r>
            <a:r>
              <a:rPr dirty="0" sz="1800" spc="-8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5" i="1">
                <a:solidFill>
                  <a:srgbClr val="001F5F"/>
                </a:solidFill>
                <a:latin typeface="Arial"/>
                <a:cs typeface="Arial"/>
              </a:rPr>
              <a:t>important</a:t>
            </a:r>
            <a:r>
              <a:rPr dirty="0" sz="1800" spc="-9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60" i="1">
                <a:solidFill>
                  <a:srgbClr val="001F5F"/>
                </a:solidFill>
                <a:latin typeface="Arial"/>
                <a:cs typeface="Arial"/>
              </a:rPr>
              <a:t>tools</a:t>
            </a:r>
            <a:r>
              <a:rPr dirty="0" sz="1800" spc="-9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10" i="1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dirty="0" sz="1800" spc="-8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10" i="1">
                <a:solidFill>
                  <a:srgbClr val="001F5F"/>
                </a:solidFill>
                <a:latin typeface="Arial"/>
                <a:cs typeface="Arial"/>
              </a:rPr>
              <a:t>can</a:t>
            </a:r>
            <a:r>
              <a:rPr dirty="0" sz="1800" spc="-9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10" i="1">
                <a:solidFill>
                  <a:srgbClr val="001F5F"/>
                </a:solidFill>
                <a:latin typeface="Arial"/>
                <a:cs typeface="Arial"/>
              </a:rPr>
              <a:t>make</a:t>
            </a:r>
            <a:r>
              <a:rPr dirty="0" sz="1800" spc="-8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75" i="1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800" spc="-8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70" i="1">
                <a:solidFill>
                  <a:srgbClr val="001F5F"/>
                </a:solidFill>
                <a:latin typeface="Arial"/>
                <a:cs typeface="Arial"/>
              </a:rPr>
              <a:t>difference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286243" y="2617470"/>
            <a:ext cx="2788285" cy="2647315"/>
            <a:chOff x="7286243" y="2617470"/>
            <a:chExt cx="2788285" cy="2647315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96149" y="2627376"/>
              <a:ext cx="2768346" cy="262737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291196" y="2622423"/>
              <a:ext cx="2778760" cy="2637790"/>
            </a:xfrm>
            <a:custGeom>
              <a:avLst/>
              <a:gdLst/>
              <a:ahLst/>
              <a:cxnLst/>
              <a:rect l="l" t="t" r="r" b="b"/>
              <a:pathLst>
                <a:path w="2778759" h="2637790">
                  <a:moveTo>
                    <a:pt x="0" y="2637282"/>
                  </a:moveTo>
                  <a:lnTo>
                    <a:pt x="2778252" y="2637282"/>
                  </a:lnTo>
                  <a:lnTo>
                    <a:pt x="2778252" y="0"/>
                  </a:lnTo>
                  <a:lnTo>
                    <a:pt x="0" y="0"/>
                  </a:lnTo>
                  <a:lnTo>
                    <a:pt x="0" y="2637282"/>
                  </a:lnTo>
                  <a:close/>
                </a:path>
              </a:pathLst>
            </a:custGeom>
            <a:ln w="9906">
              <a:solidFill>
                <a:srgbClr val="CC00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6290055" y="5587491"/>
            <a:ext cx="527748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120" i="1">
                <a:solidFill>
                  <a:srgbClr val="001F5F"/>
                </a:solidFill>
                <a:latin typeface="Arial"/>
                <a:cs typeface="Arial"/>
              </a:rPr>
              <a:t>Thanks </a:t>
            </a:r>
            <a:r>
              <a:rPr dirty="0" sz="1600" spc="-5" i="1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dirty="0" sz="1600" spc="-150" i="1">
                <a:solidFill>
                  <a:srgbClr val="001F5F"/>
                </a:solidFill>
                <a:latin typeface="Arial"/>
                <a:cs typeface="Arial"/>
              </a:rPr>
              <a:t>ASI’s </a:t>
            </a:r>
            <a:r>
              <a:rPr dirty="0" sz="1600" spc="-90" i="1">
                <a:solidFill>
                  <a:srgbClr val="001F5F"/>
                </a:solidFill>
                <a:latin typeface="Arial"/>
                <a:cs typeface="Arial"/>
              </a:rPr>
              <a:t>colleagues </a:t>
            </a:r>
            <a:r>
              <a:rPr dirty="0" sz="1600" spc="-50" i="1">
                <a:solidFill>
                  <a:srgbClr val="001F5F"/>
                </a:solidFill>
                <a:latin typeface="Arial"/>
                <a:cs typeface="Arial"/>
              </a:rPr>
              <a:t>who </a:t>
            </a:r>
            <a:r>
              <a:rPr dirty="0" sz="1600" spc="-35" i="1">
                <a:solidFill>
                  <a:srgbClr val="001F5F"/>
                </a:solidFill>
                <a:latin typeface="Arial"/>
                <a:cs typeface="Arial"/>
              </a:rPr>
              <a:t>work </a:t>
            </a:r>
            <a:r>
              <a:rPr dirty="0" sz="1600" spc="-70" i="1">
                <a:solidFill>
                  <a:srgbClr val="001F5F"/>
                </a:solidFill>
                <a:latin typeface="Arial"/>
                <a:cs typeface="Arial"/>
              </a:rPr>
              <a:t>on </a:t>
            </a:r>
            <a:r>
              <a:rPr dirty="0" sz="1600" spc="-35" i="1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dirty="0" sz="1600" spc="-30" i="1">
                <a:solidFill>
                  <a:srgbClr val="001F5F"/>
                </a:solidFill>
                <a:latin typeface="Arial"/>
                <a:cs typeface="Arial"/>
              </a:rPr>
              <a:t>different </a:t>
            </a:r>
            <a:r>
              <a:rPr dirty="0" sz="1600" spc="-60" i="1">
                <a:solidFill>
                  <a:srgbClr val="001F5F"/>
                </a:solidFill>
                <a:latin typeface="Arial"/>
                <a:cs typeface="Arial"/>
              </a:rPr>
              <a:t>mentioned </a:t>
            </a:r>
            <a:r>
              <a:rPr dirty="0" sz="1600" spc="-43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65" i="1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r>
              <a:rPr dirty="0" sz="1600" spc="-60" i="1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600" spc="-8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55" i="1">
                <a:solidFill>
                  <a:srgbClr val="001F5F"/>
                </a:solidFill>
                <a:latin typeface="Arial"/>
                <a:cs typeface="Arial"/>
              </a:rPr>
              <a:t>maki</a:t>
            </a:r>
            <a:r>
              <a:rPr dirty="0" sz="1600" spc="-60" i="1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600" spc="-70" i="1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dirty="0" sz="1600" spc="-8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85" i="1">
                <a:solidFill>
                  <a:srgbClr val="001F5F"/>
                </a:solidFill>
                <a:latin typeface="Arial"/>
                <a:cs typeface="Arial"/>
              </a:rPr>
              <a:t>possibl</a:t>
            </a:r>
            <a:r>
              <a:rPr dirty="0" sz="1600" spc="-100" i="1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600" spc="-7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65" i="1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600" spc="-70" i="1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600" spc="-8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80" i="1">
                <a:solidFill>
                  <a:srgbClr val="001F5F"/>
                </a:solidFill>
                <a:latin typeface="Arial"/>
                <a:cs typeface="Arial"/>
              </a:rPr>
              <a:t>achi</a:t>
            </a:r>
            <a:r>
              <a:rPr dirty="0" sz="1600" spc="-105" i="1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600" spc="-110" i="1">
                <a:solidFill>
                  <a:srgbClr val="001F5F"/>
                </a:solidFill>
                <a:latin typeface="Arial"/>
                <a:cs typeface="Arial"/>
              </a:rPr>
              <a:t>ve</a:t>
            </a:r>
            <a:r>
              <a:rPr dirty="0" sz="1600" spc="-9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55" i="1">
                <a:solidFill>
                  <a:srgbClr val="001F5F"/>
                </a:solidFill>
                <a:latin typeface="Arial"/>
                <a:cs typeface="Arial"/>
              </a:rPr>
              <a:t>ou</a:t>
            </a:r>
            <a:r>
              <a:rPr dirty="0" sz="1600" spc="-30" i="1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600" spc="-8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70" i="1">
                <a:solidFill>
                  <a:srgbClr val="001F5F"/>
                </a:solidFill>
                <a:latin typeface="Arial"/>
                <a:cs typeface="Arial"/>
              </a:rPr>
              <a:t>objectives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904" y="1543303"/>
            <a:ext cx="6108065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1800" spc="10">
                <a:solidFill>
                  <a:srgbClr val="001F5F"/>
                </a:solidFill>
                <a:latin typeface="Arial"/>
                <a:cs typeface="Arial"/>
              </a:rPr>
              <a:t>It </a:t>
            </a:r>
            <a:r>
              <a:rPr dirty="0" sz="1800" spc="-105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well 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known </a:t>
            </a:r>
            <a:r>
              <a:rPr dirty="0" sz="1800" spc="-15">
                <a:solidFill>
                  <a:srgbClr val="001F5F"/>
                </a:solidFill>
                <a:latin typeface="Arial"/>
                <a:cs typeface="Arial"/>
              </a:rPr>
              <a:t>that </a:t>
            </a:r>
            <a:r>
              <a:rPr dirty="0" sz="1800" spc="-145">
                <a:solidFill>
                  <a:srgbClr val="001F5F"/>
                </a:solidFill>
                <a:latin typeface="Arial"/>
                <a:cs typeface="Arial"/>
              </a:rPr>
              <a:t>space 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technology 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represents </a:t>
            </a:r>
            <a:r>
              <a:rPr dirty="0" sz="1800" spc="-155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dirty="0" sz="1800" spc="-55">
                <a:solidFill>
                  <a:srgbClr val="001F5F"/>
                </a:solidFill>
                <a:latin typeface="Arial"/>
                <a:cs typeface="Arial"/>
              </a:rPr>
              <a:t>powerful 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1F5F"/>
                </a:solidFill>
                <a:latin typeface="Arial"/>
                <a:cs typeface="Arial"/>
              </a:rPr>
              <a:t>tool</a:t>
            </a:r>
            <a:r>
              <a:rPr dirty="0" sz="1800" spc="-1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20">
                <a:solidFill>
                  <a:srgbClr val="001F5F"/>
                </a:solidFill>
                <a:latin typeface="Arial"/>
                <a:cs typeface="Arial"/>
              </a:rPr>
              <a:t>address</a:t>
            </a:r>
            <a:r>
              <a:rPr dirty="0" sz="1800" spc="-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most </a:t>
            </a:r>
            <a:r>
              <a:rPr dirty="0" sz="1800" spc="-110">
                <a:solidFill>
                  <a:srgbClr val="001F5F"/>
                </a:solidFill>
                <a:latin typeface="Arial"/>
                <a:cs typeface="Arial"/>
              </a:rPr>
              <a:t>pressing</a:t>
            </a:r>
            <a:r>
              <a:rPr dirty="0" sz="1800" spc="-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10">
                <a:solidFill>
                  <a:srgbClr val="001F5F"/>
                </a:solidFill>
                <a:latin typeface="Arial"/>
                <a:cs typeface="Arial"/>
              </a:rPr>
              <a:t>challenges</a:t>
            </a:r>
            <a:r>
              <a:rPr dirty="0" sz="1800" spc="-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001F5F"/>
                </a:solidFill>
                <a:latin typeface="Arial"/>
                <a:cs typeface="Arial"/>
              </a:rPr>
              <a:t>world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45">
                <a:solidFill>
                  <a:srgbClr val="001F5F"/>
                </a:solidFill>
                <a:latin typeface="Arial"/>
                <a:cs typeface="Arial"/>
              </a:rPr>
              <a:t>has </a:t>
            </a:r>
            <a:r>
              <a:rPr dirty="0" sz="1800" spc="-48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5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001F5F"/>
                </a:solidFill>
                <a:latin typeface="Arial"/>
                <a:cs typeface="Arial"/>
              </a:rPr>
              <a:t>face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10">
                <a:solidFill>
                  <a:srgbClr val="001F5F"/>
                </a:solidFill>
                <a:latin typeface="Arial"/>
                <a:cs typeface="Arial"/>
              </a:rPr>
              <a:t>also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dirty="0" sz="1800" spc="-1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70">
                <a:solidFill>
                  <a:srgbClr val="001F5F"/>
                </a:solidFill>
                <a:latin typeface="Arial"/>
                <a:cs typeface="Arial"/>
              </a:rPr>
              <a:t>stimulate</a:t>
            </a:r>
            <a:r>
              <a:rPr dirty="0" sz="1800" spc="-1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800" spc="-1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70">
                <a:solidFill>
                  <a:srgbClr val="001F5F"/>
                </a:solidFill>
                <a:latin typeface="Arial"/>
                <a:cs typeface="Arial"/>
              </a:rPr>
              <a:t>innovation</a:t>
            </a:r>
            <a:r>
              <a:rPr dirty="0" sz="1800" spc="-1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1800" spc="-1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0">
                <a:solidFill>
                  <a:srgbClr val="001F5F"/>
                </a:solidFill>
                <a:latin typeface="Arial"/>
                <a:cs typeface="Arial"/>
              </a:rPr>
              <a:t>economic</a:t>
            </a:r>
            <a:r>
              <a:rPr dirty="0" sz="1800" spc="-1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growth.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1F5F"/>
              </a:buClr>
              <a:buFont typeface="Wingdings"/>
              <a:buChar char=""/>
            </a:pPr>
            <a:endParaRPr sz="1850">
              <a:latin typeface="Arial"/>
              <a:cs typeface="Arial"/>
            </a:endParaRPr>
          </a:p>
          <a:p>
            <a:pPr marL="298450" marR="233679" indent="-28575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1800" spc="-145">
                <a:solidFill>
                  <a:srgbClr val="001F5F"/>
                </a:solidFill>
                <a:latin typeface="Arial"/>
                <a:cs typeface="Arial"/>
              </a:rPr>
              <a:t>Th</a:t>
            </a:r>
            <a:r>
              <a:rPr dirty="0" sz="1800" spc="-135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800" spc="-114">
                <a:solidFill>
                  <a:srgbClr val="001F5F"/>
                </a:solidFill>
                <a:latin typeface="Arial"/>
                <a:cs typeface="Arial"/>
              </a:rPr>
              <a:t>wn</a:t>
            </a:r>
            <a:r>
              <a:rPr dirty="0" sz="1800" spc="-114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800" spc="5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800" spc="35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800" spc="-105">
                <a:solidFill>
                  <a:srgbClr val="001F5F"/>
                </a:solidFill>
                <a:latin typeface="Arial"/>
                <a:cs typeface="Arial"/>
              </a:rPr>
              <a:t>ea</a:t>
            </a:r>
            <a:r>
              <a:rPr dirty="0" sz="1800" spc="-15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001F5F"/>
                </a:solidFill>
                <a:latin typeface="Arial"/>
                <a:cs typeface="Arial"/>
              </a:rPr>
              <a:t>sec</a:t>
            </a:r>
            <a:r>
              <a:rPr dirty="0" sz="1800" spc="-7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800" spc="-35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5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dirty="0" sz="1800" spc="-7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tinues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7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001F5F"/>
                </a:solidFill>
                <a:latin typeface="Arial"/>
                <a:cs typeface="Arial"/>
              </a:rPr>
              <a:t>thri</a:t>
            </a:r>
            <a:r>
              <a:rPr dirty="0" sz="1800" spc="-45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dirty="0" sz="1800" spc="-114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20">
                <a:solidFill>
                  <a:srgbClr val="001F5F"/>
                </a:solidFill>
                <a:latin typeface="Arial"/>
                <a:cs typeface="Arial"/>
              </a:rPr>
              <a:t>fut</a:t>
            </a:r>
            <a:r>
              <a:rPr dirty="0" sz="1800" spc="-3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800" spc="-114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of  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commercial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35">
                <a:solidFill>
                  <a:srgbClr val="001F5F"/>
                </a:solidFill>
                <a:latin typeface="Arial"/>
                <a:cs typeface="Arial"/>
              </a:rPr>
              <a:t>space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5">
                <a:solidFill>
                  <a:srgbClr val="001F5F"/>
                </a:solidFill>
                <a:latin typeface="Arial"/>
                <a:cs typeface="Arial"/>
              </a:rPr>
              <a:t>industry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45">
                <a:solidFill>
                  <a:srgbClr val="001F5F"/>
                </a:solidFill>
                <a:latin typeface="Arial"/>
                <a:cs typeface="Arial"/>
              </a:rPr>
              <a:t>has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never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looked </a:t>
            </a:r>
            <a:r>
              <a:rPr dirty="0" sz="1800" spc="-135">
                <a:solidFill>
                  <a:srgbClr val="001F5F"/>
                </a:solidFill>
                <a:latin typeface="Arial"/>
                <a:cs typeface="Arial"/>
              </a:rPr>
              <a:t>so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promising.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904" y="3433317"/>
            <a:ext cx="600964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1800" spc="-185">
                <a:solidFill>
                  <a:srgbClr val="001F5F"/>
                </a:solidFill>
                <a:latin typeface="Arial"/>
                <a:cs typeface="Arial"/>
              </a:rPr>
              <a:t>EO/NAV/TLC 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represent </a:t>
            </a:r>
            <a:r>
              <a:rPr dirty="0" sz="1800" spc="-3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dirty="0" sz="1800" spc="-135">
                <a:solidFill>
                  <a:srgbClr val="001F5F"/>
                </a:solidFill>
                <a:latin typeface="Arial"/>
                <a:cs typeface="Arial"/>
              </a:rPr>
              <a:t>space </a:t>
            </a:r>
            <a:r>
              <a:rPr dirty="0" sz="1800" spc="-100">
                <a:solidFill>
                  <a:srgbClr val="001F5F"/>
                </a:solidFill>
                <a:latin typeface="Arial"/>
                <a:cs typeface="Arial"/>
              </a:rPr>
              <a:t>sectors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with </a:t>
            </a:r>
            <a:r>
              <a:rPr dirty="0" sz="1800" spc="-3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most </a:t>
            </a:r>
            <a:r>
              <a:rPr dirty="0" sz="1800" spc="-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significant 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growth, </a:t>
            </a:r>
            <a:r>
              <a:rPr dirty="0" sz="1800" spc="-15">
                <a:solidFill>
                  <a:srgbClr val="001F5F"/>
                </a:solidFill>
                <a:latin typeface="Arial"/>
                <a:cs typeface="Arial"/>
              </a:rPr>
              <a:t>not 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only </a:t>
            </a:r>
            <a:r>
              <a:rPr dirty="0" sz="1800" spc="-35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terms </a:t>
            </a:r>
            <a:r>
              <a:rPr dirty="0" sz="1800" spc="-15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infrastructure, </a:t>
            </a:r>
            <a:r>
              <a:rPr dirty="0" sz="1800" spc="-15">
                <a:solidFill>
                  <a:srgbClr val="001F5F"/>
                </a:solidFill>
                <a:latin typeface="Arial"/>
                <a:cs typeface="Arial"/>
              </a:rPr>
              <a:t>but 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10">
                <a:solidFill>
                  <a:srgbClr val="001F5F"/>
                </a:solidFill>
                <a:latin typeface="Arial"/>
                <a:cs typeface="Arial"/>
              </a:rPr>
              <a:t>above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5">
                <a:solidFill>
                  <a:srgbClr val="001F5F"/>
                </a:solidFill>
                <a:latin typeface="Arial"/>
                <a:cs typeface="Arial"/>
              </a:rPr>
              <a:t>all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001F5F"/>
                </a:solidFill>
                <a:latin typeface="Arial"/>
                <a:cs typeface="Arial"/>
              </a:rPr>
              <a:t>potential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related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 applications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001F5F"/>
                </a:solidFill>
                <a:latin typeface="Arial"/>
                <a:cs typeface="Arial"/>
              </a:rPr>
              <a:t>services.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904" y="4530597"/>
            <a:ext cx="604012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1800" spc="-114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this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0">
                <a:solidFill>
                  <a:srgbClr val="001F5F"/>
                </a:solidFill>
                <a:latin typeface="Arial"/>
                <a:cs typeface="Arial"/>
              </a:rPr>
              <a:t>reason,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5">
                <a:solidFill>
                  <a:srgbClr val="001F5F"/>
                </a:solidFill>
                <a:latin typeface="Arial"/>
                <a:cs typeface="Arial"/>
              </a:rPr>
              <a:t>they</a:t>
            </a:r>
            <a:r>
              <a:rPr dirty="0" sz="18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25">
                <a:solidFill>
                  <a:srgbClr val="001F5F"/>
                </a:solidFill>
                <a:latin typeface="Arial"/>
                <a:cs typeface="Arial"/>
              </a:rPr>
              <a:t>have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been </a:t>
            </a:r>
            <a:r>
              <a:rPr dirty="0" sz="1800" spc="-105">
                <a:solidFill>
                  <a:srgbClr val="001F5F"/>
                </a:solidFill>
                <a:latin typeface="Arial"/>
                <a:cs typeface="Arial"/>
              </a:rPr>
              <a:t>recognized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8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top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strategic </a:t>
            </a:r>
            <a:r>
              <a:rPr dirty="0" sz="1800" spc="-48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1F5F"/>
                </a:solidFill>
                <a:latin typeface="Arial"/>
                <a:cs typeface="Arial"/>
              </a:rPr>
              <a:t>pri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riti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800" spc="-204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1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al</a:t>
            </a:r>
            <a:r>
              <a:rPr dirty="0" sz="1800" spc="-4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800" spc="-11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35">
                <a:solidFill>
                  <a:srgbClr val="001F5F"/>
                </a:solidFill>
                <a:latin typeface="Arial"/>
                <a:cs typeface="Arial"/>
              </a:rPr>
              <a:t>space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policies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30">
                <a:solidFill>
                  <a:srgbClr val="001F5F"/>
                </a:solidFill>
                <a:latin typeface="Arial"/>
                <a:cs typeface="Arial"/>
              </a:rPr>
              <a:t>(</a:t>
            </a:r>
            <a:r>
              <a:rPr dirty="0" sz="1800" spc="-315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esol</a:t>
            </a:r>
            <a:r>
              <a:rPr dirty="0" sz="1800" spc="-114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tion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31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800" spc="-100">
                <a:solidFill>
                  <a:srgbClr val="001F5F"/>
                </a:solidFill>
                <a:latin typeface="Arial"/>
                <a:cs typeface="Arial"/>
              </a:rPr>
              <a:t>eside</a:t>
            </a:r>
            <a:r>
              <a:rPr dirty="0" sz="1800" spc="-135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800" spc="90">
                <a:solidFill>
                  <a:srgbClr val="001F5F"/>
                </a:solidFill>
                <a:latin typeface="Arial"/>
                <a:cs typeface="Arial"/>
              </a:rPr>
              <a:t>t  </a:t>
            </a:r>
            <a:r>
              <a:rPr dirty="0" sz="1800" spc="-25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001F5F"/>
                </a:solidFill>
                <a:latin typeface="Arial"/>
                <a:cs typeface="Arial"/>
              </a:rPr>
              <a:t>Council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001F5F"/>
                </a:solidFill>
                <a:latin typeface="Arial"/>
                <a:cs typeface="Arial"/>
              </a:rPr>
              <a:t>Ma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800" spc="-10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dirty="0" sz="1800" spc="-11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2019)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81843" y="297179"/>
            <a:ext cx="1680209" cy="78714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817361" y="6489191"/>
            <a:ext cx="42538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80">
                <a:solidFill>
                  <a:srgbClr val="FFFFFF"/>
                </a:solidFill>
                <a:latin typeface="Arial"/>
                <a:cs typeface="Arial"/>
              </a:rPr>
              <a:t>2ND</a:t>
            </a: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0">
                <a:solidFill>
                  <a:srgbClr val="FFFFFF"/>
                </a:solidFill>
                <a:latin typeface="Arial"/>
                <a:cs typeface="Arial"/>
              </a:rPr>
              <a:t>EDITION</a:t>
            </a: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35">
                <a:solidFill>
                  <a:srgbClr val="FFFFFF"/>
                </a:solidFill>
                <a:latin typeface="Arial"/>
                <a:cs typeface="Arial"/>
              </a:rPr>
              <a:t>EUROPEAN</a:t>
            </a:r>
            <a:r>
              <a:rPr dirty="0" sz="1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5">
                <a:solidFill>
                  <a:srgbClr val="FFFFFF"/>
                </a:solidFill>
                <a:latin typeface="Arial"/>
                <a:cs typeface="Arial"/>
              </a:rPr>
              <a:t>SYMPOSIUM</a:t>
            </a:r>
            <a:r>
              <a:rPr dirty="0" sz="1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55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1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55">
                <a:solidFill>
                  <a:srgbClr val="FFFFFF"/>
                </a:solidFill>
                <a:latin typeface="Arial"/>
                <a:cs typeface="Arial"/>
              </a:rPr>
              <a:t>NEREUS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25">
                <a:solidFill>
                  <a:srgbClr val="FFFFFF"/>
                </a:solidFill>
                <a:latin typeface="Arial"/>
                <a:cs typeface="Arial"/>
              </a:rPr>
              <a:t>REGIONS,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0">
                <a:solidFill>
                  <a:srgbClr val="FFFFFF"/>
                </a:solidFill>
                <a:latin typeface="Arial"/>
                <a:cs typeface="Arial"/>
              </a:rPr>
              <a:t>MATERA/BASILICATA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57300" y="6489191"/>
            <a:ext cx="125984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29</a:t>
            </a:r>
            <a:r>
              <a:rPr dirty="0" sz="1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000" spc="-19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000" spc="-145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000" spc="-13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000" spc="-18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000" spc="-114">
                <a:solidFill>
                  <a:srgbClr val="FFFFFF"/>
                </a:solidFill>
                <a:latin typeface="Arial"/>
                <a:cs typeface="Arial"/>
              </a:rPr>
              <a:t>MBER</a:t>
            </a:r>
            <a:r>
              <a:rPr dirty="0" sz="1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01456" y="3716273"/>
            <a:ext cx="142430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2000" spc="-345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Arial"/>
                <a:cs typeface="Arial"/>
              </a:rPr>
              <a:t>K</a:t>
            </a:r>
            <a:r>
              <a:rPr dirty="0" u="sng" sz="2000" spc="-375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Arial"/>
                <a:cs typeface="Arial"/>
              </a:rPr>
              <a:t>E</a:t>
            </a:r>
            <a:r>
              <a:rPr dirty="0" u="sng" sz="2000" spc="-400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Arial"/>
                <a:cs typeface="Arial"/>
              </a:rPr>
              <a:t>Y</a:t>
            </a:r>
            <a:r>
              <a:rPr dirty="0" u="sng" sz="2000" spc="-135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spc="-10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Arial"/>
                <a:cs typeface="Arial"/>
              </a:rPr>
              <a:t>M</a:t>
            </a:r>
            <a:r>
              <a:rPr dirty="0" u="sng" sz="2000" spc="-390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Arial"/>
                <a:cs typeface="Arial"/>
              </a:rPr>
              <a:t>E</a:t>
            </a:r>
            <a:r>
              <a:rPr dirty="0" u="sng" sz="2000" spc="-445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Arial"/>
                <a:cs typeface="Arial"/>
              </a:rPr>
              <a:t>S</a:t>
            </a:r>
            <a:r>
              <a:rPr dirty="0" u="sng" sz="2000" spc="-455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Arial"/>
                <a:cs typeface="Arial"/>
              </a:rPr>
              <a:t>S</a:t>
            </a:r>
            <a:r>
              <a:rPr dirty="0" u="sng" sz="2000" spc="-245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Arial"/>
                <a:cs typeface="Arial"/>
              </a:rPr>
              <a:t>A</a:t>
            </a:r>
            <a:r>
              <a:rPr dirty="0" u="sng" sz="2000" spc="-325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Arial"/>
                <a:cs typeface="Arial"/>
              </a:rPr>
              <a:t>G</a:t>
            </a:r>
            <a:r>
              <a:rPr dirty="0" u="sng" sz="2000" spc="-360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83831" y="4325873"/>
            <a:ext cx="4845050" cy="1854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000" spc="-75">
                <a:solidFill>
                  <a:srgbClr val="224F77"/>
                </a:solidFill>
                <a:latin typeface="Arial"/>
                <a:cs typeface="Arial"/>
              </a:rPr>
              <a:t>In </a:t>
            </a:r>
            <a:r>
              <a:rPr dirty="0" sz="2000" spc="-40">
                <a:solidFill>
                  <a:srgbClr val="224F77"/>
                </a:solidFill>
                <a:latin typeface="Arial"/>
                <a:cs typeface="Arial"/>
              </a:rPr>
              <a:t>the </a:t>
            </a:r>
            <a:r>
              <a:rPr dirty="0" sz="2000" spc="-195">
                <a:solidFill>
                  <a:srgbClr val="224F77"/>
                </a:solidFill>
                <a:latin typeface="Arial"/>
                <a:cs typeface="Arial"/>
              </a:rPr>
              <a:t>Space </a:t>
            </a:r>
            <a:r>
              <a:rPr dirty="0" sz="2000" spc="-150">
                <a:solidFill>
                  <a:srgbClr val="224F77"/>
                </a:solidFill>
                <a:latin typeface="Arial"/>
                <a:cs typeface="Arial"/>
              </a:rPr>
              <a:t>Economy </a:t>
            </a:r>
            <a:r>
              <a:rPr dirty="0" sz="2000" spc="-100">
                <a:solidFill>
                  <a:srgbClr val="224F77"/>
                </a:solidFill>
                <a:latin typeface="Arial"/>
                <a:cs typeface="Arial"/>
              </a:rPr>
              <a:t>era, </a:t>
            </a:r>
            <a:r>
              <a:rPr dirty="0" sz="2000" spc="-70">
                <a:solidFill>
                  <a:srgbClr val="224F77"/>
                </a:solidFill>
                <a:latin typeface="Arial"/>
                <a:cs typeface="Arial"/>
              </a:rPr>
              <a:t>satellite </a:t>
            </a:r>
            <a:r>
              <a:rPr dirty="0" sz="2000" spc="-130">
                <a:solidFill>
                  <a:srgbClr val="224F77"/>
                </a:solidFill>
                <a:latin typeface="Arial"/>
                <a:cs typeface="Arial"/>
              </a:rPr>
              <a:t>services </a:t>
            </a:r>
            <a:r>
              <a:rPr dirty="0" sz="2000" spc="-120">
                <a:solidFill>
                  <a:srgbClr val="224F77"/>
                </a:solidFill>
                <a:latin typeface="Arial"/>
                <a:cs typeface="Arial"/>
              </a:rPr>
              <a:t>and </a:t>
            </a:r>
            <a:r>
              <a:rPr dirty="0" sz="2000" spc="-545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2000" spc="-95">
                <a:solidFill>
                  <a:srgbClr val="224F77"/>
                </a:solidFill>
                <a:latin typeface="Arial"/>
                <a:cs typeface="Arial"/>
              </a:rPr>
              <a:t>applications </a:t>
            </a:r>
            <a:r>
              <a:rPr dirty="0" sz="2000" spc="-80">
                <a:solidFill>
                  <a:srgbClr val="224F77"/>
                </a:solidFill>
                <a:latin typeface="Arial"/>
                <a:cs typeface="Arial"/>
              </a:rPr>
              <a:t>represent </a:t>
            </a:r>
            <a:r>
              <a:rPr dirty="0" sz="2000" spc="-175">
                <a:solidFill>
                  <a:srgbClr val="224F77"/>
                </a:solidFill>
                <a:latin typeface="Arial"/>
                <a:cs typeface="Arial"/>
              </a:rPr>
              <a:t>a </a:t>
            </a:r>
            <a:r>
              <a:rPr dirty="0" sz="2000" spc="-150">
                <a:solidFill>
                  <a:srgbClr val="224F77"/>
                </a:solidFill>
                <a:latin typeface="Arial"/>
                <a:cs typeface="Arial"/>
              </a:rPr>
              <a:t>key </a:t>
            </a:r>
            <a:r>
              <a:rPr dirty="0" sz="2000" spc="-70">
                <a:solidFill>
                  <a:srgbClr val="224F77"/>
                </a:solidFill>
                <a:latin typeface="Arial"/>
                <a:cs typeface="Arial"/>
              </a:rPr>
              <a:t>element </a:t>
            </a:r>
            <a:r>
              <a:rPr dirty="0" sz="2000" spc="-20">
                <a:solidFill>
                  <a:srgbClr val="224F77"/>
                </a:solidFill>
                <a:latin typeface="Arial"/>
                <a:cs typeface="Arial"/>
              </a:rPr>
              <a:t>that </a:t>
            </a:r>
            <a:r>
              <a:rPr dirty="0" sz="2000" spc="-80">
                <a:solidFill>
                  <a:srgbClr val="224F77"/>
                </a:solidFill>
                <a:latin typeface="Arial"/>
                <a:cs typeface="Arial"/>
              </a:rPr>
              <a:t>must </a:t>
            </a:r>
            <a:r>
              <a:rPr dirty="0" sz="2000" spc="-545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2000" spc="-100">
                <a:solidFill>
                  <a:srgbClr val="224F77"/>
                </a:solidFill>
                <a:latin typeface="Arial"/>
                <a:cs typeface="Arial"/>
              </a:rPr>
              <a:t>be</a:t>
            </a:r>
            <a:r>
              <a:rPr dirty="0" sz="2000" spc="-105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2000" spc="-155">
                <a:solidFill>
                  <a:srgbClr val="224F77"/>
                </a:solidFill>
                <a:latin typeface="Arial"/>
                <a:cs typeface="Arial"/>
              </a:rPr>
              <a:t>v</a:t>
            </a:r>
            <a:r>
              <a:rPr dirty="0" sz="2000" spc="-90">
                <a:solidFill>
                  <a:srgbClr val="224F77"/>
                </a:solidFill>
                <a:latin typeface="Arial"/>
                <a:cs typeface="Arial"/>
              </a:rPr>
              <a:t>alued</a:t>
            </a:r>
            <a:r>
              <a:rPr dirty="0" sz="2000" spc="-125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2000" spc="-110">
                <a:solidFill>
                  <a:srgbClr val="224F77"/>
                </a:solidFill>
                <a:latin typeface="Arial"/>
                <a:cs typeface="Arial"/>
              </a:rPr>
              <a:t>and</a:t>
            </a:r>
            <a:r>
              <a:rPr dirty="0" sz="2000" spc="-12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2000" spc="-90">
                <a:solidFill>
                  <a:srgbClr val="224F77"/>
                </a:solidFill>
                <a:latin typeface="Arial"/>
                <a:cs typeface="Arial"/>
              </a:rPr>
              <a:t>p</a:t>
            </a:r>
            <a:r>
              <a:rPr dirty="0" sz="2000" spc="-30">
                <a:solidFill>
                  <a:srgbClr val="224F77"/>
                </a:solidFill>
                <a:latin typeface="Arial"/>
                <a:cs typeface="Arial"/>
              </a:rPr>
              <a:t>r</a:t>
            </a:r>
            <a:r>
              <a:rPr dirty="0" sz="2000" spc="-85">
                <a:solidFill>
                  <a:srgbClr val="224F77"/>
                </a:solidFill>
                <a:latin typeface="Arial"/>
                <a:cs typeface="Arial"/>
              </a:rPr>
              <a:t>o</a:t>
            </a:r>
            <a:r>
              <a:rPr dirty="0" sz="2000" spc="-120">
                <a:solidFill>
                  <a:srgbClr val="224F77"/>
                </a:solidFill>
                <a:latin typeface="Arial"/>
                <a:cs typeface="Arial"/>
              </a:rPr>
              <a:t>m</a:t>
            </a:r>
            <a:r>
              <a:rPr dirty="0" sz="2000" spc="-90">
                <a:solidFill>
                  <a:srgbClr val="224F77"/>
                </a:solidFill>
                <a:latin typeface="Arial"/>
                <a:cs typeface="Arial"/>
              </a:rPr>
              <a:t>o</a:t>
            </a:r>
            <a:r>
              <a:rPr dirty="0" sz="2000" spc="70">
                <a:solidFill>
                  <a:srgbClr val="224F77"/>
                </a:solidFill>
                <a:latin typeface="Arial"/>
                <a:cs typeface="Arial"/>
              </a:rPr>
              <a:t>t</a:t>
            </a:r>
            <a:r>
              <a:rPr dirty="0" sz="2000" spc="-140">
                <a:solidFill>
                  <a:srgbClr val="224F77"/>
                </a:solidFill>
                <a:latin typeface="Arial"/>
                <a:cs typeface="Arial"/>
              </a:rPr>
              <a:t>e</a:t>
            </a:r>
            <a:r>
              <a:rPr dirty="0" sz="2000" spc="-75">
                <a:solidFill>
                  <a:srgbClr val="224F77"/>
                </a:solidFill>
                <a:latin typeface="Arial"/>
                <a:cs typeface="Arial"/>
              </a:rPr>
              <a:t>d</a:t>
            </a:r>
            <a:r>
              <a:rPr dirty="0" sz="2000" spc="-145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2000" spc="-100">
                <a:solidFill>
                  <a:srgbClr val="224F77"/>
                </a:solidFill>
                <a:latin typeface="Arial"/>
                <a:cs typeface="Arial"/>
              </a:rPr>
              <a:t>b</a:t>
            </a:r>
            <a:r>
              <a:rPr dirty="0" sz="2000" spc="-120">
                <a:solidFill>
                  <a:srgbClr val="224F77"/>
                </a:solidFill>
                <a:latin typeface="Arial"/>
                <a:cs typeface="Arial"/>
              </a:rPr>
              <a:t>y</a:t>
            </a:r>
            <a:r>
              <a:rPr dirty="0" sz="2000" spc="-125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224F77"/>
                </a:solidFill>
                <a:latin typeface="Arial"/>
                <a:cs typeface="Arial"/>
              </a:rPr>
              <a:t>i</a:t>
            </a:r>
            <a:r>
              <a:rPr dirty="0" sz="2000" spc="-80">
                <a:solidFill>
                  <a:srgbClr val="224F77"/>
                </a:solidFill>
                <a:latin typeface="Arial"/>
                <a:cs typeface="Arial"/>
              </a:rPr>
              <a:t>n</a:t>
            </a:r>
            <a:r>
              <a:rPr dirty="0" sz="2000" spc="-270">
                <a:solidFill>
                  <a:srgbClr val="224F77"/>
                </a:solidFill>
                <a:latin typeface="Arial"/>
                <a:cs typeface="Arial"/>
              </a:rPr>
              <a:t>s</a:t>
            </a:r>
            <a:r>
              <a:rPr dirty="0" sz="2000" spc="90">
                <a:solidFill>
                  <a:srgbClr val="224F77"/>
                </a:solidFill>
                <a:latin typeface="Arial"/>
                <a:cs typeface="Arial"/>
              </a:rPr>
              <a:t>t</a:t>
            </a:r>
            <a:r>
              <a:rPr dirty="0" sz="2000" spc="40">
                <a:solidFill>
                  <a:srgbClr val="224F77"/>
                </a:solidFill>
                <a:latin typeface="Arial"/>
                <a:cs typeface="Arial"/>
              </a:rPr>
              <a:t>i</a:t>
            </a:r>
            <a:r>
              <a:rPr dirty="0" sz="2000" spc="35">
                <a:solidFill>
                  <a:srgbClr val="224F77"/>
                </a:solidFill>
                <a:latin typeface="Arial"/>
                <a:cs typeface="Arial"/>
              </a:rPr>
              <a:t>t</a:t>
            </a:r>
            <a:r>
              <a:rPr dirty="0" sz="2000" spc="-90">
                <a:solidFill>
                  <a:srgbClr val="224F77"/>
                </a:solidFill>
                <a:latin typeface="Arial"/>
                <a:cs typeface="Arial"/>
              </a:rPr>
              <a:t>u</a:t>
            </a:r>
            <a:r>
              <a:rPr dirty="0" sz="2000" spc="90">
                <a:solidFill>
                  <a:srgbClr val="224F77"/>
                </a:solidFill>
                <a:latin typeface="Arial"/>
                <a:cs typeface="Arial"/>
              </a:rPr>
              <a:t>t</a:t>
            </a:r>
            <a:r>
              <a:rPr dirty="0" sz="2000" spc="-25">
                <a:solidFill>
                  <a:srgbClr val="224F77"/>
                </a:solidFill>
                <a:latin typeface="Arial"/>
                <a:cs typeface="Arial"/>
              </a:rPr>
              <a:t>i</a:t>
            </a:r>
            <a:r>
              <a:rPr dirty="0" sz="2000" spc="-70">
                <a:solidFill>
                  <a:srgbClr val="224F77"/>
                </a:solidFill>
                <a:latin typeface="Arial"/>
                <a:cs typeface="Arial"/>
              </a:rPr>
              <a:t>o</a:t>
            </a:r>
            <a:r>
              <a:rPr dirty="0" sz="2000" spc="-90">
                <a:solidFill>
                  <a:srgbClr val="224F77"/>
                </a:solidFill>
                <a:latin typeface="Arial"/>
                <a:cs typeface="Arial"/>
              </a:rPr>
              <a:t>n</a:t>
            </a:r>
            <a:r>
              <a:rPr dirty="0" sz="2000" spc="-229">
                <a:solidFill>
                  <a:srgbClr val="224F77"/>
                </a:solidFill>
                <a:latin typeface="Arial"/>
                <a:cs typeface="Arial"/>
              </a:rPr>
              <a:t>s</a:t>
            </a:r>
            <a:r>
              <a:rPr dirty="0" sz="2000" spc="-125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2000" spc="-204">
                <a:solidFill>
                  <a:srgbClr val="224F77"/>
                </a:solidFill>
                <a:latin typeface="Arial"/>
                <a:cs typeface="Arial"/>
              </a:rPr>
              <a:t>a</a:t>
            </a:r>
            <a:r>
              <a:rPr dirty="0" sz="2000" spc="100">
                <a:solidFill>
                  <a:srgbClr val="224F77"/>
                </a:solidFill>
                <a:latin typeface="Arial"/>
                <a:cs typeface="Arial"/>
              </a:rPr>
              <a:t>t</a:t>
            </a:r>
            <a:r>
              <a:rPr dirty="0" sz="2000" spc="-114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224F77"/>
                </a:solidFill>
                <a:latin typeface="Arial"/>
                <a:cs typeface="Arial"/>
              </a:rPr>
              <a:t>l</a:t>
            </a:r>
            <a:r>
              <a:rPr dirty="0" sz="2000" spc="-70">
                <a:solidFill>
                  <a:srgbClr val="224F77"/>
                </a:solidFill>
                <a:latin typeface="Arial"/>
                <a:cs typeface="Arial"/>
              </a:rPr>
              <a:t>o</a:t>
            </a:r>
            <a:r>
              <a:rPr dirty="0" sz="2000" spc="-185">
                <a:solidFill>
                  <a:srgbClr val="224F77"/>
                </a:solidFill>
                <a:latin typeface="Arial"/>
                <a:cs typeface="Arial"/>
              </a:rPr>
              <a:t>c</a:t>
            </a:r>
            <a:r>
              <a:rPr dirty="0" sz="2000" spc="-190">
                <a:solidFill>
                  <a:srgbClr val="224F77"/>
                </a:solidFill>
                <a:latin typeface="Arial"/>
                <a:cs typeface="Arial"/>
              </a:rPr>
              <a:t>a</a:t>
            </a:r>
            <a:r>
              <a:rPr dirty="0" sz="2000" spc="-5">
                <a:solidFill>
                  <a:srgbClr val="224F77"/>
                </a:solidFill>
                <a:latin typeface="Arial"/>
                <a:cs typeface="Arial"/>
              </a:rPr>
              <a:t>l  </a:t>
            </a:r>
            <a:r>
              <a:rPr dirty="0" sz="2000" spc="-190">
                <a:solidFill>
                  <a:srgbClr val="224F77"/>
                </a:solidFill>
                <a:latin typeface="Arial"/>
                <a:cs typeface="Arial"/>
              </a:rPr>
              <a:t>a</a:t>
            </a:r>
            <a:r>
              <a:rPr dirty="0" sz="2000" spc="-90">
                <a:solidFill>
                  <a:srgbClr val="224F77"/>
                </a:solidFill>
                <a:latin typeface="Arial"/>
                <a:cs typeface="Arial"/>
              </a:rPr>
              <a:t>n</a:t>
            </a:r>
            <a:r>
              <a:rPr dirty="0" sz="2000" spc="-75">
                <a:solidFill>
                  <a:srgbClr val="224F77"/>
                </a:solidFill>
                <a:latin typeface="Arial"/>
                <a:cs typeface="Arial"/>
              </a:rPr>
              <a:t>d</a:t>
            </a:r>
            <a:r>
              <a:rPr dirty="0" sz="2000" spc="-125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2000" spc="-195">
                <a:solidFill>
                  <a:srgbClr val="224F77"/>
                </a:solidFill>
                <a:latin typeface="Arial"/>
                <a:cs typeface="Arial"/>
              </a:rPr>
              <a:t>g</a:t>
            </a:r>
            <a:r>
              <a:rPr dirty="0" sz="2000" spc="-25">
                <a:solidFill>
                  <a:srgbClr val="224F77"/>
                </a:solidFill>
                <a:latin typeface="Arial"/>
                <a:cs typeface="Arial"/>
              </a:rPr>
              <a:t>l</a:t>
            </a:r>
            <a:r>
              <a:rPr dirty="0" sz="2000" spc="-70">
                <a:solidFill>
                  <a:srgbClr val="224F77"/>
                </a:solidFill>
                <a:latin typeface="Arial"/>
                <a:cs typeface="Arial"/>
              </a:rPr>
              <a:t>o</a:t>
            </a:r>
            <a:r>
              <a:rPr dirty="0" sz="2000" spc="-90">
                <a:solidFill>
                  <a:srgbClr val="224F77"/>
                </a:solidFill>
                <a:latin typeface="Arial"/>
                <a:cs typeface="Arial"/>
              </a:rPr>
              <a:t>b</a:t>
            </a:r>
            <a:r>
              <a:rPr dirty="0" sz="2000" spc="-190">
                <a:solidFill>
                  <a:srgbClr val="224F77"/>
                </a:solidFill>
                <a:latin typeface="Arial"/>
                <a:cs typeface="Arial"/>
              </a:rPr>
              <a:t>a</a:t>
            </a:r>
            <a:r>
              <a:rPr dirty="0" sz="2000" spc="-5">
                <a:solidFill>
                  <a:srgbClr val="224F77"/>
                </a:solidFill>
                <a:latin typeface="Arial"/>
                <a:cs typeface="Arial"/>
              </a:rPr>
              <a:t>l</a:t>
            </a:r>
            <a:r>
              <a:rPr dirty="0" sz="2000" spc="-125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224F77"/>
                </a:solidFill>
                <a:latin typeface="Arial"/>
                <a:cs typeface="Arial"/>
              </a:rPr>
              <a:t>l</a:t>
            </a:r>
            <a:r>
              <a:rPr dirty="0" sz="2000" spc="-120">
                <a:solidFill>
                  <a:srgbClr val="224F77"/>
                </a:solidFill>
                <a:latin typeface="Arial"/>
                <a:cs typeface="Arial"/>
              </a:rPr>
              <a:t>e</a:t>
            </a:r>
            <a:r>
              <a:rPr dirty="0" sz="2000" spc="-155">
                <a:solidFill>
                  <a:srgbClr val="224F77"/>
                </a:solidFill>
                <a:latin typeface="Arial"/>
                <a:cs typeface="Arial"/>
              </a:rPr>
              <a:t>v</a:t>
            </a:r>
            <a:r>
              <a:rPr dirty="0" sz="2000" spc="-140">
                <a:solidFill>
                  <a:srgbClr val="224F77"/>
                </a:solidFill>
                <a:latin typeface="Arial"/>
                <a:cs typeface="Arial"/>
              </a:rPr>
              <a:t>e</a:t>
            </a:r>
            <a:r>
              <a:rPr dirty="0" sz="2000" spc="-5">
                <a:solidFill>
                  <a:srgbClr val="224F77"/>
                </a:solidFill>
                <a:latin typeface="Arial"/>
                <a:cs typeface="Arial"/>
              </a:rPr>
              <a:t>l</a:t>
            </a:r>
            <a:r>
              <a:rPr dirty="0" sz="2000" spc="-13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224F77"/>
                </a:solidFill>
                <a:latin typeface="Arial"/>
                <a:cs typeface="Arial"/>
              </a:rPr>
              <a:t>in</a:t>
            </a:r>
            <a:r>
              <a:rPr dirty="0" sz="2000" spc="-11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2000" spc="-35">
                <a:solidFill>
                  <a:srgbClr val="224F77"/>
                </a:solidFill>
                <a:latin typeface="Arial"/>
                <a:cs typeface="Arial"/>
              </a:rPr>
              <a:t>o</a:t>
            </a:r>
            <a:r>
              <a:rPr dirty="0" sz="2000" spc="-50">
                <a:solidFill>
                  <a:srgbClr val="224F77"/>
                </a:solidFill>
                <a:latin typeface="Arial"/>
                <a:cs typeface="Arial"/>
              </a:rPr>
              <a:t>r</a:t>
            </a:r>
            <a:r>
              <a:rPr dirty="0" sz="2000" spc="-60">
                <a:solidFill>
                  <a:srgbClr val="224F77"/>
                </a:solidFill>
                <a:latin typeface="Arial"/>
                <a:cs typeface="Arial"/>
              </a:rPr>
              <a:t>der</a:t>
            </a:r>
            <a:r>
              <a:rPr dirty="0" sz="2000" spc="-114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2000" spc="75">
                <a:solidFill>
                  <a:srgbClr val="224F77"/>
                </a:solidFill>
                <a:latin typeface="Arial"/>
                <a:cs typeface="Arial"/>
              </a:rPr>
              <a:t>t</a:t>
            </a:r>
            <a:r>
              <a:rPr dirty="0" sz="2000" spc="-75">
                <a:solidFill>
                  <a:srgbClr val="224F77"/>
                </a:solidFill>
                <a:latin typeface="Arial"/>
                <a:cs typeface="Arial"/>
              </a:rPr>
              <a:t>o</a:t>
            </a:r>
            <a:r>
              <a:rPr dirty="0" sz="2000" spc="-11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24F77"/>
                </a:solidFill>
                <a:latin typeface="Arial"/>
                <a:cs typeface="Arial"/>
              </a:rPr>
              <a:t>r</a:t>
            </a:r>
            <a:r>
              <a:rPr dirty="0" sz="2000" spc="-130">
                <a:solidFill>
                  <a:srgbClr val="224F77"/>
                </a:solidFill>
                <a:latin typeface="Arial"/>
                <a:cs typeface="Arial"/>
              </a:rPr>
              <a:t>ea</a:t>
            </a:r>
            <a:r>
              <a:rPr dirty="0" sz="2000" spc="-125">
                <a:solidFill>
                  <a:srgbClr val="224F77"/>
                </a:solidFill>
                <a:latin typeface="Arial"/>
                <a:cs typeface="Arial"/>
              </a:rPr>
              <a:t>p</a:t>
            </a:r>
            <a:r>
              <a:rPr dirty="0" sz="2000" spc="-114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2000" spc="-35">
                <a:solidFill>
                  <a:srgbClr val="224F77"/>
                </a:solidFill>
                <a:latin typeface="Arial"/>
                <a:cs typeface="Arial"/>
              </a:rPr>
              <a:t>the</a:t>
            </a:r>
            <a:r>
              <a:rPr dirty="0" sz="2000" spc="-105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2000" spc="-155">
                <a:solidFill>
                  <a:srgbClr val="224F77"/>
                </a:solidFill>
                <a:latin typeface="Arial"/>
                <a:cs typeface="Arial"/>
              </a:rPr>
              <a:t>m</a:t>
            </a:r>
            <a:r>
              <a:rPr dirty="0" sz="2000" spc="-125">
                <a:solidFill>
                  <a:srgbClr val="224F77"/>
                </a:solidFill>
                <a:latin typeface="Arial"/>
                <a:cs typeface="Arial"/>
              </a:rPr>
              <a:t>a</a:t>
            </a:r>
            <a:r>
              <a:rPr dirty="0" sz="2000" spc="-80">
                <a:solidFill>
                  <a:srgbClr val="224F77"/>
                </a:solidFill>
                <a:latin typeface="Arial"/>
                <a:cs typeface="Arial"/>
              </a:rPr>
              <a:t>ximum  </a:t>
            </a:r>
            <a:r>
              <a:rPr dirty="0" sz="2000" spc="-100">
                <a:solidFill>
                  <a:srgbClr val="224F77"/>
                </a:solidFill>
                <a:latin typeface="Arial"/>
                <a:cs typeface="Arial"/>
              </a:rPr>
              <a:t>ben</a:t>
            </a:r>
            <a:r>
              <a:rPr dirty="0" sz="2000" spc="-114">
                <a:solidFill>
                  <a:srgbClr val="224F77"/>
                </a:solidFill>
                <a:latin typeface="Arial"/>
                <a:cs typeface="Arial"/>
              </a:rPr>
              <a:t>e</a:t>
            </a:r>
            <a:r>
              <a:rPr dirty="0" sz="2000" spc="45">
                <a:solidFill>
                  <a:srgbClr val="224F77"/>
                </a:solidFill>
                <a:latin typeface="Arial"/>
                <a:cs typeface="Arial"/>
              </a:rPr>
              <a:t>fit</a:t>
            </a:r>
            <a:r>
              <a:rPr dirty="0" sz="2000" spc="-105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2000" spc="25">
                <a:solidFill>
                  <a:srgbClr val="224F77"/>
                </a:solidFill>
                <a:latin typeface="Arial"/>
                <a:cs typeface="Arial"/>
              </a:rPr>
              <a:t>f</a:t>
            </a:r>
            <a:r>
              <a:rPr dirty="0" sz="2000" spc="-10">
                <a:solidFill>
                  <a:srgbClr val="224F77"/>
                </a:solidFill>
                <a:latin typeface="Arial"/>
                <a:cs typeface="Arial"/>
              </a:rPr>
              <a:t>r</a:t>
            </a:r>
            <a:r>
              <a:rPr dirty="0" sz="2000" spc="-70">
                <a:solidFill>
                  <a:srgbClr val="224F77"/>
                </a:solidFill>
                <a:latin typeface="Arial"/>
                <a:cs typeface="Arial"/>
              </a:rPr>
              <a:t>o</a:t>
            </a:r>
            <a:r>
              <a:rPr dirty="0" sz="2000" spc="-95">
                <a:solidFill>
                  <a:srgbClr val="224F77"/>
                </a:solidFill>
                <a:latin typeface="Arial"/>
                <a:cs typeface="Arial"/>
              </a:rPr>
              <a:t>m</a:t>
            </a:r>
            <a:r>
              <a:rPr dirty="0" sz="2000" spc="-11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2000" spc="-35">
                <a:solidFill>
                  <a:srgbClr val="224F77"/>
                </a:solidFill>
                <a:latin typeface="Arial"/>
                <a:cs typeface="Arial"/>
              </a:rPr>
              <a:t>the</a:t>
            </a:r>
            <a:r>
              <a:rPr dirty="0" sz="2000" spc="-10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224F77"/>
                </a:solidFill>
                <a:latin typeface="Arial"/>
                <a:cs typeface="Arial"/>
              </a:rPr>
              <a:t>opportunitie</a:t>
            </a:r>
            <a:r>
              <a:rPr dirty="0" sz="2000" spc="-50">
                <a:solidFill>
                  <a:srgbClr val="224F77"/>
                </a:solidFill>
                <a:latin typeface="Arial"/>
                <a:cs typeface="Arial"/>
              </a:rPr>
              <a:t>s</a:t>
            </a:r>
            <a:r>
              <a:rPr dirty="0" sz="2000" spc="-12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224F77"/>
                </a:solidFill>
                <a:latin typeface="Arial"/>
                <a:cs typeface="Arial"/>
              </a:rPr>
              <a:t>o</a:t>
            </a:r>
            <a:r>
              <a:rPr dirty="0" sz="2000" spc="-35">
                <a:solidFill>
                  <a:srgbClr val="224F77"/>
                </a:solidFill>
                <a:latin typeface="Arial"/>
                <a:cs typeface="Arial"/>
              </a:rPr>
              <a:t>f</a:t>
            </a:r>
            <a:r>
              <a:rPr dirty="0" sz="2000" spc="-20">
                <a:solidFill>
                  <a:srgbClr val="224F77"/>
                </a:solidFill>
                <a:latin typeface="Arial"/>
                <a:cs typeface="Arial"/>
              </a:rPr>
              <a:t>f</a:t>
            </a:r>
            <a:r>
              <a:rPr dirty="0" sz="2000" spc="-70">
                <a:solidFill>
                  <a:srgbClr val="224F77"/>
                </a:solidFill>
                <a:latin typeface="Arial"/>
                <a:cs typeface="Arial"/>
              </a:rPr>
              <a:t>e</a:t>
            </a:r>
            <a:r>
              <a:rPr dirty="0" sz="2000" spc="-70">
                <a:solidFill>
                  <a:srgbClr val="224F77"/>
                </a:solidFill>
                <a:latin typeface="Arial"/>
                <a:cs typeface="Arial"/>
              </a:rPr>
              <a:t>r</a:t>
            </a:r>
            <a:r>
              <a:rPr dirty="0" sz="2000" spc="-105">
                <a:solidFill>
                  <a:srgbClr val="224F77"/>
                </a:solidFill>
                <a:latin typeface="Arial"/>
                <a:cs typeface="Arial"/>
              </a:rPr>
              <a:t>e</a:t>
            </a:r>
            <a:r>
              <a:rPr dirty="0" sz="2000" spc="-100">
                <a:solidFill>
                  <a:srgbClr val="224F77"/>
                </a:solidFill>
                <a:latin typeface="Arial"/>
                <a:cs typeface="Arial"/>
              </a:rPr>
              <a:t>d</a:t>
            </a:r>
            <a:r>
              <a:rPr dirty="0" sz="2000" spc="-12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2000" spc="-90">
                <a:solidFill>
                  <a:srgbClr val="224F77"/>
                </a:solidFill>
                <a:latin typeface="Arial"/>
                <a:cs typeface="Arial"/>
              </a:rPr>
              <a:t>b</a:t>
            </a:r>
            <a:r>
              <a:rPr dirty="0" sz="2000" spc="-120">
                <a:solidFill>
                  <a:srgbClr val="224F77"/>
                </a:solidFill>
                <a:latin typeface="Arial"/>
                <a:cs typeface="Arial"/>
              </a:rPr>
              <a:t>y</a:t>
            </a:r>
            <a:r>
              <a:rPr dirty="0" sz="2000" spc="-105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224F77"/>
                </a:solidFill>
                <a:latin typeface="Arial"/>
                <a:cs typeface="Arial"/>
              </a:rPr>
              <a:t>this  </a:t>
            </a:r>
            <a:r>
              <a:rPr dirty="0" sz="2000" spc="-100">
                <a:solidFill>
                  <a:srgbClr val="224F77"/>
                </a:solidFill>
                <a:latin typeface="Arial"/>
                <a:cs typeface="Arial"/>
              </a:rPr>
              <a:t>d</a:t>
            </a:r>
            <a:r>
              <a:rPr dirty="0" sz="2000" spc="-110">
                <a:solidFill>
                  <a:srgbClr val="224F77"/>
                </a:solidFill>
                <a:latin typeface="Arial"/>
                <a:cs typeface="Arial"/>
              </a:rPr>
              <a:t>e</a:t>
            </a:r>
            <a:r>
              <a:rPr dirty="0" sz="2000" spc="-145">
                <a:solidFill>
                  <a:srgbClr val="224F77"/>
                </a:solidFill>
                <a:latin typeface="Arial"/>
                <a:cs typeface="Arial"/>
              </a:rPr>
              <a:t>v</a:t>
            </a:r>
            <a:r>
              <a:rPr dirty="0" sz="2000" spc="-80">
                <a:solidFill>
                  <a:srgbClr val="224F77"/>
                </a:solidFill>
                <a:latin typeface="Arial"/>
                <a:cs typeface="Arial"/>
              </a:rPr>
              <a:t>elopin</a:t>
            </a:r>
            <a:r>
              <a:rPr dirty="0" sz="2000" spc="-95">
                <a:solidFill>
                  <a:srgbClr val="224F77"/>
                </a:solidFill>
                <a:latin typeface="Arial"/>
                <a:cs typeface="Arial"/>
              </a:rPr>
              <a:t>g</a:t>
            </a:r>
            <a:r>
              <a:rPr dirty="0" sz="2000" spc="-13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2000" spc="-95">
                <a:solidFill>
                  <a:srgbClr val="224F77"/>
                </a:solidFill>
                <a:latin typeface="Arial"/>
                <a:cs typeface="Arial"/>
              </a:rPr>
              <a:t>mar</a:t>
            </a:r>
            <a:r>
              <a:rPr dirty="0" sz="2000" spc="-150">
                <a:solidFill>
                  <a:srgbClr val="224F77"/>
                </a:solidFill>
                <a:latin typeface="Arial"/>
                <a:cs typeface="Arial"/>
              </a:rPr>
              <a:t>k</a:t>
            </a:r>
            <a:r>
              <a:rPr dirty="0" sz="2000" spc="-140">
                <a:solidFill>
                  <a:srgbClr val="224F77"/>
                </a:solidFill>
                <a:latin typeface="Arial"/>
                <a:cs typeface="Arial"/>
              </a:rPr>
              <a:t>e</a:t>
            </a:r>
            <a:r>
              <a:rPr dirty="0" sz="2000" spc="15">
                <a:solidFill>
                  <a:srgbClr val="224F77"/>
                </a:solidFill>
                <a:latin typeface="Arial"/>
                <a:cs typeface="Arial"/>
              </a:rPr>
              <a:t>t.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510528" y="1697735"/>
            <a:ext cx="1575435" cy="1533525"/>
            <a:chOff x="6510528" y="1697735"/>
            <a:chExt cx="1575435" cy="153352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20434" y="1707641"/>
              <a:ext cx="1555242" cy="151333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515481" y="1702688"/>
              <a:ext cx="1565275" cy="1523365"/>
            </a:xfrm>
            <a:custGeom>
              <a:avLst/>
              <a:gdLst/>
              <a:ahLst/>
              <a:cxnLst/>
              <a:rect l="l" t="t" r="r" b="b"/>
              <a:pathLst>
                <a:path w="1565275" h="1523364">
                  <a:moveTo>
                    <a:pt x="0" y="1523238"/>
                  </a:moveTo>
                  <a:lnTo>
                    <a:pt x="1565148" y="1523238"/>
                  </a:lnTo>
                  <a:lnTo>
                    <a:pt x="1565148" y="0"/>
                  </a:lnTo>
                  <a:lnTo>
                    <a:pt x="0" y="0"/>
                  </a:lnTo>
                  <a:lnTo>
                    <a:pt x="0" y="1523238"/>
                  </a:lnTo>
                  <a:close/>
                </a:path>
              </a:pathLst>
            </a:custGeom>
            <a:ln w="9906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8167116" y="1689354"/>
            <a:ext cx="2174240" cy="1533525"/>
            <a:chOff x="8167116" y="1689354"/>
            <a:chExt cx="2174240" cy="153352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7022" y="1699260"/>
              <a:ext cx="2154174" cy="151333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172069" y="1694307"/>
              <a:ext cx="2164080" cy="1523365"/>
            </a:xfrm>
            <a:custGeom>
              <a:avLst/>
              <a:gdLst/>
              <a:ahLst/>
              <a:cxnLst/>
              <a:rect l="l" t="t" r="r" b="b"/>
              <a:pathLst>
                <a:path w="2164079" h="1523364">
                  <a:moveTo>
                    <a:pt x="0" y="1523238"/>
                  </a:moveTo>
                  <a:lnTo>
                    <a:pt x="2164079" y="1523238"/>
                  </a:lnTo>
                  <a:lnTo>
                    <a:pt x="2164079" y="0"/>
                  </a:lnTo>
                  <a:lnTo>
                    <a:pt x="0" y="0"/>
                  </a:lnTo>
                  <a:lnTo>
                    <a:pt x="0" y="1523238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10422635" y="1697735"/>
            <a:ext cx="1671320" cy="1550670"/>
            <a:chOff x="10422635" y="1697735"/>
            <a:chExt cx="1671320" cy="1550670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32541" y="1707641"/>
              <a:ext cx="1651253" cy="153085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27588" y="1702688"/>
              <a:ext cx="1661160" cy="1541145"/>
            </a:xfrm>
            <a:custGeom>
              <a:avLst/>
              <a:gdLst/>
              <a:ahLst/>
              <a:cxnLst/>
              <a:rect l="l" t="t" r="r" b="b"/>
              <a:pathLst>
                <a:path w="1661159" h="1541145">
                  <a:moveTo>
                    <a:pt x="0" y="1540764"/>
                  </a:moveTo>
                  <a:lnTo>
                    <a:pt x="1661160" y="1540764"/>
                  </a:lnTo>
                  <a:lnTo>
                    <a:pt x="1661160" y="0"/>
                  </a:lnTo>
                  <a:lnTo>
                    <a:pt x="0" y="0"/>
                  </a:lnTo>
                  <a:lnTo>
                    <a:pt x="0" y="1540764"/>
                  </a:lnTo>
                  <a:close/>
                </a:path>
              </a:pathLst>
            </a:custGeom>
            <a:ln w="9906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706876" y="396494"/>
            <a:ext cx="3399154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484"/>
              <a:t>P</a:t>
            </a:r>
            <a:r>
              <a:rPr dirty="0" sz="3200" spc="-200"/>
              <a:t>r</a:t>
            </a:r>
            <a:r>
              <a:rPr dirty="0" sz="3200" spc="-220"/>
              <a:t>e</a:t>
            </a:r>
            <a:r>
              <a:rPr dirty="0" sz="3200" spc="-295"/>
              <a:t>m</a:t>
            </a:r>
            <a:r>
              <a:rPr dirty="0" sz="3200" spc="-155"/>
              <a:t>i</a:t>
            </a:r>
            <a:r>
              <a:rPr dirty="0" sz="3200" spc="-550"/>
              <a:t>s</a:t>
            </a:r>
            <a:r>
              <a:rPr dirty="0" sz="3200" spc="-170"/>
              <a:t>e</a:t>
            </a:r>
            <a:r>
              <a:rPr dirty="0" sz="3200" spc="-275"/>
              <a:t> </a:t>
            </a:r>
            <a:r>
              <a:rPr dirty="0" sz="3200" spc="-260"/>
              <a:t>a</a:t>
            </a:r>
            <a:r>
              <a:rPr dirty="0" sz="3200" spc="-290"/>
              <a:t>n</a:t>
            </a:r>
            <a:r>
              <a:rPr dirty="0" sz="3200" spc="-240"/>
              <a:t>d</a:t>
            </a:r>
            <a:r>
              <a:rPr dirty="0" sz="3200" spc="-280"/>
              <a:t> </a:t>
            </a:r>
            <a:r>
              <a:rPr dirty="0" sz="3200" spc="-670"/>
              <a:t>C</a:t>
            </a:r>
            <a:r>
              <a:rPr dirty="0" sz="3200" spc="-290"/>
              <a:t>o</a:t>
            </a:r>
            <a:r>
              <a:rPr dirty="0" sz="3200" spc="-320"/>
              <a:t>n</a:t>
            </a:r>
            <a:r>
              <a:rPr dirty="0" sz="3200" spc="-50"/>
              <a:t>t</a:t>
            </a:r>
            <a:r>
              <a:rPr dirty="0" sz="3200" spc="-270"/>
              <a:t>e</a:t>
            </a:r>
            <a:r>
              <a:rPr dirty="0" sz="3200" spc="-365"/>
              <a:t>x</a:t>
            </a:r>
            <a:r>
              <a:rPr dirty="0" sz="3200" spc="40"/>
              <a:t>t</a:t>
            </a:r>
            <a:endParaRPr sz="3200"/>
          </a:p>
        </p:txBody>
      </p:sp>
      <p:sp>
        <p:nvSpPr>
          <p:cNvPr id="20" name="object 20"/>
          <p:cNvSpPr txBox="1"/>
          <p:nvPr/>
        </p:nvSpPr>
        <p:spPr>
          <a:xfrm>
            <a:off x="158495" y="6539992"/>
            <a:ext cx="4616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2/15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798807"/>
            <a:ext cx="12192000" cy="1059815"/>
            <a:chOff x="0" y="5798807"/>
            <a:chExt cx="12192000" cy="1059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4020" y="5939488"/>
              <a:ext cx="390815" cy="16790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262" y="5798807"/>
              <a:ext cx="762762" cy="50826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5850" y="5798807"/>
              <a:ext cx="895350" cy="50826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27426" y="279399"/>
            <a:ext cx="5427980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35"/>
              <a:t>O</a:t>
            </a:r>
            <a:r>
              <a:rPr dirty="0" spc="-260"/>
              <a:t>p</a:t>
            </a:r>
            <a:r>
              <a:rPr dirty="0" spc="-265"/>
              <a:t>p</a:t>
            </a:r>
            <a:r>
              <a:rPr dirty="0" spc="-270"/>
              <a:t>o</a:t>
            </a:r>
            <a:r>
              <a:rPr dirty="0" spc="-145"/>
              <a:t>r</a:t>
            </a:r>
            <a:r>
              <a:rPr dirty="0" spc="-15"/>
              <a:t>t</a:t>
            </a:r>
            <a:r>
              <a:rPr dirty="0" spc="-265"/>
              <a:t>un</a:t>
            </a:r>
            <a:r>
              <a:rPr dirty="0" spc="-145"/>
              <a:t>i</a:t>
            </a:r>
            <a:r>
              <a:rPr dirty="0" spc="-15"/>
              <a:t>t</a:t>
            </a:r>
            <a:r>
              <a:rPr dirty="0" spc="-140"/>
              <a:t>i</a:t>
            </a:r>
            <a:r>
              <a:rPr dirty="0" spc="-200"/>
              <a:t>e</a:t>
            </a:r>
            <a:r>
              <a:rPr dirty="0" spc="-440"/>
              <a:t>s</a:t>
            </a:r>
            <a:r>
              <a:rPr dirty="0" spc="-265"/>
              <a:t> </a:t>
            </a:r>
            <a:r>
              <a:rPr dirty="0" spc="-140"/>
              <a:t>i</a:t>
            </a:r>
            <a:r>
              <a:rPr dirty="0" spc="-210"/>
              <a:t>n</a:t>
            </a:r>
            <a:r>
              <a:rPr dirty="0" spc="-250"/>
              <a:t> </a:t>
            </a:r>
            <a:r>
              <a:rPr dirty="0" spc="-15"/>
              <a:t>t</a:t>
            </a:r>
            <a:r>
              <a:rPr dirty="0" spc="-260"/>
              <a:t>h</a:t>
            </a:r>
            <a:r>
              <a:rPr dirty="0" spc="-150"/>
              <a:t>e</a:t>
            </a:r>
            <a:r>
              <a:rPr dirty="0" spc="-245"/>
              <a:t> </a:t>
            </a:r>
            <a:r>
              <a:rPr dirty="0" spc="-80"/>
              <a:t>I</a:t>
            </a:r>
            <a:r>
              <a:rPr dirty="0" spc="-45"/>
              <a:t>t</a:t>
            </a:r>
            <a:r>
              <a:rPr dirty="0" spc="-220"/>
              <a:t>a</a:t>
            </a:r>
            <a:r>
              <a:rPr dirty="0" spc="-140"/>
              <a:t>li</a:t>
            </a:r>
            <a:r>
              <a:rPr dirty="0" spc="-220"/>
              <a:t>a</a:t>
            </a:r>
            <a:r>
              <a:rPr dirty="0" spc="-210"/>
              <a:t>n</a:t>
            </a:r>
            <a:r>
              <a:rPr dirty="0" spc="-260"/>
              <a:t> </a:t>
            </a:r>
            <a:r>
              <a:rPr dirty="0" spc="-200"/>
              <a:t>e</a:t>
            </a:r>
            <a:r>
              <a:rPr dirty="0" spc="-450"/>
              <a:t>c</a:t>
            </a:r>
            <a:r>
              <a:rPr dirty="0" spc="-254"/>
              <a:t>o</a:t>
            </a:r>
            <a:r>
              <a:rPr dirty="0" spc="-535"/>
              <a:t>s</a:t>
            </a:r>
            <a:r>
              <a:rPr dirty="0" spc="-305"/>
              <a:t>y</a:t>
            </a:r>
            <a:r>
              <a:rPr dirty="0" spc="-530"/>
              <a:t>s</a:t>
            </a:r>
            <a:r>
              <a:rPr dirty="0" spc="-50"/>
              <a:t>t</a:t>
            </a:r>
            <a:r>
              <a:rPr dirty="0" spc="-200"/>
              <a:t>e</a:t>
            </a:r>
            <a:r>
              <a:rPr dirty="0" spc="-215"/>
              <a:t>m</a:t>
            </a: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67821" y="147828"/>
            <a:ext cx="1302257" cy="6096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54761" y="972565"/>
            <a:ext cx="1157287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229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facilitate this 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task, 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considering </a:t>
            </a:r>
            <a:r>
              <a:rPr dirty="0" sz="1800" spc="-15">
                <a:solidFill>
                  <a:srgbClr val="001F5F"/>
                </a:solidFill>
                <a:latin typeface="Arial"/>
                <a:cs typeface="Arial"/>
              </a:rPr>
              <a:t>that 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most spatial 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data 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are </a:t>
            </a:r>
            <a:r>
              <a:rPr dirty="0" sz="1800" spc="-15">
                <a:solidFill>
                  <a:srgbClr val="001F5F"/>
                </a:solidFill>
                <a:latin typeface="Arial"/>
                <a:cs typeface="Arial"/>
              </a:rPr>
              <a:t>not 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directly </a:t>
            </a:r>
            <a:r>
              <a:rPr dirty="0" sz="1800" spc="-114">
                <a:solidFill>
                  <a:srgbClr val="001F5F"/>
                </a:solidFill>
                <a:latin typeface="Arial"/>
                <a:cs typeface="Arial"/>
              </a:rPr>
              <a:t>used 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by </a:t>
            </a:r>
            <a:r>
              <a:rPr dirty="0" sz="1800" spc="-100">
                <a:solidFill>
                  <a:srgbClr val="001F5F"/>
                </a:solidFill>
                <a:latin typeface="Arial"/>
                <a:cs typeface="Arial"/>
              </a:rPr>
              <a:t>end-users, </a:t>
            </a:r>
            <a:r>
              <a:rPr dirty="0" sz="1800" spc="-3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Italian </a:t>
            </a:r>
            <a:r>
              <a:rPr dirty="0" sz="1800" spc="-185">
                <a:solidFill>
                  <a:srgbClr val="001F5F"/>
                </a:solidFill>
                <a:latin typeface="Arial"/>
                <a:cs typeface="Arial"/>
              </a:rPr>
              <a:t>Space </a:t>
            </a:r>
            <a:r>
              <a:rPr dirty="0" sz="1800" spc="-145">
                <a:solidFill>
                  <a:srgbClr val="001F5F"/>
                </a:solidFill>
                <a:latin typeface="Arial"/>
                <a:cs typeface="Arial"/>
              </a:rPr>
              <a:t>Agency </a:t>
            </a:r>
            <a:r>
              <a:rPr dirty="0" sz="1800" spc="-150">
                <a:solidFill>
                  <a:srgbClr val="001F5F"/>
                </a:solidFill>
                <a:latin typeface="Arial"/>
                <a:cs typeface="Arial"/>
              </a:rPr>
              <a:t>has </a:t>
            </a:r>
            <a:r>
              <a:rPr dirty="0" sz="1800" spc="-1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0">
                <a:solidFill>
                  <a:srgbClr val="001F5F"/>
                </a:solidFill>
                <a:latin typeface="Arial"/>
                <a:cs typeface="Arial"/>
              </a:rPr>
              <a:t>proposed</a:t>
            </a:r>
            <a:r>
              <a:rPr dirty="0" sz="1800" spc="-1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55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8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financial</a:t>
            </a:r>
            <a:r>
              <a:rPr dirty="0" sz="1800" spc="-11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instrument</a:t>
            </a:r>
            <a:r>
              <a:rPr dirty="0" sz="1800" spc="-1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dirty="0" sz="1800" spc="-1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support</a:t>
            </a:r>
            <a:r>
              <a:rPr dirty="0" sz="1800" spc="-1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800" spc="-1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70">
                <a:solidFill>
                  <a:srgbClr val="001F5F"/>
                </a:solidFill>
                <a:latin typeface="Arial"/>
                <a:cs typeface="Arial"/>
              </a:rPr>
              <a:t>national</a:t>
            </a:r>
            <a:r>
              <a:rPr dirty="0" sz="1800" spc="-1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30">
                <a:solidFill>
                  <a:srgbClr val="001F5F"/>
                </a:solidFill>
                <a:latin typeface="Arial"/>
                <a:cs typeface="Arial"/>
              </a:rPr>
              <a:t>ecosystem 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1800" spc="-105">
                <a:solidFill>
                  <a:srgbClr val="001F5F"/>
                </a:solidFill>
                <a:latin typeface="Arial"/>
                <a:cs typeface="Arial"/>
              </a:rPr>
              <a:t> service</a:t>
            </a:r>
            <a:r>
              <a:rPr dirty="0" sz="1800" spc="-1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providers</a:t>
            </a:r>
            <a:r>
              <a:rPr dirty="0" sz="1800" spc="-11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(public</a:t>
            </a:r>
            <a:r>
              <a:rPr dirty="0" sz="1800" spc="-1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dirty="0" sz="18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private)</a:t>
            </a:r>
            <a:r>
              <a:rPr dirty="0" sz="1800" spc="-11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001F5F"/>
                </a:solidFill>
                <a:latin typeface="Arial"/>
                <a:cs typeface="Arial"/>
              </a:rPr>
              <a:t>: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30">
                <a:solidFill>
                  <a:srgbClr val="001F5F"/>
                </a:solidFill>
                <a:latin typeface="Arial"/>
                <a:cs typeface="Arial"/>
              </a:rPr>
              <a:t>"I4DP</a:t>
            </a:r>
            <a:r>
              <a:rPr dirty="0" sz="1800" spc="-1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dirty="0" sz="1800" spc="-10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Innovation</a:t>
            </a:r>
            <a:r>
              <a:rPr dirty="0" sz="1800" spc="-1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dirty="0" sz="1800" spc="-48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001F5F"/>
                </a:solidFill>
                <a:latin typeface="Arial"/>
                <a:cs typeface="Arial"/>
              </a:rPr>
              <a:t>Downstream</a:t>
            </a:r>
            <a:r>
              <a:rPr dirty="0" sz="1800" spc="-1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Preparation",</a:t>
            </a:r>
            <a:r>
              <a:rPr dirty="0" sz="1800" spc="-1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which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represents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0">
                <a:solidFill>
                  <a:srgbClr val="001F5F"/>
                </a:solidFill>
                <a:latin typeface="Arial"/>
                <a:cs typeface="Arial"/>
              </a:rPr>
              <a:t>backbone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implementation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55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001F5F"/>
                </a:solidFill>
                <a:latin typeface="Arial"/>
                <a:cs typeface="Arial"/>
              </a:rPr>
              <a:t>progressive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90">
                <a:solidFill>
                  <a:srgbClr val="001F5F"/>
                </a:solidFill>
                <a:latin typeface="Arial"/>
                <a:cs typeface="Arial"/>
              </a:rPr>
              <a:t>ASI’s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roadmap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35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001F5F"/>
                </a:solidFill>
                <a:latin typeface="Arial"/>
                <a:cs typeface="Arial"/>
              </a:rPr>
              <a:t>this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39364" y="5903595"/>
            <a:ext cx="7018020" cy="292100"/>
          </a:xfrm>
          <a:prstGeom prst="rect">
            <a:avLst/>
          </a:prstGeom>
          <a:solidFill>
            <a:srgbClr val="DFEBF6"/>
          </a:solidFill>
          <a:ln w="19050">
            <a:solidFill>
              <a:srgbClr val="4966AC"/>
            </a:solidFill>
          </a:ln>
        </p:spPr>
        <p:txBody>
          <a:bodyPr wrap="square" lIns="0" tIns="34925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275"/>
              </a:spcBef>
            </a:pPr>
            <a:r>
              <a:rPr dirty="0" sz="1300" spc="-75">
                <a:latin typeface="Arial"/>
                <a:cs typeface="Arial"/>
              </a:rPr>
              <a:t>28</a:t>
            </a:r>
            <a:r>
              <a:rPr dirty="0" sz="1300" spc="-55">
                <a:latin typeface="Arial"/>
                <a:cs typeface="Arial"/>
              </a:rPr>
              <a:t>,8</a:t>
            </a:r>
            <a:r>
              <a:rPr dirty="0" sz="1300" spc="-10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M</a:t>
            </a:r>
            <a:r>
              <a:rPr dirty="0" sz="1300" spc="-65">
                <a:latin typeface="Arial"/>
                <a:cs typeface="Arial"/>
              </a:rPr>
              <a:t>€</a:t>
            </a:r>
            <a:r>
              <a:rPr dirty="0" sz="1300" spc="-10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f</a:t>
            </a:r>
            <a:r>
              <a:rPr dirty="0" sz="1300" spc="-55">
                <a:latin typeface="Arial"/>
                <a:cs typeface="Arial"/>
              </a:rPr>
              <a:t>o</a:t>
            </a:r>
            <a:r>
              <a:rPr dirty="0" sz="1300" spc="15">
                <a:latin typeface="Arial"/>
                <a:cs typeface="Arial"/>
              </a:rPr>
              <a:t>r</a:t>
            </a:r>
            <a:r>
              <a:rPr dirty="0" sz="1300" spc="-100">
                <a:latin typeface="Arial"/>
                <a:cs typeface="Arial"/>
              </a:rPr>
              <a:t> </a:t>
            </a:r>
            <a:r>
              <a:rPr dirty="0" sz="1300" spc="-75">
                <a:latin typeface="Arial"/>
                <a:cs typeface="Arial"/>
              </a:rPr>
              <a:t>202</a:t>
            </a:r>
            <a:r>
              <a:rPr dirty="0" sz="1300" spc="-70">
                <a:latin typeface="Arial"/>
                <a:cs typeface="Arial"/>
              </a:rPr>
              <a:t>2</a:t>
            </a:r>
            <a:r>
              <a:rPr dirty="0" sz="1300" spc="-45">
                <a:latin typeface="Arial"/>
                <a:cs typeface="Arial"/>
              </a:rPr>
              <a:t>-</a:t>
            </a:r>
            <a:r>
              <a:rPr dirty="0" sz="1300" spc="-80">
                <a:latin typeface="Arial"/>
                <a:cs typeface="Arial"/>
              </a:rPr>
              <a:t>2</a:t>
            </a:r>
            <a:r>
              <a:rPr dirty="0" sz="1300" spc="-75">
                <a:latin typeface="Arial"/>
                <a:cs typeface="Arial"/>
              </a:rPr>
              <a:t>0</a:t>
            </a:r>
            <a:r>
              <a:rPr dirty="0" sz="1300" spc="-80">
                <a:latin typeface="Arial"/>
                <a:cs typeface="Arial"/>
              </a:rPr>
              <a:t>2</a:t>
            </a:r>
            <a:r>
              <a:rPr dirty="0" sz="1300" spc="-65">
                <a:latin typeface="Arial"/>
                <a:cs typeface="Arial"/>
              </a:rPr>
              <a:t>4</a:t>
            </a:r>
            <a:r>
              <a:rPr dirty="0" sz="1300" spc="-105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p</a:t>
            </a:r>
            <a:r>
              <a:rPr dirty="0" sz="1300" spc="-90">
                <a:latin typeface="Arial"/>
                <a:cs typeface="Arial"/>
              </a:rPr>
              <a:t>e</a:t>
            </a:r>
            <a:r>
              <a:rPr dirty="0" sz="1300">
                <a:latin typeface="Arial"/>
                <a:cs typeface="Arial"/>
              </a:rPr>
              <a:t>r</a:t>
            </a:r>
            <a:r>
              <a:rPr dirty="0" sz="1300" spc="-10">
                <a:latin typeface="Arial"/>
                <a:cs typeface="Arial"/>
              </a:rPr>
              <a:t>i</a:t>
            </a:r>
            <a:r>
              <a:rPr dirty="0" sz="1300" spc="-60">
                <a:latin typeface="Arial"/>
                <a:cs typeface="Arial"/>
              </a:rPr>
              <a:t>o</a:t>
            </a:r>
            <a:r>
              <a:rPr dirty="0" sz="1300" spc="-50">
                <a:latin typeface="Arial"/>
                <a:cs typeface="Arial"/>
              </a:rPr>
              <a:t>d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66840" y="1870202"/>
            <a:ext cx="47713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40">
                <a:solidFill>
                  <a:srgbClr val="C00000"/>
                </a:solidFill>
                <a:latin typeface="Arial"/>
                <a:cs typeface="Arial"/>
              </a:rPr>
              <a:t>Modality</a:t>
            </a:r>
            <a:r>
              <a:rPr dirty="0" sz="1800" spc="-8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dirty="0" sz="1800" spc="-9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C00000"/>
                </a:solidFill>
                <a:latin typeface="Arial"/>
                <a:cs typeface="Arial"/>
              </a:rPr>
              <a:t>implementation:</a:t>
            </a:r>
            <a:r>
              <a:rPr dirty="0" sz="1800" spc="-7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C00000"/>
                </a:solidFill>
                <a:latin typeface="Arial"/>
                <a:cs typeface="Arial"/>
              </a:rPr>
              <a:t>periodic</a:t>
            </a:r>
            <a:r>
              <a:rPr dirty="0" sz="1800" spc="-7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C00000"/>
                </a:solidFill>
                <a:latin typeface="Arial"/>
                <a:cs typeface="Arial"/>
              </a:rPr>
              <a:t>thematic</a:t>
            </a:r>
            <a:r>
              <a:rPr dirty="0" sz="1800" spc="-9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C00000"/>
                </a:solidFill>
                <a:latin typeface="Arial"/>
                <a:cs typeface="Arial"/>
              </a:rPr>
              <a:t>calls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3904" y="2170925"/>
            <a:ext cx="1329055" cy="508634"/>
            <a:chOff x="103904" y="2170925"/>
            <a:chExt cx="1329055" cy="508634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904" y="2302530"/>
              <a:ext cx="510485" cy="17698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9015" y="2170925"/>
              <a:ext cx="576834" cy="50826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6675" y="2170925"/>
              <a:ext cx="595884" cy="508266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78739" y="1647951"/>
            <a:ext cx="1205865" cy="869950"/>
          </a:xfrm>
          <a:prstGeom prst="rect">
            <a:avLst/>
          </a:prstGeom>
        </p:spPr>
        <p:txBody>
          <a:bodyPr wrap="square" lIns="0" tIns="160655" rIns="0" bIns="0" rtlCol="0" vert="horz">
            <a:spAutoFit/>
          </a:bodyPr>
          <a:lstStyle/>
          <a:p>
            <a:pPr marL="188595">
              <a:lnSpc>
                <a:spcPct val="100000"/>
              </a:lnSpc>
              <a:spcBef>
                <a:spcPts val="1265"/>
              </a:spcBef>
            </a:pPr>
            <a:r>
              <a:rPr dirty="0" sz="1800" spc="-100">
                <a:solidFill>
                  <a:srgbClr val="001F5F"/>
                </a:solidFill>
                <a:latin typeface="Arial"/>
                <a:cs typeface="Arial"/>
              </a:rPr>
              <a:t>sector.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dirty="0" sz="1800" spc="-110">
                <a:solidFill>
                  <a:srgbClr val="006FC0"/>
                </a:solidFill>
                <a:latin typeface="Arial"/>
                <a:cs typeface="Arial"/>
              </a:rPr>
              <a:t>Wh</a:t>
            </a:r>
            <a:r>
              <a:rPr dirty="0" sz="1800" spc="-95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dirty="0" sz="1800" spc="100">
                <a:solidFill>
                  <a:srgbClr val="006FC0"/>
                </a:solidFill>
                <a:latin typeface="Arial"/>
                <a:cs typeface="Arial"/>
              </a:rPr>
              <a:t>t</a:t>
            </a:r>
            <a:r>
              <a:rPr dirty="0" sz="1800" spc="-9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95">
                <a:solidFill>
                  <a:srgbClr val="006FC0"/>
                </a:solidFill>
                <a:latin typeface="Arial"/>
                <a:cs typeface="Arial"/>
              </a:rPr>
              <a:t>w</a:t>
            </a:r>
            <a:r>
              <a:rPr dirty="0" sz="1800" spc="-55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dirty="0" sz="1800" spc="-8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006FC0"/>
                </a:solidFill>
                <a:latin typeface="Arial"/>
                <a:cs typeface="Arial"/>
              </a:rPr>
              <a:t>did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4761" y="5846064"/>
            <a:ext cx="15798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90">
                <a:solidFill>
                  <a:srgbClr val="006FC0"/>
                </a:solidFill>
                <a:latin typeface="Arial"/>
                <a:cs typeface="Arial"/>
              </a:rPr>
              <a:t>Fi</a:t>
            </a:r>
            <a:r>
              <a:rPr dirty="0" sz="1800" spc="-100">
                <a:solidFill>
                  <a:srgbClr val="006FC0"/>
                </a:solidFill>
                <a:latin typeface="Arial"/>
                <a:cs typeface="Arial"/>
              </a:rPr>
              <a:t>r</a:t>
            </a:r>
            <a:r>
              <a:rPr dirty="0" sz="1800" spc="-220">
                <a:solidFill>
                  <a:srgbClr val="006FC0"/>
                </a:solidFill>
                <a:latin typeface="Arial"/>
                <a:cs typeface="Arial"/>
              </a:rPr>
              <a:t>s</a:t>
            </a:r>
            <a:r>
              <a:rPr dirty="0" sz="1800" spc="100">
                <a:solidFill>
                  <a:srgbClr val="006FC0"/>
                </a:solidFill>
                <a:latin typeface="Arial"/>
                <a:cs typeface="Arial"/>
              </a:rPr>
              <a:t>t</a:t>
            </a:r>
            <a:r>
              <a:rPr dirty="0" sz="1800" spc="-10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114">
                <a:solidFill>
                  <a:srgbClr val="006FC0"/>
                </a:solidFill>
                <a:latin typeface="Arial"/>
                <a:cs typeface="Arial"/>
              </a:rPr>
              <a:t>c</a:t>
            </a:r>
            <a:r>
              <a:rPr dirty="0" sz="1800" spc="-140">
                <a:solidFill>
                  <a:srgbClr val="006FC0"/>
                </a:solidFill>
                <a:latin typeface="Arial"/>
                <a:cs typeface="Arial"/>
              </a:rPr>
              <a:t>y</a:t>
            </a:r>
            <a:r>
              <a:rPr dirty="0" sz="1800" spc="-80">
                <a:solidFill>
                  <a:srgbClr val="006FC0"/>
                </a:solidFill>
                <a:latin typeface="Arial"/>
                <a:cs typeface="Arial"/>
              </a:rPr>
              <a:t>cle</a:t>
            </a:r>
            <a:r>
              <a:rPr dirty="0" sz="1800" spc="-8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90">
                <a:solidFill>
                  <a:srgbClr val="006FC0"/>
                </a:solidFill>
                <a:latin typeface="Arial"/>
                <a:cs typeface="Arial"/>
              </a:rPr>
              <a:t>closed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47357" y="3594354"/>
            <a:ext cx="70040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90">
                <a:latin typeface="Arial"/>
                <a:cs typeface="Arial"/>
              </a:rPr>
              <a:t>TRL&gt;=8  TRL&gt;=6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79927" y="3802126"/>
            <a:ext cx="7004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4">
                <a:latin typeface="Arial"/>
                <a:cs typeface="Arial"/>
              </a:rPr>
              <a:t>TRL&gt;=6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026650" y="3824985"/>
            <a:ext cx="6940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29">
                <a:latin typeface="Arial"/>
                <a:cs typeface="Arial"/>
              </a:rPr>
              <a:t>SRL&gt;=4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768842" y="2548635"/>
            <a:ext cx="1541780" cy="557530"/>
            <a:chOff x="8768842" y="2548635"/>
            <a:chExt cx="1541780" cy="557530"/>
          </a:xfrm>
        </p:grpSpPr>
        <p:sp>
          <p:nvSpPr>
            <p:cNvPr id="21" name="object 21"/>
            <p:cNvSpPr/>
            <p:nvPr/>
          </p:nvSpPr>
          <p:spPr>
            <a:xfrm>
              <a:off x="8777097" y="2556890"/>
              <a:ext cx="1525270" cy="541020"/>
            </a:xfrm>
            <a:custGeom>
              <a:avLst/>
              <a:gdLst/>
              <a:ahLst/>
              <a:cxnLst/>
              <a:rect l="l" t="t" r="r" b="b"/>
              <a:pathLst>
                <a:path w="1525270" h="541019">
                  <a:moveTo>
                    <a:pt x="1434592" y="0"/>
                  </a:moveTo>
                  <a:lnTo>
                    <a:pt x="90170" y="0"/>
                  </a:lnTo>
                  <a:lnTo>
                    <a:pt x="55078" y="7088"/>
                  </a:lnTo>
                  <a:lnTo>
                    <a:pt x="26416" y="26416"/>
                  </a:lnTo>
                  <a:lnTo>
                    <a:pt x="7088" y="55078"/>
                  </a:lnTo>
                  <a:lnTo>
                    <a:pt x="0" y="90170"/>
                  </a:lnTo>
                  <a:lnTo>
                    <a:pt x="0" y="450850"/>
                  </a:lnTo>
                  <a:lnTo>
                    <a:pt x="7088" y="485941"/>
                  </a:lnTo>
                  <a:lnTo>
                    <a:pt x="26415" y="514603"/>
                  </a:lnTo>
                  <a:lnTo>
                    <a:pt x="55078" y="533931"/>
                  </a:lnTo>
                  <a:lnTo>
                    <a:pt x="90170" y="541020"/>
                  </a:lnTo>
                  <a:lnTo>
                    <a:pt x="1434592" y="541020"/>
                  </a:lnTo>
                  <a:lnTo>
                    <a:pt x="1469683" y="533931"/>
                  </a:lnTo>
                  <a:lnTo>
                    <a:pt x="1498345" y="514603"/>
                  </a:lnTo>
                  <a:lnTo>
                    <a:pt x="1517673" y="485941"/>
                  </a:lnTo>
                  <a:lnTo>
                    <a:pt x="1524761" y="450850"/>
                  </a:lnTo>
                  <a:lnTo>
                    <a:pt x="1524761" y="90170"/>
                  </a:lnTo>
                  <a:lnTo>
                    <a:pt x="1517673" y="55078"/>
                  </a:lnTo>
                  <a:lnTo>
                    <a:pt x="1498345" y="26416"/>
                  </a:lnTo>
                  <a:lnTo>
                    <a:pt x="1469683" y="7088"/>
                  </a:lnTo>
                  <a:lnTo>
                    <a:pt x="1434592" y="0"/>
                  </a:lnTo>
                  <a:close/>
                </a:path>
              </a:pathLst>
            </a:custGeom>
            <a:solidFill>
              <a:srgbClr val="ACCA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8777097" y="2556890"/>
              <a:ext cx="1525270" cy="541020"/>
            </a:xfrm>
            <a:custGeom>
              <a:avLst/>
              <a:gdLst/>
              <a:ahLst/>
              <a:cxnLst/>
              <a:rect l="l" t="t" r="r" b="b"/>
              <a:pathLst>
                <a:path w="1525270" h="541019">
                  <a:moveTo>
                    <a:pt x="0" y="90170"/>
                  </a:moveTo>
                  <a:lnTo>
                    <a:pt x="7088" y="55078"/>
                  </a:lnTo>
                  <a:lnTo>
                    <a:pt x="26416" y="26416"/>
                  </a:lnTo>
                  <a:lnTo>
                    <a:pt x="55078" y="7088"/>
                  </a:lnTo>
                  <a:lnTo>
                    <a:pt x="90170" y="0"/>
                  </a:lnTo>
                  <a:lnTo>
                    <a:pt x="1434592" y="0"/>
                  </a:lnTo>
                  <a:lnTo>
                    <a:pt x="1469683" y="7088"/>
                  </a:lnTo>
                  <a:lnTo>
                    <a:pt x="1498345" y="26416"/>
                  </a:lnTo>
                  <a:lnTo>
                    <a:pt x="1517673" y="55078"/>
                  </a:lnTo>
                  <a:lnTo>
                    <a:pt x="1524761" y="90170"/>
                  </a:lnTo>
                  <a:lnTo>
                    <a:pt x="1524761" y="450850"/>
                  </a:lnTo>
                  <a:lnTo>
                    <a:pt x="1517673" y="485941"/>
                  </a:lnTo>
                  <a:lnTo>
                    <a:pt x="1498345" y="514603"/>
                  </a:lnTo>
                  <a:lnTo>
                    <a:pt x="1469683" y="533931"/>
                  </a:lnTo>
                  <a:lnTo>
                    <a:pt x="1434592" y="541020"/>
                  </a:lnTo>
                  <a:lnTo>
                    <a:pt x="90170" y="541020"/>
                  </a:lnTo>
                  <a:lnTo>
                    <a:pt x="55078" y="533931"/>
                  </a:lnTo>
                  <a:lnTo>
                    <a:pt x="26415" y="514603"/>
                  </a:lnTo>
                  <a:lnTo>
                    <a:pt x="7088" y="485941"/>
                  </a:lnTo>
                  <a:lnTo>
                    <a:pt x="0" y="450850"/>
                  </a:lnTo>
                  <a:lnTo>
                    <a:pt x="0" y="90170"/>
                  </a:lnTo>
                  <a:close/>
                </a:path>
              </a:pathLst>
            </a:custGeom>
            <a:ln w="16002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9015221" y="2679699"/>
            <a:ext cx="105029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600" spc="-100">
                <a:solidFill>
                  <a:srgbClr val="001F5F"/>
                </a:solidFill>
                <a:latin typeface="Arial"/>
                <a:cs typeface="Arial"/>
              </a:rPr>
              <a:t>4</a:t>
            </a:r>
            <a:r>
              <a:rPr dirty="0" sz="1600" spc="-20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dirty="0" sz="1600" spc="-254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dirty="0" sz="1600" spc="-1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355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600" spc="-135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dirty="0" sz="1600" spc="-1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600" spc="-12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600" spc="-8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600" spc="-145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dirty="0" sz="1600" spc="-10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435853" y="2547111"/>
            <a:ext cx="1541780" cy="557530"/>
            <a:chOff x="5435853" y="2547111"/>
            <a:chExt cx="1541780" cy="557530"/>
          </a:xfrm>
        </p:grpSpPr>
        <p:sp>
          <p:nvSpPr>
            <p:cNvPr id="25" name="object 25"/>
            <p:cNvSpPr/>
            <p:nvPr/>
          </p:nvSpPr>
          <p:spPr>
            <a:xfrm>
              <a:off x="5444108" y="2555366"/>
              <a:ext cx="1525270" cy="541020"/>
            </a:xfrm>
            <a:custGeom>
              <a:avLst/>
              <a:gdLst/>
              <a:ahLst/>
              <a:cxnLst/>
              <a:rect l="l" t="t" r="r" b="b"/>
              <a:pathLst>
                <a:path w="1525270" h="541019">
                  <a:moveTo>
                    <a:pt x="1434591" y="0"/>
                  </a:moveTo>
                  <a:lnTo>
                    <a:pt x="90169" y="0"/>
                  </a:lnTo>
                  <a:lnTo>
                    <a:pt x="55078" y="7088"/>
                  </a:lnTo>
                  <a:lnTo>
                    <a:pt x="26416" y="26416"/>
                  </a:lnTo>
                  <a:lnTo>
                    <a:pt x="7088" y="55078"/>
                  </a:lnTo>
                  <a:lnTo>
                    <a:pt x="0" y="90170"/>
                  </a:lnTo>
                  <a:lnTo>
                    <a:pt x="0" y="450850"/>
                  </a:lnTo>
                  <a:lnTo>
                    <a:pt x="7088" y="485941"/>
                  </a:lnTo>
                  <a:lnTo>
                    <a:pt x="26415" y="514603"/>
                  </a:lnTo>
                  <a:lnTo>
                    <a:pt x="55078" y="533931"/>
                  </a:lnTo>
                  <a:lnTo>
                    <a:pt x="90169" y="541020"/>
                  </a:lnTo>
                  <a:lnTo>
                    <a:pt x="1434591" y="541020"/>
                  </a:lnTo>
                  <a:lnTo>
                    <a:pt x="1469683" y="533931"/>
                  </a:lnTo>
                  <a:lnTo>
                    <a:pt x="1498345" y="514603"/>
                  </a:lnTo>
                  <a:lnTo>
                    <a:pt x="1517673" y="485941"/>
                  </a:lnTo>
                  <a:lnTo>
                    <a:pt x="1524762" y="450850"/>
                  </a:lnTo>
                  <a:lnTo>
                    <a:pt x="1524762" y="90170"/>
                  </a:lnTo>
                  <a:lnTo>
                    <a:pt x="1517673" y="55078"/>
                  </a:lnTo>
                  <a:lnTo>
                    <a:pt x="1498345" y="26416"/>
                  </a:lnTo>
                  <a:lnTo>
                    <a:pt x="1469683" y="7088"/>
                  </a:lnTo>
                  <a:lnTo>
                    <a:pt x="1434591" y="0"/>
                  </a:lnTo>
                  <a:close/>
                </a:path>
              </a:pathLst>
            </a:custGeom>
            <a:solidFill>
              <a:srgbClr val="ACCA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444108" y="2555366"/>
              <a:ext cx="1525270" cy="541020"/>
            </a:xfrm>
            <a:custGeom>
              <a:avLst/>
              <a:gdLst/>
              <a:ahLst/>
              <a:cxnLst/>
              <a:rect l="l" t="t" r="r" b="b"/>
              <a:pathLst>
                <a:path w="1525270" h="541019">
                  <a:moveTo>
                    <a:pt x="0" y="90170"/>
                  </a:moveTo>
                  <a:lnTo>
                    <a:pt x="7088" y="55078"/>
                  </a:lnTo>
                  <a:lnTo>
                    <a:pt x="26416" y="26416"/>
                  </a:lnTo>
                  <a:lnTo>
                    <a:pt x="55078" y="7088"/>
                  </a:lnTo>
                  <a:lnTo>
                    <a:pt x="90169" y="0"/>
                  </a:lnTo>
                  <a:lnTo>
                    <a:pt x="1434591" y="0"/>
                  </a:lnTo>
                  <a:lnTo>
                    <a:pt x="1469683" y="7088"/>
                  </a:lnTo>
                  <a:lnTo>
                    <a:pt x="1498345" y="26416"/>
                  </a:lnTo>
                  <a:lnTo>
                    <a:pt x="1517673" y="55078"/>
                  </a:lnTo>
                  <a:lnTo>
                    <a:pt x="1524762" y="90170"/>
                  </a:lnTo>
                  <a:lnTo>
                    <a:pt x="1524762" y="450850"/>
                  </a:lnTo>
                  <a:lnTo>
                    <a:pt x="1517673" y="485941"/>
                  </a:lnTo>
                  <a:lnTo>
                    <a:pt x="1498345" y="514603"/>
                  </a:lnTo>
                  <a:lnTo>
                    <a:pt x="1469683" y="533931"/>
                  </a:lnTo>
                  <a:lnTo>
                    <a:pt x="1434591" y="541020"/>
                  </a:lnTo>
                  <a:lnTo>
                    <a:pt x="90169" y="541020"/>
                  </a:lnTo>
                  <a:lnTo>
                    <a:pt x="55078" y="533931"/>
                  </a:lnTo>
                  <a:lnTo>
                    <a:pt x="26415" y="514603"/>
                  </a:lnTo>
                  <a:lnTo>
                    <a:pt x="7088" y="485941"/>
                  </a:lnTo>
                  <a:lnTo>
                    <a:pt x="0" y="450850"/>
                  </a:lnTo>
                  <a:lnTo>
                    <a:pt x="0" y="90170"/>
                  </a:lnTo>
                  <a:close/>
                </a:path>
              </a:pathLst>
            </a:custGeom>
            <a:ln w="16002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5697220" y="2678430"/>
            <a:ext cx="1020444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600" spc="-100">
                <a:solidFill>
                  <a:srgbClr val="001F5F"/>
                </a:solidFill>
                <a:latin typeface="Arial"/>
                <a:cs typeface="Arial"/>
              </a:rPr>
              <a:t>4</a:t>
            </a:r>
            <a:r>
              <a:rPr dirty="0" sz="1600" spc="-20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dirty="0" sz="1600" spc="-254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dirty="0" sz="1600" spc="-1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dirty="0" sz="1600" spc="-155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600" spc="-170">
                <a:solidFill>
                  <a:srgbClr val="001F5F"/>
                </a:solidFill>
                <a:latin typeface="Arial"/>
                <a:cs typeface="Arial"/>
              </a:rPr>
              <a:t>k</a:t>
            </a:r>
            <a:r>
              <a:rPr dirty="0" sz="1600" spc="-125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600" spc="80">
                <a:solidFill>
                  <a:srgbClr val="001F5F"/>
                </a:solidFill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942083" y="2547111"/>
            <a:ext cx="1540510" cy="557530"/>
            <a:chOff x="1942083" y="2547111"/>
            <a:chExt cx="1540510" cy="557530"/>
          </a:xfrm>
        </p:grpSpPr>
        <p:sp>
          <p:nvSpPr>
            <p:cNvPr id="29" name="object 29"/>
            <p:cNvSpPr/>
            <p:nvPr/>
          </p:nvSpPr>
          <p:spPr>
            <a:xfrm>
              <a:off x="1950338" y="2555366"/>
              <a:ext cx="1524000" cy="541020"/>
            </a:xfrm>
            <a:custGeom>
              <a:avLst/>
              <a:gdLst/>
              <a:ahLst/>
              <a:cxnLst/>
              <a:rect l="l" t="t" r="r" b="b"/>
              <a:pathLst>
                <a:path w="1524000" h="541019">
                  <a:moveTo>
                    <a:pt x="1433830" y="0"/>
                  </a:moveTo>
                  <a:lnTo>
                    <a:pt x="90169" y="0"/>
                  </a:lnTo>
                  <a:lnTo>
                    <a:pt x="55078" y="7088"/>
                  </a:lnTo>
                  <a:lnTo>
                    <a:pt x="26415" y="26416"/>
                  </a:lnTo>
                  <a:lnTo>
                    <a:pt x="7088" y="55078"/>
                  </a:lnTo>
                  <a:lnTo>
                    <a:pt x="0" y="90170"/>
                  </a:lnTo>
                  <a:lnTo>
                    <a:pt x="0" y="450850"/>
                  </a:lnTo>
                  <a:lnTo>
                    <a:pt x="7088" y="485941"/>
                  </a:lnTo>
                  <a:lnTo>
                    <a:pt x="26415" y="514603"/>
                  </a:lnTo>
                  <a:lnTo>
                    <a:pt x="55078" y="533931"/>
                  </a:lnTo>
                  <a:lnTo>
                    <a:pt x="90169" y="541020"/>
                  </a:lnTo>
                  <a:lnTo>
                    <a:pt x="1433830" y="541020"/>
                  </a:lnTo>
                  <a:lnTo>
                    <a:pt x="1468921" y="533931"/>
                  </a:lnTo>
                  <a:lnTo>
                    <a:pt x="1497583" y="514603"/>
                  </a:lnTo>
                  <a:lnTo>
                    <a:pt x="1516911" y="485941"/>
                  </a:lnTo>
                  <a:lnTo>
                    <a:pt x="1524000" y="450850"/>
                  </a:lnTo>
                  <a:lnTo>
                    <a:pt x="1524000" y="90170"/>
                  </a:lnTo>
                  <a:lnTo>
                    <a:pt x="1516911" y="55078"/>
                  </a:lnTo>
                  <a:lnTo>
                    <a:pt x="1497584" y="26416"/>
                  </a:lnTo>
                  <a:lnTo>
                    <a:pt x="1468921" y="7088"/>
                  </a:lnTo>
                  <a:lnTo>
                    <a:pt x="1433830" y="0"/>
                  </a:lnTo>
                  <a:close/>
                </a:path>
              </a:pathLst>
            </a:custGeom>
            <a:solidFill>
              <a:srgbClr val="ACCA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950338" y="2555366"/>
              <a:ext cx="1524000" cy="541020"/>
            </a:xfrm>
            <a:custGeom>
              <a:avLst/>
              <a:gdLst/>
              <a:ahLst/>
              <a:cxnLst/>
              <a:rect l="l" t="t" r="r" b="b"/>
              <a:pathLst>
                <a:path w="1524000" h="541019">
                  <a:moveTo>
                    <a:pt x="0" y="90170"/>
                  </a:moveTo>
                  <a:lnTo>
                    <a:pt x="7088" y="55078"/>
                  </a:lnTo>
                  <a:lnTo>
                    <a:pt x="26415" y="26416"/>
                  </a:lnTo>
                  <a:lnTo>
                    <a:pt x="55078" y="7088"/>
                  </a:lnTo>
                  <a:lnTo>
                    <a:pt x="90169" y="0"/>
                  </a:lnTo>
                  <a:lnTo>
                    <a:pt x="1433830" y="0"/>
                  </a:lnTo>
                  <a:lnTo>
                    <a:pt x="1468921" y="7088"/>
                  </a:lnTo>
                  <a:lnTo>
                    <a:pt x="1497584" y="26416"/>
                  </a:lnTo>
                  <a:lnTo>
                    <a:pt x="1516911" y="55078"/>
                  </a:lnTo>
                  <a:lnTo>
                    <a:pt x="1524000" y="90170"/>
                  </a:lnTo>
                  <a:lnTo>
                    <a:pt x="1524000" y="450850"/>
                  </a:lnTo>
                  <a:lnTo>
                    <a:pt x="1516911" y="485941"/>
                  </a:lnTo>
                  <a:lnTo>
                    <a:pt x="1497583" y="514603"/>
                  </a:lnTo>
                  <a:lnTo>
                    <a:pt x="1468921" y="533931"/>
                  </a:lnTo>
                  <a:lnTo>
                    <a:pt x="1433830" y="541020"/>
                  </a:lnTo>
                  <a:lnTo>
                    <a:pt x="90169" y="541020"/>
                  </a:lnTo>
                  <a:lnTo>
                    <a:pt x="55078" y="533931"/>
                  </a:lnTo>
                  <a:lnTo>
                    <a:pt x="26415" y="514603"/>
                  </a:lnTo>
                  <a:lnTo>
                    <a:pt x="7088" y="485941"/>
                  </a:lnTo>
                  <a:lnTo>
                    <a:pt x="0" y="450850"/>
                  </a:lnTo>
                  <a:lnTo>
                    <a:pt x="0" y="90170"/>
                  </a:lnTo>
                  <a:close/>
                </a:path>
              </a:pathLst>
            </a:custGeom>
            <a:ln w="16002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2390901" y="2678430"/>
            <a:ext cx="64389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600" spc="-100">
                <a:solidFill>
                  <a:srgbClr val="001F5F"/>
                </a:solidFill>
                <a:latin typeface="Arial"/>
                <a:cs typeface="Arial"/>
              </a:rPr>
              <a:t>4</a:t>
            </a:r>
            <a:r>
              <a:rPr dirty="0" sz="1600" spc="-20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dirty="0" sz="1600" spc="-254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dirty="0" sz="1600" spc="-1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395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dirty="0" sz="1600" spc="-165">
                <a:solidFill>
                  <a:srgbClr val="001F5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221866" y="2255139"/>
            <a:ext cx="10197465" cy="3479800"/>
          </a:xfrm>
          <a:custGeom>
            <a:avLst/>
            <a:gdLst/>
            <a:ahLst/>
            <a:cxnLst/>
            <a:rect l="l" t="t" r="r" b="b"/>
            <a:pathLst>
              <a:path w="10197465" h="3479800">
                <a:moveTo>
                  <a:pt x="0" y="579882"/>
                </a:moveTo>
                <a:lnTo>
                  <a:pt x="1922" y="532318"/>
                </a:lnTo>
                <a:lnTo>
                  <a:pt x="7588" y="485813"/>
                </a:lnTo>
                <a:lnTo>
                  <a:pt x="16850" y="440518"/>
                </a:lnTo>
                <a:lnTo>
                  <a:pt x="29559" y="396581"/>
                </a:lnTo>
                <a:lnTo>
                  <a:pt x="45565" y="354151"/>
                </a:lnTo>
                <a:lnTo>
                  <a:pt x="64718" y="313377"/>
                </a:lnTo>
                <a:lnTo>
                  <a:pt x="86871" y="274409"/>
                </a:lnTo>
                <a:lnTo>
                  <a:pt x="111873" y="237396"/>
                </a:lnTo>
                <a:lnTo>
                  <a:pt x="139576" y="202487"/>
                </a:lnTo>
                <a:lnTo>
                  <a:pt x="169830" y="169830"/>
                </a:lnTo>
                <a:lnTo>
                  <a:pt x="202487" y="139576"/>
                </a:lnTo>
                <a:lnTo>
                  <a:pt x="237396" y="111873"/>
                </a:lnTo>
                <a:lnTo>
                  <a:pt x="274409" y="86871"/>
                </a:lnTo>
                <a:lnTo>
                  <a:pt x="313377" y="64718"/>
                </a:lnTo>
                <a:lnTo>
                  <a:pt x="354151" y="45565"/>
                </a:lnTo>
                <a:lnTo>
                  <a:pt x="396581" y="29559"/>
                </a:lnTo>
                <a:lnTo>
                  <a:pt x="440518" y="16850"/>
                </a:lnTo>
                <a:lnTo>
                  <a:pt x="485813" y="7588"/>
                </a:lnTo>
                <a:lnTo>
                  <a:pt x="532318" y="1922"/>
                </a:lnTo>
                <a:lnTo>
                  <a:pt x="579882" y="0"/>
                </a:lnTo>
                <a:lnTo>
                  <a:pt x="9617202" y="0"/>
                </a:lnTo>
                <a:lnTo>
                  <a:pt x="9664765" y="1922"/>
                </a:lnTo>
                <a:lnTo>
                  <a:pt x="9711270" y="7588"/>
                </a:lnTo>
                <a:lnTo>
                  <a:pt x="9756565" y="16850"/>
                </a:lnTo>
                <a:lnTo>
                  <a:pt x="9800502" y="29559"/>
                </a:lnTo>
                <a:lnTo>
                  <a:pt x="9842932" y="45565"/>
                </a:lnTo>
                <a:lnTo>
                  <a:pt x="9883706" y="64718"/>
                </a:lnTo>
                <a:lnTo>
                  <a:pt x="9922674" y="86871"/>
                </a:lnTo>
                <a:lnTo>
                  <a:pt x="9959687" y="111873"/>
                </a:lnTo>
                <a:lnTo>
                  <a:pt x="9994596" y="139576"/>
                </a:lnTo>
                <a:lnTo>
                  <a:pt x="10027253" y="169830"/>
                </a:lnTo>
                <a:lnTo>
                  <a:pt x="10057507" y="202487"/>
                </a:lnTo>
                <a:lnTo>
                  <a:pt x="10085210" y="237396"/>
                </a:lnTo>
                <a:lnTo>
                  <a:pt x="10110212" y="274409"/>
                </a:lnTo>
                <a:lnTo>
                  <a:pt x="10132365" y="313377"/>
                </a:lnTo>
                <a:lnTo>
                  <a:pt x="10151518" y="354151"/>
                </a:lnTo>
                <a:lnTo>
                  <a:pt x="10167524" y="396581"/>
                </a:lnTo>
                <a:lnTo>
                  <a:pt x="10180233" y="440518"/>
                </a:lnTo>
                <a:lnTo>
                  <a:pt x="10189495" y="485813"/>
                </a:lnTo>
                <a:lnTo>
                  <a:pt x="10195161" y="532318"/>
                </a:lnTo>
                <a:lnTo>
                  <a:pt x="10197084" y="579882"/>
                </a:lnTo>
                <a:lnTo>
                  <a:pt x="10197084" y="2899410"/>
                </a:lnTo>
                <a:lnTo>
                  <a:pt x="10195161" y="2946973"/>
                </a:lnTo>
                <a:lnTo>
                  <a:pt x="10189495" y="2993478"/>
                </a:lnTo>
                <a:lnTo>
                  <a:pt x="10180233" y="3038773"/>
                </a:lnTo>
                <a:lnTo>
                  <a:pt x="10167524" y="3082710"/>
                </a:lnTo>
                <a:lnTo>
                  <a:pt x="10151518" y="3125140"/>
                </a:lnTo>
                <a:lnTo>
                  <a:pt x="10132365" y="3165914"/>
                </a:lnTo>
                <a:lnTo>
                  <a:pt x="10110212" y="3204882"/>
                </a:lnTo>
                <a:lnTo>
                  <a:pt x="10085210" y="3241895"/>
                </a:lnTo>
                <a:lnTo>
                  <a:pt x="10057507" y="3276804"/>
                </a:lnTo>
                <a:lnTo>
                  <a:pt x="10027253" y="3309461"/>
                </a:lnTo>
                <a:lnTo>
                  <a:pt x="9994596" y="3339715"/>
                </a:lnTo>
                <a:lnTo>
                  <a:pt x="9959687" y="3367418"/>
                </a:lnTo>
                <a:lnTo>
                  <a:pt x="9922674" y="3392420"/>
                </a:lnTo>
                <a:lnTo>
                  <a:pt x="9883706" y="3414573"/>
                </a:lnTo>
                <a:lnTo>
                  <a:pt x="9842932" y="3433726"/>
                </a:lnTo>
                <a:lnTo>
                  <a:pt x="9800502" y="3449732"/>
                </a:lnTo>
                <a:lnTo>
                  <a:pt x="9756565" y="3462441"/>
                </a:lnTo>
                <a:lnTo>
                  <a:pt x="9711270" y="3471703"/>
                </a:lnTo>
                <a:lnTo>
                  <a:pt x="9664765" y="3477369"/>
                </a:lnTo>
                <a:lnTo>
                  <a:pt x="9617202" y="3479292"/>
                </a:lnTo>
                <a:lnTo>
                  <a:pt x="579882" y="3479292"/>
                </a:lnTo>
                <a:lnTo>
                  <a:pt x="532318" y="3477369"/>
                </a:lnTo>
                <a:lnTo>
                  <a:pt x="485813" y="3471703"/>
                </a:lnTo>
                <a:lnTo>
                  <a:pt x="440518" y="3462441"/>
                </a:lnTo>
                <a:lnTo>
                  <a:pt x="396581" y="3449732"/>
                </a:lnTo>
                <a:lnTo>
                  <a:pt x="354151" y="3433726"/>
                </a:lnTo>
                <a:lnTo>
                  <a:pt x="313377" y="3414573"/>
                </a:lnTo>
                <a:lnTo>
                  <a:pt x="274409" y="3392420"/>
                </a:lnTo>
                <a:lnTo>
                  <a:pt x="237396" y="3367418"/>
                </a:lnTo>
                <a:lnTo>
                  <a:pt x="202487" y="3339715"/>
                </a:lnTo>
                <a:lnTo>
                  <a:pt x="169830" y="3309461"/>
                </a:lnTo>
                <a:lnTo>
                  <a:pt x="139576" y="3276804"/>
                </a:lnTo>
                <a:lnTo>
                  <a:pt x="111873" y="3241895"/>
                </a:lnTo>
                <a:lnTo>
                  <a:pt x="86871" y="3204882"/>
                </a:lnTo>
                <a:lnTo>
                  <a:pt x="64718" y="3165914"/>
                </a:lnTo>
                <a:lnTo>
                  <a:pt x="45565" y="3125140"/>
                </a:lnTo>
                <a:lnTo>
                  <a:pt x="29559" y="3082710"/>
                </a:lnTo>
                <a:lnTo>
                  <a:pt x="16850" y="3038773"/>
                </a:lnTo>
                <a:lnTo>
                  <a:pt x="7588" y="2993478"/>
                </a:lnTo>
                <a:lnTo>
                  <a:pt x="1922" y="2946973"/>
                </a:lnTo>
                <a:lnTo>
                  <a:pt x="0" y="2899410"/>
                </a:lnTo>
                <a:lnTo>
                  <a:pt x="0" y="579882"/>
                </a:lnTo>
                <a:close/>
              </a:path>
            </a:pathLst>
          </a:custGeom>
          <a:ln w="16002">
            <a:solidFill>
              <a:srgbClr val="34487C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765173" y="4321683"/>
            <a:ext cx="1893570" cy="1169670"/>
          </a:xfrm>
          <a:prstGeom prst="rect">
            <a:avLst/>
          </a:prstGeom>
          <a:solidFill>
            <a:srgbClr val="DFEBF6"/>
          </a:solidFill>
          <a:ln w="19050">
            <a:solidFill>
              <a:srgbClr val="4966AC"/>
            </a:solidFill>
          </a:ln>
        </p:spPr>
        <p:txBody>
          <a:bodyPr wrap="square" lIns="0" tIns="34925" rIns="0" bIns="0" rtlCol="0" vert="horz">
            <a:spAutoFit/>
          </a:bodyPr>
          <a:lstStyle/>
          <a:p>
            <a:pPr marL="363855" indent="-189865">
              <a:lnSpc>
                <a:spcPct val="100000"/>
              </a:lnSpc>
              <a:spcBef>
                <a:spcPts val="275"/>
              </a:spcBef>
              <a:buFont typeface="Wingdings"/>
              <a:buChar char=""/>
              <a:tabLst>
                <a:tab pos="364490" algn="l"/>
              </a:tabLst>
            </a:pPr>
            <a:r>
              <a:rPr dirty="0" sz="1300" spc="-295">
                <a:latin typeface="Arial"/>
                <a:cs typeface="Arial"/>
              </a:rPr>
              <a:t>T</a:t>
            </a:r>
            <a:r>
              <a:rPr dirty="0" sz="1300" spc="-55">
                <a:latin typeface="Arial"/>
                <a:cs typeface="Arial"/>
              </a:rPr>
              <a:t>o</a:t>
            </a:r>
            <a:r>
              <a:rPr dirty="0" sz="1300" spc="40">
                <a:latin typeface="Arial"/>
                <a:cs typeface="Arial"/>
              </a:rPr>
              <a:t>t</a:t>
            </a:r>
            <a:r>
              <a:rPr dirty="0" sz="1300" spc="-130">
                <a:latin typeface="Arial"/>
                <a:cs typeface="Arial"/>
              </a:rPr>
              <a:t>a</a:t>
            </a:r>
            <a:r>
              <a:rPr dirty="0" sz="1300" spc="-5">
                <a:latin typeface="Arial"/>
                <a:cs typeface="Arial"/>
              </a:rPr>
              <a:t>l</a:t>
            </a:r>
            <a:r>
              <a:rPr dirty="0" sz="1300" spc="-100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bu</a:t>
            </a:r>
            <a:r>
              <a:rPr dirty="0" sz="1300" spc="-60">
                <a:latin typeface="Arial"/>
                <a:cs typeface="Arial"/>
              </a:rPr>
              <a:t>d</a:t>
            </a:r>
            <a:r>
              <a:rPr dirty="0" sz="1300" spc="-140">
                <a:latin typeface="Arial"/>
                <a:cs typeface="Arial"/>
              </a:rPr>
              <a:t>g</a:t>
            </a:r>
            <a:r>
              <a:rPr dirty="0" sz="1300" spc="-105">
                <a:latin typeface="Arial"/>
                <a:cs typeface="Arial"/>
              </a:rPr>
              <a:t>e</a:t>
            </a:r>
            <a:r>
              <a:rPr dirty="0" sz="1300" spc="65">
                <a:latin typeface="Arial"/>
                <a:cs typeface="Arial"/>
              </a:rPr>
              <a:t>t</a:t>
            </a:r>
            <a:r>
              <a:rPr dirty="0" sz="1300" spc="-95">
                <a:latin typeface="Arial"/>
                <a:cs typeface="Arial"/>
              </a:rPr>
              <a:t> </a:t>
            </a:r>
            <a:r>
              <a:rPr dirty="0" sz="1300" spc="-75">
                <a:latin typeface="Arial"/>
                <a:cs typeface="Arial"/>
              </a:rPr>
              <a:t>8</a:t>
            </a:r>
            <a:r>
              <a:rPr dirty="0" sz="1300" spc="-55">
                <a:latin typeface="Arial"/>
                <a:cs typeface="Arial"/>
              </a:rPr>
              <a:t>,8</a:t>
            </a:r>
            <a:r>
              <a:rPr dirty="0" sz="1300" spc="-9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M</a:t>
            </a:r>
            <a:r>
              <a:rPr dirty="0" sz="1300" spc="-65">
                <a:latin typeface="Arial"/>
                <a:cs typeface="Arial"/>
              </a:rPr>
              <a:t>€</a:t>
            </a:r>
            <a:endParaRPr sz="1300">
              <a:latin typeface="Arial"/>
              <a:cs typeface="Arial"/>
            </a:endParaRPr>
          </a:p>
          <a:p>
            <a:pPr marL="363855">
              <a:lnSpc>
                <a:spcPct val="100000"/>
              </a:lnSpc>
            </a:pPr>
            <a:r>
              <a:rPr dirty="0" sz="1300" spc="-70">
                <a:latin typeface="Arial"/>
                <a:cs typeface="Arial"/>
              </a:rPr>
              <a:t>(2022-2024)</a:t>
            </a:r>
            <a:endParaRPr sz="1300">
              <a:latin typeface="Arial"/>
              <a:cs typeface="Arial"/>
            </a:endParaRPr>
          </a:p>
          <a:p>
            <a:pPr marL="363855" marR="381000" indent="-18923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364490" algn="l"/>
              </a:tabLst>
            </a:pPr>
            <a:r>
              <a:rPr dirty="0" sz="1300" spc="-65">
                <a:latin typeface="Arial"/>
                <a:cs typeface="Arial"/>
              </a:rPr>
              <a:t>2</a:t>
            </a:r>
            <a:r>
              <a:rPr dirty="0" sz="1300" spc="-85">
                <a:latin typeface="Arial"/>
                <a:cs typeface="Arial"/>
              </a:rPr>
              <a:t> </a:t>
            </a:r>
            <a:r>
              <a:rPr dirty="0" sz="1300" spc="-254">
                <a:latin typeface="Arial"/>
                <a:cs typeface="Arial"/>
              </a:rPr>
              <a:t>C</a:t>
            </a:r>
            <a:r>
              <a:rPr dirty="0" sz="1300" spc="-125">
                <a:latin typeface="Arial"/>
                <a:cs typeface="Arial"/>
              </a:rPr>
              <a:t>a</a:t>
            </a:r>
            <a:r>
              <a:rPr dirty="0" sz="1300" spc="-50">
                <a:latin typeface="Arial"/>
                <a:cs typeface="Arial"/>
              </a:rPr>
              <a:t>lls</a:t>
            </a:r>
            <a:r>
              <a:rPr dirty="0" sz="1300" spc="-8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f</a:t>
            </a:r>
            <a:r>
              <a:rPr dirty="0" sz="1300" spc="-55">
                <a:latin typeface="Arial"/>
                <a:cs typeface="Arial"/>
              </a:rPr>
              <a:t>o</a:t>
            </a:r>
            <a:r>
              <a:rPr dirty="0" sz="1300" spc="15">
                <a:latin typeface="Arial"/>
                <a:cs typeface="Arial"/>
              </a:rPr>
              <a:t>r</a:t>
            </a:r>
            <a:r>
              <a:rPr dirty="0" sz="1300" spc="-100">
                <a:latin typeface="Arial"/>
                <a:cs typeface="Arial"/>
              </a:rPr>
              <a:t> </a:t>
            </a:r>
            <a:r>
              <a:rPr dirty="0" sz="1300" spc="-35">
                <a:latin typeface="Arial"/>
                <a:cs typeface="Arial"/>
              </a:rPr>
              <a:t>I</a:t>
            </a:r>
            <a:r>
              <a:rPr dirty="0" sz="1300" spc="-75">
                <a:latin typeface="Arial"/>
                <a:cs typeface="Arial"/>
              </a:rPr>
              <a:t>d</a:t>
            </a:r>
            <a:r>
              <a:rPr dirty="0" sz="1300" spc="-95">
                <a:latin typeface="Arial"/>
                <a:cs typeface="Arial"/>
              </a:rPr>
              <a:t>e</a:t>
            </a:r>
            <a:r>
              <a:rPr dirty="0" sz="1300" spc="-130">
                <a:latin typeface="Arial"/>
                <a:cs typeface="Arial"/>
              </a:rPr>
              <a:t>a</a:t>
            </a:r>
            <a:r>
              <a:rPr dirty="0" sz="1300" spc="-105">
                <a:latin typeface="Arial"/>
                <a:cs typeface="Arial"/>
              </a:rPr>
              <a:t>s  </a:t>
            </a:r>
            <a:r>
              <a:rPr dirty="0" sz="1300" spc="-55">
                <a:latin typeface="Arial"/>
                <a:cs typeface="Arial"/>
              </a:rPr>
              <a:t>(1</a:t>
            </a:r>
            <a:r>
              <a:rPr dirty="0" sz="1300" spc="-8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in</a:t>
            </a:r>
            <a:r>
              <a:rPr dirty="0" sz="1300" spc="-90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p</a:t>
            </a:r>
            <a:r>
              <a:rPr dirty="0" sz="1300" spc="-15">
                <a:latin typeface="Arial"/>
                <a:cs typeface="Arial"/>
              </a:rPr>
              <a:t>r</a:t>
            </a:r>
            <a:r>
              <a:rPr dirty="0" sz="1300" spc="-95">
                <a:latin typeface="Arial"/>
                <a:cs typeface="Arial"/>
              </a:rPr>
              <a:t>e</a:t>
            </a:r>
            <a:r>
              <a:rPr dirty="0" sz="1300" spc="-60">
                <a:latin typeface="Arial"/>
                <a:cs typeface="Arial"/>
              </a:rPr>
              <a:t>p</a:t>
            </a:r>
            <a:r>
              <a:rPr dirty="0" sz="1300" spc="-130">
                <a:latin typeface="Arial"/>
                <a:cs typeface="Arial"/>
              </a:rPr>
              <a:t>a</a:t>
            </a:r>
            <a:r>
              <a:rPr dirty="0" sz="1300" spc="-20">
                <a:latin typeface="Arial"/>
                <a:cs typeface="Arial"/>
              </a:rPr>
              <a:t>r</a:t>
            </a:r>
            <a:r>
              <a:rPr dirty="0" sz="1300" spc="-150">
                <a:latin typeface="Arial"/>
                <a:cs typeface="Arial"/>
              </a:rPr>
              <a:t>a</a:t>
            </a:r>
            <a:r>
              <a:rPr dirty="0" sz="1300" spc="5">
                <a:latin typeface="Arial"/>
                <a:cs typeface="Arial"/>
              </a:rPr>
              <a:t>ti</a:t>
            </a:r>
            <a:r>
              <a:rPr dirty="0" sz="1300" spc="-5">
                <a:latin typeface="Arial"/>
                <a:cs typeface="Arial"/>
              </a:rPr>
              <a:t>o</a:t>
            </a:r>
            <a:r>
              <a:rPr dirty="0" sz="1300" spc="-70">
                <a:latin typeface="Arial"/>
                <a:cs typeface="Arial"/>
              </a:rPr>
              <a:t>n</a:t>
            </a:r>
            <a:r>
              <a:rPr dirty="0" sz="1300" spc="-45">
                <a:latin typeface="Arial"/>
                <a:cs typeface="Arial"/>
              </a:rPr>
              <a:t>)</a:t>
            </a:r>
            <a:endParaRPr sz="1300">
              <a:latin typeface="Arial"/>
              <a:cs typeface="Arial"/>
            </a:endParaRPr>
          </a:p>
          <a:p>
            <a:pPr marL="363855" indent="-189865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364490" algn="l"/>
              </a:tabLst>
            </a:pPr>
            <a:r>
              <a:rPr dirty="0" sz="1300" spc="-65">
                <a:latin typeface="Arial"/>
                <a:cs typeface="Arial"/>
              </a:rPr>
              <a:t>4</a:t>
            </a:r>
            <a:r>
              <a:rPr dirty="0" sz="1300" spc="-85">
                <a:latin typeface="Arial"/>
                <a:cs typeface="Arial"/>
              </a:rPr>
              <a:t> </a:t>
            </a:r>
            <a:r>
              <a:rPr dirty="0" sz="1300" spc="-160">
                <a:latin typeface="Arial"/>
                <a:cs typeface="Arial"/>
              </a:rPr>
              <a:t>s</a:t>
            </a:r>
            <a:r>
              <a:rPr dirty="0" sz="1300" spc="-90">
                <a:latin typeface="Arial"/>
                <a:cs typeface="Arial"/>
              </a:rPr>
              <a:t>e</a:t>
            </a:r>
            <a:r>
              <a:rPr dirty="0" sz="1300" spc="-25">
                <a:latin typeface="Arial"/>
                <a:cs typeface="Arial"/>
              </a:rPr>
              <a:t>l</a:t>
            </a:r>
            <a:r>
              <a:rPr dirty="0" sz="1300" spc="-75">
                <a:latin typeface="Arial"/>
                <a:cs typeface="Arial"/>
              </a:rPr>
              <a:t>e</a:t>
            </a:r>
            <a:r>
              <a:rPr dirty="0" sz="1300" spc="-114">
                <a:latin typeface="Arial"/>
                <a:cs typeface="Arial"/>
              </a:rPr>
              <a:t>c</a:t>
            </a:r>
            <a:r>
              <a:rPr dirty="0" sz="1300" spc="40">
                <a:latin typeface="Arial"/>
                <a:cs typeface="Arial"/>
              </a:rPr>
              <a:t>t</a:t>
            </a:r>
            <a:r>
              <a:rPr dirty="0" sz="1300" spc="-95">
                <a:latin typeface="Arial"/>
                <a:cs typeface="Arial"/>
              </a:rPr>
              <a:t>e</a:t>
            </a:r>
            <a:r>
              <a:rPr dirty="0" sz="1300" spc="-50">
                <a:latin typeface="Arial"/>
                <a:cs typeface="Arial"/>
              </a:rPr>
              <a:t>d</a:t>
            </a:r>
            <a:r>
              <a:rPr dirty="0" sz="1300" spc="-105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p</a:t>
            </a:r>
            <a:r>
              <a:rPr dirty="0" sz="1300" spc="-20">
                <a:latin typeface="Arial"/>
                <a:cs typeface="Arial"/>
              </a:rPr>
              <a:t>r</a:t>
            </a:r>
            <a:r>
              <a:rPr dirty="0" sz="1300" spc="-60">
                <a:latin typeface="Arial"/>
                <a:cs typeface="Arial"/>
              </a:rPr>
              <a:t>o</a:t>
            </a:r>
            <a:r>
              <a:rPr dirty="0" sz="1300">
                <a:latin typeface="Arial"/>
                <a:cs typeface="Arial"/>
              </a:rPr>
              <a:t>j</a:t>
            </a:r>
            <a:r>
              <a:rPr dirty="0" sz="1300" spc="-95">
                <a:latin typeface="Arial"/>
                <a:cs typeface="Arial"/>
              </a:rPr>
              <a:t>e</a:t>
            </a:r>
            <a:r>
              <a:rPr dirty="0" sz="1300" spc="-114">
                <a:latin typeface="Arial"/>
                <a:cs typeface="Arial"/>
              </a:rPr>
              <a:t>c</a:t>
            </a:r>
            <a:r>
              <a:rPr dirty="0" sz="1300" spc="-40">
                <a:latin typeface="Arial"/>
                <a:cs typeface="Arial"/>
              </a:rPr>
              <a:t>ts</a:t>
            </a:r>
            <a:endParaRPr sz="13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80457" y="4323969"/>
            <a:ext cx="1893570" cy="1169670"/>
          </a:xfrm>
          <a:prstGeom prst="rect">
            <a:avLst/>
          </a:prstGeom>
          <a:solidFill>
            <a:srgbClr val="DFEBF6"/>
          </a:solidFill>
          <a:ln w="19050">
            <a:solidFill>
              <a:srgbClr val="4966AC"/>
            </a:solidFill>
          </a:ln>
        </p:spPr>
        <p:txBody>
          <a:bodyPr wrap="square" lIns="0" tIns="34925" rIns="0" bIns="0" rtlCol="0" vert="horz">
            <a:spAutoFit/>
          </a:bodyPr>
          <a:lstStyle/>
          <a:p>
            <a:pPr marL="363855" indent="-189865">
              <a:lnSpc>
                <a:spcPct val="100000"/>
              </a:lnSpc>
              <a:spcBef>
                <a:spcPts val="275"/>
              </a:spcBef>
              <a:buFont typeface="Wingdings"/>
              <a:buChar char=""/>
              <a:tabLst>
                <a:tab pos="364490" algn="l"/>
              </a:tabLst>
            </a:pPr>
            <a:r>
              <a:rPr dirty="0" sz="1300" spc="-295">
                <a:latin typeface="Arial"/>
                <a:cs typeface="Arial"/>
              </a:rPr>
              <a:t>T</a:t>
            </a:r>
            <a:r>
              <a:rPr dirty="0" sz="1300" spc="-55">
                <a:latin typeface="Arial"/>
                <a:cs typeface="Arial"/>
              </a:rPr>
              <a:t>o</a:t>
            </a:r>
            <a:r>
              <a:rPr dirty="0" sz="1300" spc="40">
                <a:latin typeface="Arial"/>
                <a:cs typeface="Arial"/>
              </a:rPr>
              <a:t>t</a:t>
            </a:r>
            <a:r>
              <a:rPr dirty="0" sz="1300" spc="-130">
                <a:latin typeface="Arial"/>
                <a:cs typeface="Arial"/>
              </a:rPr>
              <a:t>a</a:t>
            </a:r>
            <a:r>
              <a:rPr dirty="0" sz="1300" spc="-5">
                <a:latin typeface="Arial"/>
                <a:cs typeface="Arial"/>
              </a:rPr>
              <a:t>l</a:t>
            </a:r>
            <a:r>
              <a:rPr dirty="0" sz="1300" spc="-100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bu</a:t>
            </a:r>
            <a:r>
              <a:rPr dirty="0" sz="1300" spc="-60">
                <a:latin typeface="Arial"/>
                <a:cs typeface="Arial"/>
              </a:rPr>
              <a:t>d</a:t>
            </a:r>
            <a:r>
              <a:rPr dirty="0" sz="1300" spc="-140">
                <a:latin typeface="Arial"/>
                <a:cs typeface="Arial"/>
              </a:rPr>
              <a:t>g</a:t>
            </a:r>
            <a:r>
              <a:rPr dirty="0" sz="1300" spc="-105">
                <a:latin typeface="Arial"/>
                <a:cs typeface="Arial"/>
              </a:rPr>
              <a:t>e</a:t>
            </a:r>
            <a:r>
              <a:rPr dirty="0" sz="1300" spc="65">
                <a:latin typeface="Arial"/>
                <a:cs typeface="Arial"/>
              </a:rPr>
              <a:t>t</a:t>
            </a:r>
            <a:r>
              <a:rPr dirty="0" sz="1300" spc="-95">
                <a:latin typeface="Arial"/>
                <a:cs typeface="Arial"/>
              </a:rPr>
              <a:t> </a:t>
            </a:r>
            <a:r>
              <a:rPr dirty="0" sz="1300" spc="-75">
                <a:latin typeface="Arial"/>
                <a:cs typeface="Arial"/>
              </a:rPr>
              <a:t>13</a:t>
            </a:r>
            <a:r>
              <a:rPr dirty="0" sz="1300" spc="-55">
                <a:latin typeface="Arial"/>
                <a:cs typeface="Arial"/>
              </a:rPr>
              <a:t>,5</a:t>
            </a:r>
            <a:r>
              <a:rPr dirty="0" sz="1300" spc="-10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M</a:t>
            </a:r>
            <a:r>
              <a:rPr dirty="0" sz="1300" spc="-65">
                <a:latin typeface="Arial"/>
                <a:cs typeface="Arial"/>
              </a:rPr>
              <a:t>€</a:t>
            </a:r>
            <a:endParaRPr sz="1300">
              <a:latin typeface="Arial"/>
              <a:cs typeface="Arial"/>
            </a:endParaRPr>
          </a:p>
          <a:p>
            <a:pPr marL="363855">
              <a:lnSpc>
                <a:spcPct val="100000"/>
              </a:lnSpc>
            </a:pPr>
            <a:r>
              <a:rPr dirty="0" sz="1300" spc="-70">
                <a:latin typeface="Arial"/>
                <a:cs typeface="Arial"/>
              </a:rPr>
              <a:t>(2022-2024)</a:t>
            </a:r>
            <a:endParaRPr sz="1300">
              <a:latin typeface="Arial"/>
              <a:cs typeface="Arial"/>
            </a:endParaRPr>
          </a:p>
          <a:p>
            <a:pPr marL="363855" marR="461009" indent="-18923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364490" algn="l"/>
              </a:tabLst>
            </a:pPr>
            <a:r>
              <a:rPr dirty="0" sz="1300" spc="-65">
                <a:latin typeface="Arial"/>
                <a:cs typeface="Arial"/>
              </a:rPr>
              <a:t>3</a:t>
            </a:r>
            <a:r>
              <a:rPr dirty="0" sz="1300" spc="-85">
                <a:latin typeface="Arial"/>
                <a:cs typeface="Arial"/>
              </a:rPr>
              <a:t> </a:t>
            </a:r>
            <a:r>
              <a:rPr dirty="0" sz="1300" spc="-175">
                <a:latin typeface="Arial"/>
                <a:cs typeface="Arial"/>
              </a:rPr>
              <a:t>T</a:t>
            </a:r>
            <a:r>
              <a:rPr dirty="0" sz="1300" spc="-60">
                <a:latin typeface="Arial"/>
                <a:cs typeface="Arial"/>
              </a:rPr>
              <a:t>h</a:t>
            </a:r>
            <a:r>
              <a:rPr dirty="0" sz="1300" spc="-95">
                <a:latin typeface="Arial"/>
                <a:cs typeface="Arial"/>
              </a:rPr>
              <a:t>e</a:t>
            </a:r>
            <a:r>
              <a:rPr dirty="0" sz="1300" spc="-75">
                <a:latin typeface="Arial"/>
                <a:cs typeface="Arial"/>
              </a:rPr>
              <a:t>m</a:t>
            </a:r>
            <a:r>
              <a:rPr dirty="0" sz="1300" spc="-140">
                <a:latin typeface="Arial"/>
                <a:cs typeface="Arial"/>
              </a:rPr>
              <a:t>a</a:t>
            </a:r>
            <a:r>
              <a:rPr dirty="0" sz="1300" spc="55">
                <a:latin typeface="Arial"/>
                <a:cs typeface="Arial"/>
              </a:rPr>
              <a:t>t</a:t>
            </a:r>
            <a:r>
              <a:rPr dirty="0" sz="1300" spc="-10">
                <a:latin typeface="Arial"/>
                <a:cs typeface="Arial"/>
              </a:rPr>
              <a:t>i</a:t>
            </a:r>
            <a:r>
              <a:rPr dirty="0" sz="1300" spc="-100">
                <a:latin typeface="Arial"/>
                <a:cs typeface="Arial"/>
              </a:rPr>
              <a:t>c</a:t>
            </a:r>
            <a:r>
              <a:rPr dirty="0" sz="1300" spc="-100">
                <a:latin typeface="Arial"/>
                <a:cs typeface="Arial"/>
              </a:rPr>
              <a:t> </a:t>
            </a:r>
            <a:r>
              <a:rPr dirty="0" sz="1300" spc="-254">
                <a:latin typeface="Arial"/>
                <a:cs typeface="Arial"/>
              </a:rPr>
              <a:t>C</a:t>
            </a:r>
            <a:r>
              <a:rPr dirty="0" sz="1300" spc="-125">
                <a:latin typeface="Arial"/>
                <a:cs typeface="Arial"/>
              </a:rPr>
              <a:t>a</a:t>
            </a:r>
            <a:r>
              <a:rPr dirty="0" sz="1300" spc="-50">
                <a:latin typeface="Arial"/>
                <a:cs typeface="Arial"/>
              </a:rPr>
              <a:t>lls  </a:t>
            </a:r>
            <a:r>
              <a:rPr dirty="0" sz="1300" spc="-55">
                <a:latin typeface="Arial"/>
                <a:cs typeface="Arial"/>
              </a:rPr>
              <a:t>(2</a:t>
            </a:r>
            <a:r>
              <a:rPr dirty="0" sz="1300" spc="-8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in</a:t>
            </a:r>
            <a:r>
              <a:rPr dirty="0" sz="1300" spc="-90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p</a:t>
            </a:r>
            <a:r>
              <a:rPr dirty="0" sz="1300" spc="-15">
                <a:latin typeface="Arial"/>
                <a:cs typeface="Arial"/>
              </a:rPr>
              <a:t>r</a:t>
            </a:r>
            <a:r>
              <a:rPr dirty="0" sz="1300" spc="-60">
                <a:latin typeface="Arial"/>
                <a:cs typeface="Arial"/>
              </a:rPr>
              <a:t>o</a:t>
            </a:r>
            <a:r>
              <a:rPr dirty="0" sz="1300" spc="-130">
                <a:latin typeface="Arial"/>
                <a:cs typeface="Arial"/>
              </a:rPr>
              <a:t>g</a:t>
            </a:r>
            <a:r>
              <a:rPr dirty="0" sz="1300" spc="-20">
                <a:latin typeface="Arial"/>
                <a:cs typeface="Arial"/>
              </a:rPr>
              <a:t>r</a:t>
            </a:r>
            <a:r>
              <a:rPr dirty="0" sz="1300" spc="-95">
                <a:latin typeface="Arial"/>
                <a:cs typeface="Arial"/>
              </a:rPr>
              <a:t>e</a:t>
            </a:r>
            <a:r>
              <a:rPr dirty="0" sz="1300" spc="-160">
                <a:latin typeface="Arial"/>
                <a:cs typeface="Arial"/>
              </a:rPr>
              <a:t>ss</a:t>
            </a:r>
            <a:r>
              <a:rPr dirty="0" sz="1300" spc="-45">
                <a:latin typeface="Arial"/>
                <a:cs typeface="Arial"/>
              </a:rPr>
              <a:t>)</a:t>
            </a:r>
            <a:endParaRPr sz="1300">
              <a:latin typeface="Arial"/>
              <a:cs typeface="Arial"/>
            </a:endParaRPr>
          </a:p>
          <a:p>
            <a:pPr marL="363855" indent="-189865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364490" algn="l"/>
              </a:tabLst>
            </a:pPr>
            <a:r>
              <a:rPr dirty="0" sz="1300" spc="-65">
                <a:latin typeface="Arial"/>
                <a:cs typeface="Arial"/>
              </a:rPr>
              <a:t>7</a:t>
            </a:r>
            <a:r>
              <a:rPr dirty="0" sz="1300" spc="-85">
                <a:latin typeface="Arial"/>
                <a:cs typeface="Arial"/>
              </a:rPr>
              <a:t> </a:t>
            </a:r>
            <a:r>
              <a:rPr dirty="0" sz="1300" spc="-160">
                <a:latin typeface="Arial"/>
                <a:cs typeface="Arial"/>
              </a:rPr>
              <a:t>s</a:t>
            </a:r>
            <a:r>
              <a:rPr dirty="0" sz="1300" spc="-90">
                <a:latin typeface="Arial"/>
                <a:cs typeface="Arial"/>
              </a:rPr>
              <a:t>e</a:t>
            </a:r>
            <a:r>
              <a:rPr dirty="0" sz="1300" spc="-25">
                <a:latin typeface="Arial"/>
                <a:cs typeface="Arial"/>
              </a:rPr>
              <a:t>l</a:t>
            </a:r>
            <a:r>
              <a:rPr dirty="0" sz="1300" spc="-75">
                <a:latin typeface="Arial"/>
                <a:cs typeface="Arial"/>
              </a:rPr>
              <a:t>e</a:t>
            </a:r>
            <a:r>
              <a:rPr dirty="0" sz="1300" spc="-114">
                <a:latin typeface="Arial"/>
                <a:cs typeface="Arial"/>
              </a:rPr>
              <a:t>c</a:t>
            </a:r>
            <a:r>
              <a:rPr dirty="0" sz="1300" spc="40">
                <a:latin typeface="Arial"/>
                <a:cs typeface="Arial"/>
              </a:rPr>
              <a:t>t</a:t>
            </a:r>
            <a:r>
              <a:rPr dirty="0" sz="1300" spc="-95">
                <a:latin typeface="Arial"/>
                <a:cs typeface="Arial"/>
              </a:rPr>
              <a:t>e</a:t>
            </a:r>
            <a:r>
              <a:rPr dirty="0" sz="1300" spc="-50">
                <a:latin typeface="Arial"/>
                <a:cs typeface="Arial"/>
              </a:rPr>
              <a:t>d</a:t>
            </a:r>
            <a:r>
              <a:rPr dirty="0" sz="1300" spc="-105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p</a:t>
            </a:r>
            <a:r>
              <a:rPr dirty="0" sz="1300" spc="-20">
                <a:latin typeface="Arial"/>
                <a:cs typeface="Arial"/>
              </a:rPr>
              <a:t>r</a:t>
            </a:r>
            <a:r>
              <a:rPr dirty="0" sz="1300" spc="-60">
                <a:latin typeface="Arial"/>
                <a:cs typeface="Arial"/>
              </a:rPr>
              <a:t>o</a:t>
            </a:r>
            <a:r>
              <a:rPr dirty="0" sz="1300">
                <a:latin typeface="Arial"/>
                <a:cs typeface="Arial"/>
              </a:rPr>
              <a:t>j</a:t>
            </a:r>
            <a:r>
              <a:rPr dirty="0" sz="1300" spc="-95">
                <a:latin typeface="Arial"/>
                <a:cs typeface="Arial"/>
              </a:rPr>
              <a:t>e</a:t>
            </a:r>
            <a:r>
              <a:rPr dirty="0" sz="1300" spc="-114">
                <a:latin typeface="Arial"/>
                <a:cs typeface="Arial"/>
              </a:rPr>
              <a:t>c</a:t>
            </a:r>
            <a:r>
              <a:rPr dirty="0" sz="1300" spc="-40">
                <a:latin typeface="Arial"/>
                <a:cs typeface="Arial"/>
              </a:rPr>
              <a:t>ts</a:t>
            </a:r>
            <a:endParaRPr sz="13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487536" y="4315586"/>
            <a:ext cx="2421890" cy="1207770"/>
          </a:xfrm>
          <a:prstGeom prst="rect">
            <a:avLst/>
          </a:prstGeom>
          <a:solidFill>
            <a:srgbClr val="DFEBF6"/>
          </a:solidFill>
          <a:ln w="19050">
            <a:solidFill>
              <a:srgbClr val="4966AC"/>
            </a:solidFill>
          </a:ln>
        </p:spPr>
        <p:txBody>
          <a:bodyPr wrap="square" lIns="0" tIns="34925" rIns="0" bIns="0" rtlCol="0" vert="horz">
            <a:spAutoFit/>
          </a:bodyPr>
          <a:lstStyle/>
          <a:p>
            <a:pPr marL="363855" indent="-189230">
              <a:lnSpc>
                <a:spcPct val="100000"/>
              </a:lnSpc>
              <a:spcBef>
                <a:spcPts val="275"/>
              </a:spcBef>
              <a:buFont typeface="Wingdings"/>
              <a:buChar char=""/>
              <a:tabLst>
                <a:tab pos="364490" algn="l"/>
              </a:tabLst>
            </a:pPr>
            <a:r>
              <a:rPr dirty="0" sz="1300" spc="-295">
                <a:latin typeface="Arial"/>
                <a:cs typeface="Arial"/>
              </a:rPr>
              <a:t>T</a:t>
            </a:r>
            <a:r>
              <a:rPr dirty="0" sz="1300" spc="-55">
                <a:latin typeface="Arial"/>
                <a:cs typeface="Arial"/>
              </a:rPr>
              <a:t>o</a:t>
            </a:r>
            <a:r>
              <a:rPr dirty="0" sz="1300" spc="40">
                <a:latin typeface="Arial"/>
                <a:cs typeface="Arial"/>
              </a:rPr>
              <a:t>t</a:t>
            </a:r>
            <a:r>
              <a:rPr dirty="0" sz="1300" spc="-125">
                <a:latin typeface="Arial"/>
                <a:cs typeface="Arial"/>
              </a:rPr>
              <a:t>a</a:t>
            </a:r>
            <a:r>
              <a:rPr dirty="0" sz="1300" spc="-5">
                <a:latin typeface="Arial"/>
                <a:cs typeface="Arial"/>
              </a:rPr>
              <a:t>l</a:t>
            </a:r>
            <a:r>
              <a:rPr dirty="0" sz="1300" spc="-100">
                <a:latin typeface="Arial"/>
                <a:cs typeface="Arial"/>
              </a:rPr>
              <a:t> </a:t>
            </a:r>
            <a:r>
              <a:rPr dirty="0" sz="1300" spc="-60">
                <a:latin typeface="Arial"/>
                <a:cs typeface="Arial"/>
              </a:rPr>
              <a:t>bu</a:t>
            </a:r>
            <a:r>
              <a:rPr dirty="0" sz="1300" spc="-65">
                <a:latin typeface="Arial"/>
                <a:cs typeface="Arial"/>
              </a:rPr>
              <a:t>d</a:t>
            </a:r>
            <a:r>
              <a:rPr dirty="0" sz="1300" spc="-140">
                <a:latin typeface="Arial"/>
                <a:cs typeface="Arial"/>
              </a:rPr>
              <a:t>g</a:t>
            </a:r>
            <a:r>
              <a:rPr dirty="0" sz="1300" spc="-110">
                <a:latin typeface="Arial"/>
                <a:cs typeface="Arial"/>
              </a:rPr>
              <a:t>e</a:t>
            </a:r>
            <a:r>
              <a:rPr dirty="0" sz="1300" spc="65">
                <a:latin typeface="Arial"/>
                <a:cs typeface="Arial"/>
              </a:rPr>
              <a:t>t</a:t>
            </a:r>
            <a:r>
              <a:rPr dirty="0" sz="1300" spc="-95">
                <a:latin typeface="Arial"/>
                <a:cs typeface="Arial"/>
              </a:rPr>
              <a:t> </a:t>
            </a:r>
            <a:r>
              <a:rPr dirty="0" sz="1300" spc="-75">
                <a:latin typeface="Arial"/>
                <a:cs typeface="Arial"/>
              </a:rPr>
              <a:t>6</a:t>
            </a:r>
            <a:r>
              <a:rPr dirty="0" sz="1300" spc="-55">
                <a:latin typeface="Arial"/>
                <a:cs typeface="Arial"/>
              </a:rPr>
              <a:t>,5</a:t>
            </a:r>
            <a:r>
              <a:rPr dirty="0" sz="1300" spc="-9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M</a:t>
            </a:r>
            <a:r>
              <a:rPr dirty="0" sz="1300" spc="-65">
                <a:latin typeface="Arial"/>
                <a:cs typeface="Arial"/>
              </a:rPr>
              <a:t>€</a:t>
            </a:r>
            <a:r>
              <a:rPr dirty="0" sz="1300" spc="-100">
                <a:latin typeface="Arial"/>
                <a:cs typeface="Arial"/>
              </a:rPr>
              <a:t> </a:t>
            </a:r>
            <a:r>
              <a:rPr dirty="0" sz="1300" spc="-40">
                <a:latin typeface="Arial"/>
                <a:cs typeface="Arial"/>
              </a:rPr>
              <a:t>(</a:t>
            </a:r>
            <a:r>
              <a:rPr dirty="0" sz="1300" spc="-80">
                <a:latin typeface="Arial"/>
                <a:cs typeface="Arial"/>
              </a:rPr>
              <a:t>2</a:t>
            </a:r>
            <a:r>
              <a:rPr dirty="0" sz="1300" spc="-75">
                <a:latin typeface="Arial"/>
                <a:cs typeface="Arial"/>
              </a:rPr>
              <a:t>02</a:t>
            </a:r>
            <a:r>
              <a:rPr dirty="0" sz="1300" spc="-80">
                <a:latin typeface="Arial"/>
                <a:cs typeface="Arial"/>
              </a:rPr>
              <a:t>2</a:t>
            </a:r>
            <a:r>
              <a:rPr dirty="0" sz="1300" spc="-35">
                <a:latin typeface="Arial"/>
                <a:cs typeface="Arial"/>
              </a:rPr>
              <a:t>-</a:t>
            </a:r>
            <a:endParaRPr sz="1300">
              <a:latin typeface="Arial"/>
              <a:cs typeface="Arial"/>
            </a:endParaRPr>
          </a:p>
          <a:p>
            <a:pPr marL="363855">
              <a:lnSpc>
                <a:spcPct val="100000"/>
              </a:lnSpc>
            </a:pPr>
            <a:r>
              <a:rPr dirty="0" sz="1300" spc="-70">
                <a:latin typeface="Arial"/>
                <a:cs typeface="Arial"/>
              </a:rPr>
              <a:t>2024)</a:t>
            </a:r>
            <a:endParaRPr sz="1300">
              <a:latin typeface="Arial"/>
              <a:cs typeface="Arial"/>
            </a:endParaRPr>
          </a:p>
          <a:p>
            <a:pPr marL="363855" indent="-18923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364490" algn="l"/>
              </a:tabLst>
            </a:pPr>
            <a:r>
              <a:rPr dirty="0" sz="1300" spc="-65">
                <a:latin typeface="Arial"/>
                <a:cs typeface="Arial"/>
              </a:rPr>
              <a:t>2</a:t>
            </a:r>
            <a:r>
              <a:rPr dirty="0" sz="1300" spc="-85">
                <a:latin typeface="Arial"/>
                <a:cs typeface="Arial"/>
              </a:rPr>
              <a:t> </a:t>
            </a:r>
            <a:r>
              <a:rPr dirty="0" sz="1300" spc="-254">
                <a:latin typeface="Arial"/>
                <a:cs typeface="Arial"/>
              </a:rPr>
              <a:t>C</a:t>
            </a:r>
            <a:r>
              <a:rPr dirty="0" sz="1300" spc="-125">
                <a:latin typeface="Arial"/>
                <a:cs typeface="Arial"/>
              </a:rPr>
              <a:t>a</a:t>
            </a:r>
            <a:r>
              <a:rPr dirty="0" sz="1300" spc="-50">
                <a:latin typeface="Arial"/>
                <a:cs typeface="Arial"/>
              </a:rPr>
              <a:t>lls</a:t>
            </a:r>
            <a:r>
              <a:rPr dirty="0" sz="1300" spc="-8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f</a:t>
            </a:r>
            <a:r>
              <a:rPr dirty="0" sz="1300" spc="-55">
                <a:latin typeface="Arial"/>
                <a:cs typeface="Arial"/>
              </a:rPr>
              <a:t>o</a:t>
            </a:r>
            <a:r>
              <a:rPr dirty="0" sz="1300" spc="15">
                <a:latin typeface="Arial"/>
                <a:cs typeface="Arial"/>
              </a:rPr>
              <a:t>r</a:t>
            </a:r>
            <a:r>
              <a:rPr dirty="0" sz="1300" spc="-100">
                <a:latin typeface="Arial"/>
                <a:cs typeface="Arial"/>
              </a:rPr>
              <a:t> </a:t>
            </a:r>
            <a:r>
              <a:rPr dirty="0" sz="1300" spc="-35">
                <a:latin typeface="Arial"/>
                <a:cs typeface="Arial"/>
              </a:rPr>
              <a:t>I</a:t>
            </a:r>
            <a:r>
              <a:rPr dirty="0" sz="1300" spc="-75">
                <a:latin typeface="Arial"/>
                <a:cs typeface="Arial"/>
              </a:rPr>
              <a:t>d</a:t>
            </a:r>
            <a:r>
              <a:rPr dirty="0" sz="1300" spc="-95">
                <a:latin typeface="Arial"/>
                <a:cs typeface="Arial"/>
              </a:rPr>
              <a:t>e</a:t>
            </a:r>
            <a:r>
              <a:rPr dirty="0" sz="1300" spc="-130">
                <a:latin typeface="Arial"/>
                <a:cs typeface="Arial"/>
              </a:rPr>
              <a:t>a</a:t>
            </a:r>
            <a:r>
              <a:rPr dirty="0" sz="1300" spc="-150">
                <a:latin typeface="Arial"/>
                <a:cs typeface="Arial"/>
              </a:rPr>
              <a:t>s</a:t>
            </a:r>
            <a:endParaRPr sz="1300">
              <a:latin typeface="Arial"/>
              <a:cs typeface="Arial"/>
            </a:endParaRPr>
          </a:p>
          <a:p>
            <a:pPr marL="363855" indent="-18923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364490" algn="l"/>
              </a:tabLst>
            </a:pPr>
            <a:r>
              <a:rPr dirty="0" sz="1300" spc="-65">
                <a:latin typeface="Arial"/>
                <a:cs typeface="Arial"/>
              </a:rPr>
              <a:t>4</a:t>
            </a:r>
            <a:r>
              <a:rPr dirty="0" sz="1300" spc="-85">
                <a:latin typeface="Arial"/>
                <a:cs typeface="Arial"/>
              </a:rPr>
              <a:t> </a:t>
            </a:r>
            <a:r>
              <a:rPr dirty="0" sz="1300" spc="-160">
                <a:latin typeface="Arial"/>
                <a:cs typeface="Arial"/>
              </a:rPr>
              <a:t>s</a:t>
            </a:r>
            <a:r>
              <a:rPr dirty="0" sz="1300" spc="-90">
                <a:latin typeface="Arial"/>
                <a:cs typeface="Arial"/>
              </a:rPr>
              <a:t>e</a:t>
            </a:r>
            <a:r>
              <a:rPr dirty="0" sz="1300" spc="-25">
                <a:latin typeface="Arial"/>
                <a:cs typeface="Arial"/>
              </a:rPr>
              <a:t>l</a:t>
            </a:r>
            <a:r>
              <a:rPr dirty="0" sz="1300" spc="-75">
                <a:latin typeface="Arial"/>
                <a:cs typeface="Arial"/>
              </a:rPr>
              <a:t>e</a:t>
            </a:r>
            <a:r>
              <a:rPr dirty="0" sz="1300" spc="-114">
                <a:latin typeface="Arial"/>
                <a:cs typeface="Arial"/>
              </a:rPr>
              <a:t>c</a:t>
            </a:r>
            <a:r>
              <a:rPr dirty="0" sz="1300" spc="40">
                <a:latin typeface="Arial"/>
                <a:cs typeface="Arial"/>
              </a:rPr>
              <a:t>t</a:t>
            </a:r>
            <a:r>
              <a:rPr dirty="0" sz="1300" spc="-95">
                <a:latin typeface="Arial"/>
                <a:cs typeface="Arial"/>
              </a:rPr>
              <a:t>e</a:t>
            </a:r>
            <a:r>
              <a:rPr dirty="0" sz="1300" spc="-50">
                <a:latin typeface="Arial"/>
                <a:cs typeface="Arial"/>
              </a:rPr>
              <a:t>d</a:t>
            </a:r>
            <a:r>
              <a:rPr dirty="0" sz="1300" spc="-105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p</a:t>
            </a:r>
            <a:r>
              <a:rPr dirty="0" sz="1300" spc="-20">
                <a:latin typeface="Arial"/>
                <a:cs typeface="Arial"/>
              </a:rPr>
              <a:t>r</a:t>
            </a:r>
            <a:r>
              <a:rPr dirty="0" sz="1300" spc="-60">
                <a:latin typeface="Arial"/>
                <a:cs typeface="Arial"/>
              </a:rPr>
              <a:t>o</a:t>
            </a:r>
            <a:r>
              <a:rPr dirty="0" sz="1300">
                <a:latin typeface="Arial"/>
                <a:cs typeface="Arial"/>
              </a:rPr>
              <a:t>j</a:t>
            </a:r>
            <a:r>
              <a:rPr dirty="0" sz="1300" spc="-95">
                <a:latin typeface="Arial"/>
                <a:cs typeface="Arial"/>
              </a:rPr>
              <a:t>e</a:t>
            </a:r>
            <a:r>
              <a:rPr dirty="0" sz="1300" spc="-114">
                <a:latin typeface="Arial"/>
                <a:cs typeface="Arial"/>
              </a:rPr>
              <a:t>c</a:t>
            </a:r>
            <a:r>
              <a:rPr dirty="0" sz="1300" spc="-40">
                <a:latin typeface="Arial"/>
                <a:cs typeface="Arial"/>
              </a:rPr>
              <a:t>ts</a:t>
            </a:r>
            <a:r>
              <a:rPr dirty="0" sz="1300" spc="-10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(fi</a:t>
            </a:r>
            <a:r>
              <a:rPr dirty="0" sz="1300" spc="-35">
                <a:latin typeface="Arial"/>
                <a:cs typeface="Arial"/>
              </a:rPr>
              <a:t>r</a:t>
            </a:r>
            <a:r>
              <a:rPr dirty="0" sz="1300" spc="-175">
                <a:latin typeface="Arial"/>
                <a:cs typeface="Arial"/>
              </a:rPr>
              <a:t>s</a:t>
            </a:r>
            <a:r>
              <a:rPr dirty="0" sz="1300" spc="65">
                <a:latin typeface="Arial"/>
                <a:cs typeface="Arial"/>
              </a:rPr>
              <a:t>t</a:t>
            </a:r>
            <a:r>
              <a:rPr dirty="0" sz="1300" spc="-90">
                <a:latin typeface="Arial"/>
                <a:cs typeface="Arial"/>
              </a:rPr>
              <a:t> </a:t>
            </a:r>
            <a:r>
              <a:rPr dirty="0" sz="1300" spc="-114">
                <a:latin typeface="Arial"/>
                <a:cs typeface="Arial"/>
              </a:rPr>
              <a:t>c</a:t>
            </a:r>
            <a:r>
              <a:rPr dirty="0" sz="1300" spc="-125">
                <a:latin typeface="Arial"/>
                <a:cs typeface="Arial"/>
              </a:rPr>
              <a:t>a</a:t>
            </a:r>
            <a:r>
              <a:rPr dirty="0" sz="1300" spc="-20">
                <a:latin typeface="Arial"/>
                <a:cs typeface="Arial"/>
              </a:rPr>
              <a:t>ll)</a:t>
            </a:r>
            <a:endParaRPr sz="1300">
              <a:latin typeface="Arial"/>
              <a:cs typeface="Arial"/>
            </a:endParaRPr>
          </a:p>
          <a:p>
            <a:pPr marL="363855" indent="-18923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364490" algn="l"/>
              </a:tabLst>
            </a:pPr>
            <a:r>
              <a:rPr dirty="0" sz="1300" spc="-65">
                <a:latin typeface="Arial"/>
                <a:cs typeface="Arial"/>
              </a:rPr>
              <a:t>3</a:t>
            </a:r>
            <a:r>
              <a:rPr dirty="0" sz="1300" spc="-85">
                <a:latin typeface="Arial"/>
                <a:cs typeface="Arial"/>
              </a:rPr>
              <a:t> </a:t>
            </a:r>
            <a:r>
              <a:rPr dirty="0" sz="1300" spc="-160">
                <a:latin typeface="Arial"/>
                <a:cs typeface="Arial"/>
              </a:rPr>
              <a:t>s</a:t>
            </a:r>
            <a:r>
              <a:rPr dirty="0" sz="1300" spc="-90">
                <a:latin typeface="Arial"/>
                <a:cs typeface="Arial"/>
              </a:rPr>
              <a:t>e</a:t>
            </a:r>
            <a:r>
              <a:rPr dirty="0" sz="1300" spc="-25">
                <a:latin typeface="Arial"/>
                <a:cs typeface="Arial"/>
              </a:rPr>
              <a:t>l</a:t>
            </a:r>
            <a:r>
              <a:rPr dirty="0" sz="1300" spc="-75">
                <a:latin typeface="Arial"/>
                <a:cs typeface="Arial"/>
              </a:rPr>
              <a:t>e</a:t>
            </a:r>
            <a:r>
              <a:rPr dirty="0" sz="1300" spc="-114">
                <a:latin typeface="Arial"/>
                <a:cs typeface="Arial"/>
              </a:rPr>
              <a:t>c</a:t>
            </a:r>
            <a:r>
              <a:rPr dirty="0" sz="1300" spc="40">
                <a:latin typeface="Arial"/>
                <a:cs typeface="Arial"/>
              </a:rPr>
              <a:t>t</a:t>
            </a:r>
            <a:r>
              <a:rPr dirty="0" sz="1300" spc="-95">
                <a:latin typeface="Arial"/>
                <a:cs typeface="Arial"/>
              </a:rPr>
              <a:t>e</a:t>
            </a:r>
            <a:r>
              <a:rPr dirty="0" sz="1300" spc="-50">
                <a:latin typeface="Arial"/>
                <a:cs typeface="Arial"/>
              </a:rPr>
              <a:t>d</a:t>
            </a:r>
            <a:r>
              <a:rPr dirty="0" sz="1300" spc="-105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p</a:t>
            </a:r>
            <a:r>
              <a:rPr dirty="0" sz="1300" spc="-20">
                <a:latin typeface="Arial"/>
                <a:cs typeface="Arial"/>
              </a:rPr>
              <a:t>r</a:t>
            </a:r>
            <a:r>
              <a:rPr dirty="0" sz="1300" spc="-60">
                <a:latin typeface="Arial"/>
                <a:cs typeface="Arial"/>
              </a:rPr>
              <a:t>o</a:t>
            </a:r>
            <a:r>
              <a:rPr dirty="0" sz="1300">
                <a:latin typeface="Arial"/>
                <a:cs typeface="Arial"/>
              </a:rPr>
              <a:t>j</a:t>
            </a:r>
            <a:r>
              <a:rPr dirty="0" sz="1300" spc="-95">
                <a:latin typeface="Arial"/>
                <a:cs typeface="Arial"/>
              </a:rPr>
              <a:t>e</a:t>
            </a:r>
            <a:r>
              <a:rPr dirty="0" sz="1300" spc="-114">
                <a:latin typeface="Arial"/>
                <a:cs typeface="Arial"/>
              </a:rPr>
              <a:t>c</a:t>
            </a:r>
            <a:r>
              <a:rPr dirty="0" sz="1300" spc="-40">
                <a:latin typeface="Arial"/>
                <a:cs typeface="Arial"/>
              </a:rPr>
              <a:t>ts</a:t>
            </a:r>
            <a:r>
              <a:rPr dirty="0" sz="1300" spc="-100">
                <a:latin typeface="Arial"/>
                <a:cs typeface="Arial"/>
              </a:rPr>
              <a:t> </a:t>
            </a:r>
            <a:r>
              <a:rPr dirty="0" sz="1300" spc="-80">
                <a:latin typeface="Arial"/>
                <a:cs typeface="Arial"/>
              </a:rPr>
              <a:t>(</a:t>
            </a:r>
            <a:r>
              <a:rPr dirty="0" sz="1300" spc="-120">
                <a:latin typeface="Arial"/>
                <a:cs typeface="Arial"/>
              </a:rPr>
              <a:t>s</a:t>
            </a:r>
            <a:r>
              <a:rPr dirty="0" sz="1300" spc="-90">
                <a:latin typeface="Arial"/>
                <a:cs typeface="Arial"/>
              </a:rPr>
              <a:t>e</a:t>
            </a:r>
            <a:r>
              <a:rPr dirty="0" sz="1300" spc="-110">
                <a:latin typeface="Arial"/>
                <a:cs typeface="Arial"/>
              </a:rPr>
              <a:t>c</a:t>
            </a:r>
            <a:r>
              <a:rPr dirty="0" sz="1300" spc="-45">
                <a:latin typeface="Arial"/>
                <a:cs typeface="Arial"/>
              </a:rPr>
              <a:t>.</a:t>
            </a:r>
            <a:r>
              <a:rPr dirty="0" sz="1300" spc="-100">
                <a:latin typeface="Arial"/>
                <a:cs typeface="Arial"/>
              </a:rPr>
              <a:t> </a:t>
            </a:r>
            <a:r>
              <a:rPr dirty="0" sz="1300" spc="-114">
                <a:latin typeface="Arial"/>
                <a:cs typeface="Arial"/>
              </a:rPr>
              <a:t>c</a:t>
            </a:r>
            <a:r>
              <a:rPr dirty="0" sz="1300" spc="-130">
                <a:latin typeface="Arial"/>
                <a:cs typeface="Arial"/>
              </a:rPr>
              <a:t>a</a:t>
            </a:r>
            <a:r>
              <a:rPr dirty="0" sz="1300" spc="-20">
                <a:latin typeface="Arial"/>
                <a:cs typeface="Arial"/>
              </a:rPr>
              <a:t>ll)</a:t>
            </a:r>
            <a:endParaRPr sz="13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08279" y="3352419"/>
            <a:ext cx="299085" cy="1081405"/>
          </a:xfrm>
          <a:prstGeom prst="rect">
            <a:avLst/>
          </a:prstGeom>
          <a:solidFill>
            <a:srgbClr val="DFEBF6"/>
          </a:solidFill>
          <a:ln w="19050">
            <a:solidFill>
              <a:srgbClr val="4966AC"/>
            </a:solidFill>
          </a:ln>
        </p:spPr>
        <p:txBody>
          <a:bodyPr wrap="square" lIns="0" tIns="34925" rIns="0" bIns="0" rtlCol="0" vert="vert270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275"/>
              </a:spcBef>
            </a:pPr>
            <a:r>
              <a:rPr dirty="0" sz="1300" spc="-125">
                <a:latin typeface="Arial"/>
                <a:cs typeface="Arial"/>
              </a:rPr>
              <a:t>I4DP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056638" y="3298697"/>
            <a:ext cx="7532370" cy="857250"/>
            <a:chOff x="2056638" y="3298697"/>
            <a:chExt cx="7532370" cy="857250"/>
          </a:xfrm>
        </p:grpSpPr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39442" y="3300983"/>
              <a:ext cx="679450" cy="80694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56859" y="3298697"/>
              <a:ext cx="1110996" cy="85725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56638" y="3300983"/>
              <a:ext cx="895350" cy="82600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731757" y="3316985"/>
              <a:ext cx="857250" cy="813278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9928352" y="5874511"/>
            <a:ext cx="2006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90" b="1" i="1">
                <a:solidFill>
                  <a:srgbClr val="C00000"/>
                </a:solidFill>
                <a:latin typeface="Arial-BoldItalicMT"/>
                <a:cs typeface="Arial-BoldItalicMT"/>
              </a:rPr>
              <a:t>18</a:t>
            </a:r>
            <a:r>
              <a:rPr dirty="0" sz="1800" spc="-90" b="1" i="1">
                <a:solidFill>
                  <a:srgbClr val="C00000"/>
                </a:solidFill>
                <a:latin typeface="Arial-BoldItalicMT"/>
                <a:cs typeface="Arial-BoldItalicMT"/>
              </a:rPr>
              <a:t> </a:t>
            </a:r>
            <a:r>
              <a:rPr dirty="0" sz="1800" spc="-145" b="1" i="1">
                <a:solidFill>
                  <a:srgbClr val="C00000"/>
                </a:solidFill>
                <a:latin typeface="Arial-BoldItalicMT"/>
                <a:cs typeface="Arial-BoldItalicMT"/>
              </a:rPr>
              <a:t>n</a:t>
            </a:r>
            <a:r>
              <a:rPr dirty="0" sz="1800" spc="-145" b="1" i="1">
                <a:solidFill>
                  <a:srgbClr val="C00000"/>
                </a:solidFill>
                <a:latin typeface="Arial-BoldItalicMT"/>
                <a:cs typeface="Arial-BoldItalicMT"/>
              </a:rPr>
              <a:t>e</a:t>
            </a:r>
            <a:r>
              <a:rPr dirty="0" sz="1800" spc="-60" b="1" i="1">
                <a:solidFill>
                  <a:srgbClr val="C00000"/>
                </a:solidFill>
                <a:latin typeface="Arial-BoldItalicMT"/>
                <a:cs typeface="Arial-BoldItalicMT"/>
              </a:rPr>
              <a:t>w</a:t>
            </a:r>
            <a:r>
              <a:rPr dirty="0" sz="1800" spc="-85" b="1" i="1">
                <a:solidFill>
                  <a:srgbClr val="C00000"/>
                </a:solidFill>
                <a:latin typeface="Arial-BoldItalicMT"/>
                <a:cs typeface="Arial-BoldItalicMT"/>
              </a:rPr>
              <a:t> </a:t>
            </a:r>
            <a:r>
              <a:rPr dirty="0" sz="1800" spc="-220" b="1" i="1">
                <a:solidFill>
                  <a:srgbClr val="C00000"/>
                </a:solidFill>
                <a:latin typeface="Arial-BoldItalicMT"/>
                <a:cs typeface="Arial-BoldItalicMT"/>
              </a:rPr>
              <a:t>P</a:t>
            </a:r>
            <a:r>
              <a:rPr dirty="0" sz="1800" spc="-90" b="1" i="1">
                <a:solidFill>
                  <a:srgbClr val="C00000"/>
                </a:solidFill>
                <a:latin typeface="Arial-BoldItalicMT"/>
                <a:cs typeface="Arial-BoldItalicMT"/>
              </a:rPr>
              <a:t>i</a:t>
            </a:r>
            <a:r>
              <a:rPr dirty="0" sz="1800" spc="-65" b="1" i="1">
                <a:solidFill>
                  <a:srgbClr val="C00000"/>
                </a:solidFill>
                <a:latin typeface="Arial-BoldItalicMT"/>
                <a:cs typeface="Arial-BoldItalicMT"/>
              </a:rPr>
              <a:t>lot</a:t>
            </a:r>
            <a:r>
              <a:rPr dirty="0" sz="1800" spc="-100" b="1" i="1">
                <a:solidFill>
                  <a:srgbClr val="C00000"/>
                </a:solidFill>
                <a:latin typeface="Arial-BoldItalicMT"/>
                <a:cs typeface="Arial-BoldItalicMT"/>
              </a:rPr>
              <a:t> </a:t>
            </a:r>
            <a:r>
              <a:rPr dirty="0" sz="1800" spc="-150" b="1" i="1">
                <a:solidFill>
                  <a:srgbClr val="C00000"/>
                </a:solidFill>
                <a:latin typeface="Arial-BoldItalicMT"/>
                <a:cs typeface="Arial-BoldItalicMT"/>
              </a:rPr>
              <a:t>Pro</a:t>
            </a:r>
            <a:r>
              <a:rPr dirty="0" sz="1800" spc="-70" b="1" i="1">
                <a:solidFill>
                  <a:srgbClr val="C00000"/>
                </a:solidFill>
                <a:latin typeface="Arial-BoldItalicMT"/>
                <a:cs typeface="Arial-BoldItalicMT"/>
              </a:rPr>
              <a:t>j</a:t>
            </a:r>
            <a:r>
              <a:rPr dirty="0" sz="1800" spc="-195" b="1" i="1">
                <a:solidFill>
                  <a:srgbClr val="C00000"/>
                </a:solidFill>
                <a:latin typeface="Arial-BoldItalicMT"/>
                <a:cs typeface="Arial-BoldItalicMT"/>
              </a:rPr>
              <a:t>e</a:t>
            </a:r>
            <a:r>
              <a:rPr dirty="0" sz="1800" spc="-200" b="1" i="1">
                <a:solidFill>
                  <a:srgbClr val="C00000"/>
                </a:solidFill>
                <a:latin typeface="Arial-BoldItalicMT"/>
                <a:cs typeface="Arial-BoldItalicMT"/>
              </a:rPr>
              <a:t>c</a:t>
            </a:r>
            <a:r>
              <a:rPr dirty="0" sz="1800" spc="-135" b="1" i="1">
                <a:solidFill>
                  <a:srgbClr val="C00000"/>
                </a:solidFill>
                <a:latin typeface="Arial-BoldItalicMT"/>
                <a:cs typeface="Arial-BoldItalicMT"/>
              </a:rPr>
              <a:t>ts</a:t>
            </a:r>
            <a:endParaRPr sz="1800">
              <a:latin typeface="Arial-BoldItalicMT"/>
              <a:cs typeface="Arial-BoldItalicMT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 spc="-90"/>
              <a:t>10</a:t>
            </a:fld>
            <a:r>
              <a:rPr dirty="0" spc="5"/>
              <a:t>/15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 spc="-80"/>
              <a:t>2ND</a:t>
            </a:r>
            <a:r>
              <a:rPr dirty="0" spc="-50"/>
              <a:t> </a:t>
            </a:r>
            <a:r>
              <a:rPr dirty="0" spc="-100"/>
              <a:t>EDITION</a:t>
            </a:r>
            <a:r>
              <a:rPr dirty="0" spc="-50"/>
              <a:t> </a:t>
            </a:r>
            <a:r>
              <a:rPr dirty="0" spc="-135"/>
              <a:t>EUROPEAN</a:t>
            </a:r>
            <a:r>
              <a:rPr dirty="0" spc="-70"/>
              <a:t> </a:t>
            </a:r>
            <a:r>
              <a:rPr dirty="0" spc="-105"/>
              <a:t>SYMPOSIUM</a:t>
            </a:r>
            <a:r>
              <a:rPr dirty="0" spc="-70"/>
              <a:t> </a:t>
            </a:r>
            <a:r>
              <a:rPr dirty="0" spc="-155"/>
              <a:t>BY</a:t>
            </a:r>
            <a:r>
              <a:rPr dirty="0" spc="-45"/>
              <a:t> </a:t>
            </a:r>
            <a:r>
              <a:rPr dirty="0" spc="-155"/>
              <a:t>NEREUS</a:t>
            </a:r>
            <a:r>
              <a:rPr dirty="0" spc="-60"/>
              <a:t> </a:t>
            </a:r>
            <a:r>
              <a:rPr dirty="0" spc="-125"/>
              <a:t>REGIONS,</a:t>
            </a:r>
            <a:r>
              <a:rPr dirty="0" spc="-60"/>
              <a:t> </a:t>
            </a:r>
            <a:r>
              <a:rPr dirty="0" spc="-100"/>
              <a:t>MATERA/BASILICATA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 spc="-50"/>
              <a:t>2</a:t>
            </a:r>
            <a:r>
              <a:rPr dirty="0" spc="-30"/>
              <a:t>8</a:t>
            </a:r>
            <a:r>
              <a:rPr dirty="0" spc="-35"/>
              <a:t>-</a:t>
            </a:r>
            <a:r>
              <a:rPr dirty="0" spc="-50"/>
              <a:t>29</a:t>
            </a:r>
            <a:r>
              <a:rPr dirty="0" spc="-45"/>
              <a:t> </a:t>
            </a:r>
            <a:r>
              <a:rPr dirty="0" spc="-200"/>
              <a:t>S</a:t>
            </a:r>
            <a:r>
              <a:rPr dirty="0" spc="-195"/>
              <a:t>E</a:t>
            </a:r>
            <a:r>
              <a:rPr dirty="0" spc="-145"/>
              <a:t>P</a:t>
            </a:r>
            <a:r>
              <a:rPr dirty="0" spc="-135"/>
              <a:t>T</a:t>
            </a:r>
            <a:r>
              <a:rPr dirty="0" spc="-180"/>
              <a:t>E</a:t>
            </a:r>
            <a:r>
              <a:rPr dirty="0" spc="-114"/>
              <a:t>MBER</a:t>
            </a:r>
            <a:r>
              <a:rPr dirty="0" spc="-75"/>
              <a:t> </a:t>
            </a:r>
            <a:r>
              <a:rPr dirty="0" spc="-50"/>
              <a:t>2023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7592" y="440181"/>
            <a:ext cx="5701030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10"/>
              <a:t>Innovation</a:t>
            </a:r>
            <a:r>
              <a:rPr dirty="0" spc="-265"/>
              <a:t> </a:t>
            </a:r>
            <a:r>
              <a:rPr dirty="0" spc="-165"/>
              <a:t>for</a:t>
            </a:r>
            <a:r>
              <a:rPr dirty="0" spc="-240"/>
              <a:t> </a:t>
            </a:r>
            <a:r>
              <a:rPr dirty="0" spc="-235"/>
              <a:t>Downstream</a:t>
            </a:r>
            <a:r>
              <a:rPr dirty="0" spc="-260"/>
              <a:t> </a:t>
            </a:r>
            <a:r>
              <a:rPr dirty="0" spc="-215"/>
              <a:t>Preparation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047" y="1327912"/>
            <a:ext cx="8576310" cy="758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298450" marR="5080" indent="-285750">
              <a:lnSpc>
                <a:spcPct val="100000"/>
              </a:lnSpc>
              <a:spcBef>
                <a:spcPts val="105"/>
              </a:spcBef>
              <a:buClr>
                <a:srgbClr val="4966AC"/>
              </a:buClr>
              <a:buFont typeface="Wingdings"/>
              <a:buChar char=""/>
              <a:tabLst>
                <a:tab pos="298450" algn="l"/>
              </a:tabLst>
            </a:pPr>
            <a:r>
              <a:rPr dirty="0" sz="1600" spc="-125">
                <a:solidFill>
                  <a:srgbClr val="224F77"/>
                </a:solidFill>
                <a:latin typeface="Arial"/>
                <a:cs typeface="Arial"/>
              </a:rPr>
              <a:t>The </a:t>
            </a:r>
            <a:r>
              <a:rPr dirty="0" sz="1600" spc="-80">
                <a:solidFill>
                  <a:srgbClr val="224F77"/>
                </a:solidFill>
                <a:latin typeface="Arial"/>
                <a:cs typeface="Arial"/>
              </a:rPr>
              <a:t>main </a:t>
            </a:r>
            <a:r>
              <a:rPr dirty="0" sz="1600" spc="-100">
                <a:solidFill>
                  <a:srgbClr val="224F77"/>
                </a:solidFill>
                <a:latin typeface="Arial"/>
                <a:cs typeface="Arial"/>
              </a:rPr>
              <a:t>focus </a:t>
            </a:r>
            <a:r>
              <a:rPr dirty="0" sz="1600" spc="-15">
                <a:solidFill>
                  <a:srgbClr val="224F77"/>
                </a:solidFill>
                <a:latin typeface="Arial"/>
                <a:cs typeface="Arial"/>
              </a:rPr>
              <a:t>of </a:t>
            </a:r>
            <a:r>
              <a:rPr dirty="0" sz="1600" spc="-50">
                <a:solidFill>
                  <a:srgbClr val="224F77"/>
                </a:solidFill>
                <a:latin typeface="Arial"/>
                <a:cs typeface="Arial"/>
              </a:rPr>
              <a:t>this </a:t>
            </a:r>
            <a:r>
              <a:rPr dirty="0" sz="1600" spc="-85">
                <a:solidFill>
                  <a:srgbClr val="224F77"/>
                </a:solidFill>
                <a:latin typeface="Arial"/>
                <a:cs typeface="Arial"/>
              </a:rPr>
              <a:t>program </a:t>
            </a:r>
            <a:r>
              <a:rPr dirty="0" sz="1600" spc="-100">
                <a:solidFill>
                  <a:srgbClr val="224F77"/>
                </a:solidFill>
                <a:latin typeface="Arial"/>
                <a:cs typeface="Arial"/>
              </a:rPr>
              <a:t>is </a:t>
            </a:r>
            <a:r>
              <a:rPr dirty="0" sz="1600" spc="-10">
                <a:solidFill>
                  <a:srgbClr val="224F77"/>
                </a:solidFill>
                <a:latin typeface="Arial"/>
                <a:cs typeface="Arial"/>
              </a:rPr>
              <a:t>to </a:t>
            </a:r>
            <a:r>
              <a:rPr dirty="0" sz="1600" spc="-65">
                <a:solidFill>
                  <a:srgbClr val="224F77"/>
                </a:solidFill>
                <a:latin typeface="Arial"/>
                <a:cs typeface="Arial"/>
              </a:rPr>
              <a:t>stimulate </a:t>
            </a:r>
            <a:r>
              <a:rPr dirty="0" sz="1600" spc="-40">
                <a:solidFill>
                  <a:srgbClr val="224F77"/>
                </a:solidFill>
                <a:latin typeface="Arial"/>
                <a:cs typeface="Arial"/>
              </a:rPr>
              <a:t>the </a:t>
            </a:r>
            <a:r>
              <a:rPr dirty="0" sz="1600" spc="-80">
                <a:solidFill>
                  <a:srgbClr val="224F77"/>
                </a:solidFill>
                <a:latin typeface="Arial"/>
                <a:cs typeface="Arial"/>
              </a:rPr>
              <a:t>downstream sector </a:t>
            </a:r>
            <a:r>
              <a:rPr dirty="0" sz="1600" spc="-55">
                <a:solidFill>
                  <a:srgbClr val="224F77"/>
                </a:solidFill>
                <a:latin typeface="Arial"/>
                <a:cs typeface="Arial"/>
              </a:rPr>
              <a:t>growth, </a:t>
            </a:r>
            <a:r>
              <a:rPr dirty="0" sz="1600" spc="-50">
                <a:solidFill>
                  <a:srgbClr val="224F77"/>
                </a:solidFill>
                <a:latin typeface="Arial"/>
                <a:cs typeface="Arial"/>
              </a:rPr>
              <a:t>offering </a:t>
            </a:r>
            <a:r>
              <a:rPr dirty="0" sz="1600" spc="-135">
                <a:solidFill>
                  <a:srgbClr val="224F77"/>
                </a:solidFill>
                <a:latin typeface="Arial"/>
                <a:cs typeface="Arial"/>
              </a:rPr>
              <a:t>a </a:t>
            </a:r>
            <a:r>
              <a:rPr dirty="0" sz="1600" spc="-70">
                <a:solidFill>
                  <a:srgbClr val="224F77"/>
                </a:solidFill>
                <a:latin typeface="Arial"/>
                <a:cs typeface="Arial"/>
              </a:rPr>
              <a:t>concrete </a:t>
            </a:r>
            <a:r>
              <a:rPr dirty="0" sz="1600" spc="-65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600" spc="-45">
                <a:solidFill>
                  <a:srgbClr val="224F77"/>
                </a:solidFill>
                <a:latin typeface="Arial"/>
                <a:cs typeface="Arial"/>
              </a:rPr>
              <a:t>support </a:t>
            </a:r>
            <a:r>
              <a:rPr dirty="0" sz="1600">
                <a:solidFill>
                  <a:srgbClr val="224F77"/>
                </a:solidFill>
                <a:latin typeface="Arial"/>
                <a:cs typeface="Arial"/>
              </a:rPr>
              <a:t>to </a:t>
            </a:r>
            <a:r>
              <a:rPr dirty="0" sz="1600" spc="-65">
                <a:solidFill>
                  <a:srgbClr val="224F77"/>
                </a:solidFill>
                <a:latin typeface="Arial"/>
                <a:cs typeface="Arial"/>
              </a:rPr>
              <a:t>set-up </a:t>
            </a:r>
            <a:r>
              <a:rPr dirty="0" sz="1600" spc="-60">
                <a:solidFill>
                  <a:srgbClr val="224F77"/>
                </a:solidFill>
                <a:latin typeface="Arial"/>
                <a:cs typeface="Arial"/>
              </a:rPr>
              <a:t>innovative </a:t>
            </a:r>
            <a:r>
              <a:rPr dirty="0" sz="1600" spc="-85">
                <a:solidFill>
                  <a:srgbClr val="224F77"/>
                </a:solidFill>
                <a:latin typeface="Arial"/>
                <a:cs typeface="Arial"/>
              </a:rPr>
              <a:t>and </a:t>
            </a:r>
            <a:r>
              <a:rPr dirty="0" sz="1600" spc="-40">
                <a:solidFill>
                  <a:srgbClr val="224F77"/>
                </a:solidFill>
                <a:latin typeface="Arial"/>
                <a:cs typeface="Arial"/>
              </a:rPr>
              <a:t>powerful </a:t>
            </a:r>
            <a:r>
              <a:rPr dirty="0" sz="1600" spc="-125">
                <a:solidFill>
                  <a:srgbClr val="224F77"/>
                </a:solidFill>
                <a:latin typeface="Arial"/>
                <a:cs typeface="Arial"/>
              </a:rPr>
              <a:t>space </a:t>
            </a:r>
            <a:r>
              <a:rPr dirty="0" sz="1600" spc="-60">
                <a:solidFill>
                  <a:srgbClr val="224F77"/>
                </a:solidFill>
                <a:latin typeface="Arial"/>
                <a:cs typeface="Arial"/>
              </a:rPr>
              <a:t>solutions </a:t>
            </a:r>
            <a:r>
              <a:rPr dirty="0" sz="1600" spc="-15">
                <a:solidFill>
                  <a:srgbClr val="224F77"/>
                </a:solidFill>
                <a:latin typeface="Arial"/>
                <a:cs typeface="Arial"/>
              </a:rPr>
              <a:t>for </a:t>
            </a:r>
            <a:r>
              <a:rPr dirty="0" sz="1600" spc="-80">
                <a:solidFill>
                  <a:srgbClr val="224F77"/>
                </a:solidFill>
                <a:latin typeface="Arial"/>
                <a:cs typeface="Arial"/>
              </a:rPr>
              <a:t>emerging demand and, </a:t>
            </a:r>
            <a:r>
              <a:rPr dirty="0" sz="1600" spc="-40">
                <a:solidFill>
                  <a:srgbClr val="224F77"/>
                </a:solidFill>
                <a:latin typeface="Arial"/>
                <a:cs typeface="Arial"/>
              </a:rPr>
              <a:t>at </a:t>
            </a:r>
            <a:r>
              <a:rPr dirty="0" sz="1600" spc="-25">
                <a:solidFill>
                  <a:srgbClr val="224F77"/>
                </a:solidFill>
                <a:latin typeface="Arial"/>
                <a:cs typeface="Arial"/>
              </a:rPr>
              <a:t>the </a:t>
            </a:r>
            <a:r>
              <a:rPr dirty="0" sz="1600" spc="-120">
                <a:solidFill>
                  <a:srgbClr val="224F77"/>
                </a:solidFill>
                <a:latin typeface="Arial"/>
                <a:cs typeface="Arial"/>
              </a:rPr>
              <a:t>same </a:t>
            </a:r>
            <a:r>
              <a:rPr dirty="0" sz="1600" spc="-114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600" spc="-30">
                <a:solidFill>
                  <a:srgbClr val="224F77"/>
                </a:solidFill>
                <a:latin typeface="Arial"/>
                <a:cs typeface="Arial"/>
              </a:rPr>
              <a:t>time,</a:t>
            </a:r>
            <a:r>
              <a:rPr dirty="0" sz="1600" spc="-95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600" spc="-70">
                <a:solidFill>
                  <a:srgbClr val="224F77"/>
                </a:solidFill>
                <a:latin typeface="Arial"/>
                <a:cs typeface="Arial"/>
              </a:rPr>
              <a:t>consolidating</a:t>
            </a:r>
            <a:r>
              <a:rPr dirty="0" sz="1600" spc="-75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600" spc="-85">
                <a:solidFill>
                  <a:srgbClr val="224F77"/>
                </a:solidFill>
                <a:latin typeface="Arial"/>
                <a:cs typeface="Arial"/>
              </a:rPr>
              <a:t>and</a:t>
            </a:r>
            <a:r>
              <a:rPr dirty="0" sz="1600" spc="-8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600" spc="-60">
                <a:solidFill>
                  <a:srgbClr val="224F77"/>
                </a:solidFill>
                <a:latin typeface="Arial"/>
                <a:cs typeface="Arial"/>
              </a:rPr>
              <a:t>enriching</a:t>
            </a:r>
            <a:r>
              <a:rPr dirty="0" sz="1600" spc="-75">
                <a:solidFill>
                  <a:srgbClr val="224F77"/>
                </a:solidFill>
                <a:latin typeface="Arial"/>
                <a:cs typeface="Arial"/>
              </a:rPr>
              <a:t> existing</a:t>
            </a:r>
            <a:r>
              <a:rPr dirty="0" sz="1600" spc="-8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224F77"/>
                </a:solidFill>
                <a:latin typeface="Arial"/>
                <a:cs typeface="Arial"/>
              </a:rPr>
              <a:t>national</a:t>
            </a:r>
            <a:r>
              <a:rPr dirty="0" sz="1600" spc="-9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600" spc="-65">
                <a:solidFill>
                  <a:srgbClr val="224F77"/>
                </a:solidFill>
                <a:latin typeface="Arial"/>
                <a:cs typeface="Arial"/>
              </a:rPr>
              <a:t>know</a:t>
            </a:r>
            <a:r>
              <a:rPr dirty="0" sz="1600" spc="-85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600" spc="-55">
                <a:solidFill>
                  <a:srgbClr val="224F77"/>
                </a:solidFill>
                <a:latin typeface="Arial"/>
                <a:cs typeface="Arial"/>
              </a:rPr>
              <a:t>how</a:t>
            </a:r>
            <a:r>
              <a:rPr dirty="0" sz="1600" spc="-85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224F77"/>
                </a:solidFill>
                <a:latin typeface="Arial"/>
                <a:cs typeface="Arial"/>
              </a:rPr>
              <a:t>both</a:t>
            </a:r>
            <a:r>
              <a:rPr dirty="0" sz="1600" spc="-7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600" spc="-40">
                <a:solidFill>
                  <a:srgbClr val="224F77"/>
                </a:solidFill>
                <a:latin typeface="Arial"/>
                <a:cs typeface="Arial"/>
              </a:rPr>
              <a:t>at</a:t>
            </a:r>
            <a:r>
              <a:rPr dirty="0" sz="1600" spc="-85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224F77"/>
                </a:solidFill>
                <a:latin typeface="Arial"/>
                <a:cs typeface="Arial"/>
              </a:rPr>
              <a:t>scientific</a:t>
            </a:r>
            <a:r>
              <a:rPr dirty="0" sz="1600" spc="-85">
                <a:solidFill>
                  <a:srgbClr val="224F77"/>
                </a:solidFill>
                <a:latin typeface="Arial"/>
                <a:cs typeface="Arial"/>
              </a:rPr>
              <a:t> and</a:t>
            </a:r>
            <a:r>
              <a:rPr dirty="0" sz="1600" spc="-9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600" spc="-45">
                <a:solidFill>
                  <a:srgbClr val="224F77"/>
                </a:solidFill>
                <a:latin typeface="Arial"/>
                <a:cs typeface="Arial"/>
              </a:rPr>
              <a:t>industrial</a:t>
            </a:r>
            <a:r>
              <a:rPr dirty="0" sz="1600" spc="-8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600" spc="-70">
                <a:solidFill>
                  <a:srgbClr val="224F77"/>
                </a:solidFill>
                <a:latin typeface="Arial"/>
                <a:cs typeface="Arial"/>
              </a:rPr>
              <a:t>level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047" y="2288539"/>
            <a:ext cx="857631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98450" marR="5080" indent="-285750">
              <a:lnSpc>
                <a:spcPct val="100000"/>
              </a:lnSpc>
              <a:spcBef>
                <a:spcPts val="100"/>
              </a:spcBef>
              <a:buClr>
                <a:srgbClr val="4966AC"/>
              </a:buClr>
              <a:buFont typeface="Wingdings"/>
              <a:buChar char=""/>
              <a:tabLst>
                <a:tab pos="298450" algn="l"/>
              </a:tabLst>
            </a:pPr>
            <a:r>
              <a:rPr dirty="0" sz="1600" spc="-50">
                <a:solidFill>
                  <a:srgbClr val="224F77"/>
                </a:solidFill>
                <a:latin typeface="Arial"/>
                <a:cs typeface="Arial"/>
              </a:rPr>
              <a:t>Articulated</a:t>
            </a:r>
            <a:r>
              <a:rPr dirty="0" sz="1600" spc="-45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600" spc="-30">
                <a:solidFill>
                  <a:srgbClr val="224F77"/>
                </a:solidFill>
                <a:latin typeface="Arial"/>
                <a:cs typeface="Arial"/>
              </a:rPr>
              <a:t>in </a:t>
            </a:r>
            <a:r>
              <a:rPr dirty="0" sz="1600" spc="-55">
                <a:solidFill>
                  <a:srgbClr val="224F77"/>
                </a:solidFill>
                <a:latin typeface="Arial"/>
                <a:cs typeface="Arial"/>
              </a:rPr>
              <a:t>three </a:t>
            </a:r>
            <a:r>
              <a:rPr dirty="0" sz="1600" spc="-50">
                <a:solidFill>
                  <a:srgbClr val="224F77"/>
                </a:solidFill>
                <a:latin typeface="Arial"/>
                <a:cs typeface="Arial"/>
              </a:rPr>
              <a:t>intervention </a:t>
            </a:r>
            <a:r>
              <a:rPr dirty="0" sz="1600" spc="-80">
                <a:solidFill>
                  <a:srgbClr val="224F77"/>
                </a:solidFill>
                <a:latin typeface="Arial"/>
                <a:cs typeface="Arial"/>
              </a:rPr>
              <a:t>lines</a:t>
            </a:r>
            <a:r>
              <a:rPr dirty="0" sz="1600" spc="-75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600" spc="-110">
                <a:solidFill>
                  <a:srgbClr val="224F77"/>
                </a:solidFill>
                <a:latin typeface="Arial"/>
                <a:cs typeface="Arial"/>
              </a:rPr>
              <a:t>based</a:t>
            </a:r>
            <a:r>
              <a:rPr dirty="0" sz="1600" spc="-105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600" spc="-60">
                <a:solidFill>
                  <a:srgbClr val="224F77"/>
                </a:solidFill>
                <a:latin typeface="Arial"/>
                <a:cs typeface="Arial"/>
              </a:rPr>
              <a:t>on</a:t>
            </a:r>
            <a:r>
              <a:rPr dirty="0" sz="1600" spc="-55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224F77"/>
                </a:solidFill>
                <a:latin typeface="Arial"/>
                <a:cs typeface="Arial"/>
              </a:rPr>
              <a:t>the </a:t>
            </a:r>
            <a:r>
              <a:rPr dirty="0" sz="1600" spc="-35">
                <a:solidFill>
                  <a:srgbClr val="224F77"/>
                </a:solidFill>
                <a:latin typeface="Arial"/>
                <a:cs typeface="Arial"/>
              </a:rPr>
              <a:t>different </a:t>
            </a:r>
            <a:r>
              <a:rPr dirty="0" sz="1600" spc="-85">
                <a:solidFill>
                  <a:srgbClr val="224F77"/>
                </a:solidFill>
                <a:latin typeface="Arial"/>
                <a:cs typeface="Arial"/>
              </a:rPr>
              <a:t>categories</a:t>
            </a:r>
            <a:r>
              <a:rPr dirty="0" sz="1600" spc="-8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600" spc="-15">
                <a:solidFill>
                  <a:srgbClr val="224F77"/>
                </a:solidFill>
                <a:latin typeface="Arial"/>
                <a:cs typeface="Arial"/>
              </a:rPr>
              <a:t>of </a:t>
            </a:r>
            <a:r>
              <a:rPr dirty="0" sz="1600" spc="-110">
                <a:solidFill>
                  <a:srgbClr val="224F77"/>
                </a:solidFill>
                <a:latin typeface="Arial"/>
                <a:cs typeface="Arial"/>
              </a:rPr>
              <a:t>users</a:t>
            </a:r>
            <a:r>
              <a:rPr dirty="0" sz="1600" spc="-105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600" spc="5">
                <a:solidFill>
                  <a:srgbClr val="224F77"/>
                </a:solidFill>
                <a:latin typeface="Arial"/>
                <a:cs typeface="Arial"/>
              </a:rPr>
              <a:t>to </a:t>
            </a:r>
            <a:r>
              <a:rPr dirty="0" sz="1600" spc="-55">
                <a:solidFill>
                  <a:srgbClr val="224F77"/>
                </a:solidFill>
                <a:latin typeface="Arial"/>
                <a:cs typeface="Arial"/>
              </a:rPr>
              <a:t>which</a:t>
            </a:r>
            <a:r>
              <a:rPr dirty="0" sz="1600" spc="-5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600" spc="40">
                <a:solidFill>
                  <a:srgbClr val="224F77"/>
                </a:solidFill>
                <a:latin typeface="Arial"/>
                <a:cs typeface="Arial"/>
              </a:rPr>
              <a:t>it </a:t>
            </a:r>
            <a:r>
              <a:rPr dirty="0" sz="1600" spc="-90">
                <a:solidFill>
                  <a:srgbClr val="224F77"/>
                </a:solidFill>
                <a:latin typeface="Arial"/>
                <a:cs typeface="Arial"/>
              </a:rPr>
              <a:t>is </a:t>
            </a:r>
            <a:r>
              <a:rPr dirty="0" sz="1600" spc="-85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600" spc="-100">
                <a:solidFill>
                  <a:srgbClr val="224F77"/>
                </a:solidFill>
                <a:latin typeface="Arial"/>
                <a:cs typeface="Arial"/>
              </a:rPr>
              <a:t>addressed</a:t>
            </a:r>
            <a:r>
              <a:rPr dirty="0" sz="1600" spc="-95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600" spc="-85">
                <a:solidFill>
                  <a:srgbClr val="224F77"/>
                </a:solidFill>
                <a:latin typeface="Arial"/>
                <a:cs typeface="Arial"/>
              </a:rPr>
              <a:t>and</a:t>
            </a:r>
            <a:r>
              <a:rPr dirty="0" sz="1600" spc="-8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600" spc="15">
                <a:solidFill>
                  <a:srgbClr val="224F77"/>
                </a:solidFill>
                <a:latin typeface="Arial"/>
                <a:cs typeface="Arial"/>
              </a:rPr>
              <a:t>to </a:t>
            </a:r>
            <a:r>
              <a:rPr dirty="0" sz="1600" spc="-15">
                <a:solidFill>
                  <a:srgbClr val="224F77"/>
                </a:solidFill>
                <a:latin typeface="Arial"/>
                <a:cs typeface="Arial"/>
              </a:rPr>
              <a:t>better</a:t>
            </a:r>
            <a:r>
              <a:rPr dirty="0" sz="1600" spc="-1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600" spc="-85">
                <a:solidFill>
                  <a:srgbClr val="224F77"/>
                </a:solidFill>
                <a:latin typeface="Arial"/>
                <a:cs typeface="Arial"/>
              </a:rPr>
              <a:t>leverage</a:t>
            </a:r>
            <a:r>
              <a:rPr dirty="0" sz="1600" spc="-8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224F77"/>
                </a:solidFill>
                <a:latin typeface="Arial"/>
                <a:cs typeface="Arial"/>
              </a:rPr>
              <a:t>on</a:t>
            </a:r>
            <a:r>
              <a:rPr dirty="0" sz="1600" spc="-45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600" spc="-95">
                <a:solidFill>
                  <a:srgbClr val="224F77"/>
                </a:solidFill>
                <a:latin typeface="Arial"/>
                <a:cs typeface="Arial"/>
              </a:rPr>
              <a:t>needs</a:t>
            </a:r>
            <a:r>
              <a:rPr dirty="0" sz="1600" spc="-9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24F77"/>
                </a:solidFill>
                <a:latin typeface="Arial"/>
                <a:cs typeface="Arial"/>
              </a:rPr>
              <a:t>of </a:t>
            </a:r>
            <a:r>
              <a:rPr dirty="0" sz="1600" spc="-5">
                <a:solidFill>
                  <a:srgbClr val="224F77"/>
                </a:solidFill>
                <a:latin typeface="Arial"/>
                <a:cs typeface="Arial"/>
              </a:rPr>
              <a:t>that </a:t>
            </a:r>
            <a:r>
              <a:rPr dirty="0" sz="1600" spc="-55">
                <a:solidFill>
                  <a:srgbClr val="224F77"/>
                </a:solidFill>
                <a:latin typeface="Arial"/>
                <a:cs typeface="Arial"/>
              </a:rPr>
              <a:t>communities:</a:t>
            </a:r>
            <a:r>
              <a:rPr dirty="0" sz="1600" spc="-5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600" spc="-90">
                <a:solidFill>
                  <a:srgbClr val="224F77"/>
                </a:solidFill>
                <a:latin typeface="Arial"/>
                <a:cs typeface="Arial"/>
              </a:rPr>
              <a:t>Public</a:t>
            </a:r>
            <a:r>
              <a:rPr dirty="0" sz="1600" spc="-85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600" spc="-30">
                <a:solidFill>
                  <a:srgbClr val="224F77"/>
                </a:solidFill>
                <a:latin typeface="Arial"/>
                <a:cs typeface="Arial"/>
              </a:rPr>
              <a:t>Institutional</a:t>
            </a:r>
            <a:r>
              <a:rPr dirty="0" sz="1600" spc="-25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600" spc="-45">
                <a:solidFill>
                  <a:srgbClr val="224F77"/>
                </a:solidFill>
                <a:latin typeface="Arial"/>
                <a:cs typeface="Arial"/>
              </a:rPr>
              <a:t>entities, </a:t>
            </a:r>
            <a:r>
              <a:rPr dirty="0" sz="1600" spc="-4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600" spc="-125">
                <a:solidFill>
                  <a:srgbClr val="224F77"/>
                </a:solidFill>
                <a:latin typeface="Arial"/>
                <a:cs typeface="Arial"/>
              </a:rPr>
              <a:t>Scie</a:t>
            </a:r>
            <a:r>
              <a:rPr dirty="0" sz="1600" spc="-155">
                <a:solidFill>
                  <a:srgbClr val="224F77"/>
                </a:solidFill>
                <a:latin typeface="Arial"/>
                <a:cs typeface="Arial"/>
              </a:rPr>
              <a:t>n</a:t>
            </a:r>
            <a:r>
              <a:rPr dirty="0" sz="1600" spc="25">
                <a:solidFill>
                  <a:srgbClr val="224F77"/>
                </a:solidFill>
                <a:latin typeface="Arial"/>
                <a:cs typeface="Arial"/>
              </a:rPr>
              <a:t>tif</a:t>
            </a:r>
            <a:r>
              <a:rPr dirty="0" sz="1600" spc="10">
                <a:solidFill>
                  <a:srgbClr val="224F77"/>
                </a:solidFill>
                <a:latin typeface="Arial"/>
                <a:cs typeface="Arial"/>
              </a:rPr>
              <a:t>i</a:t>
            </a:r>
            <a:r>
              <a:rPr dirty="0" sz="1600" spc="-120">
                <a:solidFill>
                  <a:srgbClr val="224F77"/>
                </a:solidFill>
                <a:latin typeface="Arial"/>
                <a:cs typeface="Arial"/>
              </a:rPr>
              <a:t>c</a:t>
            </a:r>
            <a:r>
              <a:rPr dirty="0" sz="1600" spc="-11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600" spc="-135">
                <a:solidFill>
                  <a:srgbClr val="224F77"/>
                </a:solidFill>
                <a:latin typeface="Arial"/>
                <a:cs typeface="Arial"/>
              </a:rPr>
              <a:t>c</a:t>
            </a:r>
            <a:r>
              <a:rPr dirty="0" sz="1600" spc="-45">
                <a:solidFill>
                  <a:srgbClr val="224F77"/>
                </a:solidFill>
                <a:latin typeface="Arial"/>
                <a:cs typeface="Arial"/>
              </a:rPr>
              <a:t>ommunit</a:t>
            </a:r>
            <a:r>
              <a:rPr dirty="0" sz="1600" spc="-40">
                <a:solidFill>
                  <a:srgbClr val="224F77"/>
                </a:solidFill>
                <a:latin typeface="Arial"/>
                <a:cs typeface="Arial"/>
              </a:rPr>
              <a:t>y</a:t>
            </a:r>
            <a:r>
              <a:rPr dirty="0" sz="1600" spc="-9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600" spc="-85">
                <a:solidFill>
                  <a:srgbClr val="224F77"/>
                </a:solidFill>
                <a:latin typeface="Arial"/>
                <a:cs typeface="Arial"/>
              </a:rPr>
              <a:t>and</a:t>
            </a:r>
            <a:r>
              <a:rPr dirty="0" sz="1600" spc="-85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600" spc="-110">
                <a:solidFill>
                  <a:srgbClr val="224F77"/>
                </a:solidFill>
                <a:latin typeface="Arial"/>
                <a:cs typeface="Arial"/>
              </a:rPr>
              <a:t>Comme</a:t>
            </a:r>
            <a:r>
              <a:rPr dirty="0" sz="1600" spc="-80">
                <a:solidFill>
                  <a:srgbClr val="224F77"/>
                </a:solidFill>
                <a:latin typeface="Arial"/>
                <a:cs typeface="Arial"/>
              </a:rPr>
              <a:t>r</a:t>
            </a:r>
            <a:r>
              <a:rPr dirty="0" sz="1600" spc="-80">
                <a:solidFill>
                  <a:srgbClr val="224F77"/>
                </a:solidFill>
                <a:latin typeface="Arial"/>
                <a:cs typeface="Arial"/>
              </a:rPr>
              <a:t>cia</a:t>
            </a:r>
            <a:r>
              <a:rPr dirty="0" sz="1600" spc="-40">
                <a:solidFill>
                  <a:srgbClr val="224F77"/>
                </a:solidFill>
                <a:latin typeface="Arial"/>
                <a:cs typeface="Arial"/>
              </a:rPr>
              <a:t>l</a:t>
            </a:r>
            <a:r>
              <a:rPr dirty="0" sz="1600" spc="-10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dirty="0" sz="1600" spc="-60">
                <a:solidFill>
                  <a:srgbClr val="224F77"/>
                </a:solidFill>
                <a:latin typeface="Arial"/>
                <a:cs typeface="Arial"/>
              </a:rPr>
              <a:t>ope</a:t>
            </a:r>
            <a:r>
              <a:rPr dirty="0" sz="1600" spc="-70">
                <a:solidFill>
                  <a:srgbClr val="224F77"/>
                </a:solidFill>
                <a:latin typeface="Arial"/>
                <a:cs typeface="Arial"/>
              </a:rPr>
              <a:t>r</a:t>
            </a:r>
            <a:r>
              <a:rPr dirty="0" sz="1600" spc="-160">
                <a:solidFill>
                  <a:srgbClr val="224F77"/>
                </a:solidFill>
                <a:latin typeface="Arial"/>
                <a:cs typeface="Arial"/>
              </a:rPr>
              <a:t>a</a:t>
            </a:r>
            <a:r>
              <a:rPr dirty="0" sz="1600" spc="60">
                <a:solidFill>
                  <a:srgbClr val="224F77"/>
                </a:solidFill>
                <a:latin typeface="Arial"/>
                <a:cs typeface="Arial"/>
              </a:rPr>
              <a:t>t</a:t>
            </a:r>
            <a:r>
              <a:rPr dirty="0" sz="1600" spc="-30">
                <a:solidFill>
                  <a:srgbClr val="224F77"/>
                </a:solidFill>
                <a:latin typeface="Arial"/>
                <a:cs typeface="Arial"/>
              </a:rPr>
              <a:t>o</a:t>
            </a:r>
            <a:r>
              <a:rPr dirty="0" sz="1600" spc="-50">
                <a:solidFill>
                  <a:srgbClr val="224F77"/>
                </a:solidFill>
                <a:latin typeface="Arial"/>
                <a:cs typeface="Arial"/>
              </a:rPr>
              <a:t>r</a:t>
            </a:r>
            <a:r>
              <a:rPr dirty="0" sz="1600" spc="-185">
                <a:solidFill>
                  <a:srgbClr val="224F77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51947" y="201168"/>
            <a:ext cx="1679448" cy="78638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515999" y="4676013"/>
            <a:ext cx="2296160" cy="791845"/>
          </a:xfrm>
          <a:prstGeom prst="rect">
            <a:avLst/>
          </a:prstGeom>
          <a:solidFill>
            <a:srgbClr val="D5DCE4"/>
          </a:solidFill>
          <a:ln w="12953">
            <a:solidFill>
              <a:srgbClr val="FFC000"/>
            </a:solidFill>
          </a:ln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90805" marR="389255">
              <a:lnSpc>
                <a:spcPct val="100000"/>
              </a:lnSpc>
            </a:pPr>
            <a:r>
              <a:rPr dirty="0" sz="1400" spc="-70">
                <a:solidFill>
                  <a:srgbClr val="001F5F"/>
                </a:solidFill>
                <a:latin typeface="Arial"/>
                <a:cs typeface="Arial"/>
              </a:rPr>
              <a:t>Effect</a:t>
            </a:r>
            <a:r>
              <a:rPr dirty="0" sz="1400" spc="-75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400" spc="-6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dirty="0" sz="14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35">
                <a:solidFill>
                  <a:srgbClr val="001F5F"/>
                </a:solidFill>
                <a:latin typeface="Arial"/>
                <a:cs typeface="Arial"/>
              </a:rPr>
              <a:t>cl</a:t>
            </a:r>
            <a:r>
              <a:rPr dirty="0" sz="1400" spc="-3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400" spc="-45">
                <a:solidFill>
                  <a:srgbClr val="001F5F"/>
                </a:solidFill>
                <a:latin typeface="Arial"/>
                <a:cs typeface="Arial"/>
              </a:rPr>
              <a:t>mate</a:t>
            </a:r>
            <a:r>
              <a:rPr dirty="0" sz="1400" spc="-6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001F5F"/>
                </a:solidFill>
                <a:latin typeface="Arial"/>
                <a:cs typeface="Arial"/>
              </a:rPr>
              <a:t>change  </a:t>
            </a:r>
            <a:r>
              <a:rPr dirty="0" sz="1400" spc="-7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1400" spc="-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45">
                <a:solidFill>
                  <a:srgbClr val="001F5F"/>
                </a:solidFill>
                <a:latin typeface="Arial"/>
                <a:cs typeface="Arial"/>
              </a:rPr>
              <a:t>extreme</a:t>
            </a:r>
            <a:r>
              <a:rPr dirty="0" sz="1400" spc="-6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70">
                <a:solidFill>
                  <a:srgbClr val="001F5F"/>
                </a:solidFill>
                <a:latin typeface="Arial"/>
                <a:cs typeface="Arial"/>
              </a:rPr>
              <a:t>eve</a:t>
            </a:r>
            <a:r>
              <a:rPr dirty="0" sz="1400" spc="-8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400" spc="7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400" spc="-155">
                <a:solidFill>
                  <a:srgbClr val="001F5F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141470" y="4667262"/>
            <a:ext cx="4645025" cy="1069975"/>
            <a:chOff x="4141470" y="4667262"/>
            <a:chExt cx="4645025" cy="1069975"/>
          </a:xfrm>
        </p:grpSpPr>
        <p:sp>
          <p:nvSpPr>
            <p:cNvPr id="8" name="object 8"/>
            <p:cNvSpPr/>
            <p:nvPr/>
          </p:nvSpPr>
          <p:spPr>
            <a:xfrm>
              <a:off x="4153281" y="4682109"/>
              <a:ext cx="4632960" cy="1054735"/>
            </a:xfrm>
            <a:custGeom>
              <a:avLst/>
              <a:gdLst/>
              <a:ahLst/>
              <a:cxnLst/>
              <a:rect l="l" t="t" r="r" b="b"/>
              <a:pathLst>
                <a:path w="4632959" h="1054735">
                  <a:moveTo>
                    <a:pt x="4632959" y="0"/>
                  </a:moveTo>
                  <a:lnTo>
                    <a:pt x="0" y="0"/>
                  </a:lnTo>
                  <a:lnTo>
                    <a:pt x="0" y="1054608"/>
                  </a:lnTo>
                  <a:lnTo>
                    <a:pt x="4632959" y="1054608"/>
                  </a:lnTo>
                  <a:lnTo>
                    <a:pt x="4632959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41470" y="4677918"/>
              <a:ext cx="300977" cy="36804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14444" y="4667262"/>
              <a:ext cx="2973324" cy="3969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41470" y="4929378"/>
              <a:ext cx="300977" cy="36804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14444" y="4918722"/>
              <a:ext cx="2362961" cy="39698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153280" y="4682109"/>
            <a:ext cx="4632960" cy="1054735"/>
          </a:xfrm>
          <a:prstGeom prst="rect">
            <a:avLst/>
          </a:prstGeom>
          <a:ln w="12953">
            <a:solidFill>
              <a:srgbClr val="00AF50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272415" indent="-182245">
              <a:lnSpc>
                <a:spcPct val="100000"/>
              </a:lnSpc>
              <a:spcBef>
                <a:spcPts val="250"/>
              </a:spcBef>
              <a:buFont typeface="Wingdings"/>
              <a:buChar char=""/>
              <a:tabLst>
                <a:tab pos="273050" algn="l"/>
              </a:tabLst>
            </a:pPr>
            <a:r>
              <a:rPr dirty="0" sz="1400" spc="-20" i="1">
                <a:solidFill>
                  <a:srgbClr val="001F5F"/>
                </a:solidFill>
                <a:latin typeface="Arial"/>
                <a:cs typeface="Arial"/>
              </a:rPr>
              <a:t>Monitoring</a:t>
            </a:r>
            <a:r>
              <a:rPr dirty="0" sz="1400" spc="-5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35" i="1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400" spc="-7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30" i="1">
                <a:solidFill>
                  <a:srgbClr val="001F5F"/>
                </a:solidFill>
                <a:latin typeface="Arial"/>
                <a:cs typeface="Arial"/>
              </a:rPr>
              <a:t>infrastructure</a:t>
            </a:r>
            <a:r>
              <a:rPr dirty="0" sz="1400" spc="-6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20" i="1">
                <a:solidFill>
                  <a:srgbClr val="001F5F"/>
                </a:solidFill>
                <a:latin typeface="Arial"/>
                <a:cs typeface="Arial"/>
              </a:rPr>
              <a:t>stability</a:t>
            </a:r>
            <a:endParaRPr sz="1400">
              <a:latin typeface="Arial"/>
              <a:cs typeface="Arial"/>
            </a:endParaRPr>
          </a:p>
          <a:p>
            <a:pPr marL="272415" indent="-182245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273050" algn="l"/>
              </a:tabLst>
            </a:pPr>
            <a:r>
              <a:rPr dirty="0" sz="1400" spc="-100" i="1">
                <a:solidFill>
                  <a:srgbClr val="001F5F"/>
                </a:solidFill>
                <a:latin typeface="Arial"/>
                <a:cs typeface="Arial"/>
              </a:rPr>
              <a:t>Pr</a:t>
            </a:r>
            <a:r>
              <a:rPr dirty="0" sz="1400" spc="-120" i="1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400" spc="-75" i="1">
                <a:solidFill>
                  <a:srgbClr val="001F5F"/>
                </a:solidFill>
                <a:latin typeface="Arial"/>
                <a:cs typeface="Arial"/>
              </a:rPr>
              <a:t>cis</a:t>
            </a:r>
            <a:r>
              <a:rPr dirty="0" sz="1400" spc="-45" i="1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400" spc="-70" i="1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400" spc="-65" i="1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400" spc="-6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30" i="1">
                <a:solidFill>
                  <a:srgbClr val="001F5F"/>
                </a:solidFill>
                <a:latin typeface="Arial"/>
                <a:cs typeface="Arial"/>
              </a:rPr>
              <a:t>farming/Agri</a:t>
            </a:r>
            <a:r>
              <a:rPr dirty="0" sz="1400" spc="-25" i="1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dirty="0" sz="1400" spc="-55" i="1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dirty="0" sz="1400" spc="35" i="1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dirty="0" sz="1400" spc="50" i="1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400" spc="-60" i="1">
                <a:solidFill>
                  <a:srgbClr val="001F5F"/>
                </a:solidFill>
                <a:latin typeface="Arial"/>
                <a:cs typeface="Arial"/>
              </a:rPr>
              <a:t>ure</a:t>
            </a:r>
            <a:endParaRPr sz="1400">
              <a:latin typeface="Arial"/>
              <a:cs typeface="Arial"/>
            </a:endParaRPr>
          </a:p>
          <a:p>
            <a:pPr marL="272415" indent="-182245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273050" algn="l"/>
              </a:tabLst>
            </a:pPr>
            <a:r>
              <a:rPr dirty="0" sz="1400" spc="-60">
                <a:solidFill>
                  <a:srgbClr val="001F5F"/>
                </a:solidFill>
                <a:latin typeface="Arial"/>
                <a:cs typeface="Arial"/>
              </a:rPr>
              <a:t>Transpor</a:t>
            </a:r>
            <a:r>
              <a:rPr dirty="0" sz="1400" spc="-3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400" spc="-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7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1400" spc="-6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70">
                <a:solidFill>
                  <a:srgbClr val="001F5F"/>
                </a:solidFill>
                <a:latin typeface="Arial"/>
                <a:cs typeface="Arial"/>
              </a:rPr>
              <a:t>sustain</a:t>
            </a:r>
            <a:r>
              <a:rPr dirty="0" sz="1400" spc="-75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400" spc="-3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dirty="0" sz="1400" spc="-85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400" spc="-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40">
                <a:solidFill>
                  <a:srgbClr val="001F5F"/>
                </a:solidFill>
                <a:latin typeface="Arial"/>
                <a:cs typeface="Arial"/>
              </a:rPr>
              <a:t>mob</a:t>
            </a:r>
            <a:r>
              <a:rPr dirty="0" sz="1400" spc="-2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400" spc="5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400" spc="7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400" spc="-70">
                <a:solidFill>
                  <a:srgbClr val="001F5F"/>
                </a:solidFill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  <a:p>
            <a:pPr marL="272415" indent="-182245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273050" algn="l"/>
              </a:tabLst>
            </a:pPr>
            <a:r>
              <a:rPr dirty="0" sz="1400" spc="-85">
                <a:solidFill>
                  <a:srgbClr val="001F5F"/>
                </a:solidFill>
                <a:latin typeface="Arial"/>
                <a:cs typeface="Arial"/>
              </a:rPr>
              <a:t>Smar</a:t>
            </a:r>
            <a:r>
              <a:rPr dirty="0" sz="1400" spc="-4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4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001F5F"/>
                </a:solidFill>
                <a:latin typeface="Arial"/>
                <a:cs typeface="Arial"/>
              </a:rPr>
              <a:t>Cit</a:t>
            </a:r>
            <a:r>
              <a:rPr dirty="0" sz="1400" spc="-4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400" spc="-85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400" spc="-155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400" spc="-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7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1400" spc="-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001F5F"/>
                </a:solidFill>
                <a:latin typeface="Arial"/>
                <a:cs typeface="Arial"/>
              </a:rPr>
              <a:t>ur</a:t>
            </a:r>
            <a:r>
              <a:rPr dirty="0" sz="1400" spc="-4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dirty="0" sz="1400" spc="-8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dirty="0" sz="1400" spc="-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40">
                <a:solidFill>
                  <a:srgbClr val="001F5F"/>
                </a:solidFill>
                <a:latin typeface="Arial"/>
                <a:cs typeface="Arial"/>
              </a:rPr>
              <a:t>effects</a:t>
            </a:r>
            <a:r>
              <a:rPr dirty="0" sz="14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dirty="0" sz="14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35">
                <a:solidFill>
                  <a:srgbClr val="001F5F"/>
                </a:solidFill>
                <a:latin typeface="Arial"/>
                <a:cs typeface="Arial"/>
              </a:rPr>
              <a:t>cl</a:t>
            </a:r>
            <a:r>
              <a:rPr dirty="0" sz="1400" spc="-3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400" spc="-45">
                <a:solidFill>
                  <a:srgbClr val="001F5F"/>
                </a:solidFill>
                <a:latin typeface="Arial"/>
                <a:cs typeface="Arial"/>
              </a:rPr>
              <a:t>mate</a:t>
            </a:r>
            <a:r>
              <a:rPr dirty="0" sz="1400" spc="-6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95">
                <a:solidFill>
                  <a:srgbClr val="001F5F"/>
                </a:solidFill>
                <a:latin typeface="Arial"/>
                <a:cs typeface="Arial"/>
              </a:rPr>
              <a:t>changes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9060180" y="4676013"/>
            <a:ext cx="2699385" cy="1046480"/>
            <a:chOff x="9060180" y="4676013"/>
            <a:chExt cx="2699385" cy="1046480"/>
          </a:xfrm>
        </p:grpSpPr>
        <p:sp>
          <p:nvSpPr>
            <p:cNvPr id="15" name="object 15"/>
            <p:cNvSpPr/>
            <p:nvPr/>
          </p:nvSpPr>
          <p:spPr>
            <a:xfrm>
              <a:off x="9071991" y="4676013"/>
              <a:ext cx="2687955" cy="1046480"/>
            </a:xfrm>
            <a:custGeom>
              <a:avLst/>
              <a:gdLst/>
              <a:ahLst/>
              <a:cxnLst/>
              <a:rect l="l" t="t" r="r" b="b"/>
              <a:pathLst>
                <a:path w="2687954" h="1046479">
                  <a:moveTo>
                    <a:pt x="2687574" y="0"/>
                  </a:moveTo>
                  <a:lnTo>
                    <a:pt x="0" y="0"/>
                  </a:lnTo>
                  <a:lnTo>
                    <a:pt x="0" y="1046226"/>
                  </a:lnTo>
                  <a:lnTo>
                    <a:pt x="2687574" y="1046226"/>
                  </a:lnTo>
                  <a:lnTo>
                    <a:pt x="2687574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60180" y="5064252"/>
              <a:ext cx="300977" cy="36804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33154" y="5053596"/>
              <a:ext cx="1078229" cy="396989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9071991" y="4676013"/>
            <a:ext cx="2687955" cy="1046480"/>
          </a:xfrm>
          <a:prstGeom prst="rect">
            <a:avLst/>
          </a:prstGeom>
          <a:ln w="12953">
            <a:solidFill>
              <a:srgbClr val="A92786"/>
            </a:solidFill>
          </a:ln>
        </p:spPr>
        <p:txBody>
          <a:bodyPr wrap="square" lIns="0" tIns="172085" rIns="0" bIns="0" rtlCol="0" vert="horz">
            <a:spAutoFit/>
          </a:bodyPr>
          <a:lstStyle/>
          <a:p>
            <a:pPr marL="272415" indent="-181610">
              <a:lnSpc>
                <a:spcPct val="100000"/>
              </a:lnSpc>
              <a:spcBef>
                <a:spcPts val="1355"/>
              </a:spcBef>
              <a:buFont typeface="Wingdings"/>
              <a:buChar char=""/>
              <a:tabLst>
                <a:tab pos="273050" algn="l"/>
              </a:tabLst>
            </a:pPr>
            <a:r>
              <a:rPr dirty="0" sz="1400" spc="-85">
                <a:solidFill>
                  <a:srgbClr val="001F5F"/>
                </a:solidFill>
                <a:latin typeface="Arial"/>
                <a:cs typeface="Arial"/>
              </a:rPr>
              <a:t>Sustai</a:t>
            </a:r>
            <a:r>
              <a:rPr dirty="0" sz="1400" spc="-105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400" spc="-105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400" spc="-3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dirty="0" sz="1400" spc="-85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400" spc="-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cit</a:t>
            </a:r>
            <a:r>
              <a:rPr dirty="0" sz="1400" spc="-1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400" spc="-120">
                <a:solidFill>
                  <a:srgbClr val="001F5F"/>
                </a:solidFill>
                <a:latin typeface="Arial"/>
                <a:cs typeface="Arial"/>
              </a:rPr>
              <a:t>es</a:t>
            </a:r>
            <a:endParaRPr sz="1400">
              <a:latin typeface="Arial"/>
              <a:cs typeface="Arial"/>
            </a:endParaRPr>
          </a:p>
          <a:p>
            <a:pPr marL="272415" marR="128270" indent="-181610">
              <a:lnSpc>
                <a:spcPct val="100000"/>
              </a:lnSpc>
              <a:spcBef>
                <a:spcPts val="305"/>
              </a:spcBef>
              <a:buFont typeface="Wingdings"/>
              <a:buChar char=""/>
              <a:tabLst>
                <a:tab pos="273050" algn="l"/>
              </a:tabLst>
            </a:pPr>
            <a:r>
              <a:rPr dirty="0" sz="1400" spc="-35" i="1">
                <a:solidFill>
                  <a:srgbClr val="001F5F"/>
                </a:solidFill>
                <a:latin typeface="Arial"/>
                <a:cs typeface="Arial"/>
              </a:rPr>
              <a:t>Agricul</a:t>
            </a:r>
            <a:r>
              <a:rPr dirty="0" sz="1400" spc="-20" i="1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400" spc="-55" i="1">
                <a:solidFill>
                  <a:srgbClr val="001F5F"/>
                </a:solidFill>
                <a:latin typeface="Arial"/>
                <a:cs typeface="Arial"/>
              </a:rPr>
              <a:t>ur</a:t>
            </a:r>
            <a:r>
              <a:rPr dirty="0" sz="1400" spc="-65" i="1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400" spc="-6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7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1400" spc="-6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85">
                <a:solidFill>
                  <a:srgbClr val="001F5F"/>
                </a:solidFill>
                <a:latin typeface="Arial"/>
                <a:cs typeface="Arial"/>
              </a:rPr>
              <a:t>Sustai</a:t>
            </a:r>
            <a:r>
              <a:rPr dirty="0" sz="1400" spc="-105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400" spc="-105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400" spc="-40">
                <a:solidFill>
                  <a:srgbClr val="001F5F"/>
                </a:solidFill>
                <a:latin typeface="Arial"/>
                <a:cs typeface="Arial"/>
              </a:rPr>
              <a:t>bl</a:t>
            </a:r>
            <a:r>
              <a:rPr dirty="0" sz="1400" spc="-5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400" spc="-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85">
                <a:solidFill>
                  <a:srgbClr val="001F5F"/>
                </a:solidFill>
                <a:latin typeface="Arial"/>
                <a:cs typeface="Arial"/>
              </a:rPr>
              <a:t>use  </a:t>
            </a: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14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001F5F"/>
                </a:solidFill>
                <a:latin typeface="Arial"/>
                <a:cs typeface="Arial"/>
              </a:rPr>
              <a:t>water</a:t>
            </a:r>
            <a:r>
              <a:rPr dirty="0" sz="1400" spc="-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001F5F"/>
                </a:solidFill>
                <a:latin typeface="Arial"/>
                <a:cs typeface="Arial"/>
              </a:rPr>
              <a:t>resources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2509" y="4615053"/>
            <a:ext cx="912494" cy="787400"/>
          </a:xfrm>
          <a:prstGeom prst="rect">
            <a:avLst/>
          </a:prstGeom>
          <a:solidFill>
            <a:srgbClr val="1F3863"/>
          </a:solidFill>
          <a:ln w="12954">
            <a:solidFill>
              <a:srgbClr val="D5DCE4"/>
            </a:solidFill>
          </a:ln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Times New Roman"/>
              <a:cs typeface="Times New Roman"/>
            </a:endParaRPr>
          </a:p>
          <a:p>
            <a:pPr marL="160020">
              <a:lnSpc>
                <a:spcPct val="100000"/>
              </a:lnSpc>
              <a:spcBef>
                <a:spcPts val="5"/>
              </a:spcBef>
            </a:pP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Topics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62608" y="3785615"/>
            <a:ext cx="679450" cy="806946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2383535" y="3841241"/>
            <a:ext cx="1508760" cy="557530"/>
            <a:chOff x="2383535" y="3841241"/>
            <a:chExt cx="1508760" cy="557530"/>
          </a:xfrm>
        </p:grpSpPr>
        <p:sp>
          <p:nvSpPr>
            <p:cNvPr id="22" name="object 22"/>
            <p:cNvSpPr/>
            <p:nvPr/>
          </p:nvSpPr>
          <p:spPr>
            <a:xfrm>
              <a:off x="2391536" y="3849242"/>
              <a:ext cx="1492885" cy="541020"/>
            </a:xfrm>
            <a:custGeom>
              <a:avLst/>
              <a:gdLst/>
              <a:ahLst/>
              <a:cxnLst/>
              <a:rect l="l" t="t" r="r" b="b"/>
              <a:pathLst>
                <a:path w="1492885" h="541020">
                  <a:moveTo>
                    <a:pt x="1402588" y="0"/>
                  </a:moveTo>
                  <a:lnTo>
                    <a:pt x="90169" y="0"/>
                  </a:lnTo>
                  <a:lnTo>
                    <a:pt x="55078" y="7088"/>
                  </a:lnTo>
                  <a:lnTo>
                    <a:pt x="26415" y="26415"/>
                  </a:lnTo>
                  <a:lnTo>
                    <a:pt x="7088" y="55078"/>
                  </a:lnTo>
                  <a:lnTo>
                    <a:pt x="0" y="90169"/>
                  </a:lnTo>
                  <a:lnTo>
                    <a:pt x="0" y="450849"/>
                  </a:lnTo>
                  <a:lnTo>
                    <a:pt x="7088" y="485941"/>
                  </a:lnTo>
                  <a:lnTo>
                    <a:pt x="26415" y="514603"/>
                  </a:lnTo>
                  <a:lnTo>
                    <a:pt x="55078" y="533931"/>
                  </a:lnTo>
                  <a:lnTo>
                    <a:pt x="90169" y="541019"/>
                  </a:lnTo>
                  <a:lnTo>
                    <a:pt x="1402588" y="541019"/>
                  </a:lnTo>
                  <a:lnTo>
                    <a:pt x="1437679" y="533931"/>
                  </a:lnTo>
                  <a:lnTo>
                    <a:pt x="1466341" y="514603"/>
                  </a:lnTo>
                  <a:lnTo>
                    <a:pt x="1485669" y="485941"/>
                  </a:lnTo>
                  <a:lnTo>
                    <a:pt x="1492758" y="450849"/>
                  </a:lnTo>
                  <a:lnTo>
                    <a:pt x="1492758" y="90169"/>
                  </a:lnTo>
                  <a:lnTo>
                    <a:pt x="1485669" y="55078"/>
                  </a:lnTo>
                  <a:lnTo>
                    <a:pt x="1466341" y="26415"/>
                  </a:lnTo>
                  <a:lnTo>
                    <a:pt x="1437679" y="7088"/>
                  </a:lnTo>
                  <a:lnTo>
                    <a:pt x="1402588" y="0"/>
                  </a:lnTo>
                  <a:close/>
                </a:path>
              </a:pathLst>
            </a:custGeom>
            <a:solidFill>
              <a:srgbClr val="ACCA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391536" y="3849242"/>
              <a:ext cx="1492885" cy="541020"/>
            </a:xfrm>
            <a:custGeom>
              <a:avLst/>
              <a:gdLst/>
              <a:ahLst/>
              <a:cxnLst/>
              <a:rect l="l" t="t" r="r" b="b"/>
              <a:pathLst>
                <a:path w="1492885" h="541020">
                  <a:moveTo>
                    <a:pt x="0" y="90169"/>
                  </a:moveTo>
                  <a:lnTo>
                    <a:pt x="7088" y="55078"/>
                  </a:lnTo>
                  <a:lnTo>
                    <a:pt x="26415" y="26415"/>
                  </a:lnTo>
                  <a:lnTo>
                    <a:pt x="55078" y="7088"/>
                  </a:lnTo>
                  <a:lnTo>
                    <a:pt x="90169" y="0"/>
                  </a:lnTo>
                  <a:lnTo>
                    <a:pt x="1402588" y="0"/>
                  </a:lnTo>
                  <a:lnTo>
                    <a:pt x="1437679" y="7088"/>
                  </a:lnTo>
                  <a:lnTo>
                    <a:pt x="1466341" y="26415"/>
                  </a:lnTo>
                  <a:lnTo>
                    <a:pt x="1485669" y="55078"/>
                  </a:lnTo>
                  <a:lnTo>
                    <a:pt x="1492758" y="90169"/>
                  </a:lnTo>
                  <a:lnTo>
                    <a:pt x="1492758" y="450849"/>
                  </a:lnTo>
                  <a:lnTo>
                    <a:pt x="1485669" y="485941"/>
                  </a:lnTo>
                  <a:lnTo>
                    <a:pt x="1466341" y="514603"/>
                  </a:lnTo>
                  <a:lnTo>
                    <a:pt x="1437679" y="533931"/>
                  </a:lnTo>
                  <a:lnTo>
                    <a:pt x="1402588" y="541019"/>
                  </a:lnTo>
                  <a:lnTo>
                    <a:pt x="90169" y="541019"/>
                  </a:lnTo>
                  <a:lnTo>
                    <a:pt x="55078" y="533931"/>
                  </a:lnTo>
                  <a:lnTo>
                    <a:pt x="26415" y="514603"/>
                  </a:lnTo>
                  <a:lnTo>
                    <a:pt x="7088" y="485941"/>
                  </a:lnTo>
                  <a:lnTo>
                    <a:pt x="0" y="450849"/>
                  </a:lnTo>
                  <a:lnTo>
                    <a:pt x="0" y="90169"/>
                  </a:lnTo>
                  <a:close/>
                </a:path>
              </a:pathLst>
            </a:custGeom>
            <a:ln w="16002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2816351" y="3972052"/>
            <a:ext cx="64389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600" spc="-100">
                <a:solidFill>
                  <a:srgbClr val="001F5F"/>
                </a:solidFill>
                <a:latin typeface="Arial"/>
                <a:cs typeface="Arial"/>
              </a:rPr>
              <a:t>4</a:t>
            </a:r>
            <a:r>
              <a:rPr dirty="0" sz="1600" spc="-20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dirty="0" sz="1600" spc="-254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dirty="0" sz="1600" spc="-1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395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dirty="0" sz="1600" spc="-165">
                <a:solidFill>
                  <a:srgbClr val="001F5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568440" y="3894582"/>
            <a:ext cx="1670050" cy="557530"/>
            <a:chOff x="6568440" y="3894582"/>
            <a:chExt cx="1670050" cy="557530"/>
          </a:xfrm>
        </p:grpSpPr>
        <p:sp>
          <p:nvSpPr>
            <p:cNvPr id="26" name="object 26"/>
            <p:cNvSpPr/>
            <p:nvPr/>
          </p:nvSpPr>
          <p:spPr>
            <a:xfrm>
              <a:off x="6576441" y="3902583"/>
              <a:ext cx="1653539" cy="541020"/>
            </a:xfrm>
            <a:custGeom>
              <a:avLst/>
              <a:gdLst/>
              <a:ahLst/>
              <a:cxnLst/>
              <a:rect l="l" t="t" r="r" b="b"/>
              <a:pathLst>
                <a:path w="1653540" h="541020">
                  <a:moveTo>
                    <a:pt x="1563369" y="0"/>
                  </a:moveTo>
                  <a:lnTo>
                    <a:pt x="90169" y="0"/>
                  </a:lnTo>
                  <a:lnTo>
                    <a:pt x="55078" y="7088"/>
                  </a:lnTo>
                  <a:lnTo>
                    <a:pt x="26416" y="26416"/>
                  </a:lnTo>
                  <a:lnTo>
                    <a:pt x="7088" y="55078"/>
                  </a:lnTo>
                  <a:lnTo>
                    <a:pt x="0" y="90170"/>
                  </a:lnTo>
                  <a:lnTo>
                    <a:pt x="0" y="450850"/>
                  </a:lnTo>
                  <a:lnTo>
                    <a:pt x="7088" y="485941"/>
                  </a:lnTo>
                  <a:lnTo>
                    <a:pt x="26416" y="514604"/>
                  </a:lnTo>
                  <a:lnTo>
                    <a:pt x="55078" y="533931"/>
                  </a:lnTo>
                  <a:lnTo>
                    <a:pt x="90169" y="541020"/>
                  </a:lnTo>
                  <a:lnTo>
                    <a:pt x="1563369" y="541020"/>
                  </a:lnTo>
                  <a:lnTo>
                    <a:pt x="1598461" y="533931"/>
                  </a:lnTo>
                  <a:lnTo>
                    <a:pt x="1627123" y="514604"/>
                  </a:lnTo>
                  <a:lnTo>
                    <a:pt x="1646451" y="485941"/>
                  </a:lnTo>
                  <a:lnTo>
                    <a:pt x="1653539" y="450850"/>
                  </a:lnTo>
                  <a:lnTo>
                    <a:pt x="1653539" y="90170"/>
                  </a:lnTo>
                  <a:lnTo>
                    <a:pt x="1646451" y="55078"/>
                  </a:lnTo>
                  <a:lnTo>
                    <a:pt x="1627124" y="26416"/>
                  </a:lnTo>
                  <a:lnTo>
                    <a:pt x="1598461" y="7088"/>
                  </a:lnTo>
                  <a:lnTo>
                    <a:pt x="1563369" y="0"/>
                  </a:lnTo>
                  <a:close/>
                </a:path>
              </a:pathLst>
            </a:custGeom>
            <a:solidFill>
              <a:srgbClr val="ACCA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6576441" y="3902583"/>
              <a:ext cx="1653539" cy="541020"/>
            </a:xfrm>
            <a:custGeom>
              <a:avLst/>
              <a:gdLst/>
              <a:ahLst/>
              <a:cxnLst/>
              <a:rect l="l" t="t" r="r" b="b"/>
              <a:pathLst>
                <a:path w="1653540" h="541020">
                  <a:moveTo>
                    <a:pt x="0" y="90170"/>
                  </a:moveTo>
                  <a:lnTo>
                    <a:pt x="7088" y="55078"/>
                  </a:lnTo>
                  <a:lnTo>
                    <a:pt x="26416" y="26416"/>
                  </a:lnTo>
                  <a:lnTo>
                    <a:pt x="55078" y="7088"/>
                  </a:lnTo>
                  <a:lnTo>
                    <a:pt x="90169" y="0"/>
                  </a:lnTo>
                  <a:lnTo>
                    <a:pt x="1563369" y="0"/>
                  </a:lnTo>
                  <a:lnTo>
                    <a:pt x="1598461" y="7088"/>
                  </a:lnTo>
                  <a:lnTo>
                    <a:pt x="1627124" y="26416"/>
                  </a:lnTo>
                  <a:lnTo>
                    <a:pt x="1646451" y="55078"/>
                  </a:lnTo>
                  <a:lnTo>
                    <a:pt x="1653539" y="90170"/>
                  </a:lnTo>
                  <a:lnTo>
                    <a:pt x="1653539" y="450850"/>
                  </a:lnTo>
                  <a:lnTo>
                    <a:pt x="1646451" y="485941"/>
                  </a:lnTo>
                  <a:lnTo>
                    <a:pt x="1627123" y="514604"/>
                  </a:lnTo>
                  <a:lnTo>
                    <a:pt x="1598461" y="533931"/>
                  </a:lnTo>
                  <a:lnTo>
                    <a:pt x="1563369" y="541020"/>
                  </a:lnTo>
                  <a:lnTo>
                    <a:pt x="90169" y="541020"/>
                  </a:lnTo>
                  <a:lnTo>
                    <a:pt x="55078" y="533931"/>
                  </a:lnTo>
                  <a:lnTo>
                    <a:pt x="26416" y="514604"/>
                  </a:lnTo>
                  <a:lnTo>
                    <a:pt x="7088" y="485941"/>
                  </a:lnTo>
                  <a:lnTo>
                    <a:pt x="0" y="450850"/>
                  </a:lnTo>
                  <a:lnTo>
                    <a:pt x="0" y="90170"/>
                  </a:lnTo>
                  <a:close/>
                </a:path>
              </a:pathLst>
            </a:custGeom>
            <a:ln w="16002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6893559" y="4025391"/>
            <a:ext cx="1020444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600" spc="-100">
                <a:solidFill>
                  <a:srgbClr val="001F5F"/>
                </a:solidFill>
                <a:latin typeface="Arial"/>
                <a:cs typeface="Arial"/>
              </a:rPr>
              <a:t>4</a:t>
            </a:r>
            <a:r>
              <a:rPr dirty="0" sz="1600" spc="-20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dirty="0" sz="1600" spc="-254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dirty="0" sz="1600" spc="-1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dirty="0" sz="1600" spc="-155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600" spc="-170">
                <a:solidFill>
                  <a:srgbClr val="001F5F"/>
                </a:solidFill>
                <a:latin typeface="Arial"/>
                <a:cs typeface="Arial"/>
              </a:rPr>
              <a:t>k</a:t>
            </a:r>
            <a:r>
              <a:rPr dirty="0" sz="1600" spc="-125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600" spc="80">
                <a:solidFill>
                  <a:srgbClr val="001F5F"/>
                </a:solidFill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0217657" y="3925823"/>
            <a:ext cx="1508760" cy="558165"/>
            <a:chOff x="10217657" y="3925823"/>
            <a:chExt cx="1508760" cy="558165"/>
          </a:xfrm>
        </p:grpSpPr>
        <p:sp>
          <p:nvSpPr>
            <p:cNvPr id="30" name="object 30"/>
            <p:cNvSpPr/>
            <p:nvPr/>
          </p:nvSpPr>
          <p:spPr>
            <a:xfrm>
              <a:off x="10225658" y="3933824"/>
              <a:ext cx="1492885" cy="542290"/>
            </a:xfrm>
            <a:custGeom>
              <a:avLst/>
              <a:gdLst/>
              <a:ahLst/>
              <a:cxnLst/>
              <a:rect l="l" t="t" r="r" b="b"/>
              <a:pathLst>
                <a:path w="1492884" h="542289">
                  <a:moveTo>
                    <a:pt x="1402461" y="0"/>
                  </a:moveTo>
                  <a:lnTo>
                    <a:pt x="90297" y="0"/>
                  </a:lnTo>
                  <a:lnTo>
                    <a:pt x="55131" y="7090"/>
                  </a:lnTo>
                  <a:lnTo>
                    <a:pt x="26431" y="26431"/>
                  </a:lnTo>
                  <a:lnTo>
                    <a:pt x="7090" y="55131"/>
                  </a:lnTo>
                  <a:lnTo>
                    <a:pt x="0" y="90297"/>
                  </a:lnTo>
                  <a:lnTo>
                    <a:pt x="0" y="451485"/>
                  </a:lnTo>
                  <a:lnTo>
                    <a:pt x="7090" y="486650"/>
                  </a:lnTo>
                  <a:lnTo>
                    <a:pt x="26431" y="515350"/>
                  </a:lnTo>
                  <a:lnTo>
                    <a:pt x="55131" y="534691"/>
                  </a:lnTo>
                  <a:lnTo>
                    <a:pt x="90297" y="541782"/>
                  </a:lnTo>
                  <a:lnTo>
                    <a:pt x="1402461" y="541782"/>
                  </a:lnTo>
                  <a:lnTo>
                    <a:pt x="1437626" y="534691"/>
                  </a:lnTo>
                  <a:lnTo>
                    <a:pt x="1466326" y="515350"/>
                  </a:lnTo>
                  <a:lnTo>
                    <a:pt x="1485667" y="486650"/>
                  </a:lnTo>
                  <a:lnTo>
                    <a:pt x="1492758" y="451485"/>
                  </a:lnTo>
                  <a:lnTo>
                    <a:pt x="1492758" y="90297"/>
                  </a:lnTo>
                  <a:lnTo>
                    <a:pt x="1485667" y="55131"/>
                  </a:lnTo>
                  <a:lnTo>
                    <a:pt x="1466326" y="26431"/>
                  </a:lnTo>
                  <a:lnTo>
                    <a:pt x="1437626" y="7090"/>
                  </a:lnTo>
                  <a:lnTo>
                    <a:pt x="1402461" y="0"/>
                  </a:lnTo>
                  <a:close/>
                </a:path>
              </a:pathLst>
            </a:custGeom>
            <a:solidFill>
              <a:srgbClr val="ACCA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0225658" y="3933824"/>
              <a:ext cx="1492885" cy="542290"/>
            </a:xfrm>
            <a:custGeom>
              <a:avLst/>
              <a:gdLst/>
              <a:ahLst/>
              <a:cxnLst/>
              <a:rect l="l" t="t" r="r" b="b"/>
              <a:pathLst>
                <a:path w="1492884" h="542289">
                  <a:moveTo>
                    <a:pt x="0" y="90297"/>
                  </a:moveTo>
                  <a:lnTo>
                    <a:pt x="7090" y="55131"/>
                  </a:lnTo>
                  <a:lnTo>
                    <a:pt x="26431" y="26431"/>
                  </a:lnTo>
                  <a:lnTo>
                    <a:pt x="55131" y="7090"/>
                  </a:lnTo>
                  <a:lnTo>
                    <a:pt x="90297" y="0"/>
                  </a:lnTo>
                  <a:lnTo>
                    <a:pt x="1402461" y="0"/>
                  </a:lnTo>
                  <a:lnTo>
                    <a:pt x="1437626" y="7090"/>
                  </a:lnTo>
                  <a:lnTo>
                    <a:pt x="1466326" y="26431"/>
                  </a:lnTo>
                  <a:lnTo>
                    <a:pt x="1485667" y="55131"/>
                  </a:lnTo>
                  <a:lnTo>
                    <a:pt x="1492758" y="90297"/>
                  </a:lnTo>
                  <a:lnTo>
                    <a:pt x="1492758" y="451485"/>
                  </a:lnTo>
                  <a:lnTo>
                    <a:pt x="1485667" y="486650"/>
                  </a:lnTo>
                  <a:lnTo>
                    <a:pt x="1466326" y="515350"/>
                  </a:lnTo>
                  <a:lnTo>
                    <a:pt x="1437626" y="534691"/>
                  </a:lnTo>
                  <a:lnTo>
                    <a:pt x="1402461" y="541782"/>
                  </a:lnTo>
                  <a:lnTo>
                    <a:pt x="90297" y="541782"/>
                  </a:lnTo>
                  <a:lnTo>
                    <a:pt x="55131" y="534691"/>
                  </a:lnTo>
                  <a:lnTo>
                    <a:pt x="26431" y="515350"/>
                  </a:lnTo>
                  <a:lnTo>
                    <a:pt x="7090" y="486650"/>
                  </a:lnTo>
                  <a:lnTo>
                    <a:pt x="0" y="451485"/>
                  </a:lnTo>
                  <a:lnTo>
                    <a:pt x="0" y="90297"/>
                  </a:lnTo>
                  <a:close/>
                </a:path>
              </a:pathLst>
            </a:custGeom>
            <a:ln w="16002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10447781" y="4057396"/>
            <a:ext cx="105029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600" spc="-100">
                <a:solidFill>
                  <a:srgbClr val="001F5F"/>
                </a:solidFill>
                <a:latin typeface="Arial"/>
                <a:cs typeface="Arial"/>
              </a:rPr>
              <a:t>4</a:t>
            </a:r>
            <a:r>
              <a:rPr dirty="0" sz="1600" spc="-20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dirty="0" sz="1600" spc="-254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dirty="0" sz="1600" spc="-1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355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600" spc="-135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dirty="0" sz="1600" spc="-1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600" spc="-12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600" spc="-8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600" spc="-145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dirty="0" sz="1600" spc="-10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3" name="object 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01996" y="3620261"/>
            <a:ext cx="1110996" cy="857250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245345" y="3758946"/>
            <a:ext cx="857250" cy="812560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412985" y="1482852"/>
            <a:ext cx="2515362" cy="2132838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9325356" y="2360676"/>
            <a:ext cx="2539365" cy="10147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35" b="1">
                <a:solidFill>
                  <a:srgbClr val="FFFFFF"/>
                </a:solidFill>
                <a:latin typeface="Arial"/>
                <a:cs typeface="Arial"/>
              </a:rPr>
              <a:t>I4DP-Market</a:t>
            </a:r>
            <a:endParaRPr sz="2400">
              <a:latin typeface="Arial"/>
              <a:cs typeface="Arial"/>
            </a:endParaRPr>
          </a:p>
          <a:p>
            <a:pPr marL="1138555">
              <a:lnSpc>
                <a:spcPct val="100000"/>
              </a:lnSpc>
              <a:spcBef>
                <a:spcPts val="2025"/>
              </a:spcBef>
            </a:pPr>
            <a:r>
              <a:rPr dirty="0" sz="2400" spc="-365" b="1">
                <a:solidFill>
                  <a:srgbClr val="FFFFFF"/>
                </a:solidFill>
                <a:latin typeface="Arial"/>
                <a:cs typeface="Arial"/>
              </a:rPr>
              <a:t>I4DP-Science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 spc="-90"/>
              <a:t>10</a:t>
            </a:fld>
            <a:r>
              <a:rPr dirty="0" spc="5"/>
              <a:t>/15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 spc="-80"/>
              <a:t>2ND</a:t>
            </a:r>
            <a:r>
              <a:rPr dirty="0" spc="-50"/>
              <a:t> </a:t>
            </a:r>
            <a:r>
              <a:rPr dirty="0" spc="-100"/>
              <a:t>EDITION</a:t>
            </a:r>
            <a:r>
              <a:rPr dirty="0" spc="-50"/>
              <a:t> </a:t>
            </a:r>
            <a:r>
              <a:rPr dirty="0" spc="-135"/>
              <a:t>EUROPEAN</a:t>
            </a:r>
            <a:r>
              <a:rPr dirty="0" spc="-70"/>
              <a:t> </a:t>
            </a:r>
            <a:r>
              <a:rPr dirty="0" spc="-105"/>
              <a:t>SYMPOSIUM</a:t>
            </a:r>
            <a:r>
              <a:rPr dirty="0" spc="-70"/>
              <a:t> </a:t>
            </a:r>
            <a:r>
              <a:rPr dirty="0" spc="-155"/>
              <a:t>BY</a:t>
            </a:r>
            <a:r>
              <a:rPr dirty="0" spc="-45"/>
              <a:t> </a:t>
            </a:r>
            <a:r>
              <a:rPr dirty="0" spc="-155"/>
              <a:t>NEREUS</a:t>
            </a:r>
            <a:r>
              <a:rPr dirty="0" spc="-60"/>
              <a:t> </a:t>
            </a:r>
            <a:r>
              <a:rPr dirty="0" spc="-125"/>
              <a:t>REGIONS,</a:t>
            </a:r>
            <a:r>
              <a:rPr dirty="0" spc="-60"/>
              <a:t> </a:t>
            </a:r>
            <a:r>
              <a:rPr dirty="0" spc="-100"/>
              <a:t>MATERA/BASILICATA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 spc="-50"/>
              <a:t>2</a:t>
            </a:r>
            <a:r>
              <a:rPr dirty="0" spc="-30"/>
              <a:t>8</a:t>
            </a:r>
            <a:r>
              <a:rPr dirty="0" spc="-35"/>
              <a:t>-</a:t>
            </a:r>
            <a:r>
              <a:rPr dirty="0" spc="-50"/>
              <a:t>29</a:t>
            </a:r>
            <a:r>
              <a:rPr dirty="0" spc="-45"/>
              <a:t> </a:t>
            </a:r>
            <a:r>
              <a:rPr dirty="0" spc="-200"/>
              <a:t>S</a:t>
            </a:r>
            <a:r>
              <a:rPr dirty="0" spc="-195"/>
              <a:t>E</a:t>
            </a:r>
            <a:r>
              <a:rPr dirty="0" spc="-145"/>
              <a:t>P</a:t>
            </a:r>
            <a:r>
              <a:rPr dirty="0" spc="-135"/>
              <a:t>T</a:t>
            </a:r>
            <a:r>
              <a:rPr dirty="0" spc="-180"/>
              <a:t>E</a:t>
            </a:r>
            <a:r>
              <a:rPr dirty="0" spc="-114"/>
              <a:t>MBER</a:t>
            </a:r>
            <a:r>
              <a:rPr dirty="0" spc="-75"/>
              <a:t> </a:t>
            </a:r>
            <a:r>
              <a:rPr dirty="0" spc="-50"/>
              <a:t>2023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0062464" y="1001775"/>
            <a:ext cx="1113155" cy="989330"/>
          </a:xfrm>
          <a:prstGeom prst="rect">
            <a:avLst/>
          </a:prstGeom>
        </p:spPr>
        <p:txBody>
          <a:bodyPr wrap="square" lIns="0" tIns="1511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dirty="0" sz="1800" spc="-290" b="1">
                <a:solidFill>
                  <a:srgbClr val="3A4658"/>
                </a:solidFill>
                <a:latin typeface="Arial"/>
                <a:cs typeface="Arial"/>
              </a:rPr>
              <a:t>I4DP</a:t>
            </a:r>
            <a:r>
              <a:rPr dirty="0" sz="1800" spc="-114" b="1">
                <a:solidFill>
                  <a:srgbClr val="3A4658"/>
                </a:solidFill>
                <a:latin typeface="Arial"/>
                <a:cs typeface="Arial"/>
              </a:rPr>
              <a:t> </a:t>
            </a:r>
            <a:r>
              <a:rPr dirty="0" sz="1800" spc="-390" b="1">
                <a:solidFill>
                  <a:srgbClr val="3A4658"/>
                </a:solidFill>
                <a:latin typeface="Arial"/>
                <a:cs typeface="Arial"/>
              </a:rPr>
              <a:t>TOPICS</a:t>
            </a:r>
            <a:endParaRPr sz="1800">
              <a:latin typeface="Arial"/>
              <a:cs typeface="Arial"/>
            </a:endParaRPr>
          </a:p>
          <a:p>
            <a:pPr marL="250190">
              <a:lnSpc>
                <a:spcPct val="100000"/>
              </a:lnSpc>
              <a:spcBef>
                <a:spcPts val="1455"/>
              </a:spcBef>
            </a:pPr>
            <a:r>
              <a:rPr dirty="0" sz="2400" spc="-385" b="1">
                <a:solidFill>
                  <a:srgbClr val="FFFFFF"/>
                </a:solidFill>
                <a:latin typeface="Arial"/>
                <a:cs typeface="Arial"/>
              </a:rPr>
              <a:t>I4DP</a:t>
            </a:r>
            <a:r>
              <a:rPr dirty="0" sz="2400" spc="-65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2400" spc="-600" b="1">
                <a:solidFill>
                  <a:srgbClr val="FFFFFF"/>
                </a:solidFill>
                <a:latin typeface="Arial"/>
                <a:cs typeface="Arial"/>
              </a:rPr>
              <a:t>PA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3669" y="261874"/>
            <a:ext cx="7620634" cy="3302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70"/>
              <a:t>Previous</a:t>
            </a:r>
            <a:r>
              <a:rPr dirty="0" sz="2000" spc="-95"/>
              <a:t> </a:t>
            </a:r>
            <a:r>
              <a:rPr dirty="0" sz="2000" spc="-120"/>
              <a:t>preparatory</a:t>
            </a:r>
            <a:r>
              <a:rPr dirty="0" sz="2000" spc="-70"/>
              <a:t> </a:t>
            </a:r>
            <a:r>
              <a:rPr dirty="0" sz="2000" spc="-160"/>
              <a:t>programmes:</a:t>
            </a:r>
            <a:r>
              <a:rPr dirty="0" sz="2000" spc="-90"/>
              <a:t> </a:t>
            </a:r>
            <a:r>
              <a:rPr dirty="0" sz="2000" spc="-155"/>
              <a:t>observed</a:t>
            </a:r>
            <a:r>
              <a:rPr dirty="0" sz="2000" spc="-90"/>
              <a:t> </a:t>
            </a:r>
            <a:r>
              <a:rPr dirty="0" sz="2000" spc="-100"/>
              <a:t>trend</a:t>
            </a:r>
            <a:r>
              <a:rPr dirty="0" sz="2000" spc="-90"/>
              <a:t> </a:t>
            </a:r>
            <a:r>
              <a:rPr dirty="0" sz="2000" spc="-145"/>
              <a:t>and</a:t>
            </a:r>
            <a:r>
              <a:rPr dirty="0" sz="2000" spc="-105"/>
              <a:t> </a:t>
            </a:r>
            <a:r>
              <a:rPr dirty="0" sz="2000" spc="-170"/>
              <a:t>challenges</a:t>
            </a:r>
            <a:r>
              <a:rPr dirty="0" sz="2000" spc="-90"/>
              <a:t> </a:t>
            </a:r>
            <a:r>
              <a:rPr dirty="0" sz="2000" spc="-150"/>
              <a:t>faced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64495" y="393954"/>
            <a:ext cx="1679448" cy="78714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025652" y="1063752"/>
            <a:ext cx="2630805" cy="557530"/>
            <a:chOff x="1025652" y="1063752"/>
            <a:chExt cx="2630805" cy="557530"/>
          </a:xfrm>
        </p:grpSpPr>
        <p:sp>
          <p:nvSpPr>
            <p:cNvPr id="5" name="object 5"/>
            <p:cNvSpPr/>
            <p:nvPr/>
          </p:nvSpPr>
          <p:spPr>
            <a:xfrm>
              <a:off x="1033653" y="1071753"/>
              <a:ext cx="2614930" cy="541020"/>
            </a:xfrm>
            <a:custGeom>
              <a:avLst/>
              <a:gdLst/>
              <a:ahLst/>
              <a:cxnLst/>
              <a:rect l="l" t="t" r="r" b="b"/>
              <a:pathLst>
                <a:path w="2614929" h="541019">
                  <a:moveTo>
                    <a:pt x="2524252" y="0"/>
                  </a:moveTo>
                  <a:lnTo>
                    <a:pt x="90169" y="0"/>
                  </a:lnTo>
                  <a:lnTo>
                    <a:pt x="55072" y="7088"/>
                  </a:lnTo>
                  <a:lnTo>
                    <a:pt x="26411" y="26416"/>
                  </a:lnTo>
                  <a:lnTo>
                    <a:pt x="7086" y="55078"/>
                  </a:lnTo>
                  <a:lnTo>
                    <a:pt x="0" y="90170"/>
                  </a:lnTo>
                  <a:lnTo>
                    <a:pt x="0" y="450850"/>
                  </a:lnTo>
                  <a:lnTo>
                    <a:pt x="7086" y="485941"/>
                  </a:lnTo>
                  <a:lnTo>
                    <a:pt x="26411" y="514603"/>
                  </a:lnTo>
                  <a:lnTo>
                    <a:pt x="55072" y="533931"/>
                  </a:lnTo>
                  <a:lnTo>
                    <a:pt x="90169" y="541020"/>
                  </a:lnTo>
                  <a:lnTo>
                    <a:pt x="2524252" y="541020"/>
                  </a:lnTo>
                  <a:lnTo>
                    <a:pt x="2559343" y="533931"/>
                  </a:lnTo>
                  <a:lnTo>
                    <a:pt x="2588005" y="514603"/>
                  </a:lnTo>
                  <a:lnTo>
                    <a:pt x="2607333" y="485941"/>
                  </a:lnTo>
                  <a:lnTo>
                    <a:pt x="2614422" y="450850"/>
                  </a:lnTo>
                  <a:lnTo>
                    <a:pt x="2614422" y="90170"/>
                  </a:lnTo>
                  <a:lnTo>
                    <a:pt x="2607333" y="55078"/>
                  </a:lnTo>
                  <a:lnTo>
                    <a:pt x="2588005" y="26416"/>
                  </a:lnTo>
                  <a:lnTo>
                    <a:pt x="2559343" y="7088"/>
                  </a:lnTo>
                  <a:lnTo>
                    <a:pt x="2524252" y="0"/>
                  </a:lnTo>
                  <a:close/>
                </a:path>
              </a:pathLst>
            </a:custGeom>
            <a:solidFill>
              <a:srgbClr val="ACCA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33653" y="1071753"/>
              <a:ext cx="2614930" cy="541020"/>
            </a:xfrm>
            <a:custGeom>
              <a:avLst/>
              <a:gdLst/>
              <a:ahLst/>
              <a:cxnLst/>
              <a:rect l="l" t="t" r="r" b="b"/>
              <a:pathLst>
                <a:path w="2614929" h="541019">
                  <a:moveTo>
                    <a:pt x="0" y="90170"/>
                  </a:moveTo>
                  <a:lnTo>
                    <a:pt x="7086" y="55078"/>
                  </a:lnTo>
                  <a:lnTo>
                    <a:pt x="26411" y="26416"/>
                  </a:lnTo>
                  <a:lnTo>
                    <a:pt x="55072" y="7088"/>
                  </a:lnTo>
                  <a:lnTo>
                    <a:pt x="90169" y="0"/>
                  </a:lnTo>
                  <a:lnTo>
                    <a:pt x="2524252" y="0"/>
                  </a:lnTo>
                  <a:lnTo>
                    <a:pt x="2559343" y="7088"/>
                  </a:lnTo>
                  <a:lnTo>
                    <a:pt x="2588005" y="26416"/>
                  </a:lnTo>
                  <a:lnTo>
                    <a:pt x="2607333" y="55078"/>
                  </a:lnTo>
                  <a:lnTo>
                    <a:pt x="2614422" y="90170"/>
                  </a:lnTo>
                  <a:lnTo>
                    <a:pt x="2614422" y="450850"/>
                  </a:lnTo>
                  <a:lnTo>
                    <a:pt x="2607333" y="485941"/>
                  </a:lnTo>
                  <a:lnTo>
                    <a:pt x="2588005" y="514603"/>
                  </a:lnTo>
                  <a:lnTo>
                    <a:pt x="2559343" y="533931"/>
                  </a:lnTo>
                  <a:lnTo>
                    <a:pt x="2524252" y="541020"/>
                  </a:lnTo>
                  <a:lnTo>
                    <a:pt x="90169" y="541020"/>
                  </a:lnTo>
                  <a:lnTo>
                    <a:pt x="55072" y="533931"/>
                  </a:lnTo>
                  <a:lnTo>
                    <a:pt x="26411" y="514603"/>
                  </a:lnTo>
                  <a:lnTo>
                    <a:pt x="7086" y="485941"/>
                  </a:lnTo>
                  <a:lnTo>
                    <a:pt x="0" y="450850"/>
                  </a:lnTo>
                  <a:lnTo>
                    <a:pt x="0" y="90170"/>
                  </a:lnTo>
                  <a:close/>
                </a:path>
              </a:pathLst>
            </a:custGeom>
            <a:ln w="16002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615694" y="1177797"/>
            <a:ext cx="14509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dirty="0" sz="1800" spc="-355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800" spc="-14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800" spc="-34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800" spc="-15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dirty="0" sz="1800" spc="-19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800" spc="-1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395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800" spc="-145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dirty="0" sz="1800" spc="-1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800" spc="-13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800" spc="-245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dirty="0" sz="1800" spc="-155">
                <a:solidFill>
                  <a:srgbClr val="001F5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959352" y="1076705"/>
            <a:ext cx="2630805" cy="557530"/>
            <a:chOff x="3959352" y="1076705"/>
            <a:chExt cx="2630805" cy="557530"/>
          </a:xfrm>
        </p:grpSpPr>
        <p:sp>
          <p:nvSpPr>
            <p:cNvPr id="9" name="object 9"/>
            <p:cNvSpPr/>
            <p:nvPr/>
          </p:nvSpPr>
          <p:spPr>
            <a:xfrm>
              <a:off x="3967353" y="1084706"/>
              <a:ext cx="2614930" cy="541020"/>
            </a:xfrm>
            <a:custGeom>
              <a:avLst/>
              <a:gdLst/>
              <a:ahLst/>
              <a:cxnLst/>
              <a:rect l="l" t="t" r="r" b="b"/>
              <a:pathLst>
                <a:path w="2614929" h="541019">
                  <a:moveTo>
                    <a:pt x="2524252" y="0"/>
                  </a:moveTo>
                  <a:lnTo>
                    <a:pt x="90170" y="0"/>
                  </a:lnTo>
                  <a:lnTo>
                    <a:pt x="55078" y="7088"/>
                  </a:lnTo>
                  <a:lnTo>
                    <a:pt x="26416" y="26415"/>
                  </a:lnTo>
                  <a:lnTo>
                    <a:pt x="7088" y="55078"/>
                  </a:lnTo>
                  <a:lnTo>
                    <a:pt x="0" y="90169"/>
                  </a:lnTo>
                  <a:lnTo>
                    <a:pt x="0" y="450850"/>
                  </a:lnTo>
                  <a:lnTo>
                    <a:pt x="7088" y="485941"/>
                  </a:lnTo>
                  <a:lnTo>
                    <a:pt x="26416" y="514603"/>
                  </a:lnTo>
                  <a:lnTo>
                    <a:pt x="55078" y="533931"/>
                  </a:lnTo>
                  <a:lnTo>
                    <a:pt x="90170" y="541019"/>
                  </a:lnTo>
                  <a:lnTo>
                    <a:pt x="2524252" y="541019"/>
                  </a:lnTo>
                  <a:lnTo>
                    <a:pt x="2559343" y="533931"/>
                  </a:lnTo>
                  <a:lnTo>
                    <a:pt x="2588005" y="514603"/>
                  </a:lnTo>
                  <a:lnTo>
                    <a:pt x="2607333" y="485941"/>
                  </a:lnTo>
                  <a:lnTo>
                    <a:pt x="2614422" y="450850"/>
                  </a:lnTo>
                  <a:lnTo>
                    <a:pt x="2614422" y="90169"/>
                  </a:lnTo>
                  <a:lnTo>
                    <a:pt x="2607333" y="55078"/>
                  </a:lnTo>
                  <a:lnTo>
                    <a:pt x="2588006" y="26415"/>
                  </a:lnTo>
                  <a:lnTo>
                    <a:pt x="2559343" y="7088"/>
                  </a:lnTo>
                  <a:lnTo>
                    <a:pt x="2524252" y="0"/>
                  </a:lnTo>
                  <a:close/>
                </a:path>
              </a:pathLst>
            </a:custGeom>
            <a:solidFill>
              <a:srgbClr val="ACCA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967353" y="1084706"/>
              <a:ext cx="2614930" cy="541020"/>
            </a:xfrm>
            <a:custGeom>
              <a:avLst/>
              <a:gdLst/>
              <a:ahLst/>
              <a:cxnLst/>
              <a:rect l="l" t="t" r="r" b="b"/>
              <a:pathLst>
                <a:path w="2614929" h="541019">
                  <a:moveTo>
                    <a:pt x="0" y="90169"/>
                  </a:moveTo>
                  <a:lnTo>
                    <a:pt x="7088" y="55078"/>
                  </a:lnTo>
                  <a:lnTo>
                    <a:pt x="26416" y="26415"/>
                  </a:lnTo>
                  <a:lnTo>
                    <a:pt x="55078" y="7088"/>
                  </a:lnTo>
                  <a:lnTo>
                    <a:pt x="90170" y="0"/>
                  </a:lnTo>
                  <a:lnTo>
                    <a:pt x="2524252" y="0"/>
                  </a:lnTo>
                  <a:lnTo>
                    <a:pt x="2559343" y="7088"/>
                  </a:lnTo>
                  <a:lnTo>
                    <a:pt x="2588006" y="26415"/>
                  </a:lnTo>
                  <a:lnTo>
                    <a:pt x="2607333" y="55078"/>
                  </a:lnTo>
                  <a:lnTo>
                    <a:pt x="2614422" y="90169"/>
                  </a:lnTo>
                  <a:lnTo>
                    <a:pt x="2614422" y="450850"/>
                  </a:lnTo>
                  <a:lnTo>
                    <a:pt x="2607333" y="485941"/>
                  </a:lnTo>
                  <a:lnTo>
                    <a:pt x="2588005" y="514603"/>
                  </a:lnTo>
                  <a:lnTo>
                    <a:pt x="2559343" y="533931"/>
                  </a:lnTo>
                  <a:lnTo>
                    <a:pt x="2524252" y="541019"/>
                  </a:lnTo>
                  <a:lnTo>
                    <a:pt x="90170" y="541019"/>
                  </a:lnTo>
                  <a:lnTo>
                    <a:pt x="55078" y="533931"/>
                  </a:lnTo>
                  <a:lnTo>
                    <a:pt x="26416" y="514603"/>
                  </a:lnTo>
                  <a:lnTo>
                    <a:pt x="7088" y="485941"/>
                  </a:lnTo>
                  <a:lnTo>
                    <a:pt x="0" y="450850"/>
                  </a:lnTo>
                  <a:lnTo>
                    <a:pt x="0" y="90169"/>
                  </a:lnTo>
                  <a:close/>
                </a:path>
              </a:pathLst>
            </a:custGeom>
            <a:ln w="16002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470908" y="1207516"/>
            <a:ext cx="160782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36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600" spc="-175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600" spc="-305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600" spc="-1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dirty="0" sz="1600" spc="-75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dirty="0" sz="1600" spc="-15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dirty="0" sz="1600" spc="6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600" spc="1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dirty="0" sz="1600" spc="-25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600" spc="-12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600" spc="-80">
                <a:solidFill>
                  <a:srgbClr val="001F5F"/>
                </a:solidFill>
                <a:latin typeface="Arial"/>
                <a:cs typeface="Arial"/>
              </a:rPr>
              <a:t>q</a:t>
            </a:r>
            <a:r>
              <a:rPr dirty="0" sz="1600" spc="-85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dirty="0" sz="1600" spc="-12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600" spc="-8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600" spc="-22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dirty="0" sz="1600" spc="-140">
                <a:solidFill>
                  <a:srgbClr val="001F5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059930" y="1063752"/>
            <a:ext cx="2630805" cy="557530"/>
            <a:chOff x="7059930" y="1063752"/>
            <a:chExt cx="2630805" cy="557530"/>
          </a:xfrm>
        </p:grpSpPr>
        <p:sp>
          <p:nvSpPr>
            <p:cNvPr id="13" name="object 13"/>
            <p:cNvSpPr/>
            <p:nvPr/>
          </p:nvSpPr>
          <p:spPr>
            <a:xfrm>
              <a:off x="7067931" y="1071753"/>
              <a:ext cx="2614930" cy="541020"/>
            </a:xfrm>
            <a:custGeom>
              <a:avLst/>
              <a:gdLst/>
              <a:ahLst/>
              <a:cxnLst/>
              <a:rect l="l" t="t" r="r" b="b"/>
              <a:pathLst>
                <a:path w="2614929" h="541019">
                  <a:moveTo>
                    <a:pt x="2524252" y="0"/>
                  </a:moveTo>
                  <a:lnTo>
                    <a:pt x="90170" y="0"/>
                  </a:lnTo>
                  <a:lnTo>
                    <a:pt x="55078" y="7088"/>
                  </a:lnTo>
                  <a:lnTo>
                    <a:pt x="26416" y="26416"/>
                  </a:lnTo>
                  <a:lnTo>
                    <a:pt x="7088" y="55078"/>
                  </a:lnTo>
                  <a:lnTo>
                    <a:pt x="0" y="90170"/>
                  </a:lnTo>
                  <a:lnTo>
                    <a:pt x="0" y="450850"/>
                  </a:lnTo>
                  <a:lnTo>
                    <a:pt x="7088" y="485941"/>
                  </a:lnTo>
                  <a:lnTo>
                    <a:pt x="26416" y="514603"/>
                  </a:lnTo>
                  <a:lnTo>
                    <a:pt x="55078" y="533931"/>
                  </a:lnTo>
                  <a:lnTo>
                    <a:pt x="90170" y="541020"/>
                  </a:lnTo>
                  <a:lnTo>
                    <a:pt x="2524252" y="541020"/>
                  </a:lnTo>
                  <a:lnTo>
                    <a:pt x="2559343" y="533931"/>
                  </a:lnTo>
                  <a:lnTo>
                    <a:pt x="2588005" y="514603"/>
                  </a:lnTo>
                  <a:lnTo>
                    <a:pt x="2607333" y="485941"/>
                  </a:lnTo>
                  <a:lnTo>
                    <a:pt x="2614422" y="450850"/>
                  </a:lnTo>
                  <a:lnTo>
                    <a:pt x="2614422" y="90170"/>
                  </a:lnTo>
                  <a:lnTo>
                    <a:pt x="2607333" y="55078"/>
                  </a:lnTo>
                  <a:lnTo>
                    <a:pt x="2588006" y="26416"/>
                  </a:lnTo>
                  <a:lnTo>
                    <a:pt x="2559343" y="7088"/>
                  </a:lnTo>
                  <a:lnTo>
                    <a:pt x="2524252" y="0"/>
                  </a:lnTo>
                  <a:close/>
                </a:path>
              </a:pathLst>
            </a:custGeom>
            <a:solidFill>
              <a:srgbClr val="ACCA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067931" y="1071753"/>
              <a:ext cx="2614930" cy="541020"/>
            </a:xfrm>
            <a:custGeom>
              <a:avLst/>
              <a:gdLst/>
              <a:ahLst/>
              <a:cxnLst/>
              <a:rect l="l" t="t" r="r" b="b"/>
              <a:pathLst>
                <a:path w="2614929" h="541019">
                  <a:moveTo>
                    <a:pt x="0" y="90170"/>
                  </a:moveTo>
                  <a:lnTo>
                    <a:pt x="7088" y="55078"/>
                  </a:lnTo>
                  <a:lnTo>
                    <a:pt x="26416" y="26416"/>
                  </a:lnTo>
                  <a:lnTo>
                    <a:pt x="55078" y="7088"/>
                  </a:lnTo>
                  <a:lnTo>
                    <a:pt x="90170" y="0"/>
                  </a:lnTo>
                  <a:lnTo>
                    <a:pt x="2524252" y="0"/>
                  </a:lnTo>
                  <a:lnTo>
                    <a:pt x="2559343" y="7088"/>
                  </a:lnTo>
                  <a:lnTo>
                    <a:pt x="2588006" y="26416"/>
                  </a:lnTo>
                  <a:lnTo>
                    <a:pt x="2607333" y="55078"/>
                  </a:lnTo>
                  <a:lnTo>
                    <a:pt x="2614422" y="90170"/>
                  </a:lnTo>
                  <a:lnTo>
                    <a:pt x="2614422" y="450850"/>
                  </a:lnTo>
                  <a:lnTo>
                    <a:pt x="2607333" y="485941"/>
                  </a:lnTo>
                  <a:lnTo>
                    <a:pt x="2588005" y="514603"/>
                  </a:lnTo>
                  <a:lnTo>
                    <a:pt x="2559343" y="533931"/>
                  </a:lnTo>
                  <a:lnTo>
                    <a:pt x="2524252" y="541020"/>
                  </a:lnTo>
                  <a:lnTo>
                    <a:pt x="90170" y="541020"/>
                  </a:lnTo>
                  <a:lnTo>
                    <a:pt x="55078" y="533931"/>
                  </a:lnTo>
                  <a:lnTo>
                    <a:pt x="26416" y="514603"/>
                  </a:lnTo>
                  <a:lnTo>
                    <a:pt x="7088" y="485941"/>
                  </a:lnTo>
                  <a:lnTo>
                    <a:pt x="0" y="450850"/>
                  </a:lnTo>
                  <a:lnTo>
                    <a:pt x="0" y="90170"/>
                  </a:lnTo>
                  <a:close/>
                </a:path>
              </a:pathLst>
            </a:custGeom>
            <a:ln w="16002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7255764" y="1194561"/>
            <a:ext cx="224155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2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600" spc="-75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dirty="0" sz="1600" spc="-12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600" spc="-6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600" spc="-1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315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dirty="0" sz="1600" spc="-155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dirty="0" sz="1600" spc="-15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dirty="0" sz="1600" spc="-185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600" spc="-11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33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dirty="0" sz="1600" spc="-22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600" spc="-36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600" spc="-1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dirty="0" sz="1600" spc="-225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600" spc="-5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dirty="0" sz="1600" spc="-36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600" spc="-114">
                <a:solidFill>
                  <a:srgbClr val="001F5F"/>
                </a:solidFill>
                <a:latin typeface="Arial"/>
                <a:cs typeface="Arial"/>
              </a:rPr>
              <a:t>k</a:t>
            </a:r>
            <a:r>
              <a:rPr dirty="0" sz="1600" spc="-12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dirty="0" sz="1600" spc="-1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dirty="0" sz="1600" spc="-12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600" spc="-60">
                <a:solidFill>
                  <a:srgbClr val="001F5F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33652" y="1741551"/>
            <a:ext cx="2614930" cy="1030605"/>
          </a:xfrm>
          <a:custGeom>
            <a:avLst/>
            <a:gdLst/>
            <a:ahLst/>
            <a:cxnLst/>
            <a:rect l="l" t="t" r="r" b="b"/>
            <a:pathLst>
              <a:path w="2614929" h="1030605">
                <a:moveTo>
                  <a:pt x="0" y="171703"/>
                </a:moveTo>
                <a:lnTo>
                  <a:pt x="6133" y="126044"/>
                </a:lnTo>
                <a:lnTo>
                  <a:pt x="23442" y="85024"/>
                </a:lnTo>
                <a:lnTo>
                  <a:pt x="50290" y="50276"/>
                </a:lnTo>
                <a:lnTo>
                  <a:pt x="85041" y="23433"/>
                </a:lnTo>
                <a:lnTo>
                  <a:pt x="126057" y="6130"/>
                </a:lnTo>
                <a:lnTo>
                  <a:pt x="171703" y="0"/>
                </a:lnTo>
                <a:lnTo>
                  <a:pt x="2442718" y="0"/>
                </a:lnTo>
                <a:lnTo>
                  <a:pt x="2488377" y="6130"/>
                </a:lnTo>
                <a:lnTo>
                  <a:pt x="2529397" y="23433"/>
                </a:lnTo>
                <a:lnTo>
                  <a:pt x="2564145" y="50276"/>
                </a:lnTo>
                <a:lnTo>
                  <a:pt x="2590988" y="85024"/>
                </a:lnTo>
                <a:lnTo>
                  <a:pt x="2608291" y="126044"/>
                </a:lnTo>
                <a:lnTo>
                  <a:pt x="2614422" y="171703"/>
                </a:lnTo>
                <a:lnTo>
                  <a:pt x="2614422" y="858520"/>
                </a:lnTo>
                <a:lnTo>
                  <a:pt x="2608291" y="904179"/>
                </a:lnTo>
                <a:lnTo>
                  <a:pt x="2590988" y="945199"/>
                </a:lnTo>
                <a:lnTo>
                  <a:pt x="2564145" y="979947"/>
                </a:lnTo>
                <a:lnTo>
                  <a:pt x="2529397" y="1006790"/>
                </a:lnTo>
                <a:lnTo>
                  <a:pt x="2488377" y="1024093"/>
                </a:lnTo>
                <a:lnTo>
                  <a:pt x="2442718" y="1030224"/>
                </a:lnTo>
                <a:lnTo>
                  <a:pt x="171703" y="1030224"/>
                </a:lnTo>
                <a:lnTo>
                  <a:pt x="126057" y="1024093"/>
                </a:lnTo>
                <a:lnTo>
                  <a:pt x="85041" y="1006790"/>
                </a:lnTo>
                <a:lnTo>
                  <a:pt x="50290" y="979947"/>
                </a:lnTo>
                <a:lnTo>
                  <a:pt x="23442" y="945199"/>
                </a:lnTo>
                <a:lnTo>
                  <a:pt x="6133" y="904179"/>
                </a:lnTo>
                <a:lnTo>
                  <a:pt x="0" y="858520"/>
                </a:lnTo>
                <a:lnTo>
                  <a:pt x="0" y="171703"/>
                </a:lnTo>
                <a:close/>
              </a:path>
            </a:pathLst>
          </a:custGeom>
          <a:ln w="16002">
            <a:solidFill>
              <a:srgbClr val="34487C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88466" y="1836674"/>
            <a:ext cx="2303780" cy="818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1300" spc="-165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dirty="0" sz="1300" spc="-135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300" spc="4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300" spc="-114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3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105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300" spc="-114">
                <a:solidFill>
                  <a:srgbClr val="001F5F"/>
                </a:solidFill>
                <a:latin typeface="Arial"/>
                <a:cs typeface="Arial"/>
              </a:rPr>
              <a:t>x</a:t>
            </a:r>
            <a:r>
              <a:rPr dirty="0" sz="1300" spc="-6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dirty="0" sz="1300" spc="-1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dirty="0" sz="1300" spc="-6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300" spc="2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300" spc="1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300" spc="-14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300" spc="5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300" spc="-1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300" spc="-5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300" spc="-5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300" spc="-1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15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dirty="0" sz="1300" spc="-1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300" spc="-55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300" spc="-55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dirty="0" sz="1300" spc="-11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30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dirty="0" sz="1300" spc="-55">
                <a:solidFill>
                  <a:srgbClr val="001F5F"/>
                </a:solidFill>
                <a:latin typeface="Arial"/>
                <a:cs typeface="Arial"/>
              </a:rPr>
              <a:t>e  </a:t>
            </a:r>
            <a:r>
              <a:rPr dirty="0" sz="1300" spc="-8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dirty="0" sz="1300" spc="-95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dirty="0" sz="1300" spc="-6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dirty="0" sz="1300" spc="-95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300" spc="-3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300" spc="-16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300" spc="-6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dirty="0" sz="1300" spc="-10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300" spc="-114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dirty="0" sz="1300" spc="5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300" spc="-2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300" spc="-13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300" spc="-5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dirty="0" sz="13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65">
                <a:solidFill>
                  <a:srgbClr val="001F5F"/>
                </a:solidFill>
                <a:latin typeface="Arial"/>
                <a:cs typeface="Arial"/>
              </a:rPr>
              <a:t>"</a:t>
            </a:r>
            <a:r>
              <a:rPr dirty="0" sz="1300" spc="-13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dirty="0" sz="1300" spc="-26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300" spc="-5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300" spc="-295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300" spc="-15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dirty="0" sz="1300" spc="-16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300" spc="30">
                <a:solidFill>
                  <a:srgbClr val="001F5F"/>
                </a:solidFill>
                <a:latin typeface="Arial"/>
                <a:cs typeface="Arial"/>
              </a:rPr>
              <a:t>"</a:t>
            </a:r>
            <a:r>
              <a:rPr dirty="0" sz="1300" spc="-10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75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dirty="0" sz="1300" spc="-5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300" spc="-11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300" spc="-16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300" spc="-1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300" spc="-45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300" spc="-5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3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6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dirty="0" sz="1300" spc="-55">
                <a:solidFill>
                  <a:srgbClr val="001F5F"/>
                </a:solidFill>
                <a:latin typeface="Arial"/>
                <a:cs typeface="Arial"/>
              </a:rPr>
              <a:t>y  </a:t>
            </a:r>
            <a:r>
              <a:rPr dirty="0" sz="1300" spc="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30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dirty="0" sz="1300" spc="-8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300" spc="-10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16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300" spc="-6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dirty="0" sz="1300" spc="-95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300" spc="-75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300" spc="3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300" spc="1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300" spc="1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dirty="0" sz="1300" spc="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300" spc="-10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dirty="0" sz="1300" spc="-1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125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300" spc="-55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300" spc="-5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dirty="0" sz="1300" spc="-10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1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300" spc="-4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300" spc="-60">
                <a:solidFill>
                  <a:srgbClr val="001F5F"/>
                </a:solidFill>
                <a:latin typeface="Arial"/>
                <a:cs typeface="Arial"/>
              </a:rPr>
              <a:t>du</a:t>
            </a:r>
            <a:r>
              <a:rPr dirty="0" sz="1300" spc="-175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300" spc="3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300" spc="35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300" spc="-3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300" spc="-95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300" spc="-5">
                <a:solidFill>
                  <a:srgbClr val="001F5F"/>
                </a:solidFill>
                <a:latin typeface="Arial"/>
                <a:cs typeface="Arial"/>
              </a:rPr>
              <a:t>l  </a:t>
            </a:r>
            <a:r>
              <a:rPr dirty="0" sz="1300" spc="-55">
                <a:solidFill>
                  <a:srgbClr val="001F5F"/>
                </a:solidFill>
                <a:latin typeface="Arial"/>
                <a:cs typeface="Arial"/>
              </a:rPr>
              <a:t>community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967353" y="1781936"/>
            <a:ext cx="2614930" cy="1029969"/>
          </a:xfrm>
          <a:custGeom>
            <a:avLst/>
            <a:gdLst/>
            <a:ahLst/>
            <a:cxnLst/>
            <a:rect l="l" t="t" r="r" b="b"/>
            <a:pathLst>
              <a:path w="2614929" h="1029969">
                <a:moveTo>
                  <a:pt x="0" y="171576"/>
                </a:moveTo>
                <a:lnTo>
                  <a:pt x="6130" y="125971"/>
                </a:lnTo>
                <a:lnTo>
                  <a:pt x="23429" y="84986"/>
                </a:lnTo>
                <a:lnTo>
                  <a:pt x="50260" y="50260"/>
                </a:lnTo>
                <a:lnTo>
                  <a:pt x="84986" y="23429"/>
                </a:lnTo>
                <a:lnTo>
                  <a:pt x="125971" y="6130"/>
                </a:lnTo>
                <a:lnTo>
                  <a:pt x="171576" y="0"/>
                </a:lnTo>
                <a:lnTo>
                  <a:pt x="2442845" y="0"/>
                </a:lnTo>
                <a:lnTo>
                  <a:pt x="2488450" y="6130"/>
                </a:lnTo>
                <a:lnTo>
                  <a:pt x="2529435" y="23429"/>
                </a:lnTo>
                <a:lnTo>
                  <a:pt x="2564161" y="50260"/>
                </a:lnTo>
                <a:lnTo>
                  <a:pt x="2590992" y="84986"/>
                </a:lnTo>
                <a:lnTo>
                  <a:pt x="2608291" y="125971"/>
                </a:lnTo>
                <a:lnTo>
                  <a:pt x="2614422" y="171576"/>
                </a:lnTo>
                <a:lnTo>
                  <a:pt x="2614422" y="857885"/>
                </a:lnTo>
                <a:lnTo>
                  <a:pt x="2608291" y="903490"/>
                </a:lnTo>
                <a:lnTo>
                  <a:pt x="2590992" y="944475"/>
                </a:lnTo>
                <a:lnTo>
                  <a:pt x="2564161" y="979201"/>
                </a:lnTo>
                <a:lnTo>
                  <a:pt x="2529435" y="1006032"/>
                </a:lnTo>
                <a:lnTo>
                  <a:pt x="2488450" y="1023331"/>
                </a:lnTo>
                <a:lnTo>
                  <a:pt x="2442845" y="1029462"/>
                </a:lnTo>
                <a:lnTo>
                  <a:pt x="171576" y="1029462"/>
                </a:lnTo>
                <a:lnTo>
                  <a:pt x="125971" y="1023331"/>
                </a:lnTo>
                <a:lnTo>
                  <a:pt x="84986" y="1006032"/>
                </a:lnTo>
                <a:lnTo>
                  <a:pt x="50260" y="979201"/>
                </a:lnTo>
                <a:lnTo>
                  <a:pt x="23429" y="944475"/>
                </a:lnTo>
                <a:lnTo>
                  <a:pt x="6130" y="903490"/>
                </a:lnTo>
                <a:lnTo>
                  <a:pt x="0" y="857885"/>
                </a:lnTo>
                <a:lnTo>
                  <a:pt x="0" y="171576"/>
                </a:lnTo>
                <a:close/>
              </a:path>
            </a:pathLst>
          </a:custGeom>
          <a:ln w="16002">
            <a:solidFill>
              <a:srgbClr val="34487C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4205223" y="1816861"/>
            <a:ext cx="213868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125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dirty="0" sz="1200" spc="-114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200" spc="2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dirty="0" sz="1200" spc="-1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200" spc="-5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200" spc="-1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200" spc="5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200" spc="-1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200" spc="-55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200" spc="-6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200" spc="-4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dirty="0" sz="12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10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200" spc="-105">
                <a:solidFill>
                  <a:srgbClr val="001F5F"/>
                </a:solidFill>
                <a:latin typeface="Arial"/>
                <a:cs typeface="Arial"/>
              </a:rPr>
              <a:t>x</a:t>
            </a:r>
            <a:r>
              <a:rPr dirty="0" sz="1200" spc="-55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dirty="0" sz="1200" spc="-9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20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200" spc="-1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200" spc="-75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dirty="0" sz="1200" spc="-8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200" spc="-7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200" spc="-13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200" spc="5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200" spc="-1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200" spc="-55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200" spc="-45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200" spc="-10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75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200" spc="-85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200" spc="-30">
                <a:solidFill>
                  <a:srgbClr val="001F5F"/>
                </a:solidFill>
                <a:latin typeface="Arial"/>
                <a:cs typeface="Arial"/>
              </a:rPr>
              <a:t>d  </a:t>
            </a:r>
            <a:r>
              <a:rPr dirty="0" sz="1200" spc="-55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dirty="0" sz="1200" spc="-8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200" spc="-7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dirty="0" sz="1200" spc="-6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200" spc="-6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200" spc="-17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200" spc="4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200" spc="-3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200" spc="-13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200" spc="5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200" spc="-1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200" spc="-6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200" spc="-45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2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200" spc="-1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dirty="0" sz="12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65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dirty="0" sz="1200" spc="-9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200" spc="5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200" spc="-6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dirty="0" sz="1200" spc="-6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200" spc="-6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dirty="0" sz="1200" spc="-6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200" spc="-15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dirty="0" sz="1200" spc="-55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200" spc="-12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dirty="0" sz="1200" spc="-2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200" spc="-7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200" spc="-15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200" spc="-40">
                <a:solidFill>
                  <a:srgbClr val="001F5F"/>
                </a:solidFill>
                <a:latin typeface="Arial"/>
                <a:cs typeface="Arial"/>
              </a:rPr>
              <a:t>,  </a:t>
            </a:r>
            <a:r>
              <a:rPr dirty="0" sz="1200" spc="-1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200" spc="-45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200" spc="-55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200" spc="-6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200" spc="-105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dirty="0" sz="1200" spc="-14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200" spc="5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200" spc="-1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200" spc="-10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dirty="0" sz="1200" spc="-75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2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65">
                <a:solidFill>
                  <a:srgbClr val="001F5F"/>
                </a:solidFill>
                <a:latin typeface="Arial"/>
                <a:cs typeface="Arial"/>
              </a:rPr>
              <a:t>al</a:t>
            </a:r>
            <a:r>
              <a:rPr dirty="0" sz="1200" spc="-11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dirty="0" sz="1200" spc="-6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200" spc="-5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200" spc="-1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200" spc="5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200" spc="-65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dirty="0" sz="1200" spc="-75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dirty="0" sz="1200" spc="-14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200" spc="-10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75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200" spc="-85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200" spc="-45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dirty="0" sz="12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55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dirty="0" sz="1200" spc="-2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200" spc="-6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200" spc="-55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dirty="0" sz="1200" spc="-6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dirty="0" sz="1200" spc="-105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dirty="0" sz="1200" spc="5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200" spc="-100">
                <a:solidFill>
                  <a:srgbClr val="001F5F"/>
                </a:solidFill>
                <a:latin typeface="Arial"/>
                <a:cs typeface="Arial"/>
              </a:rPr>
              <a:t>s  </a:t>
            </a:r>
            <a:r>
              <a:rPr dirty="0" sz="1200" spc="-55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dirty="0" sz="1200" spc="-114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200" spc="-15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200" spc="-8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200" spc="-45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dirty="0" sz="12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5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200" spc="-45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200" spc="-10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200" spc="5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dirty="0" sz="1200" spc="-75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2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55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dirty="0" sz="1200" spc="-110">
                <a:solidFill>
                  <a:srgbClr val="001F5F"/>
                </a:solidFill>
                <a:latin typeface="Arial"/>
                <a:cs typeface="Arial"/>
              </a:rPr>
              <a:t>se</a:t>
            </a:r>
            <a:r>
              <a:rPr dirty="0" sz="12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200" spc="-1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dirty="0" sz="12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65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dirty="0" sz="1200" spc="-6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dirty="0" sz="1200" spc="-15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dirty="0" sz="1200" spc="5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200" spc="-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200" spc="-45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dirty="0" sz="1200" spc="-75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dirty="0" sz="1200" spc="-1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200" spc="-155">
                <a:solidFill>
                  <a:srgbClr val="001F5F"/>
                </a:solidFill>
                <a:latin typeface="Arial"/>
                <a:cs typeface="Arial"/>
              </a:rPr>
              <a:t>ss</a:t>
            </a:r>
            <a:r>
              <a:rPr dirty="0" sz="1200" spc="-1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200" spc="-55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200" spc="-45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2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001F5F"/>
                </a:solidFill>
                <a:latin typeface="Arial"/>
                <a:cs typeface="Arial"/>
              </a:rPr>
              <a:t>/  </a:t>
            </a:r>
            <a:r>
              <a:rPr dirty="0" sz="1200" spc="-65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dirty="0" sz="1200" spc="-6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dirty="0" sz="1200" spc="25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dirty="0" sz="1200" spc="2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200" spc="-1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200" spc="-45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dirty="0" sz="1200" spc="2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dirty="0" sz="1200" spc="-2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200" spc="-8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200" spc="-60">
                <a:solidFill>
                  <a:srgbClr val="001F5F"/>
                </a:solidFill>
                <a:latin typeface="Arial"/>
                <a:cs typeface="Arial"/>
              </a:rPr>
              <a:t>qu</a:t>
            </a:r>
            <a:r>
              <a:rPr dirty="0" sz="1200" spc="-8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200" spc="-6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200" spc="-105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dirty="0" sz="1200" spc="-75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dirty="0" sz="12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27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200" spc="-13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200" spc="-229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200" spc="-10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55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dirty="0" sz="1200" spc="-12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200" spc="3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200" spc="-105">
                <a:solidFill>
                  <a:srgbClr val="001F5F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067931" y="1758314"/>
            <a:ext cx="2614930" cy="1029969"/>
          </a:xfrm>
          <a:custGeom>
            <a:avLst/>
            <a:gdLst/>
            <a:ahLst/>
            <a:cxnLst/>
            <a:rect l="l" t="t" r="r" b="b"/>
            <a:pathLst>
              <a:path w="2614929" h="1029969">
                <a:moveTo>
                  <a:pt x="0" y="171576"/>
                </a:moveTo>
                <a:lnTo>
                  <a:pt x="6130" y="125971"/>
                </a:lnTo>
                <a:lnTo>
                  <a:pt x="23429" y="84986"/>
                </a:lnTo>
                <a:lnTo>
                  <a:pt x="50260" y="50260"/>
                </a:lnTo>
                <a:lnTo>
                  <a:pt x="84986" y="23429"/>
                </a:lnTo>
                <a:lnTo>
                  <a:pt x="125971" y="6130"/>
                </a:lnTo>
                <a:lnTo>
                  <a:pt x="171576" y="0"/>
                </a:lnTo>
                <a:lnTo>
                  <a:pt x="2442845" y="0"/>
                </a:lnTo>
                <a:lnTo>
                  <a:pt x="2488450" y="6130"/>
                </a:lnTo>
                <a:lnTo>
                  <a:pt x="2529435" y="23429"/>
                </a:lnTo>
                <a:lnTo>
                  <a:pt x="2564161" y="50260"/>
                </a:lnTo>
                <a:lnTo>
                  <a:pt x="2590992" y="84986"/>
                </a:lnTo>
                <a:lnTo>
                  <a:pt x="2608291" y="125971"/>
                </a:lnTo>
                <a:lnTo>
                  <a:pt x="2614422" y="171576"/>
                </a:lnTo>
                <a:lnTo>
                  <a:pt x="2614422" y="857885"/>
                </a:lnTo>
                <a:lnTo>
                  <a:pt x="2608291" y="903490"/>
                </a:lnTo>
                <a:lnTo>
                  <a:pt x="2590992" y="944475"/>
                </a:lnTo>
                <a:lnTo>
                  <a:pt x="2564161" y="979201"/>
                </a:lnTo>
                <a:lnTo>
                  <a:pt x="2529435" y="1006032"/>
                </a:lnTo>
                <a:lnTo>
                  <a:pt x="2488450" y="1023331"/>
                </a:lnTo>
                <a:lnTo>
                  <a:pt x="2442845" y="1029462"/>
                </a:lnTo>
                <a:lnTo>
                  <a:pt x="171576" y="1029462"/>
                </a:lnTo>
                <a:lnTo>
                  <a:pt x="125971" y="1023331"/>
                </a:lnTo>
                <a:lnTo>
                  <a:pt x="84986" y="1006032"/>
                </a:lnTo>
                <a:lnTo>
                  <a:pt x="50260" y="979201"/>
                </a:lnTo>
                <a:lnTo>
                  <a:pt x="23429" y="944475"/>
                </a:lnTo>
                <a:lnTo>
                  <a:pt x="6130" y="903490"/>
                </a:lnTo>
                <a:lnTo>
                  <a:pt x="0" y="857885"/>
                </a:lnTo>
                <a:lnTo>
                  <a:pt x="0" y="171576"/>
                </a:lnTo>
                <a:close/>
              </a:path>
            </a:pathLst>
          </a:custGeom>
          <a:ln w="16002">
            <a:solidFill>
              <a:srgbClr val="34487C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7221473" y="1792985"/>
            <a:ext cx="230822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7465" marR="30480">
              <a:lnSpc>
                <a:spcPct val="100000"/>
              </a:lnSpc>
              <a:spcBef>
                <a:spcPts val="100"/>
              </a:spcBef>
            </a:pPr>
            <a:r>
              <a:rPr dirty="0" sz="1200" spc="-215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dirty="0" sz="1200" spc="-2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200" spc="-6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200" spc="-75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dirty="0" sz="1200" spc="-6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200" spc="5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200" spc="-1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200" spc="-55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200" spc="-45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200" spc="-10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200" spc="-1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dirty="0" sz="12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200" spc="5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dirty="0" sz="1200" spc="-75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2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245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dirty="0" sz="1200" spc="-16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200" spc="-11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200" spc="-155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dirty="0" sz="1200" spc="-16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200" spc="-45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dirty="0" sz="1200" spc="-19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200" spc="-160">
                <a:solidFill>
                  <a:srgbClr val="001F5F"/>
                </a:solidFill>
                <a:latin typeface="Arial"/>
                <a:cs typeface="Arial"/>
              </a:rPr>
              <a:t>k</a:t>
            </a:r>
            <a:r>
              <a:rPr dirty="0" sz="1200" spc="-25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dirty="0" sz="1200" spc="-6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dirty="0" sz="1200" spc="-8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200" spc="-30">
                <a:solidFill>
                  <a:srgbClr val="001F5F"/>
                </a:solidFill>
                <a:latin typeface="Arial"/>
                <a:cs typeface="Arial"/>
              </a:rPr>
              <a:t>d  </a:t>
            </a:r>
            <a:r>
              <a:rPr dirty="0" sz="1200" spc="-55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dirty="0" sz="1200" spc="-12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200" spc="-105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200" spc="-10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55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dirty="0" sz="1200" spc="10">
                <a:solidFill>
                  <a:srgbClr val="001F5F"/>
                </a:solidFill>
                <a:latin typeface="Arial"/>
                <a:cs typeface="Arial"/>
              </a:rPr>
              <a:t>til</a:t>
            </a:r>
            <a:r>
              <a:rPr dirty="0" sz="120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200" spc="-16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dirty="0" sz="1200" spc="-13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200" spc="4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200" spc="-1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200" spc="-55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200" spc="-45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2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40">
                <a:solidFill>
                  <a:srgbClr val="001F5F"/>
                </a:solidFill>
                <a:latin typeface="Arial"/>
                <a:cs typeface="Arial"/>
              </a:rPr>
              <a:t>(</a:t>
            </a:r>
            <a:r>
              <a:rPr dirty="0" sz="1200" spc="-70">
                <a:solidFill>
                  <a:srgbClr val="001F5F"/>
                </a:solidFill>
                <a:latin typeface="Arial"/>
                <a:cs typeface="Arial"/>
              </a:rPr>
              <a:t>1</a:t>
            </a:r>
            <a:r>
              <a:rPr dirty="0" baseline="24305" sz="1200" spc="-75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baseline="24305" sz="1200" spc="-3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baseline="24305" sz="1200" spc="22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001F5F"/>
                </a:solidFill>
                <a:latin typeface="Arial"/>
                <a:cs typeface="Arial"/>
              </a:rPr>
              <a:t>/</a:t>
            </a:r>
            <a:r>
              <a:rPr dirty="0" sz="12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65">
                <a:solidFill>
                  <a:srgbClr val="001F5F"/>
                </a:solidFill>
                <a:latin typeface="Arial"/>
                <a:cs typeface="Arial"/>
              </a:rPr>
              <a:t>2</a:t>
            </a:r>
            <a:r>
              <a:rPr dirty="0" baseline="24305" sz="1200" spc="-6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baseline="24305" sz="1200" spc="-52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dirty="0" baseline="24305" sz="1200" spc="37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155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dirty="0" sz="1200" spc="-12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200" spc="-6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200" spc="-45">
                <a:solidFill>
                  <a:srgbClr val="001F5F"/>
                </a:solidFill>
                <a:latin typeface="Arial"/>
                <a:cs typeface="Arial"/>
              </a:rPr>
              <a:t>)</a:t>
            </a:r>
            <a:r>
              <a:rPr dirty="0" sz="12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200" spc="-45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2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55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dirty="0" sz="1200" spc="-114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200" spc="-155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200" spc="-1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200" spc="-65">
                <a:solidFill>
                  <a:srgbClr val="001F5F"/>
                </a:solidFill>
                <a:latin typeface="Arial"/>
                <a:cs typeface="Arial"/>
              </a:rPr>
              <a:t>c  </a:t>
            </a:r>
            <a:r>
              <a:rPr dirty="0" sz="1200" spc="-75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200" spc="-85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200" spc="-45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dirty="0" sz="12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75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200" spc="-9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dirty="0" sz="1200" spc="-6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dirty="0" sz="1200" spc="-20">
                <a:solidFill>
                  <a:srgbClr val="001F5F"/>
                </a:solidFill>
                <a:latin typeface="Arial"/>
                <a:cs typeface="Arial"/>
              </a:rPr>
              <a:t>li</a:t>
            </a:r>
            <a:r>
              <a:rPr dirty="0" sz="1200" spc="-55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200" spc="-45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dirty="0" sz="12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125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200" spc="-125">
                <a:solidFill>
                  <a:srgbClr val="001F5F"/>
                </a:solidFill>
                <a:latin typeface="Arial"/>
                <a:cs typeface="Arial"/>
              </a:rPr>
              <a:t>&amp;</a:t>
            </a:r>
            <a:r>
              <a:rPr dirty="0" sz="1200" spc="-14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dirty="0" sz="1200" spc="-10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dirty="0" sz="12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45">
                <a:solidFill>
                  <a:srgbClr val="001F5F"/>
                </a:solidFill>
                <a:latin typeface="Arial"/>
                <a:cs typeface="Arial"/>
              </a:rPr>
              <a:t>vi</a:t>
            </a:r>
            <a:r>
              <a:rPr dirty="0" sz="1200" spc="-8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200" spc="-3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dirty="0" sz="12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200" spc="-1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dirty="0" sz="12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114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200" spc="-125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dirty="0" sz="1200" spc="-2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200" spc="-65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200" spc="-7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200" spc="4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200" spc="1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20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dirty="0" sz="1200" spc="-1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200" spc="-65">
                <a:solidFill>
                  <a:srgbClr val="001F5F"/>
                </a:solidFill>
                <a:latin typeface="Arial"/>
                <a:cs typeface="Arial"/>
              </a:rPr>
              <a:t>c  </a:t>
            </a:r>
            <a:r>
              <a:rPr dirty="0" sz="1200" spc="-75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200" spc="-85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200" spc="-45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dirty="0" sz="12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200" spc="-6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200" spc="-6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dirty="0" sz="1200" spc="-12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200" spc="-2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200" spc="-45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dirty="0" sz="12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5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200" spc="-55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dirty="0" sz="1200" spc="-9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200" spc="-3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200" spc="-13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200" spc="5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200" spc="-1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200" spc="-55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200" spc="-65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200" spc="-12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200" spc="-5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dirty="0" sz="12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55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dirty="0" sz="1200" spc="10">
                <a:solidFill>
                  <a:srgbClr val="001F5F"/>
                </a:solidFill>
                <a:latin typeface="Arial"/>
                <a:cs typeface="Arial"/>
              </a:rPr>
              <a:t>til</a:t>
            </a:r>
            <a:r>
              <a:rPr dirty="0" sz="120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200" spc="-16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dirty="0" sz="1200" spc="-13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200" spc="4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200" spc="-1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200" spc="-55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200" spc="-45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2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15">
                <a:solidFill>
                  <a:srgbClr val="001F5F"/>
                </a:solidFill>
                <a:latin typeface="Arial"/>
                <a:cs typeface="Arial"/>
              </a:rPr>
              <a:t>of  </a:t>
            </a:r>
            <a:r>
              <a:rPr dirty="0" sz="1200" spc="-25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2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65">
                <a:solidFill>
                  <a:srgbClr val="001F5F"/>
                </a:solidFill>
                <a:latin typeface="Arial"/>
                <a:cs typeface="Arial"/>
              </a:rPr>
              <a:t>products/services</a:t>
            </a:r>
            <a:r>
              <a:rPr dirty="0" sz="12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65">
                <a:solidFill>
                  <a:srgbClr val="001F5F"/>
                </a:solidFill>
                <a:latin typeface="Arial"/>
                <a:cs typeface="Arial"/>
              </a:rPr>
              <a:t>developed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50416" y="2971419"/>
            <a:ext cx="2614930" cy="1616710"/>
          </a:xfrm>
          <a:prstGeom prst="rect">
            <a:avLst/>
          </a:prstGeom>
          <a:solidFill>
            <a:srgbClr val="DFEBF6"/>
          </a:solidFill>
          <a:ln w="19050">
            <a:solidFill>
              <a:srgbClr val="4966AC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marL="958850">
              <a:lnSpc>
                <a:spcPct val="100000"/>
              </a:lnSpc>
              <a:spcBef>
                <a:spcPts val="270"/>
              </a:spcBef>
            </a:pPr>
            <a:r>
              <a:rPr dirty="0" u="sng" sz="1400" spc="-7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Highlights</a:t>
            </a:r>
            <a:endParaRPr sz="1400">
              <a:latin typeface="Arial"/>
              <a:cs typeface="Arial"/>
            </a:endParaRPr>
          </a:p>
          <a:p>
            <a:pPr marL="363855" indent="-189230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363855" algn="l"/>
              </a:tabLst>
            </a:pPr>
            <a:r>
              <a:rPr dirty="0" sz="1300" spc="-185">
                <a:latin typeface="Arial"/>
                <a:cs typeface="Arial"/>
              </a:rPr>
              <a:t>B</a:t>
            </a:r>
            <a:r>
              <a:rPr dirty="0" sz="1300" spc="-55">
                <a:latin typeface="Arial"/>
                <a:cs typeface="Arial"/>
              </a:rPr>
              <a:t>u</a:t>
            </a:r>
            <a:r>
              <a:rPr dirty="0" sz="1300" spc="-60">
                <a:latin typeface="Arial"/>
                <a:cs typeface="Arial"/>
              </a:rPr>
              <a:t>d</a:t>
            </a:r>
            <a:r>
              <a:rPr dirty="0" sz="1300" spc="-140">
                <a:latin typeface="Arial"/>
                <a:cs typeface="Arial"/>
              </a:rPr>
              <a:t>g</a:t>
            </a:r>
            <a:r>
              <a:rPr dirty="0" sz="1300" spc="-100">
                <a:latin typeface="Arial"/>
                <a:cs typeface="Arial"/>
              </a:rPr>
              <a:t>e</a:t>
            </a:r>
            <a:r>
              <a:rPr dirty="0" sz="1300" spc="20">
                <a:latin typeface="Arial"/>
                <a:cs typeface="Arial"/>
              </a:rPr>
              <a:t>t:</a:t>
            </a:r>
            <a:r>
              <a:rPr dirty="0" sz="1300" spc="-105">
                <a:latin typeface="Arial"/>
                <a:cs typeface="Arial"/>
              </a:rPr>
              <a:t> </a:t>
            </a:r>
            <a:r>
              <a:rPr dirty="0" sz="1300" spc="-65">
                <a:latin typeface="Arial"/>
                <a:cs typeface="Arial"/>
              </a:rPr>
              <a:t>3</a:t>
            </a:r>
            <a:r>
              <a:rPr dirty="0" sz="1300" spc="-8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M</a:t>
            </a:r>
            <a:r>
              <a:rPr dirty="0" sz="1300" spc="-65">
                <a:latin typeface="Arial"/>
                <a:cs typeface="Arial"/>
              </a:rPr>
              <a:t>€</a:t>
            </a:r>
            <a:endParaRPr sz="1300">
              <a:latin typeface="Arial"/>
              <a:cs typeface="Arial"/>
            </a:endParaRPr>
          </a:p>
          <a:p>
            <a:pPr marL="363855" indent="-189230">
              <a:lnSpc>
                <a:spcPct val="100000"/>
              </a:lnSpc>
              <a:spcBef>
                <a:spcPts val="305"/>
              </a:spcBef>
              <a:buFont typeface="Wingdings"/>
              <a:buChar char=""/>
              <a:tabLst>
                <a:tab pos="363855" algn="l"/>
              </a:tabLst>
            </a:pPr>
            <a:r>
              <a:rPr dirty="0" sz="1300" spc="-155">
                <a:latin typeface="Arial"/>
                <a:cs typeface="Arial"/>
              </a:rPr>
              <a:t>Co</a:t>
            </a:r>
            <a:r>
              <a:rPr dirty="0" sz="1300" spc="-40">
                <a:latin typeface="Arial"/>
                <a:cs typeface="Arial"/>
              </a:rPr>
              <a:t>-</a:t>
            </a:r>
            <a:r>
              <a:rPr dirty="0" sz="1300" spc="20">
                <a:latin typeface="Arial"/>
                <a:cs typeface="Arial"/>
              </a:rPr>
              <a:t>f</a:t>
            </a:r>
            <a:r>
              <a:rPr dirty="0" sz="1300" spc="-60">
                <a:latin typeface="Arial"/>
                <a:cs typeface="Arial"/>
              </a:rPr>
              <a:t>u</a:t>
            </a:r>
            <a:r>
              <a:rPr dirty="0" sz="1300" spc="-70">
                <a:latin typeface="Arial"/>
                <a:cs typeface="Arial"/>
              </a:rPr>
              <a:t>n</a:t>
            </a:r>
            <a:r>
              <a:rPr dirty="0" sz="1300" spc="-50">
                <a:latin typeface="Arial"/>
                <a:cs typeface="Arial"/>
              </a:rPr>
              <a:t>d</a:t>
            </a:r>
            <a:r>
              <a:rPr dirty="0" sz="1300" spc="-110">
                <a:latin typeface="Arial"/>
                <a:cs typeface="Arial"/>
              </a:rPr>
              <a:t> </a:t>
            </a:r>
            <a:r>
              <a:rPr dirty="0" sz="1300" spc="-65">
                <a:latin typeface="Arial"/>
                <a:cs typeface="Arial"/>
              </a:rPr>
              <a:t>≤</a:t>
            </a:r>
            <a:r>
              <a:rPr dirty="0" sz="1300" spc="-80">
                <a:latin typeface="Arial"/>
                <a:cs typeface="Arial"/>
              </a:rPr>
              <a:t> </a:t>
            </a:r>
            <a:r>
              <a:rPr dirty="0" sz="1300" spc="-75">
                <a:latin typeface="Arial"/>
                <a:cs typeface="Arial"/>
              </a:rPr>
              <a:t>20</a:t>
            </a:r>
            <a:r>
              <a:rPr dirty="0" sz="1300" spc="-65">
                <a:latin typeface="Arial"/>
                <a:cs typeface="Arial"/>
              </a:rPr>
              <a:t>0</a:t>
            </a:r>
            <a:r>
              <a:rPr dirty="0" sz="1300" spc="-100">
                <a:latin typeface="Arial"/>
                <a:cs typeface="Arial"/>
              </a:rPr>
              <a:t> </a:t>
            </a:r>
            <a:r>
              <a:rPr dirty="0" sz="1300" spc="-85">
                <a:latin typeface="Arial"/>
                <a:cs typeface="Arial"/>
              </a:rPr>
              <a:t>k</a:t>
            </a:r>
            <a:r>
              <a:rPr dirty="0" sz="1300" spc="-65">
                <a:latin typeface="Arial"/>
                <a:cs typeface="Arial"/>
              </a:rPr>
              <a:t>€</a:t>
            </a:r>
            <a:r>
              <a:rPr dirty="0" sz="1300" spc="-95">
                <a:latin typeface="Arial"/>
                <a:cs typeface="Arial"/>
              </a:rPr>
              <a:t> </a:t>
            </a:r>
            <a:r>
              <a:rPr dirty="0" sz="1300" spc="110">
                <a:latin typeface="Arial"/>
                <a:cs typeface="Arial"/>
              </a:rPr>
              <a:t>/</a:t>
            </a:r>
            <a:r>
              <a:rPr dirty="0" sz="1300" spc="-80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p</a:t>
            </a:r>
            <a:r>
              <a:rPr dirty="0" sz="1300" spc="-15">
                <a:latin typeface="Arial"/>
                <a:cs typeface="Arial"/>
              </a:rPr>
              <a:t>r</a:t>
            </a:r>
            <a:r>
              <a:rPr dirty="0" sz="1300" spc="-60">
                <a:latin typeface="Arial"/>
                <a:cs typeface="Arial"/>
              </a:rPr>
              <a:t>o</a:t>
            </a:r>
            <a:r>
              <a:rPr dirty="0" sz="1300" spc="-70">
                <a:latin typeface="Arial"/>
                <a:cs typeface="Arial"/>
              </a:rPr>
              <a:t>p</a:t>
            </a:r>
            <a:r>
              <a:rPr dirty="0" sz="1300" spc="-60">
                <a:latin typeface="Arial"/>
                <a:cs typeface="Arial"/>
              </a:rPr>
              <a:t>o</a:t>
            </a:r>
            <a:r>
              <a:rPr dirty="0" sz="1300" spc="-160">
                <a:latin typeface="Arial"/>
                <a:cs typeface="Arial"/>
              </a:rPr>
              <a:t>s</a:t>
            </a:r>
            <a:r>
              <a:rPr dirty="0" sz="1300" spc="-130">
                <a:latin typeface="Arial"/>
                <a:cs typeface="Arial"/>
              </a:rPr>
              <a:t>a</a:t>
            </a:r>
            <a:r>
              <a:rPr dirty="0" sz="1300" spc="-5">
                <a:latin typeface="Arial"/>
                <a:cs typeface="Arial"/>
              </a:rPr>
              <a:t>l</a:t>
            </a:r>
            <a:endParaRPr sz="1300">
              <a:latin typeface="Arial"/>
              <a:cs typeface="Arial"/>
            </a:endParaRPr>
          </a:p>
          <a:p>
            <a:pPr marL="363855" indent="-189230">
              <a:lnSpc>
                <a:spcPct val="100000"/>
              </a:lnSpc>
              <a:spcBef>
                <a:spcPts val="265"/>
              </a:spcBef>
              <a:buFont typeface="Wingdings"/>
              <a:buChar char=""/>
              <a:tabLst>
                <a:tab pos="363855" algn="l"/>
              </a:tabLst>
            </a:pPr>
            <a:r>
              <a:rPr dirty="0" sz="1800" spc="-10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dirty="0" sz="1800" spc="-90">
                <a:solidFill>
                  <a:srgbClr val="C00000"/>
                </a:solidFill>
                <a:latin typeface="Arial"/>
                <a:cs typeface="Arial"/>
              </a:rPr>
              <a:t>5</a:t>
            </a:r>
            <a:r>
              <a:rPr dirty="0" sz="1800" spc="-1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30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dirty="0" sz="1800" spc="-38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dirty="0" sz="1800" spc="-275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z="1800" spc="-350">
                <a:solidFill>
                  <a:srgbClr val="C00000"/>
                </a:solidFill>
                <a:latin typeface="Arial"/>
                <a:cs typeface="Arial"/>
              </a:rPr>
              <a:t>J</a:t>
            </a:r>
            <a:r>
              <a:rPr dirty="0" sz="1800" spc="-36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z="1800" spc="-315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dirty="0" sz="1800" spc="-295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dirty="0" sz="1800" spc="-39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dirty="0" sz="1800" spc="-13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165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dirty="0" sz="1800" spc="-75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z="1800" spc="-65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dirty="0" sz="1800" spc="2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dirty="0" sz="1800" spc="-95">
                <a:solidFill>
                  <a:srgbClr val="C00000"/>
                </a:solidFill>
                <a:latin typeface="Arial"/>
                <a:cs typeface="Arial"/>
              </a:rPr>
              <a:t>und</a:t>
            </a:r>
            <a:r>
              <a:rPr dirty="0" sz="1800" spc="-13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z="1800" spc="-70">
                <a:solidFill>
                  <a:srgbClr val="C0000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  <a:p>
            <a:pPr marL="363855" indent="-189230">
              <a:lnSpc>
                <a:spcPct val="100000"/>
              </a:lnSpc>
              <a:spcBef>
                <a:spcPts val="334"/>
              </a:spcBef>
              <a:buFont typeface="Wingdings"/>
              <a:buChar char=""/>
              <a:tabLst>
                <a:tab pos="363855" algn="l"/>
              </a:tabLst>
            </a:pPr>
            <a:r>
              <a:rPr dirty="0" sz="1300" spc="-145">
                <a:latin typeface="Arial"/>
                <a:cs typeface="Arial"/>
              </a:rPr>
              <a:t>A</a:t>
            </a:r>
            <a:r>
              <a:rPr dirty="0" sz="1300" spc="-50">
                <a:latin typeface="Arial"/>
                <a:cs typeface="Arial"/>
              </a:rPr>
              <a:t>I</a:t>
            </a:r>
            <a:r>
              <a:rPr dirty="0" sz="1300" spc="-45">
                <a:latin typeface="Arial"/>
                <a:cs typeface="Arial"/>
              </a:rPr>
              <a:t>,</a:t>
            </a:r>
            <a:r>
              <a:rPr dirty="0" sz="1300" spc="-10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M</a:t>
            </a:r>
            <a:r>
              <a:rPr dirty="0" sz="1300" spc="-114">
                <a:latin typeface="Arial"/>
                <a:cs typeface="Arial"/>
              </a:rPr>
              <a:t>L,</a:t>
            </a:r>
            <a:r>
              <a:rPr dirty="0" sz="1300" spc="-95">
                <a:latin typeface="Arial"/>
                <a:cs typeface="Arial"/>
              </a:rPr>
              <a:t> </a:t>
            </a:r>
            <a:r>
              <a:rPr dirty="0" sz="1300" spc="-165">
                <a:latin typeface="Arial"/>
                <a:cs typeface="Arial"/>
              </a:rPr>
              <a:t>D</a:t>
            </a:r>
            <a:r>
              <a:rPr dirty="0" sz="1300" spc="-135">
                <a:latin typeface="Arial"/>
                <a:cs typeface="Arial"/>
              </a:rPr>
              <a:t>a</a:t>
            </a:r>
            <a:r>
              <a:rPr dirty="0" sz="1300" spc="40">
                <a:latin typeface="Arial"/>
                <a:cs typeface="Arial"/>
              </a:rPr>
              <a:t>t</a:t>
            </a:r>
            <a:r>
              <a:rPr dirty="0" sz="1300" spc="-114">
                <a:latin typeface="Arial"/>
                <a:cs typeface="Arial"/>
              </a:rPr>
              <a:t>a</a:t>
            </a:r>
            <a:r>
              <a:rPr dirty="0" sz="1300" spc="-105">
                <a:latin typeface="Arial"/>
                <a:cs typeface="Arial"/>
              </a:rPr>
              <a:t> </a:t>
            </a:r>
            <a:r>
              <a:rPr dirty="0" sz="1300" spc="-210">
                <a:latin typeface="Arial"/>
                <a:cs typeface="Arial"/>
              </a:rPr>
              <a:t>F</a:t>
            </a:r>
            <a:r>
              <a:rPr dirty="0" sz="1300" spc="-55">
                <a:latin typeface="Arial"/>
                <a:cs typeface="Arial"/>
              </a:rPr>
              <a:t>u</a:t>
            </a:r>
            <a:r>
              <a:rPr dirty="0" sz="1300" spc="-160">
                <a:latin typeface="Arial"/>
                <a:cs typeface="Arial"/>
              </a:rPr>
              <a:t>s</a:t>
            </a:r>
            <a:r>
              <a:rPr dirty="0" sz="1300" spc="-15">
                <a:latin typeface="Arial"/>
                <a:cs typeface="Arial"/>
              </a:rPr>
              <a:t>i</a:t>
            </a:r>
            <a:r>
              <a:rPr dirty="0" sz="1300" spc="-50">
                <a:latin typeface="Arial"/>
                <a:cs typeface="Arial"/>
              </a:rPr>
              <a:t>o</a:t>
            </a:r>
            <a:r>
              <a:rPr dirty="0" sz="1300" spc="-60">
                <a:latin typeface="Arial"/>
                <a:cs typeface="Arial"/>
              </a:rPr>
              <a:t>n</a:t>
            </a:r>
            <a:r>
              <a:rPr dirty="0" sz="1300" spc="-45">
                <a:latin typeface="Arial"/>
                <a:cs typeface="Arial"/>
              </a:rPr>
              <a:t>,</a:t>
            </a:r>
            <a:r>
              <a:rPr dirty="0" sz="1300" spc="-100">
                <a:latin typeface="Arial"/>
                <a:cs typeface="Arial"/>
              </a:rPr>
              <a:t> </a:t>
            </a:r>
            <a:r>
              <a:rPr dirty="0" sz="1300" spc="-285">
                <a:latin typeface="Arial"/>
                <a:cs typeface="Arial"/>
              </a:rPr>
              <a:t>R</a:t>
            </a:r>
            <a:r>
              <a:rPr dirty="0" sz="1300" spc="-95">
                <a:latin typeface="Arial"/>
                <a:cs typeface="Arial"/>
              </a:rPr>
              <a:t>e</a:t>
            </a:r>
            <a:r>
              <a:rPr dirty="0" sz="1300" spc="-160">
                <a:latin typeface="Arial"/>
                <a:cs typeface="Arial"/>
              </a:rPr>
              <a:t>s</a:t>
            </a:r>
            <a:r>
              <a:rPr dirty="0" sz="1300" spc="-60">
                <a:latin typeface="Arial"/>
                <a:cs typeface="Arial"/>
              </a:rPr>
              <a:t>o</a:t>
            </a:r>
            <a:r>
              <a:rPr dirty="0" sz="1300" spc="-10">
                <a:latin typeface="Arial"/>
                <a:cs typeface="Arial"/>
              </a:rPr>
              <a:t>l</a:t>
            </a:r>
            <a:r>
              <a:rPr dirty="0" sz="1300" spc="-60">
                <a:latin typeface="Arial"/>
                <a:cs typeface="Arial"/>
              </a:rPr>
              <a:t>u</a:t>
            </a:r>
            <a:r>
              <a:rPr dirty="0" sz="1300" spc="35">
                <a:latin typeface="Arial"/>
                <a:cs typeface="Arial"/>
              </a:rPr>
              <a:t>t</a:t>
            </a:r>
            <a:r>
              <a:rPr dirty="0" sz="1300" spc="15">
                <a:latin typeface="Arial"/>
                <a:cs typeface="Arial"/>
              </a:rPr>
              <a:t>i</a:t>
            </a:r>
            <a:r>
              <a:rPr dirty="0" sz="1300" spc="-60">
                <a:latin typeface="Arial"/>
                <a:cs typeface="Arial"/>
              </a:rPr>
              <a:t>o</a:t>
            </a:r>
            <a:r>
              <a:rPr dirty="0" sz="1300" spc="-50">
                <a:latin typeface="Arial"/>
                <a:cs typeface="Arial"/>
              </a:rPr>
              <a:t>n</a:t>
            </a:r>
            <a:endParaRPr sz="1300">
              <a:latin typeface="Arial"/>
              <a:cs typeface="Arial"/>
            </a:endParaRPr>
          </a:p>
          <a:p>
            <a:pPr marL="363855" indent="-18923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363855" algn="l"/>
              </a:tabLst>
            </a:pPr>
            <a:r>
              <a:rPr dirty="0" sz="1300" spc="-229">
                <a:latin typeface="Arial"/>
                <a:cs typeface="Arial"/>
              </a:rPr>
              <a:t>P</a:t>
            </a:r>
            <a:r>
              <a:rPr dirty="0" sz="1300" spc="-15">
                <a:latin typeface="Arial"/>
                <a:cs typeface="Arial"/>
              </a:rPr>
              <a:t>r</a:t>
            </a:r>
            <a:r>
              <a:rPr dirty="0" sz="1300" spc="-60">
                <a:latin typeface="Arial"/>
                <a:cs typeface="Arial"/>
              </a:rPr>
              <a:t>o</a:t>
            </a:r>
            <a:r>
              <a:rPr dirty="0" sz="1300" spc="-20">
                <a:latin typeface="Arial"/>
                <a:cs typeface="Arial"/>
              </a:rPr>
              <a:t>j</a:t>
            </a:r>
            <a:r>
              <a:rPr dirty="0" sz="1300" spc="-70">
                <a:latin typeface="Arial"/>
                <a:cs typeface="Arial"/>
              </a:rPr>
              <a:t>e</a:t>
            </a:r>
            <a:r>
              <a:rPr dirty="0" sz="1300" spc="-114">
                <a:latin typeface="Arial"/>
                <a:cs typeface="Arial"/>
              </a:rPr>
              <a:t>c</a:t>
            </a:r>
            <a:r>
              <a:rPr dirty="0" sz="1300" spc="-40">
                <a:latin typeface="Arial"/>
                <a:cs typeface="Arial"/>
              </a:rPr>
              <a:t>ts</a:t>
            </a:r>
            <a:r>
              <a:rPr dirty="0" sz="1300" spc="-105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o</a:t>
            </a:r>
            <a:r>
              <a:rPr dirty="0" sz="1300" spc="-55">
                <a:latin typeface="Arial"/>
                <a:cs typeface="Arial"/>
              </a:rPr>
              <a:t>n</a:t>
            </a:r>
            <a:r>
              <a:rPr dirty="0" sz="1300" spc="-135">
                <a:latin typeface="Arial"/>
                <a:cs typeface="Arial"/>
              </a:rPr>
              <a:t>g</a:t>
            </a:r>
            <a:r>
              <a:rPr dirty="0" sz="1300" spc="-65">
                <a:latin typeface="Arial"/>
                <a:cs typeface="Arial"/>
              </a:rPr>
              <a:t>o</a:t>
            </a:r>
            <a:r>
              <a:rPr dirty="0" sz="1300" spc="-15">
                <a:latin typeface="Arial"/>
                <a:cs typeface="Arial"/>
              </a:rPr>
              <a:t>i</a:t>
            </a:r>
            <a:r>
              <a:rPr dirty="0" sz="1300" spc="-45">
                <a:latin typeface="Arial"/>
                <a:cs typeface="Arial"/>
              </a:rPr>
              <a:t>n</a:t>
            </a:r>
            <a:r>
              <a:rPr dirty="0" sz="1300" spc="-114">
                <a:latin typeface="Arial"/>
                <a:cs typeface="Arial"/>
              </a:rPr>
              <a:t>g</a:t>
            </a:r>
            <a:endParaRPr sz="13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04690" y="2987420"/>
            <a:ext cx="2614930" cy="1615440"/>
          </a:xfrm>
          <a:prstGeom prst="rect">
            <a:avLst/>
          </a:prstGeom>
          <a:solidFill>
            <a:srgbClr val="DFEBF6"/>
          </a:solidFill>
          <a:ln w="19050">
            <a:solidFill>
              <a:srgbClr val="4966AC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marL="958850">
              <a:lnSpc>
                <a:spcPct val="100000"/>
              </a:lnSpc>
              <a:spcBef>
                <a:spcPts val="270"/>
              </a:spcBef>
            </a:pPr>
            <a:r>
              <a:rPr dirty="0" u="sng" sz="1400" spc="-7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Highlights</a:t>
            </a:r>
            <a:endParaRPr sz="1400">
              <a:latin typeface="Arial"/>
              <a:cs typeface="Arial"/>
            </a:endParaRPr>
          </a:p>
          <a:p>
            <a:pPr marL="363855" indent="-189865">
              <a:lnSpc>
                <a:spcPct val="100000"/>
              </a:lnSpc>
              <a:spcBef>
                <a:spcPts val="610"/>
              </a:spcBef>
              <a:buFont typeface="Wingdings"/>
              <a:buChar char=""/>
              <a:tabLst>
                <a:tab pos="364490" algn="l"/>
              </a:tabLst>
            </a:pPr>
            <a:r>
              <a:rPr dirty="0" sz="1300" spc="-185">
                <a:latin typeface="Arial"/>
                <a:cs typeface="Arial"/>
              </a:rPr>
              <a:t>B</a:t>
            </a:r>
            <a:r>
              <a:rPr dirty="0" sz="1300" spc="-55">
                <a:latin typeface="Arial"/>
                <a:cs typeface="Arial"/>
              </a:rPr>
              <a:t>u</a:t>
            </a:r>
            <a:r>
              <a:rPr dirty="0" sz="1300" spc="-60">
                <a:latin typeface="Arial"/>
                <a:cs typeface="Arial"/>
              </a:rPr>
              <a:t>d</a:t>
            </a:r>
            <a:r>
              <a:rPr dirty="0" sz="1300" spc="-140">
                <a:latin typeface="Arial"/>
                <a:cs typeface="Arial"/>
              </a:rPr>
              <a:t>g</a:t>
            </a:r>
            <a:r>
              <a:rPr dirty="0" sz="1300" spc="-100">
                <a:latin typeface="Arial"/>
                <a:cs typeface="Arial"/>
              </a:rPr>
              <a:t>e</a:t>
            </a:r>
            <a:r>
              <a:rPr dirty="0" sz="1300" spc="20">
                <a:latin typeface="Arial"/>
                <a:cs typeface="Arial"/>
              </a:rPr>
              <a:t>t:</a:t>
            </a:r>
            <a:r>
              <a:rPr dirty="0" sz="1300" spc="-105">
                <a:latin typeface="Arial"/>
                <a:cs typeface="Arial"/>
              </a:rPr>
              <a:t> </a:t>
            </a:r>
            <a:r>
              <a:rPr dirty="0" sz="1300" spc="-65">
                <a:latin typeface="Arial"/>
                <a:cs typeface="Arial"/>
              </a:rPr>
              <a:t>2</a:t>
            </a:r>
            <a:r>
              <a:rPr dirty="0" sz="1300" spc="-8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M</a:t>
            </a:r>
            <a:r>
              <a:rPr dirty="0" sz="1300" spc="-65">
                <a:latin typeface="Arial"/>
                <a:cs typeface="Arial"/>
              </a:rPr>
              <a:t>€</a:t>
            </a:r>
            <a:endParaRPr sz="1300">
              <a:latin typeface="Arial"/>
              <a:cs typeface="Arial"/>
            </a:endParaRPr>
          </a:p>
          <a:p>
            <a:pPr marL="363855" indent="-189865">
              <a:lnSpc>
                <a:spcPct val="100000"/>
              </a:lnSpc>
              <a:spcBef>
                <a:spcPts val="265"/>
              </a:spcBef>
              <a:buFont typeface="Wingdings"/>
              <a:buChar char=""/>
              <a:tabLst>
                <a:tab pos="364490" algn="l"/>
              </a:tabLst>
            </a:pPr>
            <a:r>
              <a:rPr dirty="0" sz="1800" spc="-10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dirty="0" sz="1800" spc="-9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dirty="0" sz="1800" spc="-1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30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dirty="0" sz="1800" spc="-38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dirty="0" sz="1800" spc="-28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z="1800" spc="-355">
                <a:solidFill>
                  <a:srgbClr val="C00000"/>
                </a:solidFill>
                <a:latin typeface="Arial"/>
                <a:cs typeface="Arial"/>
              </a:rPr>
              <a:t>J</a:t>
            </a:r>
            <a:r>
              <a:rPr dirty="0" sz="1800" spc="-36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z="1800" spc="-315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dirty="0" sz="1800" spc="-295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dirty="0" sz="1800" spc="-385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dirty="0" sz="1800" spc="-13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165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dirty="0" sz="1800" spc="-8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z="1800" spc="-65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dirty="0" sz="1800" spc="2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dirty="0" sz="1800" spc="-90">
                <a:solidFill>
                  <a:srgbClr val="C00000"/>
                </a:solidFill>
                <a:latin typeface="Arial"/>
                <a:cs typeface="Arial"/>
              </a:rPr>
              <a:t>und</a:t>
            </a:r>
            <a:r>
              <a:rPr dirty="0" sz="1800" spc="-13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z="1800" spc="-65">
                <a:solidFill>
                  <a:srgbClr val="C0000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  <a:p>
            <a:pPr marL="363855" indent="-189865">
              <a:lnSpc>
                <a:spcPct val="100000"/>
              </a:lnSpc>
              <a:spcBef>
                <a:spcPts val="335"/>
              </a:spcBef>
              <a:buFont typeface="Wingdings"/>
              <a:buChar char=""/>
              <a:tabLst>
                <a:tab pos="364490" algn="l"/>
              </a:tabLst>
            </a:pPr>
            <a:r>
              <a:rPr dirty="0" sz="1300">
                <a:latin typeface="Arial"/>
                <a:cs typeface="Arial"/>
              </a:rPr>
              <a:t>M</a:t>
            </a:r>
            <a:r>
              <a:rPr dirty="0" sz="1300" spc="-55">
                <a:latin typeface="Arial"/>
                <a:cs typeface="Arial"/>
              </a:rPr>
              <a:t>u</a:t>
            </a:r>
            <a:r>
              <a:rPr dirty="0" sz="1300" spc="25">
                <a:latin typeface="Arial"/>
                <a:cs typeface="Arial"/>
              </a:rPr>
              <a:t>l</a:t>
            </a:r>
            <a:r>
              <a:rPr dirty="0" sz="1300" spc="25">
                <a:latin typeface="Arial"/>
                <a:cs typeface="Arial"/>
              </a:rPr>
              <a:t>t</a:t>
            </a:r>
            <a:r>
              <a:rPr dirty="0" sz="1300">
                <a:latin typeface="Arial"/>
                <a:cs typeface="Arial"/>
              </a:rPr>
              <a:t>it</a:t>
            </a:r>
            <a:r>
              <a:rPr dirty="0" sz="1300" spc="-10">
                <a:latin typeface="Arial"/>
                <a:cs typeface="Arial"/>
              </a:rPr>
              <a:t>h</a:t>
            </a:r>
            <a:r>
              <a:rPr dirty="0" sz="1300" spc="-100">
                <a:latin typeface="Arial"/>
                <a:cs typeface="Arial"/>
              </a:rPr>
              <a:t>e</a:t>
            </a:r>
            <a:r>
              <a:rPr dirty="0" sz="1300" spc="-80">
                <a:latin typeface="Arial"/>
                <a:cs typeface="Arial"/>
              </a:rPr>
              <a:t>m</a:t>
            </a:r>
            <a:r>
              <a:rPr dirty="0" sz="1300" spc="-140">
                <a:latin typeface="Arial"/>
                <a:cs typeface="Arial"/>
              </a:rPr>
              <a:t>a</a:t>
            </a:r>
            <a:r>
              <a:rPr dirty="0" sz="1300" spc="35">
                <a:latin typeface="Arial"/>
                <a:cs typeface="Arial"/>
              </a:rPr>
              <a:t>t</a:t>
            </a:r>
            <a:r>
              <a:rPr dirty="0" sz="1300" spc="15">
                <a:latin typeface="Arial"/>
                <a:cs typeface="Arial"/>
              </a:rPr>
              <a:t>i</a:t>
            </a:r>
            <a:r>
              <a:rPr dirty="0" sz="1300" spc="-100">
                <a:latin typeface="Arial"/>
                <a:cs typeface="Arial"/>
              </a:rPr>
              <a:t>c</a:t>
            </a:r>
            <a:r>
              <a:rPr dirty="0" sz="1300" spc="-100">
                <a:latin typeface="Arial"/>
                <a:cs typeface="Arial"/>
              </a:rPr>
              <a:t> </a:t>
            </a:r>
            <a:r>
              <a:rPr dirty="0" sz="1300" spc="-114">
                <a:latin typeface="Arial"/>
                <a:cs typeface="Arial"/>
              </a:rPr>
              <a:t>c</a:t>
            </a:r>
            <a:r>
              <a:rPr dirty="0" sz="1300" spc="-130">
                <a:latin typeface="Arial"/>
                <a:cs typeface="Arial"/>
              </a:rPr>
              <a:t>a</a:t>
            </a:r>
            <a:r>
              <a:rPr dirty="0" sz="1300" spc="-5">
                <a:latin typeface="Arial"/>
                <a:cs typeface="Arial"/>
              </a:rPr>
              <a:t>ll</a:t>
            </a:r>
            <a:endParaRPr sz="1300">
              <a:latin typeface="Arial"/>
              <a:cs typeface="Arial"/>
            </a:endParaRPr>
          </a:p>
          <a:p>
            <a:pPr marL="363855" marR="86995" indent="-18923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364490" algn="l"/>
              </a:tabLst>
            </a:pPr>
            <a:r>
              <a:rPr dirty="0" sz="1300" spc="-50">
                <a:latin typeface="Arial"/>
                <a:cs typeface="Arial"/>
              </a:rPr>
              <a:t>Integration</a:t>
            </a:r>
            <a:r>
              <a:rPr dirty="0" sz="1300" spc="-11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with</a:t>
            </a:r>
            <a:r>
              <a:rPr dirty="0" sz="1300" spc="-105">
                <a:latin typeface="Arial"/>
                <a:cs typeface="Arial"/>
              </a:rPr>
              <a:t> </a:t>
            </a:r>
            <a:r>
              <a:rPr dirty="0" sz="1300" spc="-30">
                <a:latin typeface="Arial"/>
                <a:cs typeface="Arial"/>
              </a:rPr>
              <a:t>other</a:t>
            </a:r>
            <a:r>
              <a:rPr dirty="0" sz="1300" spc="-105">
                <a:latin typeface="Arial"/>
                <a:cs typeface="Arial"/>
              </a:rPr>
              <a:t> </a:t>
            </a:r>
            <a:r>
              <a:rPr dirty="0" sz="1300" spc="-210">
                <a:latin typeface="Arial"/>
                <a:cs typeface="Arial"/>
              </a:rPr>
              <a:t>EO</a:t>
            </a:r>
            <a:r>
              <a:rPr dirty="0" sz="1300" spc="-95">
                <a:latin typeface="Arial"/>
                <a:cs typeface="Arial"/>
              </a:rPr>
              <a:t> </a:t>
            </a:r>
            <a:r>
              <a:rPr dirty="0" sz="1300" spc="-65">
                <a:latin typeface="Arial"/>
                <a:cs typeface="Arial"/>
              </a:rPr>
              <a:t>data</a:t>
            </a:r>
            <a:r>
              <a:rPr dirty="0" sz="1300" spc="-10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or </a:t>
            </a:r>
            <a:r>
              <a:rPr dirty="0" sz="1300" spc="-345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n</a:t>
            </a:r>
            <a:r>
              <a:rPr dirty="0" sz="1300" spc="-60">
                <a:latin typeface="Arial"/>
                <a:cs typeface="Arial"/>
              </a:rPr>
              <a:t>o</a:t>
            </a:r>
            <a:r>
              <a:rPr dirty="0" sz="1300" spc="-50">
                <a:latin typeface="Arial"/>
                <a:cs typeface="Arial"/>
              </a:rPr>
              <a:t>n</a:t>
            </a:r>
            <a:r>
              <a:rPr dirty="0" sz="1300" spc="-105">
                <a:latin typeface="Arial"/>
                <a:cs typeface="Arial"/>
              </a:rPr>
              <a:t> </a:t>
            </a:r>
            <a:r>
              <a:rPr dirty="0" sz="1300" spc="-260">
                <a:latin typeface="Arial"/>
                <a:cs typeface="Arial"/>
              </a:rPr>
              <a:t>E</a:t>
            </a:r>
            <a:r>
              <a:rPr dirty="0" sz="1300" spc="-160">
                <a:latin typeface="Arial"/>
                <a:cs typeface="Arial"/>
              </a:rPr>
              <a:t>O</a:t>
            </a:r>
            <a:r>
              <a:rPr dirty="0" sz="1300" spc="-95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d</a:t>
            </a:r>
            <a:r>
              <a:rPr dirty="0" sz="1300" spc="-135">
                <a:latin typeface="Arial"/>
                <a:cs typeface="Arial"/>
              </a:rPr>
              <a:t>a</a:t>
            </a:r>
            <a:r>
              <a:rPr dirty="0" sz="1300" spc="40">
                <a:latin typeface="Arial"/>
                <a:cs typeface="Arial"/>
              </a:rPr>
              <a:t>t</a:t>
            </a:r>
            <a:r>
              <a:rPr dirty="0" sz="1300" spc="-114">
                <a:latin typeface="Arial"/>
                <a:cs typeface="Arial"/>
              </a:rPr>
              <a:t>a</a:t>
            </a:r>
            <a:endParaRPr sz="13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67931" y="2995802"/>
            <a:ext cx="2614930" cy="1615440"/>
          </a:xfrm>
          <a:prstGeom prst="rect">
            <a:avLst/>
          </a:prstGeom>
          <a:solidFill>
            <a:srgbClr val="DFEBF6"/>
          </a:solidFill>
          <a:ln w="19050">
            <a:solidFill>
              <a:srgbClr val="4966AC"/>
            </a:solidFill>
          </a:ln>
        </p:spPr>
        <p:txBody>
          <a:bodyPr wrap="square" lIns="0" tIns="33655" rIns="0" bIns="0" rtlCol="0" vert="horz">
            <a:spAutoFit/>
          </a:bodyPr>
          <a:lstStyle/>
          <a:p>
            <a:pPr marL="959485">
              <a:lnSpc>
                <a:spcPct val="100000"/>
              </a:lnSpc>
              <a:spcBef>
                <a:spcPts val="265"/>
              </a:spcBef>
            </a:pPr>
            <a:r>
              <a:rPr dirty="0" u="sng" sz="1400" spc="-7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Highlights</a:t>
            </a:r>
            <a:endParaRPr sz="1400">
              <a:latin typeface="Arial"/>
              <a:cs typeface="Arial"/>
            </a:endParaRPr>
          </a:p>
          <a:p>
            <a:pPr marL="363855" indent="-189230">
              <a:lnSpc>
                <a:spcPct val="100000"/>
              </a:lnSpc>
              <a:spcBef>
                <a:spcPts val="615"/>
              </a:spcBef>
              <a:buFont typeface="Wingdings"/>
              <a:buChar char=""/>
              <a:tabLst>
                <a:tab pos="364490" algn="l"/>
              </a:tabLst>
            </a:pPr>
            <a:r>
              <a:rPr dirty="0" sz="1300" spc="-250">
                <a:latin typeface="Arial"/>
                <a:cs typeface="Arial"/>
              </a:rPr>
              <a:t>P</a:t>
            </a:r>
            <a:r>
              <a:rPr dirty="0" sz="1300" spc="-90">
                <a:latin typeface="Arial"/>
                <a:cs typeface="Arial"/>
              </a:rPr>
              <a:t>e</a:t>
            </a:r>
            <a:r>
              <a:rPr dirty="0" sz="1300" spc="10">
                <a:latin typeface="Arial"/>
                <a:cs typeface="Arial"/>
              </a:rPr>
              <a:t>r</a:t>
            </a:r>
            <a:r>
              <a:rPr dirty="0" sz="1300" spc="-80">
                <a:latin typeface="Arial"/>
                <a:cs typeface="Arial"/>
              </a:rPr>
              <a:t>m</a:t>
            </a:r>
            <a:r>
              <a:rPr dirty="0" sz="1300" spc="-130">
                <a:latin typeface="Arial"/>
                <a:cs typeface="Arial"/>
              </a:rPr>
              <a:t>a</a:t>
            </a:r>
            <a:r>
              <a:rPr dirty="0" sz="1300" spc="-60">
                <a:latin typeface="Arial"/>
                <a:cs typeface="Arial"/>
              </a:rPr>
              <a:t>n</a:t>
            </a:r>
            <a:r>
              <a:rPr dirty="0" sz="1300" spc="-100">
                <a:latin typeface="Arial"/>
                <a:cs typeface="Arial"/>
              </a:rPr>
              <a:t>e</a:t>
            </a:r>
            <a:r>
              <a:rPr dirty="0" sz="1300" spc="-80">
                <a:latin typeface="Arial"/>
                <a:cs typeface="Arial"/>
              </a:rPr>
              <a:t>n</a:t>
            </a:r>
            <a:r>
              <a:rPr dirty="0" sz="1300" spc="-5">
                <a:latin typeface="Arial"/>
                <a:cs typeface="Arial"/>
              </a:rPr>
              <a:t>tly</a:t>
            </a:r>
            <a:r>
              <a:rPr dirty="0" sz="1300" spc="-105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o</a:t>
            </a:r>
            <a:r>
              <a:rPr dirty="0" sz="1300" spc="-60">
                <a:latin typeface="Arial"/>
                <a:cs typeface="Arial"/>
              </a:rPr>
              <a:t>p</a:t>
            </a:r>
            <a:r>
              <a:rPr dirty="0" sz="1300" spc="-95">
                <a:latin typeface="Arial"/>
                <a:cs typeface="Arial"/>
              </a:rPr>
              <a:t>e</a:t>
            </a:r>
            <a:r>
              <a:rPr dirty="0" sz="1300" spc="-50">
                <a:latin typeface="Arial"/>
                <a:cs typeface="Arial"/>
              </a:rPr>
              <a:t>n</a:t>
            </a:r>
            <a:r>
              <a:rPr dirty="0" sz="1300" spc="-110">
                <a:latin typeface="Arial"/>
                <a:cs typeface="Arial"/>
              </a:rPr>
              <a:t> </a:t>
            </a:r>
            <a:r>
              <a:rPr dirty="0" sz="1300" spc="-160">
                <a:latin typeface="Arial"/>
                <a:cs typeface="Arial"/>
              </a:rPr>
              <a:t>s</a:t>
            </a:r>
            <a:r>
              <a:rPr dirty="0" sz="1300" spc="-15">
                <a:latin typeface="Arial"/>
                <a:cs typeface="Arial"/>
              </a:rPr>
              <a:t>i</a:t>
            </a:r>
            <a:r>
              <a:rPr dirty="0" sz="1300" spc="-40">
                <a:latin typeface="Arial"/>
                <a:cs typeface="Arial"/>
              </a:rPr>
              <a:t>n</a:t>
            </a:r>
            <a:r>
              <a:rPr dirty="0" sz="1300" spc="-110">
                <a:latin typeface="Arial"/>
                <a:cs typeface="Arial"/>
              </a:rPr>
              <a:t>c</a:t>
            </a:r>
            <a:r>
              <a:rPr dirty="0" sz="1300" spc="-80">
                <a:latin typeface="Arial"/>
                <a:cs typeface="Arial"/>
              </a:rPr>
              <a:t>e</a:t>
            </a:r>
            <a:r>
              <a:rPr dirty="0" sz="1300" spc="-110">
                <a:latin typeface="Arial"/>
                <a:cs typeface="Arial"/>
              </a:rPr>
              <a:t> </a:t>
            </a:r>
            <a:r>
              <a:rPr dirty="0" sz="1300" spc="-75">
                <a:latin typeface="Arial"/>
                <a:cs typeface="Arial"/>
              </a:rPr>
              <a:t>2015</a:t>
            </a:r>
            <a:endParaRPr sz="1300">
              <a:latin typeface="Arial"/>
              <a:cs typeface="Arial"/>
            </a:endParaRPr>
          </a:p>
          <a:p>
            <a:pPr marL="363855" indent="-18923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364490" algn="l"/>
              </a:tabLst>
            </a:pPr>
            <a:r>
              <a:rPr dirty="0" sz="1300" spc="-65">
                <a:latin typeface="Arial"/>
                <a:cs typeface="Arial"/>
              </a:rPr>
              <a:t>2</a:t>
            </a:r>
            <a:r>
              <a:rPr dirty="0" sz="1300" spc="-9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t</a:t>
            </a:r>
            <a:r>
              <a:rPr dirty="0" sz="1300" spc="-20">
                <a:latin typeface="Arial"/>
                <a:cs typeface="Arial"/>
              </a:rPr>
              <a:t>y</a:t>
            </a:r>
            <a:r>
              <a:rPr dirty="0" sz="1300" spc="-60">
                <a:latin typeface="Arial"/>
                <a:cs typeface="Arial"/>
              </a:rPr>
              <a:t>p</a:t>
            </a:r>
            <a:r>
              <a:rPr dirty="0" sz="1300" spc="-95">
                <a:latin typeface="Arial"/>
                <a:cs typeface="Arial"/>
              </a:rPr>
              <a:t>e</a:t>
            </a:r>
            <a:r>
              <a:rPr dirty="0" sz="1300" spc="-150">
                <a:latin typeface="Arial"/>
                <a:cs typeface="Arial"/>
              </a:rPr>
              <a:t>s</a:t>
            </a:r>
            <a:r>
              <a:rPr dirty="0" sz="1300" spc="-95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o</a:t>
            </a:r>
            <a:r>
              <a:rPr dirty="0" sz="1300" spc="25">
                <a:latin typeface="Arial"/>
                <a:cs typeface="Arial"/>
              </a:rPr>
              <a:t>f</a:t>
            </a:r>
            <a:r>
              <a:rPr dirty="0" sz="1300" spc="-85">
                <a:latin typeface="Arial"/>
                <a:cs typeface="Arial"/>
              </a:rPr>
              <a:t> </a:t>
            </a:r>
            <a:r>
              <a:rPr dirty="0" sz="1300" spc="-114">
                <a:latin typeface="Arial"/>
                <a:cs typeface="Arial"/>
              </a:rPr>
              <a:t>c</a:t>
            </a:r>
            <a:r>
              <a:rPr dirty="0" sz="1300" spc="-130">
                <a:latin typeface="Arial"/>
                <a:cs typeface="Arial"/>
              </a:rPr>
              <a:t>a</a:t>
            </a:r>
            <a:r>
              <a:rPr dirty="0" sz="1300" spc="-5">
                <a:latin typeface="Arial"/>
                <a:cs typeface="Arial"/>
              </a:rPr>
              <a:t>ll</a:t>
            </a:r>
            <a:r>
              <a:rPr dirty="0" sz="1300" spc="-90">
                <a:latin typeface="Arial"/>
                <a:cs typeface="Arial"/>
              </a:rPr>
              <a:t> </a:t>
            </a:r>
            <a:r>
              <a:rPr dirty="0" sz="1300" spc="-110">
                <a:latin typeface="Arial"/>
                <a:cs typeface="Arial"/>
              </a:rPr>
              <a:t>(</a:t>
            </a:r>
            <a:r>
              <a:rPr dirty="0" sz="1300" spc="-225">
                <a:latin typeface="Arial"/>
                <a:cs typeface="Arial"/>
              </a:rPr>
              <a:t>S</a:t>
            </a:r>
            <a:r>
              <a:rPr dirty="0" sz="1300" spc="-110">
                <a:latin typeface="Arial"/>
                <a:cs typeface="Arial"/>
              </a:rPr>
              <a:t>c</a:t>
            </a:r>
            <a:r>
              <a:rPr dirty="0" sz="1300" spc="-10">
                <a:latin typeface="Arial"/>
                <a:cs typeface="Arial"/>
              </a:rPr>
              <a:t>i</a:t>
            </a:r>
            <a:r>
              <a:rPr dirty="0" sz="1300" spc="-95">
                <a:latin typeface="Arial"/>
                <a:cs typeface="Arial"/>
              </a:rPr>
              <a:t>e</a:t>
            </a:r>
            <a:r>
              <a:rPr dirty="0" sz="1300" spc="-70">
                <a:latin typeface="Arial"/>
                <a:cs typeface="Arial"/>
              </a:rPr>
              <a:t>n</a:t>
            </a:r>
            <a:r>
              <a:rPr dirty="0" sz="1300" spc="-114">
                <a:latin typeface="Arial"/>
                <a:cs typeface="Arial"/>
              </a:rPr>
              <a:t>c</a:t>
            </a:r>
            <a:r>
              <a:rPr dirty="0" sz="1300" spc="-100">
                <a:latin typeface="Arial"/>
                <a:cs typeface="Arial"/>
              </a:rPr>
              <a:t>e</a:t>
            </a:r>
            <a:r>
              <a:rPr dirty="0" sz="1300" spc="95">
                <a:latin typeface="Arial"/>
                <a:cs typeface="Arial"/>
              </a:rPr>
              <a:t>/</a:t>
            </a:r>
            <a:r>
              <a:rPr dirty="0" sz="1300" spc="-55">
                <a:latin typeface="Arial"/>
                <a:cs typeface="Arial"/>
              </a:rPr>
              <a:t>I</a:t>
            </a:r>
            <a:r>
              <a:rPr dirty="0" sz="1300" spc="-60">
                <a:latin typeface="Arial"/>
                <a:cs typeface="Arial"/>
              </a:rPr>
              <a:t>n</a:t>
            </a:r>
            <a:r>
              <a:rPr dirty="0" sz="1300" spc="-70">
                <a:latin typeface="Arial"/>
                <a:cs typeface="Arial"/>
              </a:rPr>
              <a:t>d</a:t>
            </a:r>
            <a:r>
              <a:rPr dirty="0" sz="1300" spc="-60">
                <a:latin typeface="Arial"/>
                <a:cs typeface="Arial"/>
              </a:rPr>
              <a:t>u</a:t>
            </a:r>
            <a:r>
              <a:rPr dirty="0" sz="1300" spc="-175">
                <a:latin typeface="Arial"/>
                <a:cs typeface="Arial"/>
              </a:rPr>
              <a:t>s</a:t>
            </a:r>
            <a:r>
              <a:rPr dirty="0" sz="1300" spc="35">
                <a:latin typeface="Arial"/>
                <a:cs typeface="Arial"/>
              </a:rPr>
              <a:t>t</a:t>
            </a:r>
            <a:r>
              <a:rPr dirty="0" sz="1300" spc="35">
                <a:latin typeface="Arial"/>
                <a:cs typeface="Arial"/>
              </a:rPr>
              <a:t>r</a:t>
            </a:r>
            <a:r>
              <a:rPr dirty="0" sz="1300" spc="-95">
                <a:latin typeface="Arial"/>
                <a:cs typeface="Arial"/>
              </a:rPr>
              <a:t>y</a:t>
            </a:r>
            <a:r>
              <a:rPr dirty="0" sz="1300" spc="-45">
                <a:latin typeface="Arial"/>
                <a:cs typeface="Arial"/>
              </a:rPr>
              <a:t>)</a:t>
            </a:r>
            <a:endParaRPr sz="1300">
              <a:latin typeface="Arial"/>
              <a:cs typeface="Arial"/>
            </a:endParaRPr>
          </a:p>
          <a:p>
            <a:pPr marL="363855" marR="153035" indent="-18923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364490" algn="l"/>
              </a:tabLst>
            </a:pPr>
            <a:r>
              <a:rPr dirty="0" sz="1300" spc="-120">
                <a:latin typeface="Arial"/>
                <a:cs typeface="Arial"/>
              </a:rPr>
              <a:t>N</a:t>
            </a:r>
            <a:r>
              <a:rPr dirty="0" sz="1300" spc="-135">
                <a:latin typeface="Arial"/>
                <a:cs typeface="Arial"/>
              </a:rPr>
              <a:t>a</a:t>
            </a:r>
            <a:r>
              <a:rPr dirty="0" sz="1300" spc="5">
                <a:latin typeface="Arial"/>
                <a:cs typeface="Arial"/>
              </a:rPr>
              <a:t>ti</a:t>
            </a:r>
            <a:r>
              <a:rPr dirty="0" sz="1300" spc="-5">
                <a:latin typeface="Arial"/>
                <a:cs typeface="Arial"/>
              </a:rPr>
              <a:t>o</a:t>
            </a:r>
            <a:r>
              <a:rPr dirty="0" sz="1300" spc="-70">
                <a:latin typeface="Arial"/>
                <a:cs typeface="Arial"/>
              </a:rPr>
              <a:t>n</a:t>
            </a:r>
            <a:r>
              <a:rPr dirty="0" sz="1300" spc="-130">
                <a:latin typeface="Arial"/>
                <a:cs typeface="Arial"/>
              </a:rPr>
              <a:t>a</a:t>
            </a:r>
            <a:r>
              <a:rPr dirty="0" sz="1300" spc="-5">
                <a:latin typeface="Arial"/>
                <a:cs typeface="Arial"/>
              </a:rPr>
              <a:t>l</a:t>
            </a:r>
            <a:r>
              <a:rPr dirty="0" sz="1300" spc="-95">
                <a:latin typeface="Arial"/>
                <a:cs typeface="Arial"/>
              </a:rPr>
              <a:t> </a:t>
            </a:r>
            <a:r>
              <a:rPr dirty="0" sz="1300" spc="-15">
                <a:latin typeface="Arial"/>
                <a:cs typeface="Arial"/>
              </a:rPr>
              <a:t>i</a:t>
            </a:r>
            <a:r>
              <a:rPr dirty="0" sz="1300" spc="-40">
                <a:latin typeface="Arial"/>
                <a:cs typeface="Arial"/>
              </a:rPr>
              <a:t>n</a:t>
            </a:r>
            <a:r>
              <a:rPr dirty="0" sz="1300" spc="-60">
                <a:latin typeface="Arial"/>
                <a:cs typeface="Arial"/>
              </a:rPr>
              <a:t>du</a:t>
            </a:r>
            <a:r>
              <a:rPr dirty="0" sz="1300" spc="-175">
                <a:latin typeface="Arial"/>
                <a:cs typeface="Arial"/>
              </a:rPr>
              <a:t>s</a:t>
            </a:r>
            <a:r>
              <a:rPr dirty="0" sz="1300" spc="35">
                <a:latin typeface="Arial"/>
                <a:cs typeface="Arial"/>
              </a:rPr>
              <a:t>t</a:t>
            </a:r>
            <a:r>
              <a:rPr dirty="0" sz="1300" spc="35">
                <a:latin typeface="Arial"/>
                <a:cs typeface="Arial"/>
              </a:rPr>
              <a:t>r</a:t>
            </a:r>
            <a:r>
              <a:rPr dirty="0" sz="1300" spc="-80">
                <a:latin typeface="Arial"/>
                <a:cs typeface="Arial"/>
              </a:rPr>
              <a:t>y</a:t>
            </a:r>
            <a:r>
              <a:rPr dirty="0" sz="1300" spc="-105">
                <a:latin typeface="Arial"/>
                <a:cs typeface="Arial"/>
              </a:rPr>
              <a:t> </a:t>
            </a:r>
            <a:r>
              <a:rPr dirty="0" sz="1300" spc="110">
                <a:latin typeface="Arial"/>
                <a:cs typeface="Arial"/>
              </a:rPr>
              <a:t>/</a:t>
            </a:r>
            <a:r>
              <a:rPr dirty="0" sz="1300" spc="-85">
                <a:latin typeface="Arial"/>
                <a:cs typeface="Arial"/>
              </a:rPr>
              <a:t> </a:t>
            </a:r>
            <a:r>
              <a:rPr dirty="0" sz="1300" spc="-15">
                <a:latin typeface="Arial"/>
                <a:cs typeface="Arial"/>
              </a:rPr>
              <a:t>i</a:t>
            </a:r>
            <a:r>
              <a:rPr dirty="0" sz="1300" spc="-55">
                <a:latin typeface="Arial"/>
                <a:cs typeface="Arial"/>
              </a:rPr>
              <a:t>n</a:t>
            </a:r>
            <a:r>
              <a:rPr dirty="0" sz="1300" spc="50">
                <a:latin typeface="Arial"/>
                <a:cs typeface="Arial"/>
              </a:rPr>
              <a:t>t</a:t>
            </a:r>
            <a:r>
              <a:rPr dirty="0" sz="1300" spc="-95">
                <a:latin typeface="Arial"/>
                <a:cs typeface="Arial"/>
              </a:rPr>
              <a:t>e</a:t>
            </a:r>
            <a:r>
              <a:rPr dirty="0" sz="1300">
                <a:latin typeface="Arial"/>
                <a:cs typeface="Arial"/>
              </a:rPr>
              <a:t>r</a:t>
            </a:r>
            <a:r>
              <a:rPr dirty="0" sz="1300" spc="-60">
                <a:latin typeface="Arial"/>
                <a:cs typeface="Arial"/>
              </a:rPr>
              <a:t>n</a:t>
            </a:r>
            <a:r>
              <a:rPr dirty="0" sz="1300" spc="-140">
                <a:latin typeface="Arial"/>
                <a:cs typeface="Arial"/>
              </a:rPr>
              <a:t>a</a:t>
            </a:r>
            <a:r>
              <a:rPr dirty="0" sz="1300" spc="55">
                <a:latin typeface="Arial"/>
                <a:cs typeface="Arial"/>
              </a:rPr>
              <a:t>t</a:t>
            </a:r>
            <a:r>
              <a:rPr dirty="0" sz="1300" spc="-15">
                <a:latin typeface="Arial"/>
                <a:cs typeface="Arial"/>
              </a:rPr>
              <a:t>i</a:t>
            </a:r>
            <a:r>
              <a:rPr dirty="0" sz="1300" spc="-50">
                <a:latin typeface="Arial"/>
                <a:cs typeface="Arial"/>
              </a:rPr>
              <a:t>o</a:t>
            </a:r>
            <a:r>
              <a:rPr dirty="0" sz="1300" spc="-70">
                <a:latin typeface="Arial"/>
                <a:cs typeface="Arial"/>
              </a:rPr>
              <a:t>n</a:t>
            </a:r>
            <a:r>
              <a:rPr dirty="0" sz="1300" spc="-130">
                <a:latin typeface="Arial"/>
                <a:cs typeface="Arial"/>
              </a:rPr>
              <a:t>a</a:t>
            </a:r>
            <a:r>
              <a:rPr dirty="0" sz="1300" spc="-5">
                <a:latin typeface="Arial"/>
                <a:cs typeface="Arial"/>
              </a:rPr>
              <a:t>l  </a:t>
            </a:r>
            <a:r>
              <a:rPr dirty="0" sz="1300" spc="-160">
                <a:latin typeface="Arial"/>
                <a:cs typeface="Arial"/>
              </a:rPr>
              <a:t>s</a:t>
            </a:r>
            <a:r>
              <a:rPr dirty="0" sz="1300" spc="-60">
                <a:latin typeface="Arial"/>
                <a:cs typeface="Arial"/>
              </a:rPr>
              <a:t>ci</a:t>
            </a:r>
            <a:r>
              <a:rPr dirty="0" sz="1300" spc="-95">
                <a:latin typeface="Arial"/>
                <a:cs typeface="Arial"/>
              </a:rPr>
              <a:t>e</a:t>
            </a:r>
            <a:r>
              <a:rPr dirty="0" sz="1300" spc="-80">
                <a:latin typeface="Arial"/>
                <a:cs typeface="Arial"/>
              </a:rPr>
              <a:t>n</a:t>
            </a:r>
            <a:r>
              <a:rPr dirty="0" sz="1300" spc="20">
                <a:latin typeface="Arial"/>
                <a:cs typeface="Arial"/>
              </a:rPr>
              <a:t>tif</a:t>
            </a:r>
            <a:r>
              <a:rPr dirty="0" sz="1300" spc="10">
                <a:latin typeface="Arial"/>
                <a:cs typeface="Arial"/>
              </a:rPr>
              <a:t>i</a:t>
            </a:r>
            <a:r>
              <a:rPr dirty="0" sz="1300" spc="-100">
                <a:latin typeface="Arial"/>
                <a:cs typeface="Arial"/>
              </a:rPr>
              <a:t>c</a:t>
            </a:r>
            <a:r>
              <a:rPr dirty="0" sz="1300" spc="-105">
                <a:latin typeface="Arial"/>
                <a:cs typeface="Arial"/>
              </a:rPr>
              <a:t> </a:t>
            </a:r>
            <a:r>
              <a:rPr dirty="0" sz="1300" spc="-114">
                <a:latin typeface="Arial"/>
                <a:cs typeface="Arial"/>
              </a:rPr>
              <a:t>c</a:t>
            </a:r>
            <a:r>
              <a:rPr dirty="0" sz="1300" spc="-60">
                <a:latin typeface="Arial"/>
                <a:cs typeface="Arial"/>
              </a:rPr>
              <a:t>o</a:t>
            </a:r>
            <a:r>
              <a:rPr dirty="0" sz="1300" spc="-75">
                <a:latin typeface="Arial"/>
                <a:cs typeface="Arial"/>
              </a:rPr>
              <a:t>m</a:t>
            </a:r>
            <a:r>
              <a:rPr dirty="0" sz="1300" spc="-80">
                <a:latin typeface="Arial"/>
                <a:cs typeface="Arial"/>
              </a:rPr>
              <a:t>m</a:t>
            </a:r>
            <a:r>
              <a:rPr dirty="0" sz="1300" spc="-60">
                <a:latin typeface="Arial"/>
                <a:cs typeface="Arial"/>
              </a:rPr>
              <a:t>u</a:t>
            </a:r>
            <a:r>
              <a:rPr dirty="0" sz="1300" spc="-70">
                <a:latin typeface="Arial"/>
                <a:cs typeface="Arial"/>
              </a:rPr>
              <a:t>n</a:t>
            </a:r>
            <a:r>
              <a:rPr dirty="0" sz="1300" spc="-5">
                <a:latin typeface="Arial"/>
                <a:cs typeface="Arial"/>
              </a:rPr>
              <a:t>ity</a:t>
            </a:r>
            <a:endParaRPr sz="1300">
              <a:latin typeface="Arial"/>
              <a:cs typeface="Arial"/>
            </a:endParaRPr>
          </a:p>
          <a:p>
            <a:pPr marL="363855" indent="-18923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364490" algn="l"/>
              </a:tabLst>
            </a:pPr>
            <a:r>
              <a:rPr dirty="0" sz="1300">
                <a:latin typeface="Arial"/>
                <a:cs typeface="Arial"/>
              </a:rPr>
              <a:t>M</a:t>
            </a:r>
            <a:r>
              <a:rPr dirty="0" sz="1300" spc="-135">
                <a:latin typeface="Arial"/>
                <a:cs typeface="Arial"/>
              </a:rPr>
              <a:t>a</a:t>
            </a:r>
            <a:r>
              <a:rPr dirty="0" sz="1300" spc="-110">
                <a:latin typeface="Arial"/>
                <a:cs typeface="Arial"/>
              </a:rPr>
              <a:t>x</a:t>
            </a:r>
            <a:r>
              <a:rPr dirty="0" sz="1300" spc="-100">
                <a:latin typeface="Arial"/>
                <a:cs typeface="Arial"/>
              </a:rPr>
              <a:t> </a:t>
            </a:r>
            <a:r>
              <a:rPr dirty="0" sz="1300" spc="-75">
                <a:latin typeface="Arial"/>
                <a:cs typeface="Arial"/>
              </a:rPr>
              <a:t>10</a:t>
            </a:r>
            <a:r>
              <a:rPr dirty="0" sz="1300" spc="-65">
                <a:latin typeface="Arial"/>
                <a:cs typeface="Arial"/>
              </a:rPr>
              <a:t>0</a:t>
            </a:r>
            <a:r>
              <a:rPr dirty="0" sz="1300" spc="-90">
                <a:latin typeface="Arial"/>
                <a:cs typeface="Arial"/>
              </a:rPr>
              <a:t> </a:t>
            </a:r>
            <a:r>
              <a:rPr dirty="0" sz="1300" spc="-160">
                <a:latin typeface="Arial"/>
                <a:cs typeface="Arial"/>
              </a:rPr>
              <a:t>s</a:t>
            </a:r>
            <a:r>
              <a:rPr dirty="0" sz="1300" spc="-90">
                <a:latin typeface="Arial"/>
                <a:cs typeface="Arial"/>
              </a:rPr>
              <a:t>c</a:t>
            </a:r>
            <a:r>
              <a:rPr dirty="0" sz="1300" spc="-110">
                <a:latin typeface="Arial"/>
                <a:cs typeface="Arial"/>
              </a:rPr>
              <a:t>e</a:t>
            </a:r>
            <a:r>
              <a:rPr dirty="0" sz="1300" spc="-70">
                <a:latin typeface="Arial"/>
                <a:cs typeface="Arial"/>
              </a:rPr>
              <a:t>n</a:t>
            </a:r>
            <a:r>
              <a:rPr dirty="0" sz="1300" spc="-100">
                <a:latin typeface="Arial"/>
                <a:cs typeface="Arial"/>
              </a:rPr>
              <a:t>e</a:t>
            </a:r>
            <a:r>
              <a:rPr dirty="0" sz="1300" spc="-150">
                <a:latin typeface="Arial"/>
                <a:cs typeface="Arial"/>
              </a:rPr>
              <a:t>s</a:t>
            </a:r>
            <a:r>
              <a:rPr dirty="0" sz="1300" spc="-100">
                <a:latin typeface="Arial"/>
                <a:cs typeface="Arial"/>
              </a:rPr>
              <a:t> </a:t>
            </a:r>
            <a:r>
              <a:rPr dirty="0" sz="1300" spc="15">
                <a:latin typeface="Arial"/>
                <a:cs typeface="Arial"/>
              </a:rPr>
              <a:t>f</a:t>
            </a:r>
            <a:r>
              <a:rPr dirty="0" sz="1300" spc="-5">
                <a:latin typeface="Arial"/>
                <a:cs typeface="Arial"/>
              </a:rPr>
              <a:t>r</a:t>
            </a:r>
            <a:r>
              <a:rPr dirty="0" sz="1300" spc="-95">
                <a:latin typeface="Arial"/>
                <a:cs typeface="Arial"/>
              </a:rPr>
              <a:t>e</a:t>
            </a:r>
            <a:r>
              <a:rPr dirty="0" sz="1300" spc="-80">
                <a:latin typeface="Arial"/>
                <a:cs typeface="Arial"/>
              </a:rPr>
              <a:t>e</a:t>
            </a:r>
            <a:r>
              <a:rPr dirty="0" sz="1300" spc="-105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o</a:t>
            </a:r>
            <a:r>
              <a:rPr dirty="0" sz="1300" spc="25">
                <a:latin typeface="Arial"/>
                <a:cs typeface="Arial"/>
              </a:rPr>
              <a:t>f</a:t>
            </a:r>
            <a:r>
              <a:rPr dirty="0" sz="1300" spc="-85">
                <a:latin typeface="Arial"/>
                <a:cs typeface="Arial"/>
              </a:rPr>
              <a:t> </a:t>
            </a:r>
            <a:r>
              <a:rPr dirty="0" sz="1300" spc="-75">
                <a:latin typeface="Arial"/>
                <a:cs typeface="Arial"/>
              </a:rPr>
              <a:t>c</a:t>
            </a:r>
            <a:r>
              <a:rPr dirty="0" sz="1300" spc="-95">
                <a:latin typeface="Arial"/>
                <a:cs typeface="Arial"/>
              </a:rPr>
              <a:t>h</a:t>
            </a:r>
            <a:r>
              <a:rPr dirty="0" sz="1300" spc="-130">
                <a:latin typeface="Arial"/>
                <a:cs typeface="Arial"/>
              </a:rPr>
              <a:t>a</a:t>
            </a:r>
            <a:r>
              <a:rPr dirty="0" sz="1300" spc="-15">
                <a:latin typeface="Arial"/>
                <a:cs typeface="Arial"/>
              </a:rPr>
              <a:t>r</a:t>
            </a:r>
            <a:r>
              <a:rPr dirty="0" sz="1300" spc="-140">
                <a:latin typeface="Arial"/>
                <a:cs typeface="Arial"/>
              </a:rPr>
              <a:t>g</a:t>
            </a:r>
            <a:r>
              <a:rPr dirty="0" sz="1300" spc="-80">
                <a:latin typeface="Arial"/>
                <a:cs typeface="Arial"/>
              </a:rPr>
              <a:t>e</a:t>
            </a:r>
            <a:endParaRPr sz="13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58799" y="4656963"/>
            <a:ext cx="2614930" cy="1539240"/>
          </a:xfrm>
          <a:prstGeom prst="rect">
            <a:avLst/>
          </a:prstGeom>
          <a:solidFill>
            <a:srgbClr val="DFEBF6"/>
          </a:solidFill>
          <a:ln w="19050">
            <a:solidFill>
              <a:srgbClr val="4966AC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marL="742315">
              <a:lnSpc>
                <a:spcPct val="100000"/>
              </a:lnSpc>
              <a:spcBef>
                <a:spcPts val="270"/>
              </a:spcBef>
            </a:pPr>
            <a:r>
              <a:rPr dirty="0" u="sng" sz="1400" spc="-24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P</a:t>
            </a:r>
            <a:r>
              <a:rPr dirty="0" u="sng" sz="1400" spc="-2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r</a:t>
            </a:r>
            <a:r>
              <a:rPr dirty="0" u="sng" sz="1400" spc="-6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o</a:t>
            </a:r>
            <a:r>
              <a:rPr dirty="0" u="sng" sz="1400" spc="-2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j</a:t>
            </a:r>
            <a:r>
              <a:rPr dirty="0" u="sng" sz="1400" spc="-8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e</a:t>
            </a:r>
            <a:r>
              <a:rPr dirty="0" u="sng" sz="1400" spc="-12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c</a:t>
            </a:r>
            <a:r>
              <a:rPr dirty="0" u="sng" sz="1400" spc="6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t</a:t>
            </a:r>
            <a:r>
              <a:rPr dirty="0" u="sng" sz="1400" spc="-16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s</a:t>
            </a:r>
            <a:r>
              <a:rPr dirty="0" u="sng" sz="1400" spc="-10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t</a:t>
            </a:r>
            <a:r>
              <a:rPr dirty="0" u="sng" sz="1400" spc="-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h</a:t>
            </a:r>
            <a:r>
              <a:rPr dirty="0" u="sng" sz="1400" spc="-10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e</a:t>
            </a:r>
            <a:r>
              <a:rPr dirty="0" u="sng" sz="1400" spc="-8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m</a:t>
            </a:r>
            <a:r>
              <a:rPr dirty="0" u="sng" sz="1400" spc="-10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e</a:t>
            </a:r>
            <a:r>
              <a:rPr dirty="0" u="sng" sz="1400" spc="-16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L="363855" indent="-189230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363855" algn="l"/>
              </a:tabLst>
            </a:pPr>
            <a:r>
              <a:rPr dirty="0" sz="1300" spc="-50">
                <a:solidFill>
                  <a:srgbClr val="C00000"/>
                </a:solidFill>
                <a:latin typeface="Arial"/>
                <a:cs typeface="Arial"/>
              </a:rPr>
              <a:t>Agriculture</a:t>
            </a:r>
            <a:endParaRPr sz="1300">
              <a:latin typeface="Arial"/>
              <a:cs typeface="Arial"/>
            </a:endParaRPr>
          </a:p>
          <a:p>
            <a:pPr marL="363855" indent="-18923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363855" algn="l"/>
              </a:tabLst>
            </a:pPr>
            <a:r>
              <a:rPr dirty="0" sz="1300" spc="-145">
                <a:latin typeface="Arial"/>
                <a:cs typeface="Arial"/>
              </a:rPr>
              <a:t>A</a:t>
            </a:r>
            <a:r>
              <a:rPr dirty="0" sz="1300" spc="5">
                <a:latin typeface="Arial"/>
                <a:cs typeface="Arial"/>
              </a:rPr>
              <a:t>ir</a:t>
            </a:r>
            <a:r>
              <a:rPr dirty="0" sz="1300" spc="-100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q</a:t>
            </a:r>
            <a:r>
              <a:rPr dirty="0" sz="1300" spc="-60">
                <a:latin typeface="Arial"/>
                <a:cs typeface="Arial"/>
              </a:rPr>
              <a:t>u</a:t>
            </a:r>
            <a:r>
              <a:rPr dirty="0" sz="1300" spc="-130">
                <a:latin typeface="Arial"/>
                <a:cs typeface="Arial"/>
              </a:rPr>
              <a:t>a</a:t>
            </a:r>
            <a:r>
              <a:rPr dirty="0" sz="1300" spc="-5">
                <a:latin typeface="Arial"/>
                <a:cs typeface="Arial"/>
              </a:rPr>
              <a:t>lity</a:t>
            </a:r>
            <a:endParaRPr sz="1300">
              <a:latin typeface="Arial"/>
              <a:cs typeface="Arial"/>
            </a:endParaRPr>
          </a:p>
          <a:p>
            <a:pPr marL="363855" indent="-189230">
              <a:lnSpc>
                <a:spcPct val="100000"/>
              </a:lnSpc>
              <a:spcBef>
                <a:spcPts val="305"/>
              </a:spcBef>
              <a:buFont typeface="Wingdings"/>
              <a:buChar char=""/>
              <a:tabLst>
                <a:tab pos="363855" algn="l"/>
              </a:tabLst>
            </a:pPr>
            <a:r>
              <a:rPr dirty="0" sz="1300" spc="-140">
                <a:latin typeface="Arial"/>
                <a:cs typeface="Arial"/>
              </a:rPr>
              <a:t>W</a:t>
            </a:r>
            <a:r>
              <a:rPr dirty="0" sz="1300" spc="-135">
                <a:latin typeface="Arial"/>
                <a:cs typeface="Arial"/>
              </a:rPr>
              <a:t>a</a:t>
            </a:r>
            <a:r>
              <a:rPr dirty="0" sz="1300" spc="40">
                <a:latin typeface="Arial"/>
                <a:cs typeface="Arial"/>
              </a:rPr>
              <a:t>t</a:t>
            </a:r>
            <a:r>
              <a:rPr dirty="0" sz="1300" spc="-95">
                <a:latin typeface="Arial"/>
                <a:cs typeface="Arial"/>
              </a:rPr>
              <a:t>e</a:t>
            </a:r>
            <a:r>
              <a:rPr dirty="0" sz="1300" spc="15">
                <a:latin typeface="Arial"/>
                <a:cs typeface="Arial"/>
              </a:rPr>
              <a:t>r</a:t>
            </a:r>
            <a:r>
              <a:rPr dirty="0" sz="1300" spc="-105">
                <a:latin typeface="Arial"/>
                <a:cs typeface="Arial"/>
              </a:rPr>
              <a:t> </a:t>
            </a:r>
            <a:r>
              <a:rPr dirty="0" sz="1300" spc="-125">
                <a:latin typeface="Arial"/>
                <a:cs typeface="Arial"/>
              </a:rPr>
              <a:t>a</a:t>
            </a:r>
            <a:r>
              <a:rPr dirty="0" sz="1300" spc="-55">
                <a:latin typeface="Arial"/>
                <a:cs typeface="Arial"/>
              </a:rPr>
              <a:t>n</a:t>
            </a:r>
            <a:r>
              <a:rPr dirty="0" sz="1300" spc="-50">
                <a:latin typeface="Arial"/>
                <a:cs typeface="Arial"/>
              </a:rPr>
              <a:t>d</a:t>
            </a:r>
            <a:r>
              <a:rPr dirty="0" sz="1300" spc="-100">
                <a:latin typeface="Arial"/>
                <a:cs typeface="Arial"/>
              </a:rPr>
              <a:t> </a:t>
            </a:r>
            <a:r>
              <a:rPr dirty="0" sz="1300" spc="-120">
                <a:latin typeface="Arial"/>
                <a:cs typeface="Arial"/>
              </a:rPr>
              <a:t>c</a:t>
            </a:r>
            <a:r>
              <a:rPr dirty="0" sz="1300" spc="-60">
                <a:latin typeface="Arial"/>
                <a:cs typeface="Arial"/>
              </a:rPr>
              <a:t>o</a:t>
            </a:r>
            <a:r>
              <a:rPr dirty="0" sz="1300" spc="-130">
                <a:latin typeface="Arial"/>
                <a:cs typeface="Arial"/>
              </a:rPr>
              <a:t>a</a:t>
            </a:r>
            <a:r>
              <a:rPr dirty="0" sz="1300" spc="-175">
                <a:latin typeface="Arial"/>
                <a:cs typeface="Arial"/>
              </a:rPr>
              <a:t>s</a:t>
            </a:r>
            <a:r>
              <a:rPr dirty="0" sz="1300" spc="-40">
                <a:latin typeface="Arial"/>
                <a:cs typeface="Arial"/>
              </a:rPr>
              <a:t>ts</a:t>
            </a:r>
            <a:r>
              <a:rPr dirty="0" sz="1300" spc="-95">
                <a:latin typeface="Arial"/>
                <a:cs typeface="Arial"/>
              </a:rPr>
              <a:t> </a:t>
            </a:r>
            <a:r>
              <a:rPr dirty="0" sz="1300" spc="-75">
                <a:latin typeface="Arial"/>
                <a:cs typeface="Arial"/>
              </a:rPr>
              <a:t>m</a:t>
            </a:r>
            <a:r>
              <a:rPr dirty="0" sz="1300" spc="-55">
                <a:latin typeface="Arial"/>
                <a:cs typeface="Arial"/>
              </a:rPr>
              <a:t>o</a:t>
            </a:r>
            <a:r>
              <a:rPr dirty="0" sz="1300" spc="-55">
                <a:latin typeface="Arial"/>
                <a:cs typeface="Arial"/>
              </a:rPr>
              <a:t>n</a:t>
            </a:r>
            <a:r>
              <a:rPr dirty="0" sz="1300" spc="25">
                <a:latin typeface="Arial"/>
                <a:cs typeface="Arial"/>
              </a:rPr>
              <a:t>i</a:t>
            </a:r>
            <a:r>
              <a:rPr dirty="0" sz="1300" spc="15">
                <a:latin typeface="Arial"/>
                <a:cs typeface="Arial"/>
              </a:rPr>
              <a:t>t</a:t>
            </a:r>
            <a:r>
              <a:rPr dirty="0" sz="1300" spc="-60">
                <a:latin typeface="Arial"/>
                <a:cs typeface="Arial"/>
              </a:rPr>
              <a:t>o</a:t>
            </a:r>
            <a:r>
              <a:rPr dirty="0" sz="1300">
                <a:latin typeface="Arial"/>
                <a:cs typeface="Arial"/>
              </a:rPr>
              <a:t>r</a:t>
            </a:r>
            <a:r>
              <a:rPr dirty="0" sz="1300" spc="-10">
                <a:latin typeface="Arial"/>
                <a:cs typeface="Arial"/>
              </a:rPr>
              <a:t>i</a:t>
            </a:r>
            <a:r>
              <a:rPr dirty="0" sz="1300" spc="-60">
                <a:latin typeface="Arial"/>
                <a:cs typeface="Arial"/>
              </a:rPr>
              <a:t>n</a:t>
            </a:r>
            <a:r>
              <a:rPr dirty="0" sz="1300" spc="-114">
                <a:latin typeface="Arial"/>
                <a:cs typeface="Arial"/>
              </a:rPr>
              <a:t>g</a:t>
            </a:r>
            <a:endParaRPr sz="1300">
              <a:latin typeface="Arial"/>
              <a:cs typeface="Arial"/>
            </a:endParaRPr>
          </a:p>
          <a:p>
            <a:pPr marL="363855" indent="-18923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363855" algn="l"/>
              </a:tabLst>
            </a:pPr>
            <a:r>
              <a:rPr dirty="0" sz="1300" spc="-290">
                <a:latin typeface="Arial"/>
                <a:cs typeface="Arial"/>
              </a:rPr>
              <a:t>S</a:t>
            </a:r>
            <a:r>
              <a:rPr dirty="0" sz="1300" spc="5">
                <a:latin typeface="Arial"/>
                <a:cs typeface="Arial"/>
              </a:rPr>
              <a:t>t</a:t>
            </a:r>
            <a:r>
              <a:rPr dirty="0" sz="1300">
                <a:latin typeface="Arial"/>
                <a:cs typeface="Arial"/>
              </a:rPr>
              <a:t>u</a:t>
            </a:r>
            <a:r>
              <a:rPr dirty="0" sz="1300" spc="-60">
                <a:latin typeface="Arial"/>
                <a:cs typeface="Arial"/>
              </a:rPr>
              <a:t>d</a:t>
            </a:r>
            <a:r>
              <a:rPr dirty="0" sz="1300" spc="-80">
                <a:latin typeface="Arial"/>
                <a:cs typeface="Arial"/>
              </a:rPr>
              <a:t>y</a:t>
            </a:r>
            <a:r>
              <a:rPr dirty="0" sz="1300" spc="-110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o</a:t>
            </a:r>
            <a:r>
              <a:rPr dirty="0" sz="1300" spc="25">
                <a:latin typeface="Arial"/>
                <a:cs typeface="Arial"/>
              </a:rPr>
              <a:t>f</a:t>
            </a:r>
            <a:r>
              <a:rPr dirty="0" sz="1300" spc="-85">
                <a:latin typeface="Arial"/>
                <a:cs typeface="Arial"/>
              </a:rPr>
              <a:t> </a:t>
            </a:r>
            <a:r>
              <a:rPr dirty="0" sz="1300" spc="5">
                <a:latin typeface="Arial"/>
                <a:cs typeface="Arial"/>
              </a:rPr>
              <a:t>t</a:t>
            </a:r>
            <a:r>
              <a:rPr dirty="0" sz="1300">
                <a:latin typeface="Arial"/>
                <a:cs typeface="Arial"/>
              </a:rPr>
              <a:t>h</a:t>
            </a:r>
            <a:r>
              <a:rPr dirty="0" sz="1300" spc="-80">
                <a:latin typeface="Arial"/>
                <a:cs typeface="Arial"/>
              </a:rPr>
              <a:t>e</a:t>
            </a:r>
            <a:r>
              <a:rPr dirty="0" sz="1300" spc="-105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cr</a:t>
            </a:r>
            <a:r>
              <a:rPr dirty="0" sz="1300" spc="-90">
                <a:latin typeface="Arial"/>
                <a:cs typeface="Arial"/>
              </a:rPr>
              <a:t>y</a:t>
            </a:r>
            <a:r>
              <a:rPr dirty="0" sz="1300" spc="-60">
                <a:latin typeface="Arial"/>
                <a:cs typeface="Arial"/>
              </a:rPr>
              <a:t>o</a:t>
            </a:r>
            <a:r>
              <a:rPr dirty="0" sz="1300" spc="-165">
                <a:latin typeface="Arial"/>
                <a:cs typeface="Arial"/>
              </a:rPr>
              <a:t>s</a:t>
            </a:r>
            <a:r>
              <a:rPr dirty="0" sz="1300" spc="-60">
                <a:latin typeface="Arial"/>
                <a:cs typeface="Arial"/>
              </a:rPr>
              <a:t>ph</a:t>
            </a:r>
            <a:r>
              <a:rPr dirty="0" sz="1300" spc="-100">
                <a:latin typeface="Arial"/>
                <a:cs typeface="Arial"/>
              </a:rPr>
              <a:t>e</a:t>
            </a:r>
            <a:r>
              <a:rPr dirty="0" sz="1300" spc="-15">
                <a:latin typeface="Arial"/>
                <a:cs typeface="Arial"/>
              </a:rPr>
              <a:t>r</a:t>
            </a:r>
            <a:r>
              <a:rPr dirty="0" sz="1300" spc="-80">
                <a:latin typeface="Arial"/>
                <a:cs typeface="Arial"/>
              </a:rPr>
              <a:t>e</a:t>
            </a:r>
            <a:endParaRPr sz="1300">
              <a:latin typeface="Arial"/>
              <a:cs typeface="Arial"/>
            </a:endParaRPr>
          </a:p>
          <a:p>
            <a:pPr marL="363855" indent="-18923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363855" algn="l"/>
              </a:tabLst>
            </a:pPr>
            <a:r>
              <a:rPr dirty="0" sz="1300" spc="-254">
                <a:latin typeface="Arial"/>
                <a:cs typeface="Arial"/>
              </a:rPr>
              <a:t>C</a:t>
            </a:r>
            <a:r>
              <a:rPr dirty="0" sz="1300" spc="-35">
                <a:latin typeface="Arial"/>
                <a:cs typeface="Arial"/>
              </a:rPr>
              <a:t>l</a:t>
            </a:r>
            <a:r>
              <a:rPr dirty="0" sz="1300" spc="-90">
                <a:latin typeface="Arial"/>
                <a:cs typeface="Arial"/>
              </a:rPr>
              <a:t>a</a:t>
            </a:r>
            <a:r>
              <a:rPr dirty="0" sz="1300" spc="-160">
                <a:latin typeface="Arial"/>
                <a:cs typeface="Arial"/>
              </a:rPr>
              <a:t>ss</a:t>
            </a:r>
            <a:r>
              <a:rPr dirty="0" sz="1300" spc="-15">
                <a:latin typeface="Arial"/>
                <a:cs typeface="Arial"/>
              </a:rPr>
              <a:t>ifi</a:t>
            </a:r>
            <a:r>
              <a:rPr dirty="0" sz="1300" spc="-50">
                <a:latin typeface="Arial"/>
                <a:cs typeface="Arial"/>
              </a:rPr>
              <a:t>c</a:t>
            </a:r>
            <a:r>
              <a:rPr dirty="0" sz="1300" spc="-140">
                <a:latin typeface="Arial"/>
                <a:cs typeface="Arial"/>
              </a:rPr>
              <a:t>a</a:t>
            </a:r>
            <a:r>
              <a:rPr dirty="0" sz="1300" spc="35">
                <a:latin typeface="Arial"/>
                <a:cs typeface="Arial"/>
              </a:rPr>
              <a:t>t</a:t>
            </a:r>
            <a:r>
              <a:rPr dirty="0" sz="1300" spc="15">
                <a:latin typeface="Arial"/>
                <a:cs typeface="Arial"/>
              </a:rPr>
              <a:t>i</a:t>
            </a:r>
            <a:r>
              <a:rPr dirty="0" sz="1300" spc="-60">
                <a:latin typeface="Arial"/>
                <a:cs typeface="Arial"/>
              </a:rPr>
              <a:t>o</a:t>
            </a:r>
            <a:r>
              <a:rPr dirty="0" sz="1300" spc="-50">
                <a:latin typeface="Arial"/>
                <a:cs typeface="Arial"/>
              </a:rPr>
              <a:t>n</a:t>
            </a:r>
            <a:r>
              <a:rPr dirty="0" sz="1300" spc="-105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o</a:t>
            </a:r>
            <a:r>
              <a:rPr dirty="0" sz="1300" spc="25">
                <a:latin typeface="Arial"/>
                <a:cs typeface="Arial"/>
              </a:rPr>
              <a:t>f</a:t>
            </a:r>
            <a:r>
              <a:rPr dirty="0" sz="1300" spc="-95">
                <a:latin typeface="Arial"/>
                <a:cs typeface="Arial"/>
              </a:rPr>
              <a:t> </a:t>
            </a:r>
            <a:r>
              <a:rPr dirty="0" sz="1300" spc="-95">
                <a:latin typeface="Arial"/>
                <a:cs typeface="Arial"/>
              </a:rPr>
              <a:t>v</a:t>
            </a:r>
            <a:r>
              <a:rPr dirty="0" sz="1300" spc="-90">
                <a:latin typeface="Arial"/>
                <a:cs typeface="Arial"/>
              </a:rPr>
              <a:t>e</a:t>
            </a:r>
            <a:r>
              <a:rPr dirty="0" sz="1300" spc="-140">
                <a:latin typeface="Arial"/>
                <a:cs typeface="Arial"/>
              </a:rPr>
              <a:t>g</a:t>
            </a:r>
            <a:r>
              <a:rPr dirty="0" sz="1300" spc="-100">
                <a:latin typeface="Arial"/>
                <a:cs typeface="Arial"/>
              </a:rPr>
              <a:t>e</a:t>
            </a:r>
            <a:r>
              <a:rPr dirty="0" sz="1300" spc="35">
                <a:latin typeface="Arial"/>
                <a:cs typeface="Arial"/>
              </a:rPr>
              <a:t>t</a:t>
            </a:r>
            <a:r>
              <a:rPr dirty="0" sz="1300" spc="-140">
                <a:latin typeface="Arial"/>
                <a:cs typeface="Arial"/>
              </a:rPr>
              <a:t>a</a:t>
            </a:r>
            <a:r>
              <a:rPr dirty="0" sz="1300" spc="5">
                <a:latin typeface="Arial"/>
                <a:cs typeface="Arial"/>
              </a:rPr>
              <a:t>ti</a:t>
            </a:r>
            <a:r>
              <a:rPr dirty="0" sz="1300" spc="-5">
                <a:latin typeface="Arial"/>
                <a:cs typeface="Arial"/>
              </a:rPr>
              <a:t>o</a:t>
            </a:r>
            <a:r>
              <a:rPr dirty="0" sz="1300" spc="-50">
                <a:latin typeface="Arial"/>
                <a:cs typeface="Arial"/>
              </a:rPr>
              <a:t>n</a:t>
            </a:r>
            <a:endParaRPr sz="13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986403" y="4658486"/>
            <a:ext cx="2614930" cy="1539240"/>
          </a:xfrm>
          <a:prstGeom prst="rect">
            <a:avLst/>
          </a:prstGeom>
          <a:solidFill>
            <a:srgbClr val="DFEBF6"/>
          </a:solidFill>
          <a:ln w="19050">
            <a:solidFill>
              <a:srgbClr val="4966AC"/>
            </a:solidFill>
          </a:ln>
        </p:spPr>
        <p:txBody>
          <a:bodyPr wrap="square" lIns="0" tIns="118110" rIns="0" bIns="0" rtlCol="0" vert="horz">
            <a:spAutoFit/>
          </a:bodyPr>
          <a:lstStyle/>
          <a:p>
            <a:pPr marL="1103630">
              <a:lnSpc>
                <a:spcPct val="100000"/>
              </a:lnSpc>
              <a:spcBef>
                <a:spcPts val="930"/>
              </a:spcBef>
            </a:pPr>
            <a:r>
              <a:rPr dirty="0" u="sng" sz="1400" spc="-13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Focus</a:t>
            </a:r>
            <a:endParaRPr sz="1400">
              <a:latin typeface="Arial"/>
              <a:cs typeface="Arial"/>
            </a:endParaRPr>
          </a:p>
          <a:p>
            <a:pPr marL="174625" marR="174625">
              <a:lnSpc>
                <a:spcPct val="100000"/>
              </a:lnSpc>
              <a:spcBef>
                <a:spcPts val="605"/>
              </a:spcBef>
            </a:pPr>
            <a:r>
              <a:rPr dirty="0" sz="1300" spc="-125">
                <a:latin typeface="Arial"/>
                <a:cs typeface="Arial"/>
              </a:rPr>
              <a:t>U</a:t>
            </a:r>
            <a:r>
              <a:rPr dirty="0" sz="1300" spc="-160">
                <a:latin typeface="Arial"/>
                <a:cs typeface="Arial"/>
              </a:rPr>
              <a:t>s</a:t>
            </a:r>
            <a:r>
              <a:rPr dirty="0" sz="1300" spc="-80">
                <a:latin typeface="Arial"/>
                <a:cs typeface="Arial"/>
              </a:rPr>
              <a:t>e</a:t>
            </a:r>
            <a:r>
              <a:rPr dirty="0" sz="1300" spc="-95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o</a:t>
            </a:r>
            <a:r>
              <a:rPr dirty="0" sz="1300" spc="25">
                <a:latin typeface="Arial"/>
                <a:cs typeface="Arial"/>
              </a:rPr>
              <a:t>f</a:t>
            </a:r>
            <a:r>
              <a:rPr dirty="0" sz="1300" spc="-85">
                <a:latin typeface="Arial"/>
                <a:cs typeface="Arial"/>
              </a:rPr>
              <a:t> </a:t>
            </a:r>
            <a:r>
              <a:rPr dirty="0" sz="1300" spc="-60">
                <a:latin typeface="Arial"/>
                <a:cs typeface="Arial"/>
              </a:rPr>
              <a:t>d</a:t>
            </a:r>
            <a:r>
              <a:rPr dirty="0" sz="1300" spc="-130">
                <a:latin typeface="Arial"/>
                <a:cs typeface="Arial"/>
              </a:rPr>
              <a:t>a</a:t>
            </a:r>
            <a:r>
              <a:rPr dirty="0" sz="1300" spc="40">
                <a:latin typeface="Arial"/>
                <a:cs typeface="Arial"/>
              </a:rPr>
              <a:t>t</a:t>
            </a:r>
            <a:r>
              <a:rPr dirty="0" sz="1300" spc="-110">
                <a:latin typeface="Arial"/>
                <a:cs typeface="Arial"/>
              </a:rPr>
              <a:t>a</a:t>
            </a:r>
            <a:r>
              <a:rPr dirty="0" sz="1300" spc="-110">
                <a:latin typeface="Arial"/>
                <a:cs typeface="Arial"/>
              </a:rPr>
              <a:t> </a:t>
            </a:r>
            <a:r>
              <a:rPr dirty="0" sz="1300" spc="20">
                <a:latin typeface="Arial"/>
                <a:cs typeface="Arial"/>
              </a:rPr>
              <a:t>f</a:t>
            </a:r>
            <a:r>
              <a:rPr dirty="0" sz="1300" spc="-10">
                <a:latin typeface="Arial"/>
                <a:cs typeface="Arial"/>
              </a:rPr>
              <a:t>r</a:t>
            </a:r>
            <a:r>
              <a:rPr dirty="0" sz="1300" spc="-60">
                <a:latin typeface="Arial"/>
                <a:cs typeface="Arial"/>
              </a:rPr>
              <a:t>o</a:t>
            </a:r>
            <a:r>
              <a:rPr dirty="0" sz="1300" spc="-55">
                <a:latin typeface="Arial"/>
                <a:cs typeface="Arial"/>
              </a:rPr>
              <a:t>m</a:t>
            </a:r>
            <a:r>
              <a:rPr dirty="0" sz="1300" spc="-110">
                <a:latin typeface="Arial"/>
                <a:cs typeface="Arial"/>
              </a:rPr>
              <a:t> </a:t>
            </a:r>
            <a:r>
              <a:rPr dirty="0" sz="1300" spc="-60">
                <a:latin typeface="Arial"/>
                <a:cs typeface="Arial"/>
              </a:rPr>
              <a:t>n</a:t>
            </a:r>
            <a:r>
              <a:rPr dirty="0" sz="1300" spc="-130">
                <a:latin typeface="Arial"/>
                <a:cs typeface="Arial"/>
              </a:rPr>
              <a:t>a</a:t>
            </a:r>
            <a:r>
              <a:rPr dirty="0" sz="1300" spc="5">
                <a:latin typeface="Arial"/>
                <a:cs typeface="Arial"/>
              </a:rPr>
              <a:t>ti</a:t>
            </a:r>
            <a:r>
              <a:rPr dirty="0" sz="1300" spc="-10">
                <a:latin typeface="Arial"/>
                <a:cs typeface="Arial"/>
              </a:rPr>
              <a:t>o</a:t>
            </a:r>
            <a:r>
              <a:rPr dirty="0" sz="1300" spc="-70">
                <a:latin typeface="Arial"/>
                <a:cs typeface="Arial"/>
              </a:rPr>
              <a:t>n</a:t>
            </a:r>
            <a:r>
              <a:rPr dirty="0" sz="1300" spc="-125">
                <a:latin typeface="Arial"/>
                <a:cs typeface="Arial"/>
              </a:rPr>
              <a:t>a</a:t>
            </a:r>
            <a:r>
              <a:rPr dirty="0" sz="1300" spc="-5">
                <a:latin typeface="Arial"/>
                <a:cs typeface="Arial"/>
              </a:rPr>
              <a:t>l</a:t>
            </a:r>
            <a:r>
              <a:rPr dirty="0" sz="1300" spc="-95">
                <a:latin typeface="Arial"/>
                <a:cs typeface="Arial"/>
              </a:rPr>
              <a:t> </a:t>
            </a:r>
            <a:r>
              <a:rPr dirty="0" sz="1300" spc="-75">
                <a:latin typeface="Arial"/>
                <a:cs typeface="Arial"/>
              </a:rPr>
              <a:t>m</a:t>
            </a:r>
            <a:r>
              <a:rPr dirty="0" sz="1300" spc="-50">
                <a:latin typeface="Arial"/>
                <a:cs typeface="Arial"/>
              </a:rPr>
              <a:t>i</a:t>
            </a:r>
            <a:r>
              <a:rPr dirty="0" sz="1300" spc="-114">
                <a:latin typeface="Arial"/>
                <a:cs typeface="Arial"/>
              </a:rPr>
              <a:t>s</a:t>
            </a:r>
            <a:r>
              <a:rPr dirty="0" sz="1300" spc="-160">
                <a:latin typeface="Arial"/>
                <a:cs typeface="Arial"/>
              </a:rPr>
              <a:t>s</a:t>
            </a:r>
            <a:r>
              <a:rPr dirty="0" sz="1300" spc="-15">
                <a:latin typeface="Arial"/>
                <a:cs typeface="Arial"/>
              </a:rPr>
              <a:t>i</a:t>
            </a:r>
            <a:r>
              <a:rPr dirty="0" sz="1300" spc="-45">
                <a:latin typeface="Arial"/>
                <a:cs typeface="Arial"/>
              </a:rPr>
              <a:t>o</a:t>
            </a:r>
            <a:r>
              <a:rPr dirty="0" sz="1300" spc="-60">
                <a:latin typeface="Arial"/>
                <a:cs typeface="Arial"/>
              </a:rPr>
              <a:t>n</a:t>
            </a:r>
            <a:r>
              <a:rPr dirty="0" sz="1300" spc="-105">
                <a:latin typeface="Arial"/>
                <a:cs typeface="Arial"/>
              </a:rPr>
              <a:t>s  </a:t>
            </a:r>
            <a:r>
              <a:rPr dirty="0" sz="1300" spc="-95">
                <a:latin typeface="Arial"/>
                <a:cs typeface="Arial"/>
              </a:rPr>
              <a:t>(</a:t>
            </a:r>
            <a:r>
              <a:rPr dirty="0" sz="1300" spc="-220">
                <a:latin typeface="Arial"/>
                <a:cs typeface="Arial"/>
              </a:rPr>
              <a:t>C</a:t>
            </a:r>
            <a:r>
              <a:rPr dirty="0" sz="1300" spc="-175">
                <a:latin typeface="Arial"/>
                <a:cs typeface="Arial"/>
              </a:rPr>
              <a:t>O</a:t>
            </a:r>
            <a:r>
              <a:rPr dirty="0" sz="1300" spc="-290">
                <a:latin typeface="Arial"/>
                <a:cs typeface="Arial"/>
              </a:rPr>
              <a:t>S</a:t>
            </a:r>
            <a:r>
              <a:rPr dirty="0" sz="1300" spc="-10">
                <a:latin typeface="Arial"/>
                <a:cs typeface="Arial"/>
              </a:rPr>
              <a:t>M</a:t>
            </a:r>
            <a:r>
              <a:rPr dirty="0" sz="1300" spc="-160">
                <a:latin typeface="Arial"/>
                <a:cs typeface="Arial"/>
              </a:rPr>
              <a:t>O</a:t>
            </a:r>
            <a:r>
              <a:rPr dirty="0" sz="1300" spc="-110">
                <a:latin typeface="Arial"/>
                <a:cs typeface="Arial"/>
              </a:rPr>
              <a:t> </a:t>
            </a:r>
            <a:r>
              <a:rPr dirty="0" sz="1300" spc="-290">
                <a:latin typeface="Arial"/>
                <a:cs typeface="Arial"/>
              </a:rPr>
              <a:t>S</a:t>
            </a:r>
            <a:r>
              <a:rPr dirty="0" sz="1300" spc="-85">
                <a:latin typeface="Arial"/>
                <a:cs typeface="Arial"/>
              </a:rPr>
              <a:t>k</a:t>
            </a:r>
            <a:r>
              <a:rPr dirty="0" sz="1300" spc="-90">
                <a:latin typeface="Arial"/>
                <a:cs typeface="Arial"/>
              </a:rPr>
              <a:t>y</a:t>
            </a:r>
            <a:r>
              <a:rPr dirty="0" sz="1300" spc="-45">
                <a:latin typeface="Arial"/>
                <a:cs typeface="Arial"/>
              </a:rPr>
              <a:t>-</a:t>
            </a:r>
            <a:r>
              <a:rPr dirty="0" sz="1300" spc="-15">
                <a:latin typeface="Arial"/>
                <a:cs typeface="Arial"/>
              </a:rPr>
              <a:t>M</a:t>
            </a:r>
            <a:r>
              <a:rPr dirty="0" sz="1300" spc="-100">
                <a:latin typeface="Arial"/>
                <a:cs typeface="Arial"/>
              </a:rPr>
              <a:t>e</a:t>
            </a:r>
            <a:r>
              <a:rPr dirty="0" sz="1300" spc="-60">
                <a:latin typeface="Arial"/>
                <a:cs typeface="Arial"/>
              </a:rPr>
              <a:t>d</a:t>
            </a:r>
            <a:r>
              <a:rPr dirty="0" sz="1300" spc="-45">
                <a:latin typeface="Arial"/>
                <a:cs typeface="Arial"/>
              </a:rPr>
              <a:t>)</a:t>
            </a:r>
            <a:r>
              <a:rPr dirty="0" sz="1300" spc="-100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o</a:t>
            </a:r>
            <a:r>
              <a:rPr dirty="0" sz="1300" spc="15">
                <a:latin typeface="Arial"/>
                <a:cs typeface="Arial"/>
              </a:rPr>
              <a:t>r</a:t>
            </a:r>
            <a:r>
              <a:rPr dirty="0" sz="1300" spc="-90">
                <a:latin typeface="Arial"/>
                <a:cs typeface="Arial"/>
              </a:rPr>
              <a:t> </a:t>
            </a:r>
            <a:r>
              <a:rPr dirty="0" sz="1300" spc="-125">
                <a:latin typeface="Arial"/>
                <a:cs typeface="Arial"/>
              </a:rPr>
              <a:t>a</a:t>
            </a:r>
            <a:r>
              <a:rPr dirty="0" sz="1300" spc="-110">
                <a:latin typeface="Arial"/>
                <a:cs typeface="Arial"/>
              </a:rPr>
              <a:t>c</a:t>
            </a:r>
            <a:r>
              <a:rPr dirty="0" sz="1300" spc="-60">
                <a:latin typeface="Arial"/>
                <a:cs typeface="Arial"/>
              </a:rPr>
              <a:t>q</a:t>
            </a:r>
            <a:r>
              <a:rPr dirty="0" sz="1300" spc="-70">
                <a:latin typeface="Arial"/>
                <a:cs typeface="Arial"/>
              </a:rPr>
              <a:t>u</a:t>
            </a:r>
            <a:r>
              <a:rPr dirty="0" sz="1300" spc="5">
                <a:latin typeface="Arial"/>
                <a:cs typeface="Arial"/>
              </a:rPr>
              <a:t>i</a:t>
            </a:r>
            <a:r>
              <a:rPr dirty="0" sz="1300" spc="-25">
                <a:latin typeface="Arial"/>
                <a:cs typeface="Arial"/>
              </a:rPr>
              <a:t>r</a:t>
            </a:r>
            <a:r>
              <a:rPr dirty="0" sz="1300" spc="-100">
                <a:latin typeface="Arial"/>
                <a:cs typeface="Arial"/>
              </a:rPr>
              <a:t>e</a:t>
            </a:r>
            <a:r>
              <a:rPr dirty="0" sz="1300" spc="-50">
                <a:latin typeface="Arial"/>
                <a:cs typeface="Arial"/>
              </a:rPr>
              <a:t>d</a:t>
            </a:r>
            <a:r>
              <a:rPr dirty="0" sz="1300" spc="-11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in  </a:t>
            </a:r>
            <a:r>
              <a:rPr dirty="0" sz="1300" spc="5">
                <a:latin typeface="Arial"/>
                <a:cs typeface="Arial"/>
              </a:rPr>
              <a:t>t</a:t>
            </a:r>
            <a:r>
              <a:rPr dirty="0" sz="1300">
                <a:latin typeface="Arial"/>
                <a:cs typeface="Arial"/>
              </a:rPr>
              <a:t>h</a:t>
            </a:r>
            <a:r>
              <a:rPr dirty="0" sz="1300" spc="-80">
                <a:latin typeface="Arial"/>
                <a:cs typeface="Arial"/>
              </a:rPr>
              <a:t>e</a:t>
            </a:r>
            <a:r>
              <a:rPr dirty="0" sz="1300" spc="-105">
                <a:latin typeface="Arial"/>
                <a:cs typeface="Arial"/>
              </a:rPr>
              <a:t> </a:t>
            </a:r>
            <a:r>
              <a:rPr dirty="0" sz="1300" spc="-114">
                <a:latin typeface="Arial"/>
                <a:cs typeface="Arial"/>
              </a:rPr>
              <a:t>c</a:t>
            </a:r>
            <a:r>
              <a:rPr dirty="0" sz="1300" spc="-60">
                <a:latin typeface="Arial"/>
                <a:cs typeface="Arial"/>
              </a:rPr>
              <a:t>o</a:t>
            </a:r>
            <a:r>
              <a:rPr dirty="0" sz="1300" spc="-75">
                <a:latin typeface="Arial"/>
                <a:cs typeface="Arial"/>
              </a:rPr>
              <a:t>n</a:t>
            </a:r>
            <a:r>
              <a:rPr dirty="0" sz="1300" spc="40">
                <a:latin typeface="Arial"/>
                <a:cs typeface="Arial"/>
              </a:rPr>
              <a:t>t</a:t>
            </a:r>
            <a:r>
              <a:rPr dirty="0" sz="1300" spc="-120">
                <a:latin typeface="Arial"/>
                <a:cs typeface="Arial"/>
              </a:rPr>
              <a:t>e</a:t>
            </a:r>
            <a:r>
              <a:rPr dirty="0" sz="1300" spc="-30">
                <a:latin typeface="Arial"/>
                <a:cs typeface="Arial"/>
              </a:rPr>
              <a:t>x</a:t>
            </a:r>
            <a:r>
              <a:rPr dirty="0" sz="1300" spc="-15">
                <a:latin typeface="Arial"/>
                <a:cs typeface="Arial"/>
              </a:rPr>
              <a:t>t</a:t>
            </a:r>
            <a:r>
              <a:rPr dirty="0" sz="1300" spc="-95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o</a:t>
            </a:r>
            <a:r>
              <a:rPr dirty="0" sz="1300" spc="25">
                <a:latin typeface="Arial"/>
                <a:cs typeface="Arial"/>
              </a:rPr>
              <a:t>f</a:t>
            </a:r>
            <a:r>
              <a:rPr dirty="0" sz="1300" spc="-85">
                <a:latin typeface="Arial"/>
                <a:cs typeface="Arial"/>
              </a:rPr>
              <a:t> </a:t>
            </a:r>
            <a:r>
              <a:rPr dirty="0" sz="1300" spc="-15">
                <a:latin typeface="Arial"/>
                <a:cs typeface="Arial"/>
              </a:rPr>
              <a:t>i</a:t>
            </a:r>
            <a:r>
              <a:rPr dirty="0" sz="1300" spc="-55">
                <a:latin typeface="Arial"/>
                <a:cs typeface="Arial"/>
              </a:rPr>
              <a:t>n</a:t>
            </a:r>
            <a:r>
              <a:rPr dirty="0" sz="1300" spc="50">
                <a:latin typeface="Arial"/>
                <a:cs typeface="Arial"/>
              </a:rPr>
              <a:t>t</a:t>
            </a:r>
            <a:r>
              <a:rPr dirty="0" sz="1300" spc="-95">
                <a:latin typeface="Arial"/>
                <a:cs typeface="Arial"/>
              </a:rPr>
              <a:t>e</a:t>
            </a:r>
            <a:r>
              <a:rPr dirty="0" sz="1300">
                <a:latin typeface="Arial"/>
                <a:cs typeface="Arial"/>
              </a:rPr>
              <a:t>r</a:t>
            </a:r>
            <a:r>
              <a:rPr dirty="0" sz="1300" spc="-70">
                <a:latin typeface="Arial"/>
                <a:cs typeface="Arial"/>
              </a:rPr>
              <a:t>n</a:t>
            </a:r>
            <a:r>
              <a:rPr dirty="0" sz="1300" spc="-140">
                <a:latin typeface="Arial"/>
                <a:cs typeface="Arial"/>
              </a:rPr>
              <a:t>a</a:t>
            </a:r>
            <a:r>
              <a:rPr dirty="0" sz="1300" spc="35">
                <a:latin typeface="Arial"/>
                <a:cs typeface="Arial"/>
              </a:rPr>
              <a:t>t</a:t>
            </a:r>
            <a:r>
              <a:rPr dirty="0" sz="1300" spc="15">
                <a:latin typeface="Arial"/>
                <a:cs typeface="Arial"/>
              </a:rPr>
              <a:t>i</a:t>
            </a:r>
            <a:r>
              <a:rPr dirty="0" sz="1300" spc="-60">
                <a:latin typeface="Arial"/>
                <a:cs typeface="Arial"/>
              </a:rPr>
              <a:t>o</a:t>
            </a:r>
            <a:r>
              <a:rPr dirty="0" sz="1300" spc="-60">
                <a:latin typeface="Arial"/>
                <a:cs typeface="Arial"/>
              </a:rPr>
              <a:t>n</a:t>
            </a:r>
            <a:r>
              <a:rPr dirty="0" sz="1300" spc="-130">
                <a:latin typeface="Arial"/>
                <a:cs typeface="Arial"/>
              </a:rPr>
              <a:t>a</a:t>
            </a:r>
            <a:r>
              <a:rPr dirty="0" sz="1300" spc="-5">
                <a:latin typeface="Arial"/>
                <a:cs typeface="Arial"/>
              </a:rPr>
              <a:t>l  </a:t>
            </a:r>
            <a:r>
              <a:rPr dirty="0" sz="1300" spc="-114">
                <a:latin typeface="Arial"/>
                <a:cs typeface="Arial"/>
              </a:rPr>
              <a:t>c</a:t>
            </a:r>
            <a:r>
              <a:rPr dirty="0" sz="1300" spc="-60">
                <a:latin typeface="Arial"/>
                <a:cs typeface="Arial"/>
              </a:rPr>
              <a:t>o</a:t>
            </a:r>
            <a:r>
              <a:rPr dirty="0" sz="1300" spc="-65">
                <a:latin typeface="Arial"/>
                <a:cs typeface="Arial"/>
              </a:rPr>
              <a:t>o</a:t>
            </a:r>
            <a:r>
              <a:rPr dirty="0" sz="1300" spc="-60">
                <a:latin typeface="Arial"/>
                <a:cs typeface="Arial"/>
              </a:rPr>
              <a:t>p</a:t>
            </a:r>
            <a:r>
              <a:rPr dirty="0" sz="1300" spc="-100">
                <a:latin typeface="Arial"/>
                <a:cs typeface="Arial"/>
              </a:rPr>
              <a:t>e</a:t>
            </a:r>
            <a:r>
              <a:rPr dirty="0" sz="1300" spc="-20">
                <a:latin typeface="Arial"/>
                <a:cs typeface="Arial"/>
              </a:rPr>
              <a:t>r</a:t>
            </a:r>
            <a:r>
              <a:rPr dirty="0" sz="1300" spc="-140">
                <a:latin typeface="Arial"/>
                <a:cs typeface="Arial"/>
              </a:rPr>
              <a:t>a</a:t>
            </a:r>
            <a:r>
              <a:rPr dirty="0" sz="1300" spc="55">
                <a:latin typeface="Arial"/>
                <a:cs typeface="Arial"/>
              </a:rPr>
              <a:t>t</a:t>
            </a:r>
            <a:r>
              <a:rPr dirty="0" sz="1300" spc="-15">
                <a:latin typeface="Arial"/>
                <a:cs typeface="Arial"/>
              </a:rPr>
              <a:t>i</a:t>
            </a:r>
            <a:r>
              <a:rPr dirty="0" sz="1300" spc="-50">
                <a:latin typeface="Arial"/>
                <a:cs typeface="Arial"/>
              </a:rPr>
              <a:t>o</a:t>
            </a:r>
            <a:r>
              <a:rPr dirty="0" sz="1300" spc="-50">
                <a:latin typeface="Arial"/>
                <a:cs typeface="Arial"/>
              </a:rPr>
              <a:t>n</a:t>
            </a:r>
            <a:r>
              <a:rPr dirty="0" sz="1300" spc="-110">
                <a:latin typeface="Arial"/>
                <a:cs typeface="Arial"/>
              </a:rPr>
              <a:t> </a:t>
            </a:r>
            <a:r>
              <a:rPr dirty="0" sz="1300" spc="-50">
                <a:latin typeface="Arial"/>
                <a:cs typeface="Arial"/>
              </a:rPr>
              <a:t>(</a:t>
            </a:r>
            <a:r>
              <a:rPr dirty="0" sz="1300" spc="-90">
                <a:latin typeface="Arial"/>
                <a:cs typeface="Arial"/>
              </a:rPr>
              <a:t>e</a:t>
            </a:r>
            <a:r>
              <a:rPr dirty="0" sz="1300" spc="-40">
                <a:latin typeface="Arial"/>
                <a:cs typeface="Arial"/>
              </a:rPr>
              <a:t>.</a:t>
            </a:r>
            <a:r>
              <a:rPr dirty="0" sz="1300" spc="-130">
                <a:latin typeface="Arial"/>
                <a:cs typeface="Arial"/>
              </a:rPr>
              <a:t>g</a:t>
            </a:r>
            <a:r>
              <a:rPr dirty="0" sz="1300" spc="-45">
                <a:latin typeface="Arial"/>
                <a:cs typeface="Arial"/>
              </a:rPr>
              <a:t>.</a:t>
            </a:r>
            <a:r>
              <a:rPr dirty="0" sz="1300" spc="-100">
                <a:latin typeface="Arial"/>
                <a:cs typeface="Arial"/>
              </a:rPr>
              <a:t> </a:t>
            </a:r>
            <a:r>
              <a:rPr dirty="0" sz="1300" spc="-145">
                <a:latin typeface="Arial"/>
                <a:cs typeface="Arial"/>
              </a:rPr>
              <a:t>A</a:t>
            </a:r>
            <a:r>
              <a:rPr dirty="0" sz="1300" spc="-290">
                <a:latin typeface="Arial"/>
                <a:cs typeface="Arial"/>
              </a:rPr>
              <a:t>S</a:t>
            </a:r>
            <a:r>
              <a:rPr dirty="0" sz="1300" spc="-55">
                <a:latin typeface="Arial"/>
                <a:cs typeface="Arial"/>
              </a:rPr>
              <a:t>I</a:t>
            </a:r>
            <a:r>
              <a:rPr dirty="0" sz="1300" spc="-50">
                <a:latin typeface="Arial"/>
                <a:cs typeface="Arial"/>
              </a:rPr>
              <a:t>-</a:t>
            </a:r>
            <a:r>
              <a:rPr dirty="0" sz="1300" spc="-265">
                <a:latin typeface="Arial"/>
                <a:cs typeface="Arial"/>
              </a:rPr>
              <a:t>C</a:t>
            </a:r>
            <a:r>
              <a:rPr dirty="0" sz="1300" spc="-180">
                <a:latin typeface="Arial"/>
                <a:cs typeface="Arial"/>
              </a:rPr>
              <a:t>O</a:t>
            </a:r>
            <a:r>
              <a:rPr dirty="0" sz="1300" spc="-135">
                <a:latin typeface="Arial"/>
                <a:cs typeface="Arial"/>
              </a:rPr>
              <a:t>N</a:t>
            </a:r>
            <a:r>
              <a:rPr dirty="0" sz="1300" spc="-160">
                <a:latin typeface="Arial"/>
                <a:cs typeface="Arial"/>
              </a:rPr>
              <a:t>A</a:t>
            </a:r>
            <a:r>
              <a:rPr dirty="0" sz="1300" spc="-235">
                <a:latin typeface="Arial"/>
                <a:cs typeface="Arial"/>
              </a:rPr>
              <a:t>E</a:t>
            </a:r>
            <a:r>
              <a:rPr dirty="0" sz="1300" spc="-10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f</a:t>
            </a:r>
            <a:r>
              <a:rPr dirty="0" sz="1300" spc="-55">
                <a:latin typeface="Arial"/>
                <a:cs typeface="Arial"/>
              </a:rPr>
              <a:t>o</a:t>
            </a:r>
            <a:r>
              <a:rPr dirty="0" sz="1300" spc="10">
                <a:latin typeface="Arial"/>
                <a:cs typeface="Arial"/>
              </a:rPr>
              <a:t>r  </a:t>
            </a:r>
            <a:r>
              <a:rPr dirty="0" sz="1300" spc="-295">
                <a:latin typeface="Arial"/>
                <a:cs typeface="Arial"/>
              </a:rPr>
              <a:t>S</a:t>
            </a:r>
            <a:r>
              <a:rPr dirty="0" sz="1300" spc="-165">
                <a:latin typeface="Arial"/>
                <a:cs typeface="Arial"/>
              </a:rPr>
              <a:t>A</a:t>
            </a:r>
            <a:r>
              <a:rPr dirty="0" sz="1300" spc="-175">
                <a:latin typeface="Arial"/>
                <a:cs typeface="Arial"/>
              </a:rPr>
              <a:t>O</a:t>
            </a:r>
            <a:r>
              <a:rPr dirty="0" sz="1300" spc="-265">
                <a:latin typeface="Arial"/>
                <a:cs typeface="Arial"/>
              </a:rPr>
              <a:t>C</a:t>
            </a:r>
            <a:r>
              <a:rPr dirty="0" sz="1300" spc="-180">
                <a:latin typeface="Arial"/>
                <a:cs typeface="Arial"/>
              </a:rPr>
              <a:t>O</a:t>
            </a:r>
            <a:r>
              <a:rPr dirty="0" sz="1300" spc="15">
                <a:latin typeface="Arial"/>
                <a:cs typeface="Arial"/>
              </a:rPr>
              <a:t>M</a:t>
            </a:r>
            <a:r>
              <a:rPr dirty="0" sz="1300" spc="-120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d</a:t>
            </a:r>
            <a:r>
              <a:rPr dirty="0" sz="1300" spc="-135">
                <a:latin typeface="Arial"/>
                <a:cs typeface="Arial"/>
              </a:rPr>
              <a:t>a</a:t>
            </a:r>
            <a:r>
              <a:rPr dirty="0" sz="1300" spc="40">
                <a:latin typeface="Arial"/>
                <a:cs typeface="Arial"/>
              </a:rPr>
              <a:t>t</a:t>
            </a:r>
            <a:r>
              <a:rPr dirty="0" sz="1300" spc="-114">
                <a:latin typeface="Arial"/>
                <a:cs typeface="Arial"/>
              </a:rPr>
              <a:t>a</a:t>
            </a:r>
            <a:r>
              <a:rPr dirty="0" sz="1300" spc="-10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in</a:t>
            </a:r>
            <a:r>
              <a:rPr dirty="0" sz="1300" spc="-90">
                <a:latin typeface="Arial"/>
                <a:cs typeface="Arial"/>
              </a:rPr>
              <a:t> </a:t>
            </a:r>
            <a:r>
              <a:rPr dirty="0" sz="1300" spc="-185">
                <a:latin typeface="Arial"/>
                <a:cs typeface="Arial"/>
              </a:rPr>
              <a:t>L</a:t>
            </a:r>
            <a:r>
              <a:rPr dirty="0" sz="1300" spc="-40">
                <a:latin typeface="Arial"/>
                <a:cs typeface="Arial"/>
              </a:rPr>
              <a:t>-</a:t>
            </a:r>
            <a:r>
              <a:rPr dirty="0" sz="1300" spc="-55">
                <a:latin typeface="Arial"/>
                <a:cs typeface="Arial"/>
              </a:rPr>
              <a:t>b</a:t>
            </a:r>
            <a:r>
              <a:rPr dirty="0" sz="1300" spc="-130">
                <a:latin typeface="Arial"/>
                <a:cs typeface="Arial"/>
              </a:rPr>
              <a:t>a</a:t>
            </a:r>
            <a:r>
              <a:rPr dirty="0" sz="1300" spc="-70">
                <a:latin typeface="Arial"/>
                <a:cs typeface="Arial"/>
              </a:rPr>
              <a:t>n</a:t>
            </a:r>
            <a:r>
              <a:rPr dirty="0" sz="1300" spc="-60">
                <a:latin typeface="Arial"/>
                <a:cs typeface="Arial"/>
              </a:rPr>
              <a:t>d</a:t>
            </a:r>
            <a:r>
              <a:rPr dirty="0" sz="1300" spc="-45">
                <a:latin typeface="Arial"/>
                <a:cs typeface="Arial"/>
              </a:rPr>
              <a:t>)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067931" y="4695825"/>
            <a:ext cx="2614930" cy="1500505"/>
          </a:xfrm>
          <a:custGeom>
            <a:avLst/>
            <a:gdLst/>
            <a:ahLst/>
            <a:cxnLst/>
            <a:rect l="l" t="t" r="r" b="b"/>
            <a:pathLst>
              <a:path w="2614929" h="1500504">
                <a:moveTo>
                  <a:pt x="2614422" y="0"/>
                </a:moveTo>
                <a:lnTo>
                  <a:pt x="0" y="0"/>
                </a:lnTo>
                <a:lnTo>
                  <a:pt x="0" y="1500378"/>
                </a:lnTo>
                <a:lnTo>
                  <a:pt x="2614422" y="1500378"/>
                </a:lnTo>
                <a:lnTo>
                  <a:pt x="2614422" y="0"/>
                </a:lnTo>
                <a:close/>
              </a:path>
            </a:pathLst>
          </a:custGeom>
          <a:solidFill>
            <a:srgbClr val="DFEB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7067931" y="4695825"/>
            <a:ext cx="2614930" cy="1500505"/>
          </a:xfrm>
          <a:prstGeom prst="rect">
            <a:avLst/>
          </a:prstGeom>
          <a:ln w="19050">
            <a:solidFill>
              <a:srgbClr val="4966AC"/>
            </a:solidFill>
          </a:ln>
        </p:spPr>
        <p:txBody>
          <a:bodyPr wrap="square" lIns="0" tIns="33655" rIns="0" bIns="0" rtlCol="0" vert="horz">
            <a:spAutoFit/>
          </a:bodyPr>
          <a:lstStyle/>
          <a:p>
            <a:pPr marL="1056005">
              <a:lnSpc>
                <a:spcPct val="100000"/>
              </a:lnSpc>
              <a:spcBef>
                <a:spcPts val="265"/>
              </a:spcBef>
            </a:pPr>
            <a:r>
              <a:rPr dirty="0" u="sng" sz="1400" spc="-11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Results</a:t>
            </a:r>
            <a:endParaRPr sz="1400">
              <a:latin typeface="Arial"/>
              <a:cs typeface="Arial"/>
            </a:endParaRPr>
          </a:p>
          <a:p>
            <a:pPr marL="363855" indent="-189230">
              <a:lnSpc>
                <a:spcPct val="100000"/>
              </a:lnSpc>
              <a:spcBef>
                <a:spcPts val="610"/>
              </a:spcBef>
              <a:buFont typeface="Wingdings"/>
              <a:buChar char=""/>
              <a:tabLst>
                <a:tab pos="364490" algn="l"/>
              </a:tabLst>
            </a:pPr>
            <a:r>
              <a:rPr dirty="0" sz="1300" spc="-75">
                <a:latin typeface="Arial"/>
                <a:cs typeface="Arial"/>
              </a:rPr>
              <a:t>94</a:t>
            </a:r>
            <a:r>
              <a:rPr dirty="0" sz="1300" spc="-40">
                <a:latin typeface="Arial"/>
                <a:cs typeface="Arial"/>
              </a:rPr>
              <a:t>,</a:t>
            </a:r>
            <a:r>
              <a:rPr dirty="0" sz="1300" spc="-90">
                <a:latin typeface="Arial"/>
                <a:cs typeface="Arial"/>
              </a:rPr>
              <a:t>5</a:t>
            </a:r>
            <a:r>
              <a:rPr dirty="0" sz="1300" spc="-240">
                <a:latin typeface="Arial"/>
                <a:cs typeface="Arial"/>
              </a:rPr>
              <a:t>%</a:t>
            </a:r>
            <a:r>
              <a:rPr dirty="0" sz="1300" spc="-110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p</a:t>
            </a:r>
            <a:r>
              <a:rPr dirty="0" sz="1300" spc="-15">
                <a:latin typeface="Arial"/>
                <a:cs typeface="Arial"/>
              </a:rPr>
              <a:t>r</a:t>
            </a:r>
            <a:r>
              <a:rPr dirty="0" sz="1300" spc="-60">
                <a:latin typeface="Arial"/>
                <a:cs typeface="Arial"/>
              </a:rPr>
              <a:t>o</a:t>
            </a:r>
            <a:r>
              <a:rPr dirty="0" sz="1300" spc="-70">
                <a:latin typeface="Arial"/>
                <a:cs typeface="Arial"/>
              </a:rPr>
              <a:t>p</a:t>
            </a:r>
            <a:r>
              <a:rPr dirty="0" sz="1300" spc="-65">
                <a:latin typeface="Arial"/>
                <a:cs typeface="Arial"/>
              </a:rPr>
              <a:t>o</a:t>
            </a:r>
            <a:r>
              <a:rPr dirty="0" sz="1300" spc="-160">
                <a:latin typeface="Arial"/>
                <a:cs typeface="Arial"/>
              </a:rPr>
              <a:t>s</a:t>
            </a:r>
            <a:r>
              <a:rPr dirty="0" sz="1300" spc="-125">
                <a:latin typeface="Arial"/>
                <a:cs typeface="Arial"/>
              </a:rPr>
              <a:t>a</a:t>
            </a:r>
            <a:r>
              <a:rPr dirty="0" sz="1300" spc="-75">
                <a:latin typeface="Arial"/>
                <a:cs typeface="Arial"/>
              </a:rPr>
              <a:t>ls</a:t>
            </a:r>
            <a:r>
              <a:rPr dirty="0" sz="1300" spc="-10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f</a:t>
            </a:r>
            <a:r>
              <a:rPr dirty="0" sz="1300" spc="-55">
                <a:latin typeface="Arial"/>
                <a:cs typeface="Arial"/>
              </a:rPr>
              <a:t>o</a:t>
            </a:r>
            <a:r>
              <a:rPr dirty="0" sz="1300" spc="15">
                <a:latin typeface="Arial"/>
                <a:cs typeface="Arial"/>
              </a:rPr>
              <a:t>r</a:t>
            </a:r>
            <a:r>
              <a:rPr dirty="0" sz="1300" spc="-100">
                <a:latin typeface="Arial"/>
                <a:cs typeface="Arial"/>
              </a:rPr>
              <a:t> </a:t>
            </a:r>
            <a:r>
              <a:rPr dirty="0" sz="1300" spc="-160">
                <a:latin typeface="Arial"/>
                <a:cs typeface="Arial"/>
              </a:rPr>
              <a:t>s</a:t>
            </a:r>
            <a:r>
              <a:rPr dirty="0" sz="1300" spc="-60">
                <a:latin typeface="Arial"/>
                <a:cs typeface="Arial"/>
              </a:rPr>
              <a:t>ci</a:t>
            </a:r>
            <a:r>
              <a:rPr dirty="0" sz="1300" spc="-95">
                <a:latin typeface="Arial"/>
                <a:cs typeface="Arial"/>
              </a:rPr>
              <a:t>e</a:t>
            </a:r>
            <a:r>
              <a:rPr dirty="0" sz="1300" spc="-75">
                <a:latin typeface="Arial"/>
                <a:cs typeface="Arial"/>
              </a:rPr>
              <a:t>n</a:t>
            </a:r>
            <a:r>
              <a:rPr dirty="0" sz="1300" spc="25">
                <a:latin typeface="Arial"/>
                <a:cs typeface="Arial"/>
              </a:rPr>
              <a:t>ti</a:t>
            </a:r>
            <a:r>
              <a:rPr dirty="0" sz="1300" spc="20">
                <a:latin typeface="Arial"/>
                <a:cs typeface="Arial"/>
              </a:rPr>
              <a:t>f</a:t>
            </a:r>
            <a:r>
              <a:rPr dirty="0" sz="1300" spc="-10">
                <a:latin typeface="Arial"/>
                <a:cs typeface="Arial"/>
              </a:rPr>
              <a:t>i</a:t>
            </a:r>
            <a:r>
              <a:rPr dirty="0" sz="1300" spc="-100">
                <a:latin typeface="Arial"/>
                <a:cs typeface="Arial"/>
              </a:rPr>
              <a:t>c</a:t>
            </a:r>
            <a:r>
              <a:rPr dirty="0" sz="1300" spc="-100">
                <a:latin typeface="Arial"/>
                <a:cs typeface="Arial"/>
              </a:rPr>
              <a:t> </a:t>
            </a:r>
            <a:r>
              <a:rPr dirty="0" sz="1300" spc="-114">
                <a:latin typeface="Arial"/>
                <a:cs typeface="Arial"/>
              </a:rPr>
              <a:t>c</a:t>
            </a:r>
            <a:r>
              <a:rPr dirty="0" sz="1300" spc="-130">
                <a:latin typeface="Arial"/>
                <a:cs typeface="Arial"/>
              </a:rPr>
              <a:t>a</a:t>
            </a:r>
            <a:r>
              <a:rPr dirty="0" sz="1300" spc="-5">
                <a:latin typeface="Arial"/>
                <a:cs typeface="Arial"/>
              </a:rPr>
              <a:t>ll</a:t>
            </a:r>
            <a:endParaRPr sz="1300">
              <a:latin typeface="Arial"/>
              <a:cs typeface="Arial"/>
            </a:endParaRPr>
          </a:p>
          <a:p>
            <a:pPr marL="363855" indent="-18923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364490" algn="l"/>
              </a:tabLst>
            </a:pPr>
            <a:r>
              <a:rPr dirty="0" sz="1300" spc="-75">
                <a:latin typeface="Arial"/>
                <a:cs typeface="Arial"/>
              </a:rPr>
              <a:t>200</a:t>
            </a:r>
            <a:r>
              <a:rPr dirty="0" sz="1300" spc="-65">
                <a:latin typeface="Arial"/>
                <a:cs typeface="Arial"/>
              </a:rPr>
              <a:t>0</a:t>
            </a:r>
            <a:r>
              <a:rPr dirty="0" sz="1300" spc="-100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p</a:t>
            </a:r>
            <a:r>
              <a:rPr dirty="0" sz="1300" spc="-15">
                <a:latin typeface="Arial"/>
                <a:cs typeface="Arial"/>
              </a:rPr>
              <a:t>r</a:t>
            </a:r>
            <a:r>
              <a:rPr dirty="0" sz="1300" spc="-60">
                <a:latin typeface="Arial"/>
                <a:cs typeface="Arial"/>
              </a:rPr>
              <a:t>o</a:t>
            </a:r>
            <a:r>
              <a:rPr dirty="0" sz="1300" spc="-70">
                <a:latin typeface="Arial"/>
                <a:cs typeface="Arial"/>
              </a:rPr>
              <a:t>du</a:t>
            </a:r>
            <a:r>
              <a:rPr dirty="0" sz="1300" spc="-114">
                <a:latin typeface="Arial"/>
                <a:cs typeface="Arial"/>
              </a:rPr>
              <a:t>c</a:t>
            </a:r>
            <a:r>
              <a:rPr dirty="0" sz="1300" spc="-30">
                <a:latin typeface="Arial"/>
                <a:cs typeface="Arial"/>
              </a:rPr>
              <a:t>t</a:t>
            </a:r>
            <a:r>
              <a:rPr dirty="0" sz="1300" spc="-65">
                <a:latin typeface="Arial"/>
                <a:cs typeface="Arial"/>
              </a:rPr>
              <a:t>s</a:t>
            </a:r>
            <a:r>
              <a:rPr dirty="0" sz="1300" spc="100">
                <a:latin typeface="Arial"/>
                <a:cs typeface="Arial"/>
              </a:rPr>
              <a:t>/</a:t>
            </a:r>
            <a:r>
              <a:rPr dirty="0" sz="1300" spc="-110">
                <a:latin typeface="Arial"/>
                <a:cs typeface="Arial"/>
              </a:rPr>
              <a:t>y</a:t>
            </a:r>
            <a:r>
              <a:rPr dirty="0" sz="1300" spc="-95">
                <a:latin typeface="Arial"/>
                <a:cs typeface="Arial"/>
              </a:rPr>
              <a:t>e</a:t>
            </a:r>
            <a:r>
              <a:rPr dirty="0" sz="1300" spc="-130">
                <a:latin typeface="Arial"/>
                <a:cs typeface="Arial"/>
              </a:rPr>
              <a:t>a</a:t>
            </a:r>
            <a:r>
              <a:rPr dirty="0" sz="1300" spc="15">
                <a:latin typeface="Arial"/>
                <a:cs typeface="Arial"/>
              </a:rPr>
              <a:t>r</a:t>
            </a:r>
            <a:r>
              <a:rPr dirty="0" sz="1300" spc="-100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d</a:t>
            </a:r>
            <a:r>
              <a:rPr dirty="0" sz="1300" spc="-95">
                <a:latin typeface="Arial"/>
                <a:cs typeface="Arial"/>
              </a:rPr>
              <a:t>e</a:t>
            </a:r>
            <a:r>
              <a:rPr dirty="0" sz="1300" spc="-20">
                <a:latin typeface="Arial"/>
                <a:cs typeface="Arial"/>
              </a:rPr>
              <a:t>li</a:t>
            </a:r>
            <a:r>
              <a:rPr dirty="0" sz="1300" spc="-70">
                <a:latin typeface="Arial"/>
                <a:cs typeface="Arial"/>
              </a:rPr>
              <a:t>v</a:t>
            </a:r>
            <a:r>
              <a:rPr dirty="0" sz="1300" spc="-100">
                <a:latin typeface="Arial"/>
                <a:cs typeface="Arial"/>
              </a:rPr>
              <a:t>e</a:t>
            </a:r>
            <a:r>
              <a:rPr dirty="0" sz="1300" spc="-15">
                <a:latin typeface="Arial"/>
                <a:cs typeface="Arial"/>
              </a:rPr>
              <a:t>r</a:t>
            </a:r>
            <a:r>
              <a:rPr dirty="0" sz="1300" spc="-100">
                <a:latin typeface="Arial"/>
                <a:cs typeface="Arial"/>
              </a:rPr>
              <a:t>e</a:t>
            </a:r>
            <a:r>
              <a:rPr dirty="0" sz="1300" spc="-50">
                <a:latin typeface="Arial"/>
                <a:cs typeface="Arial"/>
              </a:rPr>
              <a:t>d</a:t>
            </a:r>
            <a:endParaRPr sz="1300">
              <a:latin typeface="Arial"/>
              <a:cs typeface="Arial"/>
            </a:endParaRPr>
          </a:p>
          <a:p>
            <a:pPr marL="363855" indent="-18923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364490" algn="l"/>
              </a:tabLst>
            </a:pPr>
            <a:r>
              <a:rPr dirty="0" sz="1300" spc="-114">
                <a:solidFill>
                  <a:srgbClr val="C00000"/>
                </a:solidFill>
                <a:latin typeface="Arial"/>
                <a:cs typeface="Arial"/>
              </a:rPr>
              <a:t>&gt;</a:t>
            </a:r>
            <a:r>
              <a:rPr dirty="0" sz="1300" spc="-9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300" spc="-75">
                <a:solidFill>
                  <a:srgbClr val="C00000"/>
                </a:solidFill>
                <a:latin typeface="Arial"/>
                <a:cs typeface="Arial"/>
              </a:rPr>
              <a:t>20</a:t>
            </a:r>
            <a:r>
              <a:rPr dirty="0" sz="1300" spc="-65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dirty="0" sz="1300" spc="-9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300" spc="-55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dirty="0" sz="1300" spc="-15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dirty="0" sz="1300" spc="-6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z="1300" spc="-7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dirty="0" sz="1300" spc="-65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z="1300" spc="-16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dirty="0" sz="1300" spc="-125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dirty="0" sz="1300" spc="-5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dirty="0" sz="1300" spc="-9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300" spc="-16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dirty="0" sz="1300" spc="-55">
                <a:solidFill>
                  <a:srgbClr val="C00000"/>
                </a:solidFill>
                <a:latin typeface="Arial"/>
                <a:cs typeface="Arial"/>
              </a:rPr>
              <a:t>ub</a:t>
            </a:r>
            <a:r>
              <a:rPr dirty="0" sz="1300" spc="-7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dirty="0" sz="1300" spc="-1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dirty="0" sz="1300" spc="40">
                <a:solidFill>
                  <a:srgbClr val="C00000"/>
                </a:solidFill>
                <a:latin typeface="Arial"/>
                <a:cs typeface="Arial"/>
              </a:rPr>
              <a:t>tt</a:t>
            </a:r>
            <a:r>
              <a:rPr dirty="0" sz="1300" spc="-95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z="1300" spc="-50">
                <a:solidFill>
                  <a:srgbClr val="C00000"/>
                </a:solidFill>
                <a:latin typeface="Arial"/>
                <a:cs typeface="Arial"/>
              </a:rPr>
              <a:t>d</a:t>
            </a:r>
            <a:endParaRPr sz="1300">
              <a:latin typeface="Arial"/>
              <a:cs typeface="Arial"/>
            </a:endParaRPr>
          </a:p>
          <a:p>
            <a:pPr marL="363855" marR="302895" indent="-18923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364490" algn="l"/>
              </a:tabLst>
            </a:pPr>
            <a:r>
              <a:rPr dirty="0" sz="1300">
                <a:latin typeface="Arial"/>
                <a:cs typeface="Arial"/>
              </a:rPr>
              <a:t>M</a:t>
            </a:r>
            <a:r>
              <a:rPr dirty="0" sz="1300" spc="-125">
                <a:latin typeface="Arial"/>
                <a:cs typeface="Arial"/>
              </a:rPr>
              <a:t>a</a:t>
            </a:r>
            <a:r>
              <a:rPr dirty="0" sz="1300" spc="-10">
                <a:latin typeface="Arial"/>
                <a:cs typeface="Arial"/>
              </a:rPr>
              <a:t>j</a:t>
            </a:r>
            <a:r>
              <a:rPr dirty="0" sz="1300" spc="-40">
                <a:latin typeface="Arial"/>
                <a:cs typeface="Arial"/>
              </a:rPr>
              <a:t>o</a:t>
            </a:r>
            <a:r>
              <a:rPr dirty="0" sz="1300" spc="15">
                <a:latin typeface="Arial"/>
                <a:cs typeface="Arial"/>
              </a:rPr>
              <a:t>r</a:t>
            </a:r>
            <a:r>
              <a:rPr dirty="0" sz="1300" spc="-110">
                <a:latin typeface="Arial"/>
                <a:cs typeface="Arial"/>
              </a:rPr>
              <a:t> </a:t>
            </a:r>
            <a:r>
              <a:rPr dirty="0" sz="1300" spc="-15">
                <a:latin typeface="Arial"/>
                <a:cs typeface="Arial"/>
              </a:rPr>
              <a:t>i</a:t>
            </a:r>
            <a:r>
              <a:rPr dirty="0" sz="1300" spc="-55">
                <a:latin typeface="Arial"/>
                <a:cs typeface="Arial"/>
              </a:rPr>
              <a:t>n</a:t>
            </a:r>
            <a:r>
              <a:rPr dirty="0" sz="1300" spc="50">
                <a:latin typeface="Arial"/>
                <a:cs typeface="Arial"/>
              </a:rPr>
              <a:t>t</a:t>
            </a:r>
            <a:r>
              <a:rPr dirty="0" sz="1300" spc="-95">
                <a:latin typeface="Arial"/>
                <a:cs typeface="Arial"/>
              </a:rPr>
              <a:t>e</a:t>
            </a:r>
            <a:r>
              <a:rPr dirty="0" sz="1300" spc="-15">
                <a:latin typeface="Arial"/>
                <a:cs typeface="Arial"/>
              </a:rPr>
              <a:t>r</a:t>
            </a:r>
            <a:r>
              <a:rPr dirty="0" sz="1300" spc="-95">
                <a:latin typeface="Arial"/>
                <a:cs typeface="Arial"/>
              </a:rPr>
              <a:t>e</a:t>
            </a:r>
            <a:r>
              <a:rPr dirty="0" sz="1300" spc="-175">
                <a:latin typeface="Arial"/>
                <a:cs typeface="Arial"/>
              </a:rPr>
              <a:t>s</a:t>
            </a:r>
            <a:r>
              <a:rPr dirty="0" sz="1300" spc="65">
                <a:latin typeface="Arial"/>
                <a:cs typeface="Arial"/>
              </a:rPr>
              <a:t>t</a:t>
            </a:r>
            <a:r>
              <a:rPr dirty="0" sz="1300" spc="-9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in</a:t>
            </a:r>
            <a:r>
              <a:rPr dirty="0" sz="1300" spc="-90">
                <a:latin typeface="Arial"/>
                <a:cs typeface="Arial"/>
              </a:rPr>
              <a:t> </a:t>
            </a:r>
            <a:r>
              <a:rPr dirty="0" sz="1300" spc="-165">
                <a:latin typeface="Arial"/>
                <a:cs typeface="Arial"/>
              </a:rPr>
              <a:t>D</a:t>
            </a:r>
            <a:r>
              <a:rPr dirty="0" sz="1300" spc="-50">
                <a:latin typeface="Arial"/>
                <a:cs typeface="Arial"/>
              </a:rPr>
              <a:t>i</a:t>
            </a:r>
            <a:r>
              <a:rPr dirty="0" sz="1300" spc="-110">
                <a:latin typeface="Arial"/>
                <a:cs typeface="Arial"/>
              </a:rPr>
              <a:t>s</a:t>
            </a:r>
            <a:r>
              <a:rPr dirty="0" sz="1300" spc="-125">
                <a:latin typeface="Arial"/>
                <a:cs typeface="Arial"/>
              </a:rPr>
              <a:t>a</a:t>
            </a:r>
            <a:r>
              <a:rPr dirty="0" sz="1300" spc="-175">
                <a:latin typeface="Arial"/>
                <a:cs typeface="Arial"/>
              </a:rPr>
              <a:t>s</a:t>
            </a:r>
            <a:r>
              <a:rPr dirty="0" sz="1300" spc="50">
                <a:latin typeface="Arial"/>
                <a:cs typeface="Arial"/>
              </a:rPr>
              <a:t>t</a:t>
            </a:r>
            <a:r>
              <a:rPr dirty="0" sz="1300" spc="-90">
                <a:latin typeface="Arial"/>
                <a:cs typeface="Arial"/>
              </a:rPr>
              <a:t>e</a:t>
            </a:r>
            <a:r>
              <a:rPr dirty="0" sz="1300" spc="15">
                <a:latin typeface="Arial"/>
                <a:cs typeface="Arial"/>
              </a:rPr>
              <a:t>r</a:t>
            </a:r>
            <a:r>
              <a:rPr dirty="0" sz="1300" spc="-100">
                <a:latin typeface="Arial"/>
                <a:cs typeface="Arial"/>
              </a:rPr>
              <a:t> </a:t>
            </a:r>
            <a:r>
              <a:rPr dirty="0" sz="1300" spc="-260">
                <a:latin typeface="Arial"/>
                <a:cs typeface="Arial"/>
              </a:rPr>
              <a:t>R</a:t>
            </a:r>
            <a:r>
              <a:rPr dirty="0" sz="1300" spc="-50">
                <a:latin typeface="Arial"/>
                <a:cs typeface="Arial"/>
              </a:rPr>
              <a:t>i</a:t>
            </a:r>
            <a:r>
              <a:rPr dirty="0" sz="1300" spc="-110">
                <a:latin typeface="Arial"/>
                <a:cs typeface="Arial"/>
              </a:rPr>
              <a:t>s</a:t>
            </a:r>
            <a:r>
              <a:rPr dirty="0" sz="1300" spc="-55">
                <a:latin typeface="Arial"/>
                <a:cs typeface="Arial"/>
              </a:rPr>
              <a:t>k  </a:t>
            </a:r>
            <a:r>
              <a:rPr dirty="0" sz="1300" spc="-285">
                <a:latin typeface="Arial"/>
                <a:cs typeface="Arial"/>
              </a:rPr>
              <a:t>R</a:t>
            </a:r>
            <a:r>
              <a:rPr dirty="0" sz="1300" spc="-95">
                <a:latin typeface="Arial"/>
                <a:cs typeface="Arial"/>
              </a:rPr>
              <a:t>e</a:t>
            </a:r>
            <a:r>
              <a:rPr dirty="0" sz="1300" spc="-60">
                <a:latin typeface="Arial"/>
                <a:cs typeface="Arial"/>
              </a:rPr>
              <a:t>d</a:t>
            </a:r>
            <a:r>
              <a:rPr dirty="0" sz="1300" spc="-70">
                <a:latin typeface="Arial"/>
                <a:cs typeface="Arial"/>
              </a:rPr>
              <a:t>u</a:t>
            </a:r>
            <a:r>
              <a:rPr dirty="0" sz="1300" spc="-114">
                <a:latin typeface="Arial"/>
                <a:cs typeface="Arial"/>
              </a:rPr>
              <a:t>c</a:t>
            </a:r>
            <a:r>
              <a:rPr dirty="0" sz="1300" spc="35">
                <a:latin typeface="Arial"/>
                <a:cs typeface="Arial"/>
              </a:rPr>
              <a:t>t</a:t>
            </a:r>
            <a:r>
              <a:rPr dirty="0" sz="1300" spc="15">
                <a:latin typeface="Arial"/>
                <a:cs typeface="Arial"/>
              </a:rPr>
              <a:t>i</a:t>
            </a:r>
            <a:r>
              <a:rPr dirty="0" sz="1300" spc="-60">
                <a:latin typeface="Arial"/>
                <a:cs typeface="Arial"/>
              </a:rPr>
              <a:t>o</a:t>
            </a:r>
            <a:r>
              <a:rPr dirty="0" sz="1300" spc="-50">
                <a:latin typeface="Arial"/>
                <a:cs typeface="Arial"/>
              </a:rPr>
              <a:t>n</a:t>
            </a:r>
            <a:r>
              <a:rPr dirty="0" sz="1300" spc="-110">
                <a:latin typeface="Arial"/>
                <a:cs typeface="Arial"/>
              </a:rPr>
              <a:t> </a:t>
            </a:r>
            <a:r>
              <a:rPr dirty="0" sz="1300" spc="-65">
                <a:latin typeface="Arial"/>
                <a:cs typeface="Arial"/>
              </a:rPr>
              <a:t>(</a:t>
            </a:r>
            <a:r>
              <a:rPr dirty="0" sz="1300" spc="-145">
                <a:latin typeface="Arial"/>
                <a:cs typeface="Arial"/>
              </a:rPr>
              <a:t>D</a:t>
            </a:r>
            <a:r>
              <a:rPr dirty="0" sz="1300" spc="-260">
                <a:latin typeface="Arial"/>
                <a:cs typeface="Arial"/>
              </a:rPr>
              <a:t>R</a:t>
            </a:r>
            <a:r>
              <a:rPr dirty="0" sz="1300" spc="-265">
                <a:latin typeface="Arial"/>
                <a:cs typeface="Arial"/>
              </a:rPr>
              <a:t>R</a:t>
            </a:r>
            <a:r>
              <a:rPr dirty="0" sz="1300" spc="-45">
                <a:latin typeface="Arial"/>
                <a:cs typeface="Arial"/>
              </a:rPr>
              <a:t>)</a:t>
            </a:r>
            <a:endParaRPr sz="13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848088" y="4361942"/>
            <a:ext cx="207518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F5F"/>
                </a:solidFill>
                <a:latin typeface="Georgia"/>
                <a:cs typeface="Georgia"/>
              </a:rPr>
              <a:t>Among </a:t>
            </a:r>
            <a:r>
              <a:rPr dirty="0" sz="1200" spc="-5">
                <a:solidFill>
                  <a:srgbClr val="001F5F"/>
                </a:solidFill>
                <a:latin typeface="Georgia"/>
                <a:cs typeface="Georgia"/>
              </a:rPr>
              <a:t>the others, the interest </a:t>
            </a:r>
            <a:r>
              <a:rPr dirty="0" sz="1200" spc="-275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001F5F"/>
                </a:solidFill>
                <a:latin typeface="Georgia"/>
                <a:cs typeface="Georgia"/>
              </a:rPr>
              <a:t>in </a:t>
            </a:r>
            <a:r>
              <a:rPr dirty="0" sz="1200" spc="-5">
                <a:solidFill>
                  <a:srgbClr val="001F5F"/>
                </a:solidFill>
                <a:latin typeface="Georgia"/>
                <a:cs typeface="Georgia"/>
              </a:rPr>
              <a:t>infrastructure </a:t>
            </a:r>
            <a:r>
              <a:rPr dirty="0" sz="1200">
                <a:solidFill>
                  <a:srgbClr val="001F5F"/>
                </a:solidFill>
                <a:latin typeface="Georgia"/>
                <a:cs typeface="Georgia"/>
              </a:rPr>
              <a:t>monitoring, </a:t>
            </a:r>
            <a:r>
              <a:rPr dirty="0" sz="1200" spc="5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001F5F"/>
                </a:solidFill>
                <a:latin typeface="Georgia"/>
                <a:cs typeface="Georgia"/>
              </a:rPr>
              <a:t>as </a:t>
            </a:r>
            <a:r>
              <a:rPr dirty="0" sz="1200" spc="-5">
                <a:solidFill>
                  <a:srgbClr val="001F5F"/>
                </a:solidFill>
                <a:latin typeface="Georgia"/>
                <a:cs typeface="Georgia"/>
              </a:rPr>
              <a:t>well </a:t>
            </a:r>
            <a:r>
              <a:rPr dirty="0" sz="1200">
                <a:solidFill>
                  <a:srgbClr val="001F5F"/>
                </a:solidFill>
                <a:latin typeface="Georgia"/>
                <a:cs typeface="Georgia"/>
              </a:rPr>
              <a:t>as </a:t>
            </a:r>
            <a:r>
              <a:rPr dirty="0" sz="1200" spc="-5">
                <a:solidFill>
                  <a:srgbClr val="001F5F"/>
                </a:solidFill>
                <a:latin typeface="Georgia"/>
                <a:cs typeface="Georgia"/>
              </a:rPr>
              <a:t>the exploitation of </a:t>
            </a:r>
            <a:r>
              <a:rPr dirty="0" sz="120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200" spc="-10">
                <a:solidFill>
                  <a:srgbClr val="001F5F"/>
                </a:solidFill>
                <a:latin typeface="Georgia"/>
                <a:cs typeface="Georgia"/>
              </a:rPr>
              <a:t>satellite </a:t>
            </a:r>
            <a:r>
              <a:rPr dirty="0" sz="1200">
                <a:solidFill>
                  <a:srgbClr val="001F5F"/>
                </a:solidFill>
                <a:latin typeface="Georgia"/>
                <a:cs typeface="Georgia"/>
              </a:rPr>
              <a:t>SAR </a:t>
            </a:r>
            <a:r>
              <a:rPr dirty="0" sz="1200" spc="-5">
                <a:solidFill>
                  <a:srgbClr val="001F5F"/>
                </a:solidFill>
                <a:latin typeface="Georgia"/>
                <a:cs typeface="Georgia"/>
              </a:rPr>
              <a:t>data for this </a:t>
            </a:r>
            <a:r>
              <a:rPr dirty="0" sz="120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001F5F"/>
                </a:solidFill>
                <a:latin typeface="Georgia"/>
                <a:cs typeface="Georgia"/>
              </a:rPr>
              <a:t>purpose, have been growing </a:t>
            </a:r>
            <a:r>
              <a:rPr dirty="0" sz="1200">
                <a:solidFill>
                  <a:srgbClr val="001F5F"/>
                </a:solidFill>
                <a:latin typeface="Georgia"/>
                <a:cs typeface="Georgia"/>
              </a:rPr>
              <a:t>in </a:t>
            </a:r>
            <a:r>
              <a:rPr dirty="0" sz="1200" spc="-275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001F5F"/>
                </a:solidFill>
                <a:latin typeface="Georgia"/>
                <a:cs typeface="Georgia"/>
              </a:rPr>
              <a:t>the</a:t>
            </a:r>
            <a:r>
              <a:rPr dirty="0" sz="1200" spc="-15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001F5F"/>
                </a:solidFill>
                <a:latin typeface="Georgia"/>
                <a:cs typeface="Georgia"/>
              </a:rPr>
              <a:t>last</a:t>
            </a:r>
            <a:r>
              <a:rPr dirty="0" sz="1200" spc="-2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001F5F"/>
                </a:solidFill>
                <a:latin typeface="Georgia"/>
                <a:cs typeface="Georgia"/>
              </a:rPr>
              <a:t>decade.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454515" y="5534025"/>
            <a:ext cx="1488440" cy="470534"/>
          </a:xfrm>
          <a:custGeom>
            <a:avLst/>
            <a:gdLst/>
            <a:ahLst/>
            <a:cxnLst/>
            <a:rect l="l" t="t" r="r" b="b"/>
            <a:pathLst>
              <a:path w="1488440" h="470535">
                <a:moveTo>
                  <a:pt x="1443608" y="457238"/>
                </a:moveTo>
                <a:lnTo>
                  <a:pt x="0" y="457238"/>
                </a:lnTo>
                <a:lnTo>
                  <a:pt x="0" y="470192"/>
                </a:lnTo>
                <a:lnTo>
                  <a:pt x="1453768" y="470192"/>
                </a:lnTo>
                <a:lnTo>
                  <a:pt x="1456562" y="467296"/>
                </a:lnTo>
                <a:lnTo>
                  <a:pt x="1456562" y="463715"/>
                </a:lnTo>
                <a:lnTo>
                  <a:pt x="1443608" y="463715"/>
                </a:lnTo>
                <a:lnTo>
                  <a:pt x="1443608" y="457238"/>
                </a:lnTo>
                <a:close/>
              </a:path>
              <a:path w="1488440" h="470535">
                <a:moveTo>
                  <a:pt x="1456562" y="63500"/>
                </a:moveTo>
                <a:lnTo>
                  <a:pt x="1443608" y="63500"/>
                </a:lnTo>
                <a:lnTo>
                  <a:pt x="1443608" y="463715"/>
                </a:lnTo>
                <a:lnTo>
                  <a:pt x="1450085" y="457238"/>
                </a:lnTo>
                <a:lnTo>
                  <a:pt x="1456562" y="457238"/>
                </a:lnTo>
                <a:lnTo>
                  <a:pt x="1456562" y="63500"/>
                </a:lnTo>
                <a:close/>
              </a:path>
              <a:path w="1488440" h="470535">
                <a:moveTo>
                  <a:pt x="1456562" y="457238"/>
                </a:moveTo>
                <a:lnTo>
                  <a:pt x="1450085" y="457238"/>
                </a:lnTo>
                <a:lnTo>
                  <a:pt x="1443608" y="463715"/>
                </a:lnTo>
                <a:lnTo>
                  <a:pt x="1456562" y="463715"/>
                </a:lnTo>
                <a:lnTo>
                  <a:pt x="1456562" y="457238"/>
                </a:lnTo>
                <a:close/>
              </a:path>
              <a:path w="1488440" h="470535">
                <a:moveTo>
                  <a:pt x="1450085" y="0"/>
                </a:moveTo>
                <a:lnTo>
                  <a:pt x="1411985" y="76200"/>
                </a:lnTo>
                <a:lnTo>
                  <a:pt x="1443608" y="76200"/>
                </a:lnTo>
                <a:lnTo>
                  <a:pt x="1443608" y="63500"/>
                </a:lnTo>
                <a:lnTo>
                  <a:pt x="1481835" y="63500"/>
                </a:lnTo>
                <a:lnTo>
                  <a:pt x="1450085" y="0"/>
                </a:lnTo>
                <a:close/>
              </a:path>
              <a:path w="1488440" h="470535">
                <a:moveTo>
                  <a:pt x="1481835" y="63500"/>
                </a:moveTo>
                <a:lnTo>
                  <a:pt x="1456562" y="63500"/>
                </a:lnTo>
                <a:lnTo>
                  <a:pt x="1456562" y="76200"/>
                </a:lnTo>
                <a:lnTo>
                  <a:pt x="1488185" y="76200"/>
                </a:lnTo>
                <a:lnTo>
                  <a:pt x="1481835" y="63500"/>
                </a:lnTo>
                <a:close/>
              </a:path>
            </a:pathLst>
          </a:custGeom>
          <a:solidFill>
            <a:srgbClr val="4966A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1" name="object 31"/>
          <p:cNvGrpSpPr/>
          <p:nvPr/>
        </p:nvGrpSpPr>
        <p:grpSpPr>
          <a:xfrm>
            <a:off x="9805416" y="2172461"/>
            <a:ext cx="2352675" cy="2036445"/>
            <a:chOff x="9805416" y="2172461"/>
            <a:chExt cx="2352675" cy="2036445"/>
          </a:xfrm>
        </p:grpSpPr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15322" y="2182367"/>
              <a:ext cx="2332481" cy="201625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9810369" y="2177414"/>
              <a:ext cx="2342515" cy="2026285"/>
            </a:xfrm>
            <a:custGeom>
              <a:avLst/>
              <a:gdLst/>
              <a:ahLst/>
              <a:cxnLst/>
              <a:rect l="l" t="t" r="r" b="b"/>
              <a:pathLst>
                <a:path w="2342515" h="2026285">
                  <a:moveTo>
                    <a:pt x="0" y="2026157"/>
                  </a:moveTo>
                  <a:lnTo>
                    <a:pt x="2342388" y="2026157"/>
                  </a:lnTo>
                  <a:lnTo>
                    <a:pt x="2342388" y="0"/>
                  </a:lnTo>
                  <a:lnTo>
                    <a:pt x="0" y="0"/>
                  </a:lnTo>
                  <a:lnTo>
                    <a:pt x="0" y="2026157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 spc="-90"/>
              <a:t>10</a:t>
            </a:fld>
            <a:r>
              <a:rPr dirty="0" spc="5"/>
              <a:t>/15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 spc="-80"/>
              <a:t>2ND</a:t>
            </a:r>
            <a:r>
              <a:rPr dirty="0" spc="-50"/>
              <a:t> </a:t>
            </a:r>
            <a:r>
              <a:rPr dirty="0" spc="-100"/>
              <a:t>EDITION</a:t>
            </a:r>
            <a:r>
              <a:rPr dirty="0" spc="-50"/>
              <a:t> </a:t>
            </a:r>
            <a:r>
              <a:rPr dirty="0" spc="-135"/>
              <a:t>EUROPEAN</a:t>
            </a:r>
            <a:r>
              <a:rPr dirty="0" spc="-70"/>
              <a:t> </a:t>
            </a:r>
            <a:r>
              <a:rPr dirty="0" spc="-105"/>
              <a:t>SYMPOSIUM</a:t>
            </a:r>
            <a:r>
              <a:rPr dirty="0" spc="-70"/>
              <a:t> </a:t>
            </a:r>
            <a:r>
              <a:rPr dirty="0" spc="-155"/>
              <a:t>BY</a:t>
            </a:r>
            <a:r>
              <a:rPr dirty="0" spc="-45"/>
              <a:t> </a:t>
            </a:r>
            <a:r>
              <a:rPr dirty="0" spc="-155"/>
              <a:t>NEREUS</a:t>
            </a:r>
            <a:r>
              <a:rPr dirty="0" spc="-60"/>
              <a:t> </a:t>
            </a:r>
            <a:r>
              <a:rPr dirty="0" spc="-125"/>
              <a:t>REGIONS,</a:t>
            </a:r>
            <a:r>
              <a:rPr dirty="0" spc="-60"/>
              <a:t> </a:t>
            </a:r>
            <a:r>
              <a:rPr dirty="0" spc="-100"/>
              <a:t>MATERA/BASILICATA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 spc="-50"/>
              <a:t>2</a:t>
            </a:r>
            <a:r>
              <a:rPr dirty="0" spc="-30"/>
              <a:t>8</a:t>
            </a:r>
            <a:r>
              <a:rPr dirty="0" spc="-35"/>
              <a:t>-</a:t>
            </a:r>
            <a:r>
              <a:rPr dirty="0" spc="-50"/>
              <a:t>29</a:t>
            </a:r>
            <a:r>
              <a:rPr dirty="0" spc="-45"/>
              <a:t> </a:t>
            </a:r>
            <a:r>
              <a:rPr dirty="0" spc="-200"/>
              <a:t>S</a:t>
            </a:r>
            <a:r>
              <a:rPr dirty="0" spc="-195"/>
              <a:t>E</a:t>
            </a:r>
            <a:r>
              <a:rPr dirty="0" spc="-145"/>
              <a:t>P</a:t>
            </a:r>
            <a:r>
              <a:rPr dirty="0" spc="-135"/>
              <a:t>T</a:t>
            </a:r>
            <a:r>
              <a:rPr dirty="0" spc="-180"/>
              <a:t>E</a:t>
            </a:r>
            <a:r>
              <a:rPr dirty="0" spc="-114"/>
              <a:t>MBER</a:t>
            </a:r>
            <a:r>
              <a:rPr dirty="0" spc="-75"/>
              <a:t> </a:t>
            </a:r>
            <a:r>
              <a:rPr dirty="0" spc="-50"/>
              <a:t>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963161"/>
            <a:ext cx="12192000" cy="2894965"/>
            <a:chOff x="0" y="3963161"/>
            <a:chExt cx="12192000" cy="28949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9361" y="4627625"/>
              <a:ext cx="3127248" cy="20779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24409" y="4622672"/>
              <a:ext cx="3137535" cy="2087880"/>
            </a:xfrm>
            <a:custGeom>
              <a:avLst/>
              <a:gdLst/>
              <a:ahLst/>
              <a:cxnLst/>
              <a:rect l="l" t="t" r="r" b="b"/>
              <a:pathLst>
                <a:path w="3137535" h="2087879">
                  <a:moveTo>
                    <a:pt x="0" y="2087879"/>
                  </a:moveTo>
                  <a:lnTo>
                    <a:pt x="3137154" y="2087879"/>
                  </a:lnTo>
                  <a:lnTo>
                    <a:pt x="3137154" y="0"/>
                  </a:lnTo>
                  <a:lnTo>
                    <a:pt x="0" y="0"/>
                  </a:lnTo>
                  <a:lnTo>
                    <a:pt x="0" y="2087879"/>
                  </a:lnTo>
                  <a:close/>
                </a:path>
              </a:pathLst>
            </a:custGeom>
            <a:ln w="9906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29228" y="3963161"/>
              <a:ext cx="4845020" cy="209397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74650" y="1930907"/>
            <a:ext cx="138874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75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dirty="0" sz="1600" spc="-15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600" spc="-65">
                <a:solidFill>
                  <a:srgbClr val="001F5F"/>
                </a:solidFill>
                <a:latin typeface="Arial"/>
                <a:cs typeface="Arial"/>
              </a:rPr>
              <a:t>oject</a:t>
            </a:r>
            <a:r>
              <a:rPr dirty="0" sz="1600" spc="-7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6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65">
                <a:solidFill>
                  <a:srgbClr val="001F5F"/>
                </a:solidFill>
                <a:latin typeface="Arial"/>
                <a:cs typeface="Arial"/>
              </a:rPr>
              <a:t>themes: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4650" y="2175052"/>
            <a:ext cx="2704465" cy="2256790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1105"/>
              </a:spcBef>
              <a:buClr>
                <a:srgbClr val="4966AC"/>
              </a:buClr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dirty="0" sz="1600" spc="-50">
                <a:solidFill>
                  <a:srgbClr val="001F5F"/>
                </a:solidFill>
                <a:latin typeface="Arial"/>
                <a:cs typeface="Arial"/>
              </a:rPr>
              <a:t>Agricultu</a:t>
            </a:r>
            <a:r>
              <a:rPr dirty="0" sz="1600" spc="-6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600" spc="-10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6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5">
                <a:solidFill>
                  <a:srgbClr val="001F5F"/>
                </a:solidFill>
                <a:latin typeface="Arial"/>
                <a:cs typeface="Arial"/>
              </a:rPr>
              <a:t>&amp;</a:t>
            </a:r>
            <a:r>
              <a:rPr dirty="0" sz="16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27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dirty="0" sz="1600" spc="-3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600" spc="-45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600" spc="-155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600" spc="-155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600" spc="4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600" spc="6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600" spc="-95">
                <a:solidFill>
                  <a:srgbClr val="001F5F"/>
                </a:solidFill>
                <a:latin typeface="Arial"/>
                <a:cs typeface="Arial"/>
              </a:rPr>
              <a:t>y</a:t>
            </a:r>
            <a:endParaRPr sz="1600">
              <a:latin typeface="Arial"/>
              <a:cs typeface="Arial"/>
            </a:endParaRPr>
          </a:p>
          <a:p>
            <a:pPr marL="285115" indent="-273050">
              <a:lnSpc>
                <a:spcPct val="100000"/>
              </a:lnSpc>
              <a:spcBef>
                <a:spcPts val="1010"/>
              </a:spcBef>
              <a:buClr>
                <a:srgbClr val="4966AC"/>
              </a:buClr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dirty="0" sz="1600" spc="-60">
                <a:solidFill>
                  <a:srgbClr val="001F5F"/>
                </a:solidFill>
                <a:latin typeface="Arial"/>
                <a:cs typeface="Arial"/>
              </a:rPr>
              <a:t>Cultu</a:t>
            </a:r>
            <a:r>
              <a:rPr dirty="0" sz="1600" spc="-7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600" spc="-70">
                <a:solidFill>
                  <a:srgbClr val="001F5F"/>
                </a:solidFill>
                <a:latin typeface="Arial"/>
                <a:cs typeface="Arial"/>
              </a:rPr>
              <a:t>al</a:t>
            </a:r>
            <a:r>
              <a:rPr dirty="0" sz="16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5">
                <a:solidFill>
                  <a:srgbClr val="001F5F"/>
                </a:solidFill>
                <a:latin typeface="Arial"/>
                <a:cs typeface="Arial"/>
              </a:rPr>
              <a:t>heri</a:t>
            </a:r>
            <a:r>
              <a:rPr dirty="0" sz="1600" spc="-3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600" spc="-14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600" spc="-155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dirty="0" sz="1600" spc="-10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600" spc="-10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10">
                <a:solidFill>
                  <a:srgbClr val="001F5F"/>
                </a:solidFill>
                <a:latin typeface="Arial"/>
                <a:cs typeface="Arial"/>
              </a:rPr>
              <a:t>(&gt;&gt;</a:t>
            </a:r>
            <a:r>
              <a:rPr dirty="0" sz="16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6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600" spc="-55">
                <a:solidFill>
                  <a:srgbClr val="001F5F"/>
                </a:solidFill>
                <a:latin typeface="Arial"/>
                <a:cs typeface="Arial"/>
              </a:rPr>
              <a:t>ouris</a:t>
            </a:r>
            <a:r>
              <a:rPr dirty="0" sz="1600" spc="-95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dirty="0" sz="1600" spc="-55">
                <a:solidFill>
                  <a:srgbClr val="001F5F"/>
                </a:solidFill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  <a:p>
            <a:pPr marL="285115" indent="-273050">
              <a:lnSpc>
                <a:spcPct val="100000"/>
              </a:lnSpc>
              <a:spcBef>
                <a:spcPts val="1005"/>
              </a:spcBef>
              <a:buClr>
                <a:srgbClr val="4966AC"/>
              </a:buClr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dirty="0" sz="1600" spc="-60">
                <a:solidFill>
                  <a:srgbClr val="001F5F"/>
                </a:solidFill>
                <a:latin typeface="Arial"/>
                <a:cs typeface="Arial"/>
              </a:rPr>
              <a:t>Ai</a:t>
            </a:r>
            <a:r>
              <a:rPr dirty="0" sz="1600" spc="-4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6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40">
                <a:solidFill>
                  <a:srgbClr val="001F5F"/>
                </a:solidFill>
                <a:latin typeface="Arial"/>
                <a:cs typeface="Arial"/>
              </a:rPr>
              <a:t>quality</a:t>
            </a:r>
            <a:endParaRPr sz="1600">
              <a:latin typeface="Arial"/>
              <a:cs typeface="Arial"/>
            </a:endParaRPr>
          </a:p>
          <a:p>
            <a:pPr marL="285115" indent="-273050">
              <a:lnSpc>
                <a:spcPct val="100000"/>
              </a:lnSpc>
              <a:spcBef>
                <a:spcPts val="1010"/>
              </a:spcBef>
              <a:buClr>
                <a:srgbClr val="4966AC"/>
              </a:buClr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dirty="0" sz="1600" spc="-100">
                <a:solidFill>
                  <a:srgbClr val="001F5F"/>
                </a:solidFill>
                <a:latin typeface="Arial"/>
                <a:cs typeface="Arial"/>
              </a:rPr>
              <a:t>Soil</a:t>
            </a:r>
            <a:r>
              <a:rPr dirty="0" sz="16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dirty="0" sz="1600" spc="-5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600" spc="-55">
                <a:solidFill>
                  <a:srgbClr val="001F5F"/>
                </a:solidFill>
                <a:latin typeface="Arial"/>
                <a:cs typeface="Arial"/>
              </a:rPr>
              <a:t>operties</a:t>
            </a:r>
            <a:endParaRPr sz="1600">
              <a:latin typeface="Arial"/>
              <a:cs typeface="Arial"/>
            </a:endParaRPr>
          </a:p>
          <a:p>
            <a:pPr marL="285115" indent="-273050">
              <a:lnSpc>
                <a:spcPct val="100000"/>
              </a:lnSpc>
              <a:spcBef>
                <a:spcPts val="1010"/>
              </a:spcBef>
              <a:buClr>
                <a:srgbClr val="4966AC"/>
              </a:buClr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dirty="0" sz="1600" spc="-100">
                <a:solidFill>
                  <a:srgbClr val="001F5F"/>
                </a:solidFill>
                <a:latin typeface="Arial"/>
                <a:cs typeface="Arial"/>
              </a:rPr>
              <a:t>Cryosphere</a:t>
            </a:r>
            <a:endParaRPr sz="1600">
              <a:latin typeface="Arial"/>
              <a:cs typeface="Arial"/>
            </a:endParaRPr>
          </a:p>
          <a:p>
            <a:pPr marL="285115" indent="-273050">
              <a:lnSpc>
                <a:spcPct val="100000"/>
              </a:lnSpc>
              <a:spcBef>
                <a:spcPts val="1010"/>
              </a:spcBef>
              <a:buClr>
                <a:srgbClr val="4966AC"/>
              </a:buClr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dirty="0" sz="1600" spc="-65">
                <a:solidFill>
                  <a:srgbClr val="001F5F"/>
                </a:solidFill>
                <a:latin typeface="Arial"/>
                <a:cs typeface="Arial"/>
              </a:rPr>
              <a:t>Inlan</a:t>
            </a:r>
            <a:r>
              <a:rPr dirty="0" sz="1600" spc="-75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dirty="0" sz="16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85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16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35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dirty="0" sz="1600" spc="-135">
                <a:solidFill>
                  <a:srgbClr val="001F5F"/>
                </a:solidFill>
                <a:latin typeface="Arial"/>
                <a:cs typeface="Arial"/>
              </a:rPr>
              <a:t>oa</a:t>
            </a:r>
            <a:r>
              <a:rPr dirty="0" sz="1600" spc="-135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600" spc="5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600" spc="-70">
                <a:solidFill>
                  <a:srgbClr val="001F5F"/>
                </a:solidFill>
                <a:latin typeface="Arial"/>
                <a:cs typeface="Arial"/>
              </a:rPr>
              <a:t>al</a:t>
            </a:r>
            <a:r>
              <a:rPr dirty="0" sz="16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6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dirty="0" sz="1600" spc="-16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600" spc="6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600" spc="-45">
                <a:solidFill>
                  <a:srgbClr val="001F5F"/>
                </a:solidFill>
                <a:latin typeface="Arial"/>
                <a:cs typeface="Arial"/>
              </a:rPr>
              <a:t>er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64495" y="393954"/>
            <a:ext cx="1679448" cy="787146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64538" y="181101"/>
            <a:ext cx="7560309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10"/>
              <a:t>PRISMA</a:t>
            </a:r>
            <a:r>
              <a:rPr dirty="0" spc="-260"/>
              <a:t> </a:t>
            </a:r>
            <a:r>
              <a:rPr dirty="0" spc="-310"/>
              <a:t>Scienza</a:t>
            </a:r>
            <a:r>
              <a:rPr dirty="0" spc="-260"/>
              <a:t> </a:t>
            </a:r>
            <a:r>
              <a:rPr dirty="0" spc="-75"/>
              <a:t>-</a:t>
            </a:r>
            <a:r>
              <a:rPr dirty="0" spc="-240"/>
              <a:t> </a:t>
            </a:r>
            <a:r>
              <a:rPr dirty="0" spc="-190"/>
              <a:t>Pilot</a:t>
            </a:r>
            <a:r>
              <a:rPr dirty="0" spc="-254"/>
              <a:t> </a:t>
            </a:r>
            <a:r>
              <a:rPr dirty="0" spc="-240"/>
              <a:t>projects</a:t>
            </a:r>
            <a:r>
              <a:rPr dirty="0" spc="-254"/>
              <a:t> </a:t>
            </a:r>
            <a:r>
              <a:rPr dirty="0" spc="-165"/>
              <a:t>–</a:t>
            </a:r>
            <a:r>
              <a:rPr dirty="0" spc="-235"/>
              <a:t> </a:t>
            </a:r>
            <a:r>
              <a:rPr dirty="0" spc="-310"/>
              <a:t>focus</a:t>
            </a:r>
            <a:r>
              <a:rPr dirty="0" spc="-260"/>
              <a:t> </a:t>
            </a:r>
            <a:r>
              <a:rPr dirty="0" spc="-235"/>
              <a:t>on</a:t>
            </a:r>
            <a:r>
              <a:rPr dirty="0" spc="-250"/>
              <a:t> </a:t>
            </a:r>
            <a:r>
              <a:rPr dirty="0" spc="-229"/>
              <a:t>Agriculture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26541" y="857249"/>
            <a:ext cx="841121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125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6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70">
                <a:solidFill>
                  <a:srgbClr val="001F5F"/>
                </a:solidFill>
                <a:latin typeface="Arial"/>
                <a:cs typeface="Arial"/>
              </a:rPr>
              <a:t>aim</a:t>
            </a:r>
            <a:r>
              <a:rPr dirty="0" sz="16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5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16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6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70">
                <a:solidFill>
                  <a:srgbClr val="001F5F"/>
                </a:solidFill>
                <a:latin typeface="Arial"/>
                <a:cs typeface="Arial"/>
              </a:rPr>
              <a:t>call</a:t>
            </a:r>
            <a:r>
              <a:rPr dirty="0" sz="16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95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dirty="0" sz="16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95">
                <a:solidFill>
                  <a:srgbClr val="001F5F"/>
                </a:solidFill>
                <a:latin typeface="Arial"/>
                <a:cs typeface="Arial"/>
              </a:rPr>
              <a:t>encourage </a:t>
            </a:r>
            <a:r>
              <a:rPr dirty="0" sz="1600" spc="-85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16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45">
                <a:solidFill>
                  <a:srgbClr val="001F5F"/>
                </a:solidFill>
                <a:latin typeface="Arial"/>
                <a:cs typeface="Arial"/>
              </a:rPr>
              <a:t>promote</a:t>
            </a:r>
            <a:r>
              <a:rPr dirty="0" sz="16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6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001F5F"/>
                </a:solidFill>
                <a:latin typeface="Arial"/>
                <a:cs typeface="Arial"/>
              </a:rPr>
              <a:t>scientific</a:t>
            </a:r>
            <a:r>
              <a:rPr dirty="0" sz="1600" spc="-10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14">
                <a:solidFill>
                  <a:srgbClr val="001F5F"/>
                </a:solidFill>
                <a:latin typeface="Arial"/>
                <a:cs typeface="Arial"/>
              </a:rPr>
              <a:t>use</a:t>
            </a:r>
            <a:r>
              <a:rPr dirty="0" sz="16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5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16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85">
                <a:solidFill>
                  <a:srgbClr val="001F5F"/>
                </a:solidFill>
                <a:latin typeface="Arial"/>
                <a:cs typeface="Arial"/>
              </a:rPr>
              <a:t>PRISMA</a:t>
            </a:r>
            <a:r>
              <a:rPr dirty="0" sz="16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80">
                <a:solidFill>
                  <a:srgbClr val="001F5F"/>
                </a:solidFill>
                <a:latin typeface="Arial"/>
                <a:cs typeface="Arial"/>
              </a:rPr>
              <a:t>mission</a:t>
            </a:r>
            <a:r>
              <a:rPr dirty="0" sz="1600" spc="-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75">
                <a:solidFill>
                  <a:srgbClr val="001F5F"/>
                </a:solidFill>
                <a:latin typeface="Arial"/>
                <a:cs typeface="Arial"/>
              </a:rPr>
              <a:t>data</a:t>
            </a:r>
            <a:r>
              <a:rPr dirty="0" sz="16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80">
                <a:solidFill>
                  <a:srgbClr val="001F5F"/>
                </a:solidFill>
                <a:latin typeface="Arial"/>
                <a:cs typeface="Arial"/>
              </a:rPr>
              <a:t>by</a:t>
            </a:r>
            <a:r>
              <a:rPr dirty="0" sz="16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6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001F5F"/>
                </a:solidFill>
                <a:latin typeface="Arial"/>
                <a:cs typeface="Arial"/>
              </a:rPr>
              <a:t>Italian </a:t>
            </a:r>
            <a:r>
              <a:rPr dirty="0" sz="1600" spc="-4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70">
                <a:solidFill>
                  <a:srgbClr val="001F5F"/>
                </a:solidFill>
                <a:latin typeface="Arial"/>
                <a:cs typeface="Arial"/>
              </a:rPr>
              <a:t>community, </a:t>
            </a:r>
            <a:r>
              <a:rPr dirty="0" sz="1600" spc="-3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dirty="0" sz="1600" spc="-45">
                <a:solidFill>
                  <a:srgbClr val="001F5F"/>
                </a:solidFill>
                <a:latin typeface="Arial"/>
                <a:cs typeface="Arial"/>
              </a:rPr>
              <a:t>order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dirty="0" sz="1600" spc="-45">
                <a:solidFill>
                  <a:srgbClr val="001F5F"/>
                </a:solidFill>
                <a:latin typeface="Arial"/>
                <a:cs typeface="Arial"/>
              </a:rPr>
              <a:t>support </a:t>
            </a:r>
            <a:r>
              <a:rPr dirty="0" sz="1600" spc="-25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dirty="0" sz="1600" spc="-10">
                <a:solidFill>
                  <a:srgbClr val="001F5F"/>
                </a:solidFill>
                <a:latin typeface="Arial"/>
                <a:cs typeface="Arial"/>
              </a:rPr>
              <a:t>full </a:t>
            </a:r>
            <a:r>
              <a:rPr dirty="0" sz="1600" spc="-75">
                <a:solidFill>
                  <a:srgbClr val="001F5F"/>
                </a:solidFill>
                <a:latin typeface="Arial"/>
                <a:cs typeface="Arial"/>
              </a:rPr>
              <a:t>data </a:t>
            </a:r>
            <a:r>
              <a:rPr dirty="0" sz="1600" spc="-45">
                <a:solidFill>
                  <a:srgbClr val="001F5F"/>
                </a:solidFill>
                <a:latin typeface="Arial"/>
                <a:cs typeface="Arial"/>
              </a:rPr>
              <a:t>exploitation </a:t>
            </a:r>
            <a:r>
              <a:rPr dirty="0" sz="1600" spc="-15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dirty="0" sz="1600" spc="-25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dirty="0" sz="1600" spc="-80">
                <a:solidFill>
                  <a:srgbClr val="001F5F"/>
                </a:solidFill>
                <a:latin typeface="Arial"/>
                <a:cs typeface="Arial"/>
              </a:rPr>
              <a:t>mission </a:t>
            </a:r>
            <a:r>
              <a:rPr dirty="0" sz="1600" spc="-85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dirty="0" sz="1600" spc="-70">
                <a:solidFill>
                  <a:srgbClr val="001F5F"/>
                </a:solidFill>
                <a:latin typeface="Arial"/>
                <a:cs typeface="Arial"/>
              </a:rPr>
              <a:t>strategically </a:t>
            </a:r>
            <a:r>
              <a:rPr dirty="0" sz="1600" spc="-45">
                <a:solidFill>
                  <a:srgbClr val="001F5F"/>
                </a:solidFill>
                <a:latin typeface="Arial"/>
                <a:cs typeface="Arial"/>
              </a:rPr>
              <a:t>promote </a:t>
            </a:r>
            <a:r>
              <a:rPr dirty="0" sz="1600" spc="-25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dirty="0" sz="1600" spc="-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65">
                <a:solidFill>
                  <a:srgbClr val="001F5F"/>
                </a:solidFill>
                <a:latin typeface="Arial"/>
                <a:cs typeface="Arial"/>
              </a:rPr>
              <a:t>development</a:t>
            </a:r>
            <a:r>
              <a:rPr dirty="0" sz="16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5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16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001F5F"/>
                </a:solidFill>
                <a:latin typeface="Arial"/>
                <a:cs typeface="Arial"/>
              </a:rPr>
              <a:t>Italian</a:t>
            </a:r>
            <a:r>
              <a:rPr dirty="0" sz="16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60">
                <a:solidFill>
                  <a:srgbClr val="001F5F"/>
                </a:solidFill>
                <a:latin typeface="Arial"/>
                <a:cs typeface="Arial"/>
              </a:rPr>
              <a:t>know-how</a:t>
            </a:r>
            <a:r>
              <a:rPr dirty="0" sz="16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3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dirty="0" sz="16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6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70">
                <a:solidFill>
                  <a:srgbClr val="001F5F"/>
                </a:solidFill>
                <a:latin typeface="Arial"/>
                <a:cs typeface="Arial"/>
              </a:rPr>
              <a:t>hyperspectral</a:t>
            </a:r>
            <a:r>
              <a:rPr dirty="0" sz="1600" spc="-11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001F5F"/>
                </a:solidFill>
                <a:latin typeface="Arial"/>
                <a:cs typeface="Arial"/>
              </a:rPr>
              <a:t>remote</a:t>
            </a:r>
            <a:r>
              <a:rPr dirty="0" sz="16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5">
                <a:solidFill>
                  <a:srgbClr val="001F5F"/>
                </a:solidFill>
                <a:latin typeface="Arial"/>
                <a:cs typeface="Arial"/>
              </a:rPr>
              <a:t>sensing</a:t>
            </a:r>
            <a:r>
              <a:rPr dirty="0" sz="16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90">
                <a:solidFill>
                  <a:srgbClr val="001F5F"/>
                </a:solidFill>
                <a:latin typeface="Arial"/>
                <a:cs typeface="Arial"/>
              </a:rPr>
              <a:t>sector.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54305" rIns="0" bIns="0" rtlCol="0" vert="horz">
            <a:spAutoFit/>
          </a:bodyPr>
          <a:lstStyle/>
          <a:p>
            <a:pPr marL="2825750">
              <a:lnSpc>
                <a:spcPct val="100000"/>
              </a:lnSpc>
              <a:spcBef>
                <a:spcPts val="1215"/>
              </a:spcBef>
            </a:pPr>
            <a:r>
              <a:rPr dirty="0" spc="-245"/>
              <a:t>TEHRA</a:t>
            </a:r>
            <a:r>
              <a:rPr dirty="0" spc="-90"/>
              <a:t> </a:t>
            </a:r>
            <a:r>
              <a:rPr dirty="0" spc="-110"/>
              <a:t>Topsoil</a:t>
            </a:r>
            <a:r>
              <a:rPr dirty="0" spc="-75"/>
              <a:t> </a:t>
            </a:r>
            <a:r>
              <a:rPr dirty="0" spc="-50"/>
              <a:t>properties</a:t>
            </a:r>
            <a:r>
              <a:rPr dirty="0" spc="-80"/>
              <a:t> </a:t>
            </a:r>
            <a:r>
              <a:rPr dirty="0" spc="-65"/>
              <a:t>Estimation</a:t>
            </a:r>
            <a:r>
              <a:rPr dirty="0" spc="-95"/>
              <a:t> </a:t>
            </a:r>
            <a:r>
              <a:rPr dirty="0" spc="-20"/>
              <a:t>from</a:t>
            </a:r>
            <a:r>
              <a:rPr dirty="0" spc="-85"/>
              <a:t> </a:t>
            </a:r>
            <a:r>
              <a:rPr dirty="0" spc="-80"/>
              <a:t>Hyperspectral </a:t>
            </a:r>
            <a:r>
              <a:rPr dirty="0" spc="-100"/>
              <a:t>Remote</a:t>
            </a:r>
            <a:r>
              <a:rPr dirty="0" spc="-85"/>
              <a:t> </a:t>
            </a:r>
            <a:r>
              <a:rPr dirty="0" spc="-114"/>
              <a:t>sensing</a:t>
            </a:r>
            <a:r>
              <a:rPr dirty="0" spc="-70"/>
              <a:t> </a:t>
            </a:r>
            <a:r>
              <a:rPr dirty="0" spc="-5"/>
              <a:t>for</a:t>
            </a:r>
            <a:r>
              <a:rPr dirty="0" spc="-90"/>
              <a:t> </a:t>
            </a:r>
            <a:r>
              <a:rPr dirty="0" spc="-50"/>
              <a:t>Agriculture</a:t>
            </a:r>
          </a:p>
          <a:p>
            <a:pPr marL="3303270">
              <a:lnSpc>
                <a:spcPct val="100000"/>
              </a:lnSpc>
              <a:spcBef>
                <a:spcPts val="960"/>
              </a:spcBef>
            </a:pPr>
            <a:r>
              <a:rPr dirty="0" sz="1550" spc="-190" b="1">
                <a:solidFill>
                  <a:srgbClr val="FFC000"/>
                </a:solidFill>
                <a:latin typeface="Arial"/>
                <a:cs typeface="Arial"/>
              </a:rPr>
              <a:t>Focus</a:t>
            </a:r>
            <a:endParaRPr sz="1550">
              <a:latin typeface="Arial"/>
              <a:cs typeface="Arial"/>
            </a:endParaRPr>
          </a:p>
          <a:p>
            <a:pPr marL="3303270" marR="5080">
              <a:lnSpc>
                <a:spcPct val="100000"/>
              </a:lnSpc>
            </a:pPr>
            <a:r>
              <a:rPr dirty="0" sz="1550" spc="-80"/>
              <a:t>Develop </a:t>
            </a:r>
            <a:r>
              <a:rPr dirty="0" sz="1550" spc="-55"/>
              <a:t>methods</a:t>
            </a:r>
            <a:r>
              <a:rPr dirty="0" sz="1550" spc="-75"/>
              <a:t> and</a:t>
            </a:r>
            <a:r>
              <a:rPr dirty="0" sz="1550" spc="-80"/>
              <a:t> </a:t>
            </a:r>
            <a:r>
              <a:rPr dirty="0" sz="1550" spc="-45"/>
              <a:t>algorithms</a:t>
            </a:r>
            <a:r>
              <a:rPr dirty="0" sz="1550" spc="-95"/>
              <a:t> </a:t>
            </a:r>
            <a:r>
              <a:rPr dirty="0" sz="1550"/>
              <a:t>for</a:t>
            </a:r>
            <a:r>
              <a:rPr dirty="0" sz="1550" spc="-80"/>
              <a:t> </a:t>
            </a:r>
            <a:r>
              <a:rPr dirty="0" sz="1550" spc="-165"/>
              <a:t>PRISMA</a:t>
            </a:r>
            <a:r>
              <a:rPr dirty="0" sz="1550" spc="-70"/>
              <a:t> </a:t>
            </a:r>
            <a:r>
              <a:rPr dirty="0" sz="1550" spc="-35"/>
              <a:t>product</a:t>
            </a:r>
            <a:r>
              <a:rPr dirty="0" sz="1550" spc="-85"/>
              <a:t> </a:t>
            </a:r>
            <a:r>
              <a:rPr dirty="0" sz="1550" spc="-55"/>
              <a:t>generation</a:t>
            </a:r>
            <a:r>
              <a:rPr dirty="0" sz="1550" spc="-80"/>
              <a:t> </a:t>
            </a:r>
            <a:r>
              <a:rPr dirty="0" sz="1550" spc="20"/>
              <a:t>to</a:t>
            </a:r>
            <a:r>
              <a:rPr dirty="0" sz="1550" spc="-75"/>
              <a:t> </a:t>
            </a:r>
            <a:r>
              <a:rPr dirty="0" sz="1550" spc="-15"/>
              <a:t>monitor</a:t>
            </a:r>
            <a:r>
              <a:rPr dirty="0" sz="1550" spc="-85"/>
              <a:t> </a:t>
            </a:r>
            <a:r>
              <a:rPr dirty="0" sz="1550" spc="-75"/>
              <a:t>and</a:t>
            </a:r>
            <a:r>
              <a:rPr dirty="0" sz="1550" spc="-85"/>
              <a:t> </a:t>
            </a:r>
            <a:r>
              <a:rPr dirty="0" sz="1550" spc="-75"/>
              <a:t>map</a:t>
            </a:r>
            <a:r>
              <a:rPr dirty="0" sz="1550" spc="-85"/>
              <a:t> </a:t>
            </a:r>
            <a:r>
              <a:rPr dirty="0" sz="1550" spc="-55"/>
              <a:t>soil</a:t>
            </a:r>
            <a:r>
              <a:rPr dirty="0" sz="1550" spc="-95"/>
              <a:t> </a:t>
            </a:r>
            <a:r>
              <a:rPr dirty="0" sz="1550" spc="-40"/>
              <a:t>properties</a:t>
            </a:r>
            <a:r>
              <a:rPr dirty="0" sz="1550" spc="-75"/>
              <a:t> </a:t>
            </a:r>
            <a:r>
              <a:rPr dirty="0" sz="1550" spc="-10"/>
              <a:t>of </a:t>
            </a:r>
            <a:r>
              <a:rPr dirty="0" sz="1550" spc="-420"/>
              <a:t> </a:t>
            </a:r>
            <a:r>
              <a:rPr dirty="0" sz="1550" spc="-65"/>
              <a:t>agronomic </a:t>
            </a:r>
            <a:r>
              <a:rPr dirty="0" sz="1550" spc="-75"/>
              <a:t>and </a:t>
            </a:r>
            <a:r>
              <a:rPr dirty="0" sz="1550" spc="-40"/>
              <a:t>environmental </a:t>
            </a:r>
            <a:r>
              <a:rPr dirty="0" sz="1550" spc="-30"/>
              <a:t>interest, </a:t>
            </a:r>
            <a:r>
              <a:rPr dirty="0" sz="1550" spc="-20"/>
              <a:t>in </a:t>
            </a:r>
            <a:r>
              <a:rPr dirty="0" sz="1550" spc="-40"/>
              <a:t>support </a:t>
            </a:r>
            <a:r>
              <a:rPr dirty="0" sz="1550" spc="-5"/>
              <a:t>of </a:t>
            </a:r>
            <a:r>
              <a:rPr dirty="0" sz="1550" spc="-45"/>
              <a:t>more </a:t>
            </a:r>
            <a:r>
              <a:rPr dirty="0" sz="1550" spc="-70"/>
              <a:t>sustainable </a:t>
            </a:r>
            <a:r>
              <a:rPr dirty="0" sz="1550" spc="-75"/>
              <a:t>and </a:t>
            </a:r>
            <a:r>
              <a:rPr dirty="0" sz="1550" spc="-50"/>
              <a:t>climate-smart </a:t>
            </a:r>
            <a:r>
              <a:rPr dirty="0" sz="1550" spc="-60"/>
              <a:t>precision </a:t>
            </a:r>
            <a:r>
              <a:rPr dirty="0" sz="1550" spc="-55"/>
              <a:t> </a:t>
            </a:r>
            <a:r>
              <a:rPr dirty="0" sz="1550" spc="-40"/>
              <a:t>agriculture</a:t>
            </a:r>
            <a:r>
              <a:rPr dirty="0" sz="1550" spc="-95"/>
              <a:t> </a:t>
            </a:r>
            <a:r>
              <a:rPr dirty="0" sz="1550" spc="-65"/>
              <a:t>strategies</a:t>
            </a:r>
            <a:r>
              <a:rPr dirty="0" sz="1550" spc="-75"/>
              <a:t> and</a:t>
            </a:r>
            <a:r>
              <a:rPr dirty="0" sz="1550" spc="-90"/>
              <a:t> </a:t>
            </a:r>
            <a:r>
              <a:rPr dirty="0" sz="1550" spc="-40"/>
              <a:t>environmental</a:t>
            </a:r>
            <a:r>
              <a:rPr dirty="0" sz="1550" spc="-105"/>
              <a:t> </a:t>
            </a:r>
            <a:r>
              <a:rPr dirty="0" sz="1550" spc="-60"/>
              <a:t>policies</a:t>
            </a:r>
            <a:r>
              <a:rPr dirty="0" sz="1550" spc="-90"/>
              <a:t> </a:t>
            </a:r>
            <a:r>
              <a:rPr dirty="0" sz="1550" spc="-40"/>
              <a:t>(reduction</a:t>
            </a:r>
            <a:r>
              <a:rPr dirty="0" sz="1550" spc="-80"/>
              <a:t> </a:t>
            </a:r>
            <a:r>
              <a:rPr dirty="0" sz="1550" spc="-5"/>
              <a:t>of</a:t>
            </a:r>
            <a:r>
              <a:rPr dirty="0" sz="1550" spc="-80"/>
              <a:t> </a:t>
            </a:r>
            <a:r>
              <a:rPr dirty="0" sz="1550" spc="-65"/>
              <a:t>waste, </a:t>
            </a:r>
            <a:r>
              <a:rPr dirty="0" sz="1550" spc="-45"/>
              <a:t>optimize</a:t>
            </a:r>
            <a:r>
              <a:rPr dirty="0" sz="1550" spc="-85"/>
              <a:t> </a:t>
            </a:r>
            <a:r>
              <a:rPr dirty="0" sz="1550" spc="-35"/>
              <a:t>production)</a:t>
            </a:r>
            <a:endParaRPr sz="1550"/>
          </a:p>
        </p:txBody>
      </p:sp>
      <p:sp>
        <p:nvSpPr>
          <p:cNvPr id="12" name="object 12"/>
          <p:cNvSpPr txBox="1"/>
          <p:nvPr/>
        </p:nvSpPr>
        <p:spPr>
          <a:xfrm>
            <a:off x="3808476" y="6045453"/>
            <a:ext cx="451167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35">
                <a:latin typeface="Arial"/>
                <a:cs typeface="Arial"/>
              </a:rPr>
              <a:t>Mapping</a:t>
            </a:r>
            <a:r>
              <a:rPr dirty="0" sz="1000" spc="-6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of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clay</a:t>
            </a:r>
            <a:r>
              <a:rPr dirty="0" sz="1000" spc="-7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(left)</a:t>
            </a:r>
            <a:r>
              <a:rPr dirty="0" sz="1000" spc="-7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and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soil</a:t>
            </a:r>
            <a:r>
              <a:rPr dirty="0" sz="1000" spc="-7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organic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carbon</a:t>
            </a:r>
            <a:r>
              <a:rPr dirty="0" sz="1000" spc="-6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(right)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on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the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Jolanda</a:t>
            </a:r>
            <a:r>
              <a:rPr dirty="0" sz="1000" spc="-6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di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Savoia</a:t>
            </a:r>
            <a:r>
              <a:rPr dirty="0" sz="1000" spc="-6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farm</a:t>
            </a:r>
            <a:r>
              <a:rPr dirty="0" sz="1000" spc="-6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from </a:t>
            </a:r>
            <a:r>
              <a:rPr dirty="0" sz="1000" spc="-265">
                <a:latin typeface="Arial"/>
                <a:cs typeface="Arial"/>
              </a:rPr>
              <a:t> </a:t>
            </a:r>
            <a:r>
              <a:rPr dirty="0" sz="1000" spc="-105">
                <a:latin typeface="Arial"/>
                <a:cs typeface="Arial"/>
              </a:rPr>
              <a:t>PRISMA</a:t>
            </a:r>
            <a:r>
              <a:rPr dirty="0" sz="1000" spc="-8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using</a:t>
            </a:r>
            <a:r>
              <a:rPr dirty="0" sz="1000" spc="-6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-6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multi-date</a:t>
            </a:r>
            <a:r>
              <a:rPr dirty="0" sz="1000" spc="-7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approach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643121" y="3251453"/>
            <a:ext cx="8319770" cy="2806065"/>
            <a:chOff x="3643121" y="3251453"/>
            <a:chExt cx="8319770" cy="280606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10079" y="3377183"/>
              <a:ext cx="984404" cy="53187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745604" y="3372230"/>
              <a:ext cx="1062990" cy="542290"/>
            </a:xfrm>
            <a:custGeom>
              <a:avLst/>
              <a:gdLst/>
              <a:ahLst/>
              <a:cxnLst/>
              <a:rect l="l" t="t" r="r" b="b"/>
              <a:pathLst>
                <a:path w="1062990" h="542289">
                  <a:moveTo>
                    <a:pt x="0" y="541782"/>
                  </a:moveTo>
                  <a:lnTo>
                    <a:pt x="1062990" y="541782"/>
                  </a:lnTo>
                  <a:lnTo>
                    <a:pt x="1062990" y="0"/>
                  </a:lnTo>
                  <a:lnTo>
                    <a:pt x="0" y="0"/>
                  </a:lnTo>
                  <a:lnTo>
                    <a:pt x="0" y="541782"/>
                  </a:lnTo>
                  <a:close/>
                </a:path>
              </a:pathLst>
            </a:custGeom>
            <a:ln w="9906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43455" y="3447251"/>
              <a:ext cx="534439" cy="37178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868792" y="3256406"/>
              <a:ext cx="668655" cy="668655"/>
            </a:xfrm>
            <a:custGeom>
              <a:avLst/>
              <a:gdLst/>
              <a:ahLst/>
              <a:cxnLst/>
              <a:rect l="l" t="t" r="r" b="b"/>
              <a:pathLst>
                <a:path w="668654" h="668654">
                  <a:moveTo>
                    <a:pt x="0" y="668273"/>
                  </a:moveTo>
                  <a:lnTo>
                    <a:pt x="668274" y="668273"/>
                  </a:lnTo>
                  <a:lnTo>
                    <a:pt x="668274" y="0"/>
                  </a:lnTo>
                  <a:lnTo>
                    <a:pt x="0" y="0"/>
                  </a:lnTo>
                  <a:lnTo>
                    <a:pt x="0" y="668273"/>
                  </a:lnTo>
                  <a:close/>
                </a:path>
              </a:pathLst>
            </a:custGeom>
            <a:ln w="9906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43121" y="3386327"/>
              <a:ext cx="1344929" cy="4953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39105" y="3385565"/>
              <a:ext cx="499872" cy="50368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87633" y="3468877"/>
              <a:ext cx="762373" cy="3556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27188" y="3627881"/>
              <a:ext cx="3035449" cy="2429256"/>
            </a:xfrm>
            <a:prstGeom prst="rect">
              <a:avLst/>
            </a:prstGeom>
          </p:spPr>
        </p:pic>
      </p:grp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 spc="-90"/>
              <a:t>10</a:t>
            </a:fld>
            <a:r>
              <a:rPr dirty="0" spc="5"/>
              <a:t>/15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 spc="-80"/>
              <a:t>2ND</a:t>
            </a:r>
            <a:r>
              <a:rPr dirty="0" spc="-50"/>
              <a:t> </a:t>
            </a:r>
            <a:r>
              <a:rPr dirty="0" spc="-100"/>
              <a:t>EDITION</a:t>
            </a:r>
            <a:r>
              <a:rPr dirty="0" spc="-50"/>
              <a:t> </a:t>
            </a:r>
            <a:r>
              <a:rPr dirty="0" spc="-135"/>
              <a:t>EUROPEAN</a:t>
            </a:r>
            <a:r>
              <a:rPr dirty="0" spc="-70"/>
              <a:t> </a:t>
            </a:r>
            <a:r>
              <a:rPr dirty="0" spc="-105"/>
              <a:t>SYMPOSIUM</a:t>
            </a:r>
            <a:r>
              <a:rPr dirty="0" spc="-70"/>
              <a:t> </a:t>
            </a:r>
            <a:r>
              <a:rPr dirty="0" spc="-155"/>
              <a:t>BY</a:t>
            </a:r>
            <a:r>
              <a:rPr dirty="0" spc="-45"/>
              <a:t> </a:t>
            </a:r>
            <a:r>
              <a:rPr dirty="0" spc="-155"/>
              <a:t>NEREUS</a:t>
            </a:r>
            <a:r>
              <a:rPr dirty="0" spc="-60"/>
              <a:t> </a:t>
            </a:r>
            <a:r>
              <a:rPr dirty="0" spc="-125"/>
              <a:t>REGIONS,</a:t>
            </a:r>
            <a:r>
              <a:rPr dirty="0" spc="-60"/>
              <a:t> </a:t>
            </a:r>
            <a:r>
              <a:rPr dirty="0" spc="-100"/>
              <a:t>MATERA/BASILICATA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 spc="-50"/>
              <a:t>2</a:t>
            </a:r>
            <a:r>
              <a:rPr dirty="0" spc="-30"/>
              <a:t>8</a:t>
            </a:r>
            <a:r>
              <a:rPr dirty="0" spc="-35"/>
              <a:t>-</a:t>
            </a:r>
            <a:r>
              <a:rPr dirty="0" spc="-50"/>
              <a:t>29</a:t>
            </a:r>
            <a:r>
              <a:rPr dirty="0" spc="-45"/>
              <a:t> </a:t>
            </a:r>
            <a:r>
              <a:rPr dirty="0" spc="-200"/>
              <a:t>S</a:t>
            </a:r>
            <a:r>
              <a:rPr dirty="0" spc="-195"/>
              <a:t>E</a:t>
            </a:r>
            <a:r>
              <a:rPr dirty="0" spc="-145"/>
              <a:t>P</a:t>
            </a:r>
            <a:r>
              <a:rPr dirty="0" spc="-135"/>
              <a:t>T</a:t>
            </a:r>
            <a:r>
              <a:rPr dirty="0" spc="-180"/>
              <a:t>E</a:t>
            </a:r>
            <a:r>
              <a:rPr dirty="0" spc="-114"/>
              <a:t>MBER</a:t>
            </a:r>
            <a:r>
              <a:rPr dirty="0" spc="-75"/>
              <a:t> </a:t>
            </a:r>
            <a:r>
              <a:rPr dirty="0" spc="-50"/>
              <a:t>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5026" y="288544"/>
            <a:ext cx="5367020" cy="3302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30"/>
              <a:t>Preparatory</a:t>
            </a:r>
            <a:r>
              <a:rPr dirty="0" sz="2000" spc="-85"/>
              <a:t> </a:t>
            </a:r>
            <a:r>
              <a:rPr dirty="0" sz="2000" spc="-145"/>
              <a:t>and</a:t>
            </a:r>
            <a:r>
              <a:rPr dirty="0" sz="2000" spc="-90"/>
              <a:t> </a:t>
            </a:r>
            <a:r>
              <a:rPr dirty="0" sz="2000" spc="-145"/>
              <a:t>Dissemination</a:t>
            </a:r>
            <a:r>
              <a:rPr dirty="0" sz="2000" spc="-100"/>
              <a:t> </a:t>
            </a:r>
            <a:r>
              <a:rPr dirty="0" sz="2000" spc="-114"/>
              <a:t>activities:</a:t>
            </a:r>
            <a:r>
              <a:rPr dirty="0" sz="2000" spc="-100"/>
              <a:t> </a:t>
            </a:r>
            <a:r>
              <a:rPr dirty="0" sz="2000" spc="-160"/>
              <a:t>practices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64495" y="393954"/>
            <a:ext cx="1679448" cy="78714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74344" y="3447669"/>
            <a:ext cx="1777364" cy="1447165"/>
          </a:xfrm>
          <a:prstGeom prst="rect">
            <a:avLst/>
          </a:prstGeom>
          <a:solidFill>
            <a:srgbClr val="DFEBF6"/>
          </a:solidFill>
          <a:ln w="19050">
            <a:solidFill>
              <a:srgbClr val="4966AC"/>
            </a:solidFill>
          </a:ln>
        </p:spPr>
        <p:txBody>
          <a:bodyPr wrap="square" lIns="0" tIns="34925" rIns="0" bIns="0" rtlCol="0" vert="horz">
            <a:spAutoFit/>
          </a:bodyPr>
          <a:lstStyle/>
          <a:p>
            <a:pPr marL="265430" indent="-175260">
              <a:lnSpc>
                <a:spcPct val="100000"/>
              </a:lnSpc>
              <a:spcBef>
                <a:spcPts val="275"/>
              </a:spcBef>
              <a:buFont typeface="Wingdings"/>
              <a:buChar char=""/>
              <a:tabLst>
                <a:tab pos="266065" algn="l"/>
              </a:tabLst>
            </a:pPr>
            <a:r>
              <a:rPr dirty="0" sz="1300" spc="-145">
                <a:latin typeface="Arial"/>
                <a:cs typeface="Arial"/>
              </a:rPr>
              <a:t>A</a:t>
            </a:r>
            <a:r>
              <a:rPr dirty="0" sz="1300" spc="-290">
                <a:latin typeface="Arial"/>
                <a:cs typeface="Arial"/>
              </a:rPr>
              <a:t>S</a:t>
            </a:r>
            <a:r>
              <a:rPr dirty="0" sz="1300" spc="-45">
                <a:latin typeface="Arial"/>
                <a:cs typeface="Arial"/>
              </a:rPr>
              <a:t>I</a:t>
            </a:r>
            <a:r>
              <a:rPr dirty="0" sz="1300" spc="-100">
                <a:latin typeface="Arial"/>
                <a:cs typeface="Arial"/>
              </a:rPr>
              <a:t> </a:t>
            </a:r>
            <a:r>
              <a:rPr dirty="0" sz="1300" spc="-75">
                <a:latin typeface="Arial"/>
                <a:cs typeface="Arial"/>
              </a:rPr>
              <a:t>–</a:t>
            </a:r>
            <a:r>
              <a:rPr dirty="0" sz="1300" spc="-90">
                <a:latin typeface="Arial"/>
                <a:cs typeface="Arial"/>
              </a:rPr>
              <a:t> </a:t>
            </a:r>
            <a:r>
              <a:rPr dirty="0" sz="1300" spc="-130">
                <a:latin typeface="Arial"/>
                <a:cs typeface="Arial"/>
              </a:rPr>
              <a:t>U</a:t>
            </a:r>
            <a:r>
              <a:rPr dirty="0" sz="1300" spc="-120">
                <a:latin typeface="Arial"/>
                <a:cs typeface="Arial"/>
              </a:rPr>
              <a:t>N</a:t>
            </a:r>
            <a:r>
              <a:rPr dirty="0" sz="1300" spc="-55">
                <a:latin typeface="Arial"/>
                <a:cs typeface="Arial"/>
              </a:rPr>
              <a:t>I</a:t>
            </a:r>
            <a:r>
              <a:rPr dirty="0" sz="1300" spc="-10">
                <a:latin typeface="Arial"/>
                <a:cs typeface="Arial"/>
              </a:rPr>
              <a:t>M</a:t>
            </a:r>
            <a:r>
              <a:rPr dirty="0" sz="1300" spc="-45">
                <a:latin typeface="Arial"/>
                <a:cs typeface="Arial"/>
              </a:rPr>
              <a:t>I</a:t>
            </a:r>
            <a:r>
              <a:rPr dirty="0" sz="1300" spc="-100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p</a:t>
            </a:r>
            <a:r>
              <a:rPr dirty="0" sz="1300" spc="-20">
                <a:latin typeface="Arial"/>
                <a:cs typeface="Arial"/>
              </a:rPr>
              <a:t>r</a:t>
            </a:r>
            <a:r>
              <a:rPr dirty="0" sz="1300" spc="-60">
                <a:latin typeface="Arial"/>
                <a:cs typeface="Arial"/>
              </a:rPr>
              <a:t>o</a:t>
            </a:r>
            <a:r>
              <a:rPr dirty="0" sz="1300" spc="-20">
                <a:latin typeface="Arial"/>
                <a:cs typeface="Arial"/>
              </a:rPr>
              <a:t>j</a:t>
            </a:r>
            <a:r>
              <a:rPr dirty="0" sz="1300" spc="-70">
                <a:latin typeface="Arial"/>
                <a:cs typeface="Arial"/>
              </a:rPr>
              <a:t>e</a:t>
            </a:r>
            <a:r>
              <a:rPr dirty="0" sz="1300" spc="-114">
                <a:latin typeface="Arial"/>
                <a:cs typeface="Arial"/>
              </a:rPr>
              <a:t>c</a:t>
            </a:r>
            <a:r>
              <a:rPr dirty="0" sz="1300" spc="65">
                <a:latin typeface="Arial"/>
                <a:cs typeface="Arial"/>
              </a:rPr>
              <a:t>t</a:t>
            </a:r>
            <a:endParaRPr sz="1300">
              <a:latin typeface="Arial"/>
              <a:cs typeface="Arial"/>
            </a:endParaRPr>
          </a:p>
          <a:p>
            <a:pPr marL="265430" indent="-175260">
              <a:lnSpc>
                <a:spcPct val="100000"/>
              </a:lnSpc>
              <a:spcBef>
                <a:spcPts val="305"/>
              </a:spcBef>
              <a:buFont typeface="Wingdings"/>
              <a:buChar char=""/>
              <a:tabLst>
                <a:tab pos="266065" algn="l"/>
              </a:tabLst>
            </a:pPr>
            <a:r>
              <a:rPr dirty="0" sz="1300" spc="-65">
                <a:latin typeface="Arial"/>
                <a:cs typeface="Arial"/>
              </a:rPr>
              <a:t>3</a:t>
            </a:r>
            <a:r>
              <a:rPr dirty="0" sz="1300" spc="-85">
                <a:latin typeface="Arial"/>
                <a:cs typeface="Arial"/>
              </a:rPr>
              <a:t> </a:t>
            </a:r>
            <a:r>
              <a:rPr dirty="0" sz="1300" spc="-105">
                <a:latin typeface="Arial"/>
                <a:cs typeface="Arial"/>
              </a:rPr>
              <a:t>y</a:t>
            </a:r>
            <a:r>
              <a:rPr dirty="0" sz="1300" spc="-90">
                <a:latin typeface="Arial"/>
                <a:cs typeface="Arial"/>
              </a:rPr>
              <a:t>e</a:t>
            </a:r>
            <a:r>
              <a:rPr dirty="0" sz="1300" spc="-130">
                <a:latin typeface="Arial"/>
                <a:cs typeface="Arial"/>
              </a:rPr>
              <a:t>a</a:t>
            </a:r>
            <a:r>
              <a:rPr dirty="0" sz="1300" spc="-20">
                <a:latin typeface="Arial"/>
                <a:cs typeface="Arial"/>
              </a:rPr>
              <a:t>r</a:t>
            </a:r>
            <a:r>
              <a:rPr dirty="0" sz="1300" spc="-150">
                <a:latin typeface="Arial"/>
                <a:cs typeface="Arial"/>
              </a:rPr>
              <a:t>s</a:t>
            </a:r>
            <a:r>
              <a:rPr dirty="0" sz="1300" spc="-100">
                <a:latin typeface="Arial"/>
                <a:cs typeface="Arial"/>
              </a:rPr>
              <a:t> </a:t>
            </a:r>
            <a:r>
              <a:rPr dirty="0" sz="1300" spc="-175">
                <a:latin typeface="Arial"/>
                <a:cs typeface="Arial"/>
              </a:rPr>
              <a:t>s</a:t>
            </a:r>
            <a:r>
              <a:rPr dirty="0" sz="1300" spc="5">
                <a:latin typeface="Arial"/>
                <a:cs typeface="Arial"/>
              </a:rPr>
              <a:t>t</a:t>
            </a:r>
            <a:r>
              <a:rPr dirty="0" sz="1300">
                <a:latin typeface="Arial"/>
                <a:cs typeface="Arial"/>
              </a:rPr>
              <a:t>u</a:t>
            </a:r>
            <a:r>
              <a:rPr dirty="0" sz="1300" spc="-55">
                <a:latin typeface="Arial"/>
                <a:cs typeface="Arial"/>
              </a:rPr>
              <a:t>d</a:t>
            </a:r>
            <a:r>
              <a:rPr dirty="0" sz="1300" spc="-80">
                <a:latin typeface="Arial"/>
                <a:cs typeface="Arial"/>
              </a:rPr>
              <a:t>y</a:t>
            </a:r>
            <a:endParaRPr sz="1300">
              <a:latin typeface="Arial"/>
              <a:cs typeface="Arial"/>
            </a:endParaRPr>
          </a:p>
          <a:p>
            <a:pPr marL="265430" indent="-17526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266065" algn="l"/>
              </a:tabLst>
            </a:pPr>
            <a:r>
              <a:rPr dirty="0" sz="1300" spc="-75">
                <a:latin typeface="Arial"/>
                <a:cs typeface="Arial"/>
              </a:rPr>
              <a:t>12</a:t>
            </a:r>
            <a:r>
              <a:rPr dirty="0" sz="1300" spc="-65">
                <a:latin typeface="Arial"/>
                <a:cs typeface="Arial"/>
              </a:rPr>
              <a:t>0</a:t>
            </a:r>
            <a:r>
              <a:rPr dirty="0" sz="1300" spc="-95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p</a:t>
            </a:r>
            <a:r>
              <a:rPr dirty="0" sz="1300" spc="-125">
                <a:latin typeface="Arial"/>
                <a:cs typeface="Arial"/>
              </a:rPr>
              <a:t>a</a:t>
            </a:r>
            <a:r>
              <a:rPr dirty="0" sz="1300">
                <a:latin typeface="Arial"/>
                <a:cs typeface="Arial"/>
              </a:rPr>
              <a:t>r</a:t>
            </a:r>
            <a:r>
              <a:rPr dirty="0" sz="1300" spc="35">
                <a:latin typeface="Arial"/>
                <a:cs typeface="Arial"/>
              </a:rPr>
              <a:t>t</a:t>
            </a:r>
            <a:r>
              <a:rPr dirty="0" sz="1300" spc="15">
                <a:latin typeface="Arial"/>
                <a:cs typeface="Arial"/>
              </a:rPr>
              <a:t>i</a:t>
            </a:r>
            <a:r>
              <a:rPr dirty="0" sz="1300" spc="-110">
                <a:latin typeface="Arial"/>
                <a:cs typeface="Arial"/>
              </a:rPr>
              <a:t>c</a:t>
            </a:r>
            <a:r>
              <a:rPr dirty="0" sz="1300" spc="-10">
                <a:latin typeface="Arial"/>
                <a:cs typeface="Arial"/>
              </a:rPr>
              <a:t>i</a:t>
            </a:r>
            <a:r>
              <a:rPr dirty="0" sz="1300" spc="-60">
                <a:latin typeface="Arial"/>
                <a:cs typeface="Arial"/>
              </a:rPr>
              <a:t>p</a:t>
            </a:r>
            <a:r>
              <a:rPr dirty="0" sz="1300" spc="-130">
                <a:latin typeface="Arial"/>
                <a:cs typeface="Arial"/>
              </a:rPr>
              <a:t>a</a:t>
            </a:r>
            <a:r>
              <a:rPr dirty="0" sz="1300" spc="-80">
                <a:latin typeface="Arial"/>
                <a:cs typeface="Arial"/>
              </a:rPr>
              <a:t>n</a:t>
            </a:r>
            <a:r>
              <a:rPr dirty="0" sz="1300" spc="-40">
                <a:latin typeface="Arial"/>
                <a:cs typeface="Arial"/>
              </a:rPr>
              <a:t>ts</a:t>
            </a:r>
            <a:endParaRPr sz="1300">
              <a:latin typeface="Arial"/>
              <a:cs typeface="Arial"/>
            </a:endParaRPr>
          </a:p>
          <a:p>
            <a:pPr marL="265430" indent="-17526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266065" algn="l"/>
              </a:tabLst>
            </a:pPr>
            <a:r>
              <a:rPr dirty="0" sz="1300" spc="-75">
                <a:latin typeface="Arial"/>
                <a:cs typeface="Arial"/>
              </a:rPr>
              <a:t>6</a:t>
            </a:r>
            <a:r>
              <a:rPr dirty="0" sz="1300" spc="-65">
                <a:latin typeface="Arial"/>
                <a:cs typeface="Arial"/>
              </a:rPr>
              <a:t>3</a:t>
            </a:r>
            <a:r>
              <a:rPr dirty="0" sz="1300" spc="-85">
                <a:latin typeface="Arial"/>
                <a:cs typeface="Arial"/>
              </a:rPr>
              <a:t> </a:t>
            </a:r>
            <a:r>
              <a:rPr dirty="0" sz="1300" spc="-114">
                <a:latin typeface="Arial"/>
                <a:cs typeface="Arial"/>
              </a:rPr>
              <a:t>c</a:t>
            </a:r>
            <a:r>
              <a:rPr dirty="0" sz="1300" spc="-60">
                <a:latin typeface="Arial"/>
                <a:cs typeface="Arial"/>
              </a:rPr>
              <a:t>o</a:t>
            </a:r>
            <a:r>
              <a:rPr dirty="0" sz="1300" spc="-75">
                <a:latin typeface="Arial"/>
                <a:cs typeface="Arial"/>
              </a:rPr>
              <a:t>m</a:t>
            </a:r>
            <a:r>
              <a:rPr dirty="0" sz="1300" spc="-60">
                <a:latin typeface="Arial"/>
                <a:cs typeface="Arial"/>
              </a:rPr>
              <a:t>p</a:t>
            </a:r>
            <a:r>
              <a:rPr dirty="0" sz="1300" spc="-130">
                <a:latin typeface="Arial"/>
                <a:cs typeface="Arial"/>
              </a:rPr>
              <a:t>a</a:t>
            </a:r>
            <a:r>
              <a:rPr dirty="0" sz="1300" spc="-70">
                <a:latin typeface="Arial"/>
                <a:cs typeface="Arial"/>
              </a:rPr>
              <a:t>n</a:t>
            </a:r>
            <a:r>
              <a:rPr dirty="0" sz="1300" spc="-10">
                <a:latin typeface="Arial"/>
                <a:cs typeface="Arial"/>
              </a:rPr>
              <a:t>i</a:t>
            </a:r>
            <a:r>
              <a:rPr dirty="0" sz="1300" spc="-95">
                <a:latin typeface="Arial"/>
                <a:cs typeface="Arial"/>
              </a:rPr>
              <a:t>e</a:t>
            </a:r>
            <a:r>
              <a:rPr dirty="0" sz="1300" spc="-150">
                <a:latin typeface="Arial"/>
                <a:cs typeface="Arial"/>
              </a:rPr>
              <a:t>s</a:t>
            </a:r>
            <a:endParaRPr sz="1300">
              <a:latin typeface="Arial"/>
              <a:cs typeface="Arial"/>
            </a:endParaRPr>
          </a:p>
          <a:p>
            <a:pPr marL="265430" marR="635635" indent="-174625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266065" algn="l"/>
              </a:tabLst>
            </a:pPr>
            <a:r>
              <a:rPr dirty="0" sz="1300" spc="-75">
                <a:latin typeface="Arial"/>
                <a:cs typeface="Arial"/>
              </a:rPr>
              <a:t>5</a:t>
            </a:r>
            <a:r>
              <a:rPr dirty="0" sz="1300" spc="-65">
                <a:latin typeface="Arial"/>
                <a:cs typeface="Arial"/>
              </a:rPr>
              <a:t>7</a:t>
            </a:r>
            <a:r>
              <a:rPr dirty="0" sz="1300" spc="-8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r</a:t>
            </a:r>
            <a:r>
              <a:rPr dirty="0" sz="1300" spc="-90">
                <a:latin typeface="Arial"/>
                <a:cs typeface="Arial"/>
              </a:rPr>
              <a:t>e</a:t>
            </a:r>
            <a:r>
              <a:rPr dirty="0" sz="1300" spc="-165">
                <a:latin typeface="Arial"/>
                <a:cs typeface="Arial"/>
              </a:rPr>
              <a:t>s</a:t>
            </a:r>
            <a:r>
              <a:rPr dirty="0" sz="1300" spc="-95">
                <a:latin typeface="Arial"/>
                <a:cs typeface="Arial"/>
              </a:rPr>
              <a:t>e</a:t>
            </a:r>
            <a:r>
              <a:rPr dirty="0" sz="1300" spc="-130">
                <a:latin typeface="Arial"/>
                <a:cs typeface="Arial"/>
              </a:rPr>
              <a:t>a</a:t>
            </a:r>
            <a:r>
              <a:rPr dirty="0" sz="1300" spc="-20">
                <a:latin typeface="Arial"/>
                <a:cs typeface="Arial"/>
              </a:rPr>
              <a:t>r</a:t>
            </a:r>
            <a:r>
              <a:rPr dirty="0" sz="1300" spc="-114">
                <a:latin typeface="Arial"/>
                <a:cs typeface="Arial"/>
              </a:rPr>
              <a:t>c</a:t>
            </a:r>
            <a:r>
              <a:rPr dirty="0" sz="1300" spc="-35">
                <a:latin typeface="Arial"/>
                <a:cs typeface="Arial"/>
              </a:rPr>
              <a:t>h  </a:t>
            </a:r>
            <a:r>
              <a:rPr dirty="0" sz="1300" spc="-55">
                <a:latin typeface="Arial"/>
                <a:cs typeface="Arial"/>
              </a:rPr>
              <a:t>o</a:t>
            </a:r>
            <a:r>
              <a:rPr dirty="0" sz="1300" spc="-10">
                <a:latin typeface="Arial"/>
                <a:cs typeface="Arial"/>
              </a:rPr>
              <a:t>r</a:t>
            </a:r>
            <a:r>
              <a:rPr dirty="0" sz="1300" spc="-150">
                <a:latin typeface="Arial"/>
                <a:cs typeface="Arial"/>
              </a:rPr>
              <a:t>g</a:t>
            </a:r>
            <a:r>
              <a:rPr dirty="0" sz="1300" spc="-130">
                <a:latin typeface="Arial"/>
                <a:cs typeface="Arial"/>
              </a:rPr>
              <a:t>a</a:t>
            </a:r>
            <a:r>
              <a:rPr dirty="0" sz="1300" spc="-70">
                <a:latin typeface="Arial"/>
                <a:cs typeface="Arial"/>
              </a:rPr>
              <a:t>n</a:t>
            </a:r>
            <a:r>
              <a:rPr dirty="0" sz="1300" spc="-10">
                <a:latin typeface="Arial"/>
                <a:cs typeface="Arial"/>
              </a:rPr>
              <a:t>i</a:t>
            </a:r>
            <a:r>
              <a:rPr dirty="0" sz="1300" spc="-175">
                <a:latin typeface="Arial"/>
                <a:cs typeface="Arial"/>
              </a:rPr>
              <a:t>z</a:t>
            </a:r>
            <a:r>
              <a:rPr dirty="0" sz="1300" spc="-140">
                <a:latin typeface="Arial"/>
                <a:cs typeface="Arial"/>
              </a:rPr>
              <a:t>a</a:t>
            </a:r>
            <a:r>
              <a:rPr dirty="0" sz="1300" spc="35">
                <a:latin typeface="Arial"/>
                <a:cs typeface="Arial"/>
              </a:rPr>
              <a:t>t</a:t>
            </a:r>
            <a:r>
              <a:rPr dirty="0" sz="1300" spc="15">
                <a:latin typeface="Arial"/>
                <a:cs typeface="Arial"/>
              </a:rPr>
              <a:t>i</a:t>
            </a:r>
            <a:r>
              <a:rPr dirty="0" sz="1300" spc="-60">
                <a:latin typeface="Arial"/>
                <a:cs typeface="Arial"/>
              </a:rPr>
              <a:t>o</a:t>
            </a:r>
            <a:r>
              <a:rPr dirty="0" sz="1300" spc="-60">
                <a:latin typeface="Arial"/>
                <a:cs typeface="Arial"/>
              </a:rPr>
              <a:t>n</a:t>
            </a:r>
            <a:r>
              <a:rPr dirty="0" sz="1300" spc="-150">
                <a:latin typeface="Arial"/>
                <a:cs typeface="Arial"/>
              </a:rPr>
              <a:t>s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7458" y="1680357"/>
            <a:ext cx="726891" cy="76408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08837" y="985266"/>
            <a:ext cx="1508760" cy="557530"/>
            <a:chOff x="608837" y="985266"/>
            <a:chExt cx="1508760" cy="557530"/>
          </a:xfrm>
        </p:grpSpPr>
        <p:sp>
          <p:nvSpPr>
            <p:cNvPr id="7" name="object 7"/>
            <p:cNvSpPr/>
            <p:nvPr/>
          </p:nvSpPr>
          <p:spPr>
            <a:xfrm>
              <a:off x="616838" y="993267"/>
              <a:ext cx="1492885" cy="541020"/>
            </a:xfrm>
            <a:custGeom>
              <a:avLst/>
              <a:gdLst/>
              <a:ahLst/>
              <a:cxnLst/>
              <a:rect l="l" t="t" r="r" b="b"/>
              <a:pathLst>
                <a:path w="1492885" h="541019">
                  <a:moveTo>
                    <a:pt x="1402588" y="0"/>
                  </a:moveTo>
                  <a:lnTo>
                    <a:pt x="90170" y="0"/>
                  </a:lnTo>
                  <a:lnTo>
                    <a:pt x="55072" y="7088"/>
                  </a:lnTo>
                  <a:lnTo>
                    <a:pt x="26411" y="26416"/>
                  </a:lnTo>
                  <a:lnTo>
                    <a:pt x="7086" y="55078"/>
                  </a:lnTo>
                  <a:lnTo>
                    <a:pt x="0" y="90170"/>
                  </a:lnTo>
                  <a:lnTo>
                    <a:pt x="0" y="450850"/>
                  </a:lnTo>
                  <a:lnTo>
                    <a:pt x="7086" y="485941"/>
                  </a:lnTo>
                  <a:lnTo>
                    <a:pt x="26411" y="514603"/>
                  </a:lnTo>
                  <a:lnTo>
                    <a:pt x="55072" y="533931"/>
                  </a:lnTo>
                  <a:lnTo>
                    <a:pt x="90170" y="541020"/>
                  </a:lnTo>
                  <a:lnTo>
                    <a:pt x="1402588" y="541020"/>
                  </a:lnTo>
                  <a:lnTo>
                    <a:pt x="1437679" y="533931"/>
                  </a:lnTo>
                  <a:lnTo>
                    <a:pt x="1466342" y="514603"/>
                  </a:lnTo>
                  <a:lnTo>
                    <a:pt x="1485669" y="485941"/>
                  </a:lnTo>
                  <a:lnTo>
                    <a:pt x="1492758" y="450850"/>
                  </a:lnTo>
                  <a:lnTo>
                    <a:pt x="1492758" y="90170"/>
                  </a:lnTo>
                  <a:lnTo>
                    <a:pt x="1485669" y="55078"/>
                  </a:lnTo>
                  <a:lnTo>
                    <a:pt x="1466342" y="26416"/>
                  </a:lnTo>
                  <a:lnTo>
                    <a:pt x="1437679" y="7088"/>
                  </a:lnTo>
                  <a:lnTo>
                    <a:pt x="1402588" y="0"/>
                  </a:lnTo>
                  <a:close/>
                </a:path>
              </a:pathLst>
            </a:custGeom>
            <a:solidFill>
              <a:srgbClr val="ACCA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16838" y="993267"/>
              <a:ext cx="1492885" cy="541020"/>
            </a:xfrm>
            <a:custGeom>
              <a:avLst/>
              <a:gdLst/>
              <a:ahLst/>
              <a:cxnLst/>
              <a:rect l="l" t="t" r="r" b="b"/>
              <a:pathLst>
                <a:path w="1492885" h="541019">
                  <a:moveTo>
                    <a:pt x="0" y="90170"/>
                  </a:moveTo>
                  <a:lnTo>
                    <a:pt x="7086" y="55078"/>
                  </a:lnTo>
                  <a:lnTo>
                    <a:pt x="26411" y="26416"/>
                  </a:lnTo>
                  <a:lnTo>
                    <a:pt x="55072" y="7088"/>
                  </a:lnTo>
                  <a:lnTo>
                    <a:pt x="90170" y="0"/>
                  </a:lnTo>
                  <a:lnTo>
                    <a:pt x="1402588" y="0"/>
                  </a:lnTo>
                  <a:lnTo>
                    <a:pt x="1437679" y="7088"/>
                  </a:lnTo>
                  <a:lnTo>
                    <a:pt x="1466342" y="26416"/>
                  </a:lnTo>
                  <a:lnTo>
                    <a:pt x="1485669" y="55078"/>
                  </a:lnTo>
                  <a:lnTo>
                    <a:pt x="1492758" y="90170"/>
                  </a:lnTo>
                  <a:lnTo>
                    <a:pt x="1492758" y="450850"/>
                  </a:lnTo>
                  <a:lnTo>
                    <a:pt x="1485669" y="485941"/>
                  </a:lnTo>
                  <a:lnTo>
                    <a:pt x="1466342" y="514603"/>
                  </a:lnTo>
                  <a:lnTo>
                    <a:pt x="1437679" y="533931"/>
                  </a:lnTo>
                  <a:lnTo>
                    <a:pt x="1402588" y="541020"/>
                  </a:lnTo>
                  <a:lnTo>
                    <a:pt x="90170" y="541020"/>
                  </a:lnTo>
                  <a:lnTo>
                    <a:pt x="55072" y="533931"/>
                  </a:lnTo>
                  <a:lnTo>
                    <a:pt x="26411" y="514603"/>
                  </a:lnTo>
                  <a:lnTo>
                    <a:pt x="7086" y="485941"/>
                  </a:lnTo>
                  <a:lnTo>
                    <a:pt x="0" y="450850"/>
                  </a:lnTo>
                  <a:lnTo>
                    <a:pt x="0" y="90170"/>
                  </a:lnTo>
                  <a:close/>
                </a:path>
              </a:pathLst>
            </a:custGeom>
            <a:ln w="16002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145794" y="1116075"/>
            <a:ext cx="43434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90">
                <a:solidFill>
                  <a:srgbClr val="001F5F"/>
                </a:solidFill>
                <a:latin typeface="Arial"/>
                <a:cs typeface="Arial"/>
              </a:rPr>
              <a:t>2021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1212" y="2546223"/>
            <a:ext cx="1603375" cy="656590"/>
          </a:xfrm>
          <a:custGeom>
            <a:avLst/>
            <a:gdLst/>
            <a:ahLst/>
            <a:cxnLst/>
            <a:rect l="l" t="t" r="r" b="b"/>
            <a:pathLst>
              <a:path w="1603375" h="656589">
                <a:moveTo>
                  <a:pt x="0" y="109347"/>
                </a:moveTo>
                <a:lnTo>
                  <a:pt x="8593" y="66758"/>
                </a:lnTo>
                <a:lnTo>
                  <a:pt x="32027" y="32003"/>
                </a:lnTo>
                <a:lnTo>
                  <a:pt x="66785" y="8584"/>
                </a:lnTo>
                <a:lnTo>
                  <a:pt x="109347" y="0"/>
                </a:lnTo>
                <a:lnTo>
                  <a:pt x="1493901" y="0"/>
                </a:lnTo>
                <a:lnTo>
                  <a:pt x="1536489" y="8584"/>
                </a:lnTo>
                <a:lnTo>
                  <a:pt x="1571244" y="32003"/>
                </a:lnTo>
                <a:lnTo>
                  <a:pt x="1594663" y="66758"/>
                </a:lnTo>
                <a:lnTo>
                  <a:pt x="1603248" y="109347"/>
                </a:lnTo>
                <a:lnTo>
                  <a:pt x="1603248" y="546735"/>
                </a:lnTo>
                <a:lnTo>
                  <a:pt x="1594663" y="589323"/>
                </a:lnTo>
                <a:lnTo>
                  <a:pt x="1571244" y="624077"/>
                </a:lnTo>
                <a:lnTo>
                  <a:pt x="1536489" y="647497"/>
                </a:lnTo>
                <a:lnTo>
                  <a:pt x="1493901" y="656081"/>
                </a:lnTo>
                <a:lnTo>
                  <a:pt x="109347" y="656081"/>
                </a:lnTo>
                <a:lnTo>
                  <a:pt x="66785" y="647497"/>
                </a:lnTo>
                <a:lnTo>
                  <a:pt x="32027" y="624077"/>
                </a:lnTo>
                <a:lnTo>
                  <a:pt x="8593" y="589323"/>
                </a:lnTo>
                <a:lnTo>
                  <a:pt x="0" y="546735"/>
                </a:lnTo>
                <a:lnTo>
                  <a:pt x="0" y="109347"/>
                </a:lnTo>
                <a:close/>
              </a:path>
            </a:pathLst>
          </a:custGeom>
          <a:ln w="16001">
            <a:solidFill>
              <a:srgbClr val="34487C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31519" y="2577084"/>
            <a:ext cx="126428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56515" marR="5080" indent="-44450">
              <a:lnSpc>
                <a:spcPct val="100000"/>
              </a:lnSpc>
              <a:spcBef>
                <a:spcPts val="100"/>
              </a:spcBef>
            </a:pPr>
            <a:r>
              <a:rPr dirty="0" sz="1200" spc="-235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dirty="0" sz="1200" spc="-55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200" spc="-17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200" spc="4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200" spc="-4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dirty="0" sz="1200" spc="-6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dirty="0" sz="1200" spc="-8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200" spc="-6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200" spc="-10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200" spc="2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dirty="0" sz="1200" spc="25">
                <a:solidFill>
                  <a:srgbClr val="001F5F"/>
                </a:solidFill>
                <a:latin typeface="Arial"/>
                <a:cs typeface="Arial"/>
              </a:rPr>
              <a:t>it</a:t>
            </a:r>
            <a:r>
              <a:rPr dirty="0" sz="12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75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200" spc="-9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200" spc="-114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200" spc="-25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dirty="0" sz="1200" spc="-75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dirty="0" sz="1200" spc="-155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200" spc="-1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200" spc="-100">
                <a:solidFill>
                  <a:srgbClr val="001F5F"/>
                </a:solidFill>
                <a:latin typeface="Arial"/>
                <a:cs typeface="Arial"/>
              </a:rPr>
              <a:t>s  </a:t>
            </a:r>
            <a:r>
              <a:rPr dirty="0" sz="1200" spc="-2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200" spc="-1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dirty="0" sz="12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55">
                <a:solidFill>
                  <a:srgbClr val="001F5F"/>
                </a:solidFill>
                <a:latin typeface="Arial"/>
                <a:cs typeface="Arial"/>
              </a:rPr>
              <a:t>pub</a:t>
            </a:r>
            <a:r>
              <a:rPr dirty="0" sz="1200" spc="-5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dirty="0" sz="1200" spc="-1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200" spc="-9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dirty="0" sz="12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55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dirty="0" sz="1200" spc="-25">
                <a:solidFill>
                  <a:srgbClr val="001F5F"/>
                </a:solidFill>
                <a:latin typeface="Arial"/>
                <a:cs typeface="Arial"/>
              </a:rPr>
              <a:t>ol</a:t>
            </a:r>
            <a:r>
              <a:rPr dirty="0" sz="1200" spc="-2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200" spc="-10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dirty="0" sz="1200" spc="-2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200" spc="-7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200" spc="-14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200" spc="-10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001F5F"/>
                </a:solidFill>
                <a:latin typeface="Arial"/>
                <a:cs typeface="Arial"/>
              </a:rPr>
              <a:t>in  </a:t>
            </a:r>
            <a:r>
              <a:rPr dirty="0" sz="1200" spc="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200" spc="5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dirty="0" sz="1200" spc="-75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2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9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200" spc="-11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dirty="0" sz="1200" spc="-114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200" spc="-105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dirty="0" sz="1200" spc="-75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2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10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200" spc="-125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200" spc="-10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dirty="0" sz="1200" spc="4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200" spc="-6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200" spc="10">
                <a:solidFill>
                  <a:srgbClr val="001F5F"/>
                </a:solidFill>
                <a:latin typeface="Arial"/>
                <a:cs typeface="Arial"/>
              </a:rPr>
              <a:t>r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08326" y="1029461"/>
            <a:ext cx="6591300" cy="2417826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2612517" y="3675507"/>
            <a:ext cx="6587490" cy="864235"/>
          </a:xfrm>
          <a:custGeom>
            <a:avLst/>
            <a:gdLst/>
            <a:ahLst/>
            <a:cxnLst/>
            <a:rect l="l" t="t" r="r" b="b"/>
            <a:pathLst>
              <a:path w="6587490" h="864235">
                <a:moveTo>
                  <a:pt x="0" y="144018"/>
                </a:moveTo>
                <a:lnTo>
                  <a:pt x="7345" y="98511"/>
                </a:lnTo>
                <a:lnTo>
                  <a:pt x="27797" y="58978"/>
                </a:lnTo>
                <a:lnTo>
                  <a:pt x="58978" y="27797"/>
                </a:lnTo>
                <a:lnTo>
                  <a:pt x="98511" y="7345"/>
                </a:lnTo>
                <a:lnTo>
                  <a:pt x="144018" y="0"/>
                </a:lnTo>
                <a:lnTo>
                  <a:pt x="6443472" y="0"/>
                </a:lnTo>
                <a:lnTo>
                  <a:pt x="6488978" y="7345"/>
                </a:lnTo>
                <a:lnTo>
                  <a:pt x="6528511" y="27797"/>
                </a:lnTo>
                <a:lnTo>
                  <a:pt x="6559692" y="58978"/>
                </a:lnTo>
                <a:lnTo>
                  <a:pt x="6580144" y="98511"/>
                </a:lnTo>
                <a:lnTo>
                  <a:pt x="6587489" y="144018"/>
                </a:lnTo>
                <a:lnTo>
                  <a:pt x="6587489" y="720090"/>
                </a:lnTo>
                <a:lnTo>
                  <a:pt x="6580144" y="765596"/>
                </a:lnTo>
                <a:lnTo>
                  <a:pt x="6559692" y="805129"/>
                </a:lnTo>
                <a:lnTo>
                  <a:pt x="6528511" y="836310"/>
                </a:lnTo>
                <a:lnTo>
                  <a:pt x="6488978" y="856762"/>
                </a:lnTo>
                <a:lnTo>
                  <a:pt x="6443472" y="864108"/>
                </a:lnTo>
                <a:lnTo>
                  <a:pt x="144018" y="864108"/>
                </a:lnTo>
                <a:lnTo>
                  <a:pt x="98511" y="856762"/>
                </a:lnTo>
                <a:lnTo>
                  <a:pt x="58978" y="836310"/>
                </a:lnTo>
                <a:lnTo>
                  <a:pt x="27797" y="805129"/>
                </a:lnTo>
                <a:lnTo>
                  <a:pt x="7345" y="765596"/>
                </a:lnTo>
                <a:lnTo>
                  <a:pt x="0" y="720090"/>
                </a:lnTo>
                <a:lnTo>
                  <a:pt x="0" y="144018"/>
                </a:lnTo>
                <a:close/>
              </a:path>
            </a:pathLst>
          </a:custGeom>
          <a:ln w="16001">
            <a:solidFill>
              <a:srgbClr val="34487C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022854" y="3861308"/>
            <a:ext cx="5767070" cy="470534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655320" marR="5080" indent="-643255">
              <a:lnSpc>
                <a:spcPct val="100899"/>
              </a:lnSpc>
              <a:spcBef>
                <a:spcPts val="85"/>
              </a:spcBef>
            </a:pPr>
            <a:r>
              <a:rPr dirty="0" sz="1300" spc="-100">
                <a:solidFill>
                  <a:srgbClr val="001F5F"/>
                </a:solidFill>
                <a:latin typeface="Arial"/>
                <a:cs typeface="Arial"/>
              </a:rPr>
              <a:t>Sectors</a:t>
            </a:r>
            <a:r>
              <a:rPr dirty="0" sz="13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001F5F"/>
                </a:solidFill>
                <a:latin typeface="Arial"/>
                <a:cs typeface="Arial"/>
              </a:rPr>
              <a:t>with</a:t>
            </a:r>
            <a:r>
              <a:rPr dirty="0" sz="13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3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45">
                <a:solidFill>
                  <a:srgbClr val="001F5F"/>
                </a:solidFill>
                <a:latin typeface="Arial"/>
                <a:cs typeface="Arial"/>
              </a:rPr>
              <a:t>major</a:t>
            </a:r>
            <a:r>
              <a:rPr dirty="0" sz="13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80">
                <a:solidFill>
                  <a:srgbClr val="001F5F"/>
                </a:solidFill>
                <a:latin typeface="Arial"/>
                <a:cs typeface="Arial"/>
              </a:rPr>
              <a:t>increase</a:t>
            </a:r>
            <a:r>
              <a:rPr dirty="0" sz="13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dirty="0" sz="13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3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75">
                <a:solidFill>
                  <a:srgbClr val="001F5F"/>
                </a:solidFill>
                <a:latin typeface="Arial"/>
                <a:cs typeface="Arial"/>
              </a:rPr>
              <a:t>economic</a:t>
            </a:r>
            <a:r>
              <a:rPr dirty="0" sz="13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65">
                <a:solidFill>
                  <a:srgbClr val="001F5F"/>
                </a:solidFill>
                <a:latin typeface="Arial"/>
                <a:cs typeface="Arial"/>
              </a:rPr>
              <a:t>performance</a:t>
            </a:r>
            <a:r>
              <a:rPr dirty="0" sz="1300" spc="-1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15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13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95">
                <a:solidFill>
                  <a:srgbClr val="001F5F"/>
                </a:solidFill>
                <a:latin typeface="Arial"/>
                <a:cs typeface="Arial"/>
              </a:rPr>
              <a:t>users</a:t>
            </a:r>
            <a:r>
              <a:rPr dirty="0" sz="13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7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dirty="0" sz="13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65">
                <a:solidFill>
                  <a:srgbClr val="C00000"/>
                </a:solidFill>
                <a:latin typeface="Arial"/>
                <a:cs typeface="Arial"/>
              </a:rPr>
              <a:t>agriculture</a:t>
            </a:r>
            <a:r>
              <a:rPr dirty="0" sz="1300" spc="-65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dirty="0" sz="1300" spc="-3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60">
                <a:solidFill>
                  <a:srgbClr val="001F5F"/>
                </a:solidFill>
                <a:latin typeface="Arial"/>
                <a:cs typeface="Arial"/>
              </a:rPr>
              <a:t>environmental</a:t>
            </a:r>
            <a:r>
              <a:rPr dirty="0" sz="13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40">
                <a:solidFill>
                  <a:srgbClr val="001F5F"/>
                </a:solidFill>
                <a:latin typeface="Arial"/>
                <a:cs typeface="Arial"/>
              </a:rPr>
              <a:t>protection,</a:t>
            </a:r>
            <a:r>
              <a:rPr dirty="0" sz="13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85">
                <a:solidFill>
                  <a:srgbClr val="001F5F"/>
                </a:solidFill>
                <a:latin typeface="Arial"/>
                <a:cs typeface="Arial"/>
              </a:rPr>
              <a:t>emergency</a:t>
            </a:r>
            <a:r>
              <a:rPr dirty="0" sz="1300" spc="-10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80">
                <a:solidFill>
                  <a:srgbClr val="001F5F"/>
                </a:solidFill>
                <a:latin typeface="Arial"/>
                <a:cs typeface="Arial"/>
              </a:rPr>
              <a:t>management</a:t>
            </a:r>
            <a:r>
              <a:rPr dirty="0" sz="13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110">
                <a:solidFill>
                  <a:srgbClr val="001F5F"/>
                </a:solidFill>
                <a:latin typeface="Arial"/>
                <a:cs typeface="Arial"/>
              </a:rPr>
              <a:t>/</a:t>
            </a:r>
            <a:r>
              <a:rPr dirty="0" sz="13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40">
                <a:solidFill>
                  <a:srgbClr val="001F5F"/>
                </a:solidFill>
                <a:latin typeface="Arial"/>
                <a:cs typeface="Arial"/>
              </a:rPr>
              <a:t>civil</a:t>
            </a:r>
            <a:r>
              <a:rPr dirty="0" sz="13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35">
                <a:solidFill>
                  <a:srgbClr val="001F5F"/>
                </a:solidFill>
                <a:latin typeface="Arial"/>
                <a:cs typeface="Arial"/>
              </a:rPr>
              <a:t>protection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4344" y="5308472"/>
            <a:ext cx="3058795" cy="698500"/>
          </a:xfrm>
          <a:custGeom>
            <a:avLst/>
            <a:gdLst/>
            <a:ahLst/>
            <a:cxnLst/>
            <a:rect l="l" t="t" r="r" b="b"/>
            <a:pathLst>
              <a:path w="3058795" h="698500">
                <a:moveTo>
                  <a:pt x="0" y="116331"/>
                </a:moveTo>
                <a:lnTo>
                  <a:pt x="9141" y="71044"/>
                </a:lnTo>
                <a:lnTo>
                  <a:pt x="34072" y="34067"/>
                </a:lnTo>
                <a:lnTo>
                  <a:pt x="71049" y="9140"/>
                </a:lnTo>
                <a:lnTo>
                  <a:pt x="116331" y="0"/>
                </a:lnTo>
                <a:lnTo>
                  <a:pt x="2942335" y="0"/>
                </a:lnTo>
                <a:lnTo>
                  <a:pt x="2987623" y="9140"/>
                </a:lnTo>
                <a:lnTo>
                  <a:pt x="3024600" y="34067"/>
                </a:lnTo>
                <a:lnTo>
                  <a:pt x="3049527" y="71044"/>
                </a:lnTo>
                <a:lnTo>
                  <a:pt x="3058668" y="116331"/>
                </a:lnTo>
                <a:lnTo>
                  <a:pt x="3058668" y="581660"/>
                </a:lnTo>
                <a:lnTo>
                  <a:pt x="3049527" y="626942"/>
                </a:lnTo>
                <a:lnTo>
                  <a:pt x="3024600" y="663919"/>
                </a:lnTo>
                <a:lnTo>
                  <a:pt x="2987623" y="688850"/>
                </a:lnTo>
                <a:lnTo>
                  <a:pt x="2942335" y="697991"/>
                </a:lnTo>
                <a:lnTo>
                  <a:pt x="116331" y="697991"/>
                </a:lnTo>
                <a:lnTo>
                  <a:pt x="71049" y="688850"/>
                </a:lnTo>
                <a:lnTo>
                  <a:pt x="34072" y="663919"/>
                </a:lnTo>
                <a:lnTo>
                  <a:pt x="9141" y="626942"/>
                </a:lnTo>
                <a:lnTo>
                  <a:pt x="0" y="581660"/>
                </a:lnTo>
                <a:lnTo>
                  <a:pt x="0" y="116331"/>
                </a:lnTo>
                <a:close/>
              </a:path>
            </a:pathLst>
          </a:custGeom>
          <a:ln w="16002">
            <a:solidFill>
              <a:srgbClr val="34487C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800862" y="5452109"/>
            <a:ext cx="24047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" marR="5080" indent="-635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solidFill>
                  <a:srgbClr val="001F5F"/>
                </a:solidFill>
                <a:latin typeface="Arial"/>
                <a:cs typeface="Arial"/>
              </a:rPr>
              <a:t>Workshop</a:t>
            </a:r>
            <a:r>
              <a:rPr dirty="0" sz="12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F5F"/>
                </a:solidFill>
                <a:latin typeface="Arial"/>
                <a:cs typeface="Arial"/>
              </a:rPr>
              <a:t>with</a:t>
            </a:r>
            <a:r>
              <a:rPr dirty="0" sz="12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2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50">
                <a:solidFill>
                  <a:srgbClr val="001F5F"/>
                </a:solidFill>
                <a:latin typeface="Arial"/>
                <a:cs typeface="Arial"/>
              </a:rPr>
              <a:t>national</a:t>
            </a:r>
            <a:r>
              <a:rPr dirty="0" sz="12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55">
                <a:solidFill>
                  <a:srgbClr val="001F5F"/>
                </a:solidFill>
                <a:latin typeface="Arial"/>
                <a:cs typeface="Arial"/>
              </a:rPr>
              <a:t>community </a:t>
            </a:r>
            <a:r>
              <a:rPr dirty="0" sz="1200" spc="-3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55">
                <a:solidFill>
                  <a:srgbClr val="001F5F"/>
                </a:solidFill>
                <a:latin typeface="Arial"/>
                <a:cs typeface="Arial"/>
              </a:rPr>
              <a:t>operating</a:t>
            </a:r>
            <a:r>
              <a:rPr dirty="0" sz="1200" spc="-10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dirty="0" sz="12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70">
                <a:solidFill>
                  <a:srgbClr val="001F5F"/>
                </a:solidFill>
                <a:latin typeface="Arial"/>
                <a:cs typeface="Arial"/>
              </a:rPr>
              <a:t>large</a:t>
            </a:r>
            <a:r>
              <a:rPr dirty="0" sz="12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50">
                <a:solidFill>
                  <a:srgbClr val="001F5F"/>
                </a:solidFill>
                <a:latin typeface="Arial"/>
                <a:cs typeface="Arial"/>
              </a:rPr>
              <a:t>infrastructures</a:t>
            </a:r>
            <a:r>
              <a:rPr dirty="0" sz="12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55">
                <a:solidFill>
                  <a:srgbClr val="001F5F"/>
                </a:solidFill>
                <a:latin typeface="Arial"/>
                <a:cs typeface="Arial"/>
              </a:rPr>
              <a:t>sector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54196" y="5311140"/>
            <a:ext cx="7863840" cy="753618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126484" y="4864607"/>
            <a:ext cx="12617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60">
                <a:solidFill>
                  <a:srgbClr val="C00000"/>
                </a:solidFill>
                <a:latin typeface="Arial"/>
                <a:cs typeface="Arial"/>
              </a:rPr>
              <a:t>infrastructure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635490" y="3439667"/>
            <a:ext cx="2188210" cy="1565910"/>
            <a:chOff x="9635490" y="3439667"/>
            <a:chExt cx="2188210" cy="1565910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43491" y="3447668"/>
              <a:ext cx="2171700" cy="154990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9643491" y="3447668"/>
              <a:ext cx="2171700" cy="1550035"/>
            </a:xfrm>
            <a:custGeom>
              <a:avLst/>
              <a:gdLst/>
              <a:ahLst/>
              <a:cxnLst/>
              <a:rect l="l" t="t" r="r" b="b"/>
              <a:pathLst>
                <a:path w="2171700" h="1550035">
                  <a:moveTo>
                    <a:pt x="0" y="774953"/>
                  </a:moveTo>
                  <a:lnTo>
                    <a:pt x="1412" y="735075"/>
                  </a:lnTo>
                  <a:lnTo>
                    <a:pt x="5606" y="695720"/>
                  </a:lnTo>
                  <a:lnTo>
                    <a:pt x="12511" y="656937"/>
                  </a:lnTo>
                  <a:lnTo>
                    <a:pt x="22060" y="618775"/>
                  </a:lnTo>
                  <a:lnTo>
                    <a:pt x="34185" y="581282"/>
                  </a:lnTo>
                  <a:lnTo>
                    <a:pt x="48818" y="544508"/>
                  </a:lnTo>
                  <a:lnTo>
                    <a:pt x="65889" y="508500"/>
                  </a:lnTo>
                  <a:lnTo>
                    <a:pt x="85332" y="473309"/>
                  </a:lnTo>
                  <a:lnTo>
                    <a:pt x="107077" y="438981"/>
                  </a:lnTo>
                  <a:lnTo>
                    <a:pt x="131057" y="405567"/>
                  </a:lnTo>
                  <a:lnTo>
                    <a:pt x="157203" y="373114"/>
                  </a:lnTo>
                  <a:lnTo>
                    <a:pt x="185447" y="341672"/>
                  </a:lnTo>
                  <a:lnTo>
                    <a:pt x="215721" y="311288"/>
                  </a:lnTo>
                  <a:lnTo>
                    <a:pt x="247956" y="282013"/>
                  </a:lnTo>
                  <a:lnTo>
                    <a:pt x="282085" y="253894"/>
                  </a:lnTo>
                  <a:lnTo>
                    <a:pt x="318039" y="226980"/>
                  </a:lnTo>
                  <a:lnTo>
                    <a:pt x="355750" y="201320"/>
                  </a:lnTo>
                  <a:lnTo>
                    <a:pt x="395150" y="176963"/>
                  </a:lnTo>
                  <a:lnTo>
                    <a:pt x="436170" y="153957"/>
                  </a:lnTo>
                  <a:lnTo>
                    <a:pt x="478742" y="132351"/>
                  </a:lnTo>
                  <a:lnTo>
                    <a:pt x="522799" y="112193"/>
                  </a:lnTo>
                  <a:lnTo>
                    <a:pt x="568271" y="93533"/>
                  </a:lnTo>
                  <a:lnTo>
                    <a:pt x="615091" y="76419"/>
                  </a:lnTo>
                  <a:lnTo>
                    <a:pt x="663190" y="60900"/>
                  </a:lnTo>
                  <a:lnTo>
                    <a:pt x="712500" y="47024"/>
                  </a:lnTo>
                  <a:lnTo>
                    <a:pt x="762953" y="34840"/>
                  </a:lnTo>
                  <a:lnTo>
                    <a:pt x="814480" y="24397"/>
                  </a:lnTo>
                  <a:lnTo>
                    <a:pt x="867014" y="15744"/>
                  </a:lnTo>
                  <a:lnTo>
                    <a:pt x="920486" y="8929"/>
                  </a:lnTo>
                  <a:lnTo>
                    <a:pt x="974828" y="4001"/>
                  </a:lnTo>
                  <a:lnTo>
                    <a:pt x="1029972" y="1008"/>
                  </a:lnTo>
                  <a:lnTo>
                    <a:pt x="1085850" y="0"/>
                  </a:lnTo>
                  <a:lnTo>
                    <a:pt x="1141727" y="1008"/>
                  </a:lnTo>
                  <a:lnTo>
                    <a:pt x="1196871" y="4001"/>
                  </a:lnTo>
                  <a:lnTo>
                    <a:pt x="1251213" y="8929"/>
                  </a:lnTo>
                  <a:lnTo>
                    <a:pt x="1304685" y="15744"/>
                  </a:lnTo>
                  <a:lnTo>
                    <a:pt x="1357219" y="24397"/>
                  </a:lnTo>
                  <a:lnTo>
                    <a:pt x="1408746" y="34840"/>
                  </a:lnTo>
                  <a:lnTo>
                    <a:pt x="1459199" y="47024"/>
                  </a:lnTo>
                  <a:lnTo>
                    <a:pt x="1508509" y="60900"/>
                  </a:lnTo>
                  <a:lnTo>
                    <a:pt x="1556608" y="76419"/>
                  </a:lnTo>
                  <a:lnTo>
                    <a:pt x="1603428" y="93533"/>
                  </a:lnTo>
                  <a:lnTo>
                    <a:pt x="1648900" y="112193"/>
                  </a:lnTo>
                  <a:lnTo>
                    <a:pt x="1692957" y="132351"/>
                  </a:lnTo>
                  <a:lnTo>
                    <a:pt x="1735529" y="153957"/>
                  </a:lnTo>
                  <a:lnTo>
                    <a:pt x="1776549" y="176963"/>
                  </a:lnTo>
                  <a:lnTo>
                    <a:pt x="1815949" y="201320"/>
                  </a:lnTo>
                  <a:lnTo>
                    <a:pt x="1853660" y="226980"/>
                  </a:lnTo>
                  <a:lnTo>
                    <a:pt x="1889614" y="253894"/>
                  </a:lnTo>
                  <a:lnTo>
                    <a:pt x="1923743" y="282013"/>
                  </a:lnTo>
                  <a:lnTo>
                    <a:pt x="1955978" y="311288"/>
                  </a:lnTo>
                  <a:lnTo>
                    <a:pt x="1986252" y="341672"/>
                  </a:lnTo>
                  <a:lnTo>
                    <a:pt x="2014496" y="373114"/>
                  </a:lnTo>
                  <a:lnTo>
                    <a:pt x="2040642" y="405567"/>
                  </a:lnTo>
                  <a:lnTo>
                    <a:pt x="2064622" y="438981"/>
                  </a:lnTo>
                  <a:lnTo>
                    <a:pt x="2086367" y="473309"/>
                  </a:lnTo>
                  <a:lnTo>
                    <a:pt x="2105810" y="508500"/>
                  </a:lnTo>
                  <a:lnTo>
                    <a:pt x="2122881" y="544508"/>
                  </a:lnTo>
                  <a:lnTo>
                    <a:pt x="2137514" y="581282"/>
                  </a:lnTo>
                  <a:lnTo>
                    <a:pt x="2149639" y="618775"/>
                  </a:lnTo>
                  <a:lnTo>
                    <a:pt x="2159188" y="656937"/>
                  </a:lnTo>
                  <a:lnTo>
                    <a:pt x="2166093" y="695720"/>
                  </a:lnTo>
                  <a:lnTo>
                    <a:pt x="2170287" y="735075"/>
                  </a:lnTo>
                  <a:lnTo>
                    <a:pt x="2171700" y="774953"/>
                  </a:lnTo>
                  <a:lnTo>
                    <a:pt x="2170287" y="814832"/>
                  </a:lnTo>
                  <a:lnTo>
                    <a:pt x="2166093" y="854187"/>
                  </a:lnTo>
                  <a:lnTo>
                    <a:pt x="2159188" y="892970"/>
                  </a:lnTo>
                  <a:lnTo>
                    <a:pt x="2149639" y="931132"/>
                  </a:lnTo>
                  <a:lnTo>
                    <a:pt x="2137514" y="968625"/>
                  </a:lnTo>
                  <a:lnTo>
                    <a:pt x="2122881" y="1005399"/>
                  </a:lnTo>
                  <a:lnTo>
                    <a:pt x="2105810" y="1041407"/>
                  </a:lnTo>
                  <a:lnTo>
                    <a:pt x="2086367" y="1076598"/>
                  </a:lnTo>
                  <a:lnTo>
                    <a:pt x="2064622" y="1110926"/>
                  </a:lnTo>
                  <a:lnTo>
                    <a:pt x="2040642" y="1144340"/>
                  </a:lnTo>
                  <a:lnTo>
                    <a:pt x="2014496" y="1176793"/>
                  </a:lnTo>
                  <a:lnTo>
                    <a:pt x="1986252" y="1208235"/>
                  </a:lnTo>
                  <a:lnTo>
                    <a:pt x="1955978" y="1238619"/>
                  </a:lnTo>
                  <a:lnTo>
                    <a:pt x="1923743" y="1267894"/>
                  </a:lnTo>
                  <a:lnTo>
                    <a:pt x="1889614" y="1296013"/>
                  </a:lnTo>
                  <a:lnTo>
                    <a:pt x="1853660" y="1322927"/>
                  </a:lnTo>
                  <a:lnTo>
                    <a:pt x="1815949" y="1348587"/>
                  </a:lnTo>
                  <a:lnTo>
                    <a:pt x="1776549" y="1372944"/>
                  </a:lnTo>
                  <a:lnTo>
                    <a:pt x="1735529" y="1395950"/>
                  </a:lnTo>
                  <a:lnTo>
                    <a:pt x="1692957" y="1417556"/>
                  </a:lnTo>
                  <a:lnTo>
                    <a:pt x="1648900" y="1437714"/>
                  </a:lnTo>
                  <a:lnTo>
                    <a:pt x="1603428" y="1456374"/>
                  </a:lnTo>
                  <a:lnTo>
                    <a:pt x="1556608" y="1473488"/>
                  </a:lnTo>
                  <a:lnTo>
                    <a:pt x="1508509" y="1489007"/>
                  </a:lnTo>
                  <a:lnTo>
                    <a:pt x="1459199" y="1502883"/>
                  </a:lnTo>
                  <a:lnTo>
                    <a:pt x="1408746" y="1515067"/>
                  </a:lnTo>
                  <a:lnTo>
                    <a:pt x="1357219" y="1525510"/>
                  </a:lnTo>
                  <a:lnTo>
                    <a:pt x="1304685" y="1534163"/>
                  </a:lnTo>
                  <a:lnTo>
                    <a:pt x="1251213" y="1540978"/>
                  </a:lnTo>
                  <a:lnTo>
                    <a:pt x="1196871" y="1545906"/>
                  </a:lnTo>
                  <a:lnTo>
                    <a:pt x="1141727" y="1548899"/>
                  </a:lnTo>
                  <a:lnTo>
                    <a:pt x="1085850" y="1549907"/>
                  </a:lnTo>
                  <a:lnTo>
                    <a:pt x="1029972" y="1548899"/>
                  </a:lnTo>
                  <a:lnTo>
                    <a:pt x="974828" y="1545906"/>
                  </a:lnTo>
                  <a:lnTo>
                    <a:pt x="920486" y="1540978"/>
                  </a:lnTo>
                  <a:lnTo>
                    <a:pt x="867014" y="1534163"/>
                  </a:lnTo>
                  <a:lnTo>
                    <a:pt x="814480" y="1525510"/>
                  </a:lnTo>
                  <a:lnTo>
                    <a:pt x="762953" y="1515067"/>
                  </a:lnTo>
                  <a:lnTo>
                    <a:pt x="712500" y="1502883"/>
                  </a:lnTo>
                  <a:lnTo>
                    <a:pt x="663190" y="1489007"/>
                  </a:lnTo>
                  <a:lnTo>
                    <a:pt x="615091" y="1473488"/>
                  </a:lnTo>
                  <a:lnTo>
                    <a:pt x="568271" y="1456374"/>
                  </a:lnTo>
                  <a:lnTo>
                    <a:pt x="522799" y="1437714"/>
                  </a:lnTo>
                  <a:lnTo>
                    <a:pt x="478742" y="1417556"/>
                  </a:lnTo>
                  <a:lnTo>
                    <a:pt x="436170" y="1395950"/>
                  </a:lnTo>
                  <a:lnTo>
                    <a:pt x="395150" y="1372944"/>
                  </a:lnTo>
                  <a:lnTo>
                    <a:pt x="355750" y="1348587"/>
                  </a:lnTo>
                  <a:lnTo>
                    <a:pt x="318039" y="1322927"/>
                  </a:lnTo>
                  <a:lnTo>
                    <a:pt x="282085" y="1296013"/>
                  </a:lnTo>
                  <a:lnTo>
                    <a:pt x="247956" y="1267894"/>
                  </a:lnTo>
                  <a:lnTo>
                    <a:pt x="215721" y="1238619"/>
                  </a:lnTo>
                  <a:lnTo>
                    <a:pt x="185447" y="1208235"/>
                  </a:lnTo>
                  <a:lnTo>
                    <a:pt x="157203" y="1176793"/>
                  </a:lnTo>
                  <a:lnTo>
                    <a:pt x="131057" y="1144340"/>
                  </a:lnTo>
                  <a:lnTo>
                    <a:pt x="107077" y="1110926"/>
                  </a:lnTo>
                  <a:lnTo>
                    <a:pt x="85332" y="1076598"/>
                  </a:lnTo>
                  <a:lnTo>
                    <a:pt x="65889" y="1041407"/>
                  </a:lnTo>
                  <a:lnTo>
                    <a:pt x="48818" y="1005399"/>
                  </a:lnTo>
                  <a:lnTo>
                    <a:pt x="34185" y="968625"/>
                  </a:lnTo>
                  <a:lnTo>
                    <a:pt x="22060" y="931132"/>
                  </a:lnTo>
                  <a:lnTo>
                    <a:pt x="12511" y="892970"/>
                  </a:lnTo>
                  <a:lnTo>
                    <a:pt x="5606" y="854187"/>
                  </a:lnTo>
                  <a:lnTo>
                    <a:pt x="1412" y="814832"/>
                  </a:lnTo>
                  <a:lnTo>
                    <a:pt x="0" y="774953"/>
                  </a:lnTo>
                  <a:close/>
                </a:path>
              </a:pathLst>
            </a:custGeom>
            <a:ln w="1600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10177780" y="3673855"/>
            <a:ext cx="1195705" cy="104140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algn="ctr" marL="12700" marR="5080" indent="1270">
              <a:lnSpc>
                <a:spcPct val="90000"/>
              </a:lnSpc>
              <a:spcBef>
                <a:spcPts val="315"/>
              </a:spcBef>
            </a:pPr>
            <a:r>
              <a:rPr dirty="0" sz="1800" spc="-120">
                <a:solidFill>
                  <a:srgbClr val="C00000"/>
                </a:solidFill>
                <a:latin typeface="Arial"/>
                <a:cs typeface="Arial"/>
              </a:rPr>
              <a:t>Selected </a:t>
            </a:r>
            <a:r>
              <a:rPr dirty="0" sz="1800" spc="-114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65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dirty="0" sz="1800" spc="-85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z="1800" spc="-9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dirty="0" sz="1800" spc="-15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dirty="0" sz="1800" spc="-135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dirty="0" sz="1800" spc="-14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dirty="0" sz="1800" spc="-75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z="1800" spc="2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dirty="0" sz="1800" spc="-1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75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dirty="0" sz="1800" spc="-9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dirty="0" sz="1800" spc="-75">
                <a:solidFill>
                  <a:srgbClr val="C00000"/>
                </a:solidFill>
                <a:latin typeface="Arial"/>
                <a:cs typeface="Arial"/>
              </a:rPr>
              <a:t>e  </a:t>
            </a:r>
            <a:r>
              <a:rPr dirty="0" sz="1800" spc="15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dirty="0" sz="1800" spc="5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dirty="0" sz="1800" spc="-245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dirty="0" sz="1800" spc="9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dirty="0" sz="1800" spc="-13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165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dirty="0" sz="1800" spc="-165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dirty="0" sz="1800" spc="-5">
                <a:solidFill>
                  <a:srgbClr val="C00000"/>
                </a:solidFill>
                <a:latin typeface="Arial"/>
                <a:cs typeface="Arial"/>
              </a:rPr>
              <a:t>ll</a:t>
            </a:r>
            <a:r>
              <a:rPr dirty="0" sz="1800" spc="-13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55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dirty="0" sz="1800" spc="-110">
                <a:solidFill>
                  <a:srgbClr val="C00000"/>
                </a:solidFill>
                <a:latin typeface="Arial"/>
                <a:cs typeface="Arial"/>
              </a:rPr>
              <a:t>4</a:t>
            </a:r>
            <a:r>
              <a:rPr dirty="0" sz="1800" spc="-225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dirty="0" sz="1800" spc="-180">
                <a:solidFill>
                  <a:srgbClr val="C00000"/>
                </a:solidFill>
                <a:latin typeface="Arial"/>
                <a:cs typeface="Arial"/>
              </a:rPr>
              <a:t>P  </a:t>
            </a:r>
            <a:r>
              <a:rPr dirty="0" sz="1800" spc="-65">
                <a:solidFill>
                  <a:srgbClr val="C00000"/>
                </a:solidFill>
                <a:latin typeface="Arial"/>
                <a:cs typeface="Arial"/>
              </a:rPr>
              <a:t>Market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 spc="-90"/>
              <a:t>10</a:t>
            </a:fld>
            <a:r>
              <a:rPr dirty="0" spc="5"/>
              <a:t>/15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 spc="-80"/>
              <a:t>2ND</a:t>
            </a:r>
            <a:r>
              <a:rPr dirty="0" spc="-50"/>
              <a:t> </a:t>
            </a:r>
            <a:r>
              <a:rPr dirty="0" spc="-100"/>
              <a:t>EDITION</a:t>
            </a:r>
            <a:r>
              <a:rPr dirty="0" spc="-50"/>
              <a:t> </a:t>
            </a:r>
            <a:r>
              <a:rPr dirty="0" spc="-135"/>
              <a:t>EUROPEAN</a:t>
            </a:r>
            <a:r>
              <a:rPr dirty="0" spc="-70"/>
              <a:t> </a:t>
            </a:r>
            <a:r>
              <a:rPr dirty="0" spc="-105"/>
              <a:t>SYMPOSIUM</a:t>
            </a:r>
            <a:r>
              <a:rPr dirty="0" spc="-70"/>
              <a:t> </a:t>
            </a:r>
            <a:r>
              <a:rPr dirty="0" spc="-155"/>
              <a:t>BY</a:t>
            </a:r>
            <a:r>
              <a:rPr dirty="0" spc="-45"/>
              <a:t> </a:t>
            </a:r>
            <a:r>
              <a:rPr dirty="0" spc="-155"/>
              <a:t>NEREUS</a:t>
            </a:r>
            <a:r>
              <a:rPr dirty="0" spc="-60"/>
              <a:t> </a:t>
            </a:r>
            <a:r>
              <a:rPr dirty="0" spc="-125"/>
              <a:t>REGIONS,</a:t>
            </a:r>
            <a:r>
              <a:rPr dirty="0" spc="-60"/>
              <a:t> </a:t>
            </a:r>
            <a:r>
              <a:rPr dirty="0" spc="-100"/>
              <a:t>MATERA/BASILICATA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 spc="-50"/>
              <a:t>2</a:t>
            </a:r>
            <a:r>
              <a:rPr dirty="0" spc="-30"/>
              <a:t>8</a:t>
            </a:r>
            <a:r>
              <a:rPr dirty="0" spc="-35"/>
              <a:t>-</a:t>
            </a:r>
            <a:r>
              <a:rPr dirty="0" spc="-50"/>
              <a:t>29</a:t>
            </a:r>
            <a:r>
              <a:rPr dirty="0" spc="-45"/>
              <a:t> </a:t>
            </a:r>
            <a:r>
              <a:rPr dirty="0" spc="-200"/>
              <a:t>S</a:t>
            </a:r>
            <a:r>
              <a:rPr dirty="0" spc="-195"/>
              <a:t>E</a:t>
            </a:r>
            <a:r>
              <a:rPr dirty="0" spc="-145"/>
              <a:t>P</a:t>
            </a:r>
            <a:r>
              <a:rPr dirty="0" spc="-135"/>
              <a:t>T</a:t>
            </a:r>
            <a:r>
              <a:rPr dirty="0" spc="-180"/>
              <a:t>E</a:t>
            </a:r>
            <a:r>
              <a:rPr dirty="0" spc="-114"/>
              <a:t>MBER</a:t>
            </a:r>
            <a:r>
              <a:rPr dirty="0" spc="-75"/>
              <a:t> </a:t>
            </a:r>
            <a:r>
              <a:rPr dirty="0" spc="-50"/>
              <a:t>2023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475216" y="1283716"/>
            <a:ext cx="2609215" cy="1976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3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600" spc="-6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6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600" spc="-35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600" spc="-5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dirty="0" sz="1600" spc="-3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600" spc="-6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6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600" spc="-45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6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2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600" spc="-40">
                <a:solidFill>
                  <a:srgbClr val="001F5F"/>
                </a:solidFill>
                <a:latin typeface="Arial"/>
                <a:cs typeface="Arial"/>
              </a:rPr>
              <a:t>xpedi</a:t>
            </a:r>
            <a:r>
              <a:rPr dirty="0" sz="1600" spc="-4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600" spc="-95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6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5">
                <a:solidFill>
                  <a:srgbClr val="001F5F"/>
                </a:solidFill>
                <a:latin typeface="Arial"/>
                <a:cs typeface="Arial"/>
              </a:rPr>
              <a:t>the  </a:t>
            </a:r>
            <a:r>
              <a:rPr dirty="0" sz="1600" spc="-2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dirty="0" sz="1600" spc="-4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600" spc="-130">
                <a:solidFill>
                  <a:srgbClr val="001F5F"/>
                </a:solidFill>
                <a:latin typeface="Arial"/>
                <a:cs typeface="Arial"/>
              </a:rPr>
              <a:t>oces</a:t>
            </a:r>
            <a:r>
              <a:rPr dirty="0" sz="1600" spc="-12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6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dirty="0" sz="16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600" spc="-5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600" spc="6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600" spc="-45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600" spc="-7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600" spc="-40">
                <a:solidFill>
                  <a:srgbClr val="001F5F"/>
                </a:solidFill>
                <a:latin typeface="Arial"/>
                <a:cs typeface="Arial"/>
              </a:rPr>
              <a:t>action</a:t>
            </a:r>
            <a:r>
              <a:rPr dirty="0" sz="16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8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dirty="0" sz="1600" spc="-85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600" spc="2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600" spc="4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dirty="0" sz="1600" spc="-65">
                <a:solidFill>
                  <a:srgbClr val="001F5F"/>
                </a:solidFill>
                <a:latin typeface="Arial"/>
                <a:cs typeface="Arial"/>
              </a:rPr>
              <a:t>een  </a:t>
            </a:r>
            <a:r>
              <a:rPr dirty="0" sz="1600" spc="-120">
                <a:solidFill>
                  <a:srgbClr val="001F5F"/>
                </a:solidFill>
                <a:latin typeface="Arial"/>
                <a:cs typeface="Arial"/>
              </a:rPr>
              <a:t>spac</a:t>
            </a:r>
            <a:r>
              <a:rPr dirty="0" sz="1600" spc="-12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6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35">
                <a:solidFill>
                  <a:srgbClr val="001F5F"/>
                </a:solidFill>
                <a:latin typeface="Arial"/>
                <a:cs typeface="Arial"/>
              </a:rPr>
              <a:t>ind</a:t>
            </a:r>
            <a:r>
              <a:rPr dirty="0" sz="1600" spc="-5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dirty="0" sz="1600" spc="-20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600" spc="10">
                <a:solidFill>
                  <a:srgbClr val="001F5F"/>
                </a:solidFill>
                <a:latin typeface="Arial"/>
                <a:cs typeface="Arial"/>
              </a:rPr>
              <a:t>try</a:t>
            </a:r>
            <a:r>
              <a:rPr dirty="0" sz="16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65">
                <a:solidFill>
                  <a:srgbClr val="001F5F"/>
                </a:solidFill>
                <a:latin typeface="Arial"/>
                <a:cs typeface="Arial"/>
              </a:rPr>
              <a:t>ac</a:t>
            </a:r>
            <a:r>
              <a:rPr dirty="0" sz="1600" spc="-5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600" spc="-2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600" spc="-4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600" spc="-175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6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60">
                <a:solidFill>
                  <a:srgbClr val="001F5F"/>
                </a:solidFill>
                <a:latin typeface="Arial"/>
                <a:cs typeface="Arial"/>
              </a:rPr>
              <a:t>and  </a:t>
            </a:r>
            <a:r>
              <a:rPr dirty="0" sz="1600" spc="5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600" spc="2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600" spc="-20">
                <a:solidFill>
                  <a:srgbClr val="001F5F"/>
                </a:solidFill>
                <a:latin typeface="Arial"/>
                <a:cs typeface="Arial"/>
              </a:rPr>
              <a:t>adi</a:t>
            </a:r>
            <a:r>
              <a:rPr dirty="0" sz="1600" spc="-2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600" spc="-40">
                <a:solidFill>
                  <a:srgbClr val="001F5F"/>
                </a:solidFill>
                <a:latin typeface="Arial"/>
                <a:cs typeface="Arial"/>
              </a:rPr>
              <a:t>ional</a:t>
            </a:r>
            <a:r>
              <a:rPr dirty="0" sz="16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60">
                <a:solidFill>
                  <a:srgbClr val="001F5F"/>
                </a:solidFill>
                <a:latin typeface="Arial"/>
                <a:cs typeface="Arial"/>
              </a:rPr>
              <a:t>mar</a:t>
            </a:r>
            <a:r>
              <a:rPr dirty="0" sz="1600" spc="-110">
                <a:solidFill>
                  <a:srgbClr val="001F5F"/>
                </a:solidFill>
                <a:latin typeface="Arial"/>
                <a:cs typeface="Arial"/>
              </a:rPr>
              <a:t>k</a:t>
            </a:r>
            <a:r>
              <a:rPr dirty="0" sz="1600" spc="-105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600" spc="90">
                <a:solidFill>
                  <a:srgbClr val="001F5F"/>
                </a:solidFill>
                <a:latin typeface="Arial"/>
                <a:cs typeface="Arial"/>
              </a:rPr>
              <a:t>t  </a:t>
            </a:r>
            <a:r>
              <a:rPr dirty="0" sz="1600" spc="-14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dirty="0" sz="1600" spc="-50">
                <a:solidFill>
                  <a:srgbClr val="001F5F"/>
                </a:solidFill>
                <a:latin typeface="Arial"/>
                <a:cs typeface="Arial"/>
              </a:rPr>
              <a:t>ommun</a:t>
            </a:r>
            <a:r>
              <a:rPr dirty="0" sz="1600" spc="-2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600" spc="5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600" spc="4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600" spc="-105">
                <a:solidFill>
                  <a:srgbClr val="001F5F"/>
                </a:solidFill>
                <a:latin typeface="Arial"/>
                <a:cs typeface="Arial"/>
              </a:rPr>
              <a:t>es,</a:t>
            </a:r>
            <a:r>
              <a:rPr dirty="0" sz="16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6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3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dirty="0" sz="1600" spc="-105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600" spc="-85">
                <a:solidFill>
                  <a:srgbClr val="001F5F"/>
                </a:solidFill>
                <a:latin typeface="Arial"/>
                <a:cs typeface="Arial"/>
              </a:rPr>
              <a:t>wn</a:t>
            </a:r>
            <a:r>
              <a:rPr dirty="0" sz="1600" spc="-95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600" spc="5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600" spc="3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600" spc="-70">
                <a:solidFill>
                  <a:srgbClr val="001F5F"/>
                </a:solidFill>
                <a:latin typeface="Arial"/>
                <a:cs typeface="Arial"/>
              </a:rPr>
              <a:t>eam  </a:t>
            </a:r>
            <a:r>
              <a:rPr dirty="0" sz="1600" spc="-75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16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55">
                <a:solidFill>
                  <a:srgbClr val="001F5F"/>
                </a:solidFill>
                <a:latin typeface="Arial"/>
                <a:cs typeface="Arial"/>
              </a:rPr>
              <a:t>Integrated</a:t>
            </a:r>
            <a:r>
              <a:rPr dirty="0" sz="16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001F5F"/>
                </a:solidFill>
                <a:latin typeface="Arial"/>
                <a:cs typeface="Arial"/>
              </a:rPr>
              <a:t>Application</a:t>
            </a:r>
            <a:r>
              <a:rPr dirty="0" sz="16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001F5F"/>
                </a:solidFill>
                <a:latin typeface="Arial"/>
                <a:cs typeface="Arial"/>
              </a:rPr>
              <a:t>Unit </a:t>
            </a:r>
            <a:r>
              <a:rPr dirty="0" sz="1600" spc="-4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0">
                <a:solidFill>
                  <a:srgbClr val="001F5F"/>
                </a:solidFill>
                <a:latin typeface="Arial"/>
                <a:cs typeface="Arial"/>
              </a:rPr>
              <a:t>ho</a:t>
            </a:r>
            <a:r>
              <a:rPr dirty="0" sz="1600" spc="-105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600" spc="-45">
                <a:solidFill>
                  <a:srgbClr val="001F5F"/>
                </a:solidFill>
                <a:latin typeface="Arial"/>
                <a:cs typeface="Arial"/>
              </a:rPr>
              <a:t>ts</a:t>
            </a:r>
            <a:r>
              <a:rPr dirty="0" sz="16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35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600" spc="-155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600" spc="-10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dirty="0" sz="1600" spc="-45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600" spc="-7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600" spc="-60">
                <a:solidFill>
                  <a:srgbClr val="001F5F"/>
                </a:solidFill>
                <a:latin typeface="Arial"/>
                <a:cs typeface="Arial"/>
              </a:rPr>
              <a:t>al</a:t>
            </a:r>
            <a:r>
              <a:rPr dirty="0" sz="16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600" spc="-45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dirty="0" sz="1600" spc="-145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600" spc="5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600" spc="4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600" spc="-90">
                <a:solidFill>
                  <a:srgbClr val="001F5F"/>
                </a:solidFill>
                <a:latin typeface="Arial"/>
                <a:cs typeface="Arial"/>
              </a:rPr>
              <a:t>c  </a:t>
            </a:r>
            <a:r>
              <a:rPr dirty="0" sz="1600" spc="-75">
                <a:solidFill>
                  <a:srgbClr val="001F5F"/>
                </a:solidFill>
                <a:latin typeface="Arial"/>
                <a:cs typeface="Arial"/>
              </a:rPr>
              <a:t>workshops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64495" y="393954"/>
            <a:ext cx="1679448" cy="78714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18996" y="205740"/>
            <a:ext cx="7974330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40"/>
              <a:t>I4DP</a:t>
            </a:r>
            <a:r>
              <a:rPr dirty="0" spc="-245"/>
              <a:t> </a:t>
            </a:r>
            <a:r>
              <a:rPr dirty="0" spc="-165"/>
              <a:t>–</a:t>
            </a:r>
            <a:r>
              <a:rPr dirty="0" spc="-229"/>
              <a:t> </a:t>
            </a:r>
            <a:r>
              <a:rPr dirty="0" spc="-210"/>
              <a:t>Innovation</a:t>
            </a:r>
            <a:r>
              <a:rPr dirty="0" spc="-260"/>
              <a:t> </a:t>
            </a:r>
            <a:r>
              <a:rPr dirty="0" spc="-165"/>
              <a:t>for</a:t>
            </a:r>
            <a:r>
              <a:rPr dirty="0" spc="-240"/>
              <a:t> </a:t>
            </a:r>
            <a:r>
              <a:rPr dirty="0" spc="-235"/>
              <a:t>Downstream</a:t>
            </a:r>
            <a:r>
              <a:rPr dirty="0" spc="-260"/>
              <a:t> </a:t>
            </a:r>
            <a:r>
              <a:rPr dirty="0" spc="-215"/>
              <a:t>Preparation</a:t>
            </a:r>
            <a:r>
              <a:rPr dirty="0" spc="-254"/>
              <a:t> </a:t>
            </a:r>
            <a:r>
              <a:rPr dirty="0" spc="-75"/>
              <a:t>-</a:t>
            </a:r>
            <a:r>
              <a:rPr dirty="0" spc="-225"/>
              <a:t> </a:t>
            </a:r>
            <a:r>
              <a:rPr dirty="0" spc="-140"/>
              <a:t>Market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583024" y="2348357"/>
            <a:ext cx="2685415" cy="3438525"/>
            <a:chOff x="2583024" y="2348357"/>
            <a:chExt cx="2685415" cy="34385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83024" y="2386065"/>
              <a:ext cx="2028098" cy="139409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888485" y="2362962"/>
              <a:ext cx="1365250" cy="3409315"/>
            </a:xfrm>
            <a:custGeom>
              <a:avLst/>
              <a:gdLst/>
              <a:ahLst/>
              <a:cxnLst/>
              <a:rect l="l" t="t" r="r" b="b"/>
              <a:pathLst>
                <a:path w="1365250" h="3409315">
                  <a:moveTo>
                    <a:pt x="0" y="1764411"/>
                  </a:moveTo>
                  <a:lnTo>
                    <a:pt x="1364996" y="566927"/>
                  </a:lnTo>
                </a:path>
                <a:path w="1365250" h="3409315">
                  <a:moveTo>
                    <a:pt x="0" y="1764919"/>
                  </a:moveTo>
                  <a:lnTo>
                    <a:pt x="1364996" y="0"/>
                  </a:lnTo>
                </a:path>
                <a:path w="1365250" h="3409315">
                  <a:moveTo>
                    <a:pt x="0" y="1764664"/>
                  </a:moveTo>
                  <a:lnTo>
                    <a:pt x="1364996" y="1134617"/>
                  </a:lnTo>
                </a:path>
                <a:path w="1365250" h="3409315">
                  <a:moveTo>
                    <a:pt x="0" y="1764919"/>
                  </a:moveTo>
                  <a:lnTo>
                    <a:pt x="1354201" y="1702308"/>
                  </a:lnTo>
                </a:path>
                <a:path w="1365250" h="3409315">
                  <a:moveTo>
                    <a:pt x="0" y="1764792"/>
                  </a:moveTo>
                  <a:lnTo>
                    <a:pt x="1354201" y="2264029"/>
                  </a:lnTo>
                </a:path>
                <a:path w="1365250" h="3409315">
                  <a:moveTo>
                    <a:pt x="0" y="1764792"/>
                  </a:moveTo>
                  <a:lnTo>
                    <a:pt x="1354201" y="2835656"/>
                  </a:lnTo>
                </a:path>
                <a:path w="1365250" h="3409315">
                  <a:moveTo>
                    <a:pt x="0" y="1764792"/>
                  </a:moveTo>
                  <a:lnTo>
                    <a:pt x="1351026" y="3409149"/>
                  </a:lnTo>
                </a:path>
              </a:pathLst>
            </a:custGeom>
            <a:ln w="28956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256283" y="1179830"/>
            <a:ext cx="232473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2000" spc="-65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I</a:t>
            </a:r>
            <a:r>
              <a:rPr dirty="0" u="sng" sz="2000" spc="-13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4</a:t>
            </a:r>
            <a:r>
              <a:rPr dirty="0" u="sng" sz="2000" spc="-254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D</a:t>
            </a:r>
            <a:r>
              <a:rPr dirty="0" u="sng" sz="2000" spc="-32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P</a:t>
            </a:r>
            <a:r>
              <a:rPr dirty="0" u="sng" sz="2000" spc="-145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spc="-1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M</a:t>
            </a:r>
            <a:r>
              <a:rPr dirty="0" u="sng" sz="2000" spc="-19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a</a:t>
            </a:r>
            <a:r>
              <a:rPr dirty="0" u="sng" sz="2000" spc="-4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r</a:t>
            </a:r>
            <a:r>
              <a:rPr dirty="0" u="sng" sz="2000" spc="-145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k</a:t>
            </a:r>
            <a:r>
              <a:rPr dirty="0" u="sng" sz="2000" spc="-155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e</a:t>
            </a:r>
            <a:r>
              <a:rPr dirty="0" u="sng" sz="2000" spc="10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t</a:t>
            </a:r>
            <a:r>
              <a:rPr dirty="0" u="sng" sz="2000" spc="-125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spc="-12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–</a:t>
            </a:r>
            <a:r>
              <a:rPr dirty="0" u="sng" sz="2000" spc="-13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spc="-32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F</a:t>
            </a:r>
            <a:r>
              <a:rPr dirty="0" u="sng" sz="2000" spc="5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i</a:t>
            </a:r>
            <a:r>
              <a:rPr dirty="0" u="sng" sz="2000" spc="-4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r</a:t>
            </a:r>
            <a:r>
              <a:rPr dirty="0" u="sng" sz="2000" spc="-27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s</a:t>
            </a:r>
            <a:r>
              <a:rPr dirty="0" u="sng" sz="2000" spc="10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t</a:t>
            </a:r>
            <a:r>
              <a:rPr dirty="0" u="sng" sz="2000" spc="-13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spc="-185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c</a:t>
            </a:r>
            <a:r>
              <a:rPr dirty="0" u="sng" sz="2000" spc="-19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a</a:t>
            </a:r>
            <a:r>
              <a:rPr dirty="0" u="sng" sz="2000" spc="-5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ll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47988" y="5618988"/>
            <a:ext cx="1294638" cy="31165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79640" y="2738908"/>
            <a:ext cx="652881" cy="32284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90873" y="4983860"/>
            <a:ext cx="886107" cy="25003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61714" y="3941123"/>
            <a:ext cx="992855" cy="24753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085074" y="4515094"/>
            <a:ext cx="1487264" cy="22946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047988" y="3382517"/>
            <a:ext cx="977646" cy="241553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9054845" y="2151126"/>
            <a:ext cx="616585" cy="403225"/>
            <a:chOff x="9054845" y="2151126"/>
            <a:chExt cx="616585" cy="403225"/>
          </a:xfrm>
        </p:grpSpPr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54845" y="2151126"/>
              <a:ext cx="592074" cy="40309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79991" y="2151126"/>
              <a:ext cx="591311" cy="403098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281302" y="4663059"/>
            <a:ext cx="2567940" cy="1007744"/>
          </a:xfrm>
          <a:prstGeom prst="rect">
            <a:avLst/>
          </a:prstGeom>
          <a:solidFill>
            <a:srgbClr val="DFEBF6"/>
          </a:solidFill>
          <a:ln w="19050">
            <a:solidFill>
              <a:srgbClr val="4966AC"/>
            </a:solidFill>
          </a:ln>
        </p:spPr>
        <p:txBody>
          <a:bodyPr wrap="square" lIns="0" tIns="34925" rIns="0" bIns="0" rtlCol="0" vert="horz">
            <a:spAutoFit/>
          </a:bodyPr>
          <a:lstStyle/>
          <a:p>
            <a:pPr marL="265430" indent="-175260">
              <a:lnSpc>
                <a:spcPct val="100000"/>
              </a:lnSpc>
              <a:spcBef>
                <a:spcPts val="275"/>
              </a:spcBef>
              <a:buFont typeface="Wingdings"/>
              <a:buChar char=""/>
              <a:tabLst>
                <a:tab pos="266065" algn="l"/>
              </a:tabLst>
            </a:pPr>
            <a:r>
              <a:rPr dirty="0" sz="1300" spc="-185">
                <a:latin typeface="Arial"/>
                <a:cs typeface="Arial"/>
              </a:rPr>
              <a:t>B</a:t>
            </a:r>
            <a:r>
              <a:rPr dirty="0" sz="1300" spc="-55">
                <a:latin typeface="Arial"/>
                <a:cs typeface="Arial"/>
              </a:rPr>
              <a:t>u</a:t>
            </a:r>
            <a:r>
              <a:rPr dirty="0" sz="1300" spc="-60">
                <a:latin typeface="Arial"/>
                <a:cs typeface="Arial"/>
              </a:rPr>
              <a:t>d</a:t>
            </a:r>
            <a:r>
              <a:rPr dirty="0" sz="1300" spc="-140">
                <a:latin typeface="Arial"/>
                <a:cs typeface="Arial"/>
              </a:rPr>
              <a:t>g</a:t>
            </a:r>
            <a:r>
              <a:rPr dirty="0" sz="1300" spc="-100">
                <a:latin typeface="Arial"/>
                <a:cs typeface="Arial"/>
              </a:rPr>
              <a:t>e</a:t>
            </a:r>
            <a:r>
              <a:rPr dirty="0" sz="1300" spc="65">
                <a:latin typeface="Arial"/>
                <a:cs typeface="Arial"/>
              </a:rPr>
              <a:t>t</a:t>
            </a:r>
            <a:r>
              <a:rPr dirty="0" sz="1300" spc="-95">
                <a:latin typeface="Arial"/>
                <a:cs typeface="Arial"/>
              </a:rPr>
              <a:t> </a:t>
            </a:r>
            <a:r>
              <a:rPr dirty="0" sz="1300" spc="-65">
                <a:latin typeface="Arial"/>
                <a:cs typeface="Arial"/>
              </a:rPr>
              <a:t>6</a:t>
            </a:r>
            <a:r>
              <a:rPr dirty="0" sz="1300" spc="-8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M</a:t>
            </a:r>
            <a:r>
              <a:rPr dirty="0" sz="1300" spc="-65">
                <a:latin typeface="Arial"/>
                <a:cs typeface="Arial"/>
              </a:rPr>
              <a:t>€</a:t>
            </a:r>
            <a:endParaRPr sz="1300">
              <a:latin typeface="Arial"/>
              <a:cs typeface="Arial"/>
            </a:endParaRPr>
          </a:p>
          <a:p>
            <a:pPr marL="265430" indent="-17526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266065" algn="l"/>
              </a:tabLst>
            </a:pPr>
            <a:r>
              <a:rPr dirty="0" sz="1300" spc="-210">
                <a:latin typeface="Arial"/>
                <a:cs typeface="Arial"/>
              </a:rPr>
              <a:t>F</a:t>
            </a:r>
            <a:r>
              <a:rPr dirty="0" sz="1300" spc="-15">
                <a:latin typeface="Arial"/>
                <a:cs typeface="Arial"/>
              </a:rPr>
              <a:t>i</a:t>
            </a:r>
            <a:r>
              <a:rPr dirty="0" sz="1300" spc="-40">
                <a:latin typeface="Arial"/>
                <a:cs typeface="Arial"/>
              </a:rPr>
              <a:t>n</a:t>
            </a:r>
            <a:r>
              <a:rPr dirty="0" sz="1300" spc="-130">
                <a:latin typeface="Arial"/>
                <a:cs typeface="Arial"/>
              </a:rPr>
              <a:t>a</a:t>
            </a:r>
            <a:r>
              <a:rPr dirty="0" sz="1300" spc="-70">
                <a:latin typeface="Arial"/>
                <a:cs typeface="Arial"/>
              </a:rPr>
              <a:t>n</a:t>
            </a:r>
            <a:r>
              <a:rPr dirty="0" sz="1300" spc="-114">
                <a:latin typeface="Arial"/>
                <a:cs typeface="Arial"/>
              </a:rPr>
              <a:t>c</a:t>
            </a:r>
            <a:r>
              <a:rPr dirty="0" sz="1300" spc="-15">
                <a:latin typeface="Arial"/>
                <a:cs typeface="Arial"/>
              </a:rPr>
              <a:t>i</a:t>
            </a:r>
            <a:r>
              <a:rPr dirty="0" sz="1300" spc="-45">
                <a:latin typeface="Arial"/>
                <a:cs typeface="Arial"/>
              </a:rPr>
              <a:t>n</a:t>
            </a:r>
            <a:r>
              <a:rPr dirty="0" sz="1300" spc="-114">
                <a:latin typeface="Arial"/>
                <a:cs typeface="Arial"/>
              </a:rPr>
              <a:t>g</a:t>
            </a:r>
            <a:r>
              <a:rPr dirty="0" sz="1300" spc="-105">
                <a:latin typeface="Arial"/>
                <a:cs typeface="Arial"/>
              </a:rPr>
              <a:t> </a:t>
            </a:r>
            <a:r>
              <a:rPr dirty="0" sz="1300" spc="-65">
                <a:latin typeface="Arial"/>
                <a:cs typeface="Arial"/>
              </a:rPr>
              <a:t>≤</a:t>
            </a:r>
            <a:r>
              <a:rPr dirty="0" sz="1300" spc="-90">
                <a:latin typeface="Arial"/>
                <a:cs typeface="Arial"/>
              </a:rPr>
              <a:t> </a:t>
            </a:r>
            <a:r>
              <a:rPr dirty="0" sz="1300" spc="-65">
                <a:latin typeface="Arial"/>
                <a:cs typeface="Arial"/>
              </a:rPr>
              <a:t>1</a:t>
            </a:r>
            <a:r>
              <a:rPr dirty="0" sz="1300" spc="-8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M</a:t>
            </a:r>
            <a:r>
              <a:rPr dirty="0" sz="1300" spc="-65">
                <a:latin typeface="Arial"/>
                <a:cs typeface="Arial"/>
              </a:rPr>
              <a:t>€</a:t>
            </a:r>
            <a:r>
              <a:rPr dirty="0" sz="1300" spc="-100">
                <a:latin typeface="Arial"/>
                <a:cs typeface="Arial"/>
              </a:rPr>
              <a:t> </a:t>
            </a:r>
            <a:r>
              <a:rPr dirty="0" sz="1300" spc="-35">
                <a:latin typeface="Arial"/>
                <a:cs typeface="Arial"/>
              </a:rPr>
              <a:t>-</a:t>
            </a:r>
            <a:r>
              <a:rPr dirty="0" sz="1300" spc="-85">
                <a:latin typeface="Arial"/>
                <a:cs typeface="Arial"/>
              </a:rPr>
              <a:t> </a:t>
            </a:r>
            <a:r>
              <a:rPr dirty="0" sz="1300" spc="-175">
                <a:latin typeface="Arial"/>
                <a:cs typeface="Arial"/>
              </a:rPr>
              <a:t>T</a:t>
            </a:r>
            <a:r>
              <a:rPr dirty="0" sz="1300" spc="-265">
                <a:latin typeface="Arial"/>
                <a:cs typeface="Arial"/>
              </a:rPr>
              <a:t>R</a:t>
            </a:r>
            <a:r>
              <a:rPr dirty="0" sz="1300" spc="-180">
                <a:latin typeface="Arial"/>
                <a:cs typeface="Arial"/>
              </a:rPr>
              <a:t>L</a:t>
            </a:r>
            <a:r>
              <a:rPr dirty="0" sz="1300" spc="-100">
                <a:latin typeface="Arial"/>
                <a:cs typeface="Arial"/>
              </a:rPr>
              <a:t> </a:t>
            </a:r>
            <a:r>
              <a:rPr dirty="0" sz="1300" spc="-65">
                <a:latin typeface="Arial"/>
                <a:cs typeface="Arial"/>
              </a:rPr>
              <a:t>≥</a:t>
            </a:r>
            <a:r>
              <a:rPr dirty="0" sz="1300" spc="-90">
                <a:latin typeface="Arial"/>
                <a:cs typeface="Arial"/>
              </a:rPr>
              <a:t> </a:t>
            </a:r>
            <a:r>
              <a:rPr dirty="0" sz="1300" spc="-65">
                <a:latin typeface="Arial"/>
                <a:cs typeface="Arial"/>
              </a:rPr>
              <a:t>8</a:t>
            </a:r>
            <a:endParaRPr sz="1300">
              <a:latin typeface="Arial"/>
              <a:cs typeface="Arial"/>
            </a:endParaRPr>
          </a:p>
          <a:p>
            <a:pPr marL="265430" indent="-17526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266065" algn="l"/>
              </a:tabLst>
            </a:pPr>
            <a:r>
              <a:rPr dirty="0" sz="1300" spc="-204">
                <a:latin typeface="Arial"/>
                <a:cs typeface="Arial"/>
              </a:rPr>
              <a:t>F</a:t>
            </a:r>
            <a:r>
              <a:rPr dirty="0" sz="1300" spc="-15">
                <a:latin typeface="Arial"/>
                <a:cs typeface="Arial"/>
              </a:rPr>
              <a:t>i</a:t>
            </a:r>
            <a:r>
              <a:rPr dirty="0" sz="1300" spc="-45">
                <a:latin typeface="Arial"/>
                <a:cs typeface="Arial"/>
              </a:rPr>
              <a:t>n</a:t>
            </a:r>
            <a:r>
              <a:rPr dirty="0" sz="1300" spc="-125">
                <a:latin typeface="Arial"/>
                <a:cs typeface="Arial"/>
              </a:rPr>
              <a:t>a</a:t>
            </a:r>
            <a:r>
              <a:rPr dirty="0" sz="1300" spc="-70">
                <a:latin typeface="Arial"/>
                <a:cs typeface="Arial"/>
              </a:rPr>
              <a:t>n</a:t>
            </a:r>
            <a:r>
              <a:rPr dirty="0" sz="1300" spc="-114">
                <a:latin typeface="Arial"/>
                <a:cs typeface="Arial"/>
              </a:rPr>
              <a:t>c</a:t>
            </a:r>
            <a:r>
              <a:rPr dirty="0" sz="1300" spc="-15">
                <a:latin typeface="Arial"/>
                <a:cs typeface="Arial"/>
              </a:rPr>
              <a:t>i</a:t>
            </a:r>
            <a:r>
              <a:rPr dirty="0" sz="1300" spc="-50">
                <a:latin typeface="Arial"/>
                <a:cs typeface="Arial"/>
              </a:rPr>
              <a:t>n</a:t>
            </a:r>
            <a:r>
              <a:rPr dirty="0" sz="1300" spc="-114">
                <a:latin typeface="Arial"/>
                <a:cs typeface="Arial"/>
              </a:rPr>
              <a:t>g</a:t>
            </a:r>
            <a:r>
              <a:rPr dirty="0" sz="1300" spc="-105">
                <a:latin typeface="Arial"/>
                <a:cs typeface="Arial"/>
              </a:rPr>
              <a:t> </a:t>
            </a:r>
            <a:r>
              <a:rPr dirty="0" sz="1300" spc="-65">
                <a:latin typeface="Arial"/>
                <a:cs typeface="Arial"/>
              </a:rPr>
              <a:t>≤</a:t>
            </a:r>
            <a:r>
              <a:rPr dirty="0" sz="1300" spc="-90">
                <a:latin typeface="Arial"/>
                <a:cs typeface="Arial"/>
              </a:rPr>
              <a:t> </a:t>
            </a:r>
            <a:r>
              <a:rPr dirty="0" sz="1300" spc="-75">
                <a:latin typeface="Arial"/>
                <a:cs typeface="Arial"/>
              </a:rPr>
              <a:t>50</a:t>
            </a:r>
            <a:r>
              <a:rPr dirty="0" sz="1300" spc="-65">
                <a:latin typeface="Arial"/>
                <a:cs typeface="Arial"/>
              </a:rPr>
              <a:t>0</a:t>
            </a:r>
            <a:r>
              <a:rPr dirty="0" sz="1300" spc="-95">
                <a:latin typeface="Arial"/>
                <a:cs typeface="Arial"/>
              </a:rPr>
              <a:t> </a:t>
            </a:r>
            <a:r>
              <a:rPr dirty="0" sz="1300" spc="-85">
                <a:latin typeface="Arial"/>
                <a:cs typeface="Arial"/>
              </a:rPr>
              <a:t>k</a:t>
            </a:r>
            <a:r>
              <a:rPr dirty="0" sz="1300" spc="-65">
                <a:latin typeface="Arial"/>
                <a:cs typeface="Arial"/>
              </a:rPr>
              <a:t>€</a:t>
            </a:r>
            <a:r>
              <a:rPr dirty="0" sz="1300" spc="-95">
                <a:latin typeface="Arial"/>
                <a:cs typeface="Arial"/>
              </a:rPr>
              <a:t> </a:t>
            </a:r>
            <a:r>
              <a:rPr dirty="0" sz="1300" spc="-35">
                <a:latin typeface="Arial"/>
                <a:cs typeface="Arial"/>
              </a:rPr>
              <a:t>-</a:t>
            </a:r>
            <a:r>
              <a:rPr dirty="0" sz="1300" spc="-90">
                <a:latin typeface="Arial"/>
                <a:cs typeface="Arial"/>
              </a:rPr>
              <a:t> </a:t>
            </a:r>
            <a:r>
              <a:rPr dirty="0" sz="1300" spc="-175">
                <a:latin typeface="Arial"/>
                <a:cs typeface="Arial"/>
              </a:rPr>
              <a:t>T</a:t>
            </a:r>
            <a:r>
              <a:rPr dirty="0" sz="1300" spc="-254">
                <a:latin typeface="Arial"/>
                <a:cs typeface="Arial"/>
              </a:rPr>
              <a:t>R</a:t>
            </a:r>
            <a:r>
              <a:rPr dirty="0" sz="1300" spc="-180">
                <a:latin typeface="Arial"/>
                <a:cs typeface="Arial"/>
              </a:rPr>
              <a:t>L</a:t>
            </a:r>
            <a:r>
              <a:rPr dirty="0" sz="1300" spc="-105">
                <a:latin typeface="Arial"/>
                <a:cs typeface="Arial"/>
              </a:rPr>
              <a:t> </a:t>
            </a:r>
            <a:r>
              <a:rPr dirty="0" sz="1300" spc="-75">
                <a:latin typeface="Arial"/>
                <a:cs typeface="Arial"/>
              </a:rPr>
              <a:t>6</a:t>
            </a:r>
            <a:r>
              <a:rPr dirty="0" sz="1300" spc="-75">
                <a:latin typeface="Arial"/>
                <a:cs typeface="Arial"/>
              </a:rPr>
              <a:t>÷</a:t>
            </a:r>
            <a:r>
              <a:rPr dirty="0" sz="1300" spc="-65">
                <a:latin typeface="Arial"/>
                <a:cs typeface="Arial"/>
              </a:rPr>
              <a:t>8</a:t>
            </a:r>
            <a:endParaRPr sz="1300">
              <a:latin typeface="Arial"/>
              <a:cs typeface="Arial"/>
            </a:endParaRPr>
          </a:p>
          <a:p>
            <a:pPr marL="265430" indent="-17526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266065" algn="l"/>
              </a:tabLst>
            </a:pPr>
            <a:r>
              <a:rPr dirty="0" sz="1300" spc="-75">
                <a:latin typeface="Arial"/>
                <a:cs typeface="Arial"/>
              </a:rPr>
              <a:t>1</a:t>
            </a:r>
            <a:r>
              <a:rPr dirty="0" sz="1300" spc="-65">
                <a:latin typeface="Arial"/>
                <a:cs typeface="Arial"/>
              </a:rPr>
              <a:t>8</a:t>
            </a:r>
            <a:r>
              <a:rPr dirty="0" sz="1300" spc="-85">
                <a:latin typeface="Arial"/>
                <a:cs typeface="Arial"/>
              </a:rPr>
              <a:t> </a:t>
            </a:r>
            <a:r>
              <a:rPr dirty="0" sz="1300" spc="-75">
                <a:latin typeface="Arial"/>
                <a:cs typeface="Arial"/>
              </a:rPr>
              <a:t>m</a:t>
            </a:r>
            <a:r>
              <a:rPr dirty="0" sz="1300" spc="-55">
                <a:latin typeface="Arial"/>
                <a:cs typeface="Arial"/>
              </a:rPr>
              <a:t>o</a:t>
            </a:r>
            <a:r>
              <a:rPr dirty="0" sz="1300" spc="-75">
                <a:latin typeface="Arial"/>
                <a:cs typeface="Arial"/>
              </a:rPr>
              <a:t>n</a:t>
            </a:r>
            <a:r>
              <a:rPr dirty="0" sz="1300" spc="55">
                <a:latin typeface="Arial"/>
                <a:cs typeface="Arial"/>
              </a:rPr>
              <a:t>t</a:t>
            </a:r>
            <a:r>
              <a:rPr dirty="0" sz="1300" spc="-60">
                <a:latin typeface="Arial"/>
                <a:cs typeface="Arial"/>
              </a:rPr>
              <a:t>h</a:t>
            </a:r>
            <a:r>
              <a:rPr dirty="0" sz="1300" spc="-150">
                <a:latin typeface="Arial"/>
                <a:cs typeface="Arial"/>
              </a:rPr>
              <a:t>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54371" y="2146935"/>
            <a:ext cx="3714750" cy="432434"/>
          </a:xfrm>
          <a:prstGeom prst="rect">
            <a:avLst/>
          </a:prstGeom>
          <a:solidFill>
            <a:srgbClr val="D5DCE4"/>
          </a:solidFill>
          <a:ln w="19050">
            <a:solidFill>
              <a:srgbClr val="1F4E79"/>
            </a:solidFill>
          </a:ln>
        </p:spPr>
        <p:txBody>
          <a:bodyPr wrap="square" lIns="0" tIns="22860" rIns="0" bIns="0" rtlCol="0" vert="horz">
            <a:spAutoFit/>
          </a:bodyPr>
          <a:lstStyle/>
          <a:p>
            <a:pPr marL="90805" marR="135255">
              <a:lnSpc>
                <a:spcPct val="100000"/>
              </a:lnSpc>
              <a:spcBef>
                <a:spcPts val="180"/>
              </a:spcBef>
            </a:pPr>
            <a:r>
              <a:rPr dirty="0" sz="1200" spc="-105">
                <a:solidFill>
                  <a:srgbClr val="1F4E79"/>
                </a:solidFill>
                <a:latin typeface="Arial"/>
                <a:cs typeface="Arial"/>
              </a:rPr>
              <a:t>Safe</a:t>
            </a:r>
            <a:r>
              <a:rPr dirty="0" sz="1200" spc="-10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200" spc="-70">
                <a:solidFill>
                  <a:srgbClr val="1F4E79"/>
                </a:solidFill>
                <a:latin typeface="Arial"/>
                <a:cs typeface="Arial"/>
              </a:rPr>
              <a:t>Bridge</a:t>
            </a:r>
            <a:r>
              <a:rPr dirty="0" sz="1200" spc="-95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200" spc="-35">
                <a:solidFill>
                  <a:srgbClr val="1F4E79"/>
                </a:solidFill>
                <a:latin typeface="Arial"/>
                <a:cs typeface="Arial"/>
              </a:rPr>
              <a:t>-</a:t>
            </a:r>
            <a:r>
              <a:rPr dirty="0" sz="1200" spc="-75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200" spc="-30">
                <a:solidFill>
                  <a:srgbClr val="1F4E79"/>
                </a:solidFill>
                <a:latin typeface="Arial"/>
                <a:cs typeface="Arial"/>
              </a:rPr>
              <a:t>Monitoring</a:t>
            </a:r>
            <a:r>
              <a:rPr dirty="0" sz="1200" spc="-95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200" spc="-85">
                <a:solidFill>
                  <a:srgbClr val="1F4E79"/>
                </a:solidFill>
                <a:latin typeface="Arial"/>
                <a:cs typeface="Arial"/>
              </a:rPr>
              <a:t>services</a:t>
            </a:r>
            <a:r>
              <a:rPr dirty="0" sz="1200" spc="-105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F4E79"/>
                </a:solidFill>
                <a:latin typeface="Arial"/>
                <a:cs typeface="Arial"/>
              </a:rPr>
              <a:t>with</a:t>
            </a:r>
            <a:r>
              <a:rPr dirty="0" sz="1200" spc="-95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200" spc="-40">
                <a:solidFill>
                  <a:srgbClr val="1F4E79"/>
                </a:solidFill>
                <a:latin typeface="Arial"/>
                <a:cs typeface="Arial"/>
              </a:rPr>
              <a:t>satellite</a:t>
            </a:r>
            <a:r>
              <a:rPr dirty="0" sz="1200" spc="-9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200" spc="-60">
                <a:solidFill>
                  <a:srgbClr val="1F4E79"/>
                </a:solidFill>
                <a:latin typeface="Arial"/>
                <a:cs typeface="Arial"/>
              </a:rPr>
              <a:t>techniques </a:t>
            </a:r>
            <a:r>
              <a:rPr dirty="0" sz="1200" spc="-32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F4E79"/>
                </a:solidFill>
                <a:latin typeface="Arial"/>
                <a:cs typeface="Arial"/>
              </a:rPr>
              <a:t>f</a:t>
            </a:r>
            <a:r>
              <a:rPr dirty="0" sz="1200" spc="-25">
                <a:solidFill>
                  <a:srgbClr val="1F4E79"/>
                </a:solidFill>
                <a:latin typeface="Arial"/>
                <a:cs typeface="Arial"/>
              </a:rPr>
              <a:t>o</a:t>
            </a:r>
            <a:r>
              <a:rPr dirty="0" sz="1200" spc="10">
                <a:solidFill>
                  <a:srgbClr val="1F4E79"/>
                </a:solidFill>
                <a:latin typeface="Arial"/>
                <a:cs typeface="Arial"/>
              </a:rPr>
              <a:t>r</a:t>
            </a:r>
            <a:r>
              <a:rPr dirty="0" sz="1200" spc="-10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200" spc="-114">
                <a:solidFill>
                  <a:srgbClr val="1F4E79"/>
                </a:solidFill>
                <a:latin typeface="Arial"/>
                <a:cs typeface="Arial"/>
              </a:rPr>
              <a:t>s</a:t>
            </a:r>
            <a:r>
              <a:rPr dirty="0" sz="1200" spc="-140">
                <a:solidFill>
                  <a:srgbClr val="1F4E79"/>
                </a:solidFill>
                <a:latin typeface="Arial"/>
                <a:cs typeface="Arial"/>
              </a:rPr>
              <a:t>a</a:t>
            </a:r>
            <a:r>
              <a:rPr dirty="0" sz="1200" spc="10">
                <a:solidFill>
                  <a:srgbClr val="1F4E79"/>
                </a:solidFill>
                <a:latin typeface="Arial"/>
                <a:cs typeface="Arial"/>
              </a:rPr>
              <a:t>f</a:t>
            </a:r>
            <a:r>
              <a:rPr dirty="0" sz="1200" spc="-75">
                <a:solidFill>
                  <a:srgbClr val="1F4E79"/>
                </a:solidFill>
                <a:latin typeface="Arial"/>
                <a:cs typeface="Arial"/>
              </a:rPr>
              <a:t>e</a:t>
            </a:r>
            <a:r>
              <a:rPr dirty="0" sz="1200" spc="-95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200" spc="-55">
                <a:solidFill>
                  <a:srgbClr val="1F4E79"/>
                </a:solidFill>
                <a:latin typeface="Arial"/>
                <a:cs typeface="Arial"/>
              </a:rPr>
              <a:t>b</a:t>
            </a:r>
            <a:r>
              <a:rPr dirty="0" sz="1200">
                <a:solidFill>
                  <a:srgbClr val="1F4E79"/>
                </a:solidFill>
                <a:latin typeface="Arial"/>
                <a:cs typeface="Arial"/>
              </a:rPr>
              <a:t>r</a:t>
            </a:r>
            <a:r>
              <a:rPr dirty="0" sz="1200" spc="-15">
                <a:solidFill>
                  <a:srgbClr val="1F4E79"/>
                </a:solidFill>
                <a:latin typeface="Arial"/>
                <a:cs typeface="Arial"/>
              </a:rPr>
              <a:t>i</a:t>
            </a:r>
            <a:r>
              <a:rPr dirty="0" sz="1200" spc="-50">
                <a:solidFill>
                  <a:srgbClr val="1F4E79"/>
                </a:solidFill>
                <a:latin typeface="Arial"/>
                <a:cs typeface="Arial"/>
              </a:rPr>
              <a:t>d</a:t>
            </a:r>
            <a:r>
              <a:rPr dirty="0" sz="1200" spc="-120">
                <a:solidFill>
                  <a:srgbClr val="1F4E79"/>
                </a:solidFill>
                <a:latin typeface="Arial"/>
                <a:cs typeface="Arial"/>
              </a:rPr>
              <a:t>g</a:t>
            </a:r>
            <a:r>
              <a:rPr dirty="0" sz="1200" spc="-90">
                <a:solidFill>
                  <a:srgbClr val="1F4E79"/>
                </a:solidFill>
                <a:latin typeface="Arial"/>
                <a:cs typeface="Arial"/>
              </a:rPr>
              <a:t>e</a:t>
            </a:r>
            <a:r>
              <a:rPr dirty="0" sz="1200" spc="-140">
                <a:solidFill>
                  <a:srgbClr val="1F4E79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54371" y="2714625"/>
            <a:ext cx="3714750" cy="432434"/>
          </a:xfrm>
          <a:prstGeom prst="rect">
            <a:avLst/>
          </a:prstGeom>
          <a:solidFill>
            <a:srgbClr val="D5DCE4"/>
          </a:solidFill>
          <a:ln w="19050">
            <a:solidFill>
              <a:srgbClr val="1F4E79"/>
            </a:solidFill>
          </a:ln>
        </p:spPr>
        <p:txBody>
          <a:bodyPr wrap="square" lIns="0" tIns="11430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900"/>
              </a:spcBef>
            </a:pPr>
            <a:r>
              <a:rPr dirty="0" sz="1200" spc="-160">
                <a:solidFill>
                  <a:srgbClr val="1F4E79"/>
                </a:solidFill>
                <a:latin typeface="Arial"/>
                <a:cs typeface="Arial"/>
              </a:rPr>
              <a:t>R</a:t>
            </a:r>
            <a:r>
              <a:rPr dirty="0" sz="1200" spc="-130">
                <a:solidFill>
                  <a:srgbClr val="1F4E79"/>
                </a:solidFill>
                <a:latin typeface="Arial"/>
                <a:cs typeface="Arial"/>
              </a:rPr>
              <a:t>h</a:t>
            </a:r>
            <a:r>
              <a:rPr dirty="0" sz="1200" spc="-80">
                <a:solidFill>
                  <a:srgbClr val="1F4E79"/>
                </a:solidFill>
                <a:latin typeface="Arial"/>
                <a:cs typeface="Arial"/>
              </a:rPr>
              <a:t>e</a:t>
            </a:r>
            <a:r>
              <a:rPr dirty="0" sz="1200" spc="55">
                <a:solidFill>
                  <a:srgbClr val="1F4E79"/>
                </a:solidFill>
                <a:latin typeface="Arial"/>
                <a:cs typeface="Arial"/>
              </a:rPr>
              <a:t>t</a:t>
            </a:r>
            <a:r>
              <a:rPr dirty="0" sz="1200" spc="-15">
                <a:solidFill>
                  <a:srgbClr val="1F4E79"/>
                </a:solidFill>
                <a:latin typeface="Arial"/>
                <a:cs typeface="Arial"/>
              </a:rPr>
              <a:t>i</a:t>
            </a:r>
            <a:r>
              <a:rPr dirty="0" sz="1200" spc="-100">
                <a:solidFill>
                  <a:srgbClr val="1F4E79"/>
                </a:solidFill>
                <a:latin typeface="Arial"/>
                <a:cs typeface="Arial"/>
              </a:rPr>
              <a:t>c</a:t>
            </a:r>
            <a:r>
              <a:rPr dirty="0" sz="1200" spc="-60">
                <a:solidFill>
                  <a:srgbClr val="1F4E79"/>
                </a:solidFill>
                <a:latin typeface="Arial"/>
                <a:cs typeface="Arial"/>
              </a:rPr>
              <a:t>u</a:t>
            </a:r>
            <a:r>
              <a:rPr dirty="0" sz="1200" spc="-140">
                <a:solidFill>
                  <a:srgbClr val="1F4E79"/>
                </a:solidFill>
                <a:latin typeface="Arial"/>
                <a:cs typeface="Arial"/>
              </a:rPr>
              <a:t>s</a:t>
            </a:r>
            <a:r>
              <a:rPr dirty="0" sz="1200" spc="-105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200" spc="-200">
                <a:solidFill>
                  <a:srgbClr val="1F4E79"/>
                </a:solidFill>
                <a:latin typeface="Arial"/>
                <a:cs typeface="Arial"/>
              </a:rPr>
              <a:t>S</a:t>
            </a:r>
            <a:r>
              <a:rPr dirty="0" sz="1200" spc="-180">
                <a:solidFill>
                  <a:srgbClr val="1F4E79"/>
                </a:solidFill>
                <a:latin typeface="Arial"/>
                <a:cs typeface="Arial"/>
              </a:rPr>
              <a:t>a</a:t>
            </a:r>
            <a:r>
              <a:rPr dirty="0" sz="1200" spc="20">
                <a:solidFill>
                  <a:srgbClr val="1F4E79"/>
                </a:solidFill>
                <a:latin typeface="Arial"/>
                <a:cs typeface="Arial"/>
              </a:rPr>
              <a:t>f</a:t>
            </a:r>
            <a:r>
              <a:rPr dirty="0" sz="1200" spc="-80">
                <a:solidFill>
                  <a:srgbClr val="1F4E79"/>
                </a:solidFill>
                <a:latin typeface="Arial"/>
                <a:cs typeface="Arial"/>
              </a:rPr>
              <a:t>e</a:t>
            </a:r>
            <a:r>
              <a:rPr dirty="0" sz="1200" spc="-50">
                <a:solidFill>
                  <a:srgbClr val="1F4E79"/>
                </a:solidFill>
                <a:latin typeface="Arial"/>
                <a:cs typeface="Arial"/>
              </a:rPr>
              <a:t>w</a:t>
            </a:r>
            <a:r>
              <a:rPr dirty="0" sz="1200" spc="-120">
                <a:solidFill>
                  <a:srgbClr val="1F4E79"/>
                </a:solidFill>
                <a:latin typeface="Arial"/>
                <a:cs typeface="Arial"/>
              </a:rPr>
              <a:t>a</a:t>
            </a:r>
            <a:r>
              <a:rPr dirty="0" sz="1200" spc="-75">
                <a:solidFill>
                  <a:srgbClr val="1F4E79"/>
                </a:solidFill>
                <a:latin typeface="Arial"/>
                <a:cs typeface="Arial"/>
              </a:rPr>
              <a:t>y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54371" y="3281553"/>
            <a:ext cx="3714750" cy="432434"/>
          </a:xfrm>
          <a:prstGeom prst="rect">
            <a:avLst/>
          </a:prstGeom>
          <a:solidFill>
            <a:srgbClr val="D5DCE4"/>
          </a:solidFill>
          <a:ln w="19050">
            <a:solidFill>
              <a:srgbClr val="C00000"/>
            </a:solidFill>
          </a:ln>
        </p:spPr>
        <p:txBody>
          <a:bodyPr wrap="square" lIns="0" tIns="11493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905"/>
              </a:spcBef>
            </a:pPr>
            <a:r>
              <a:rPr dirty="0" sz="1200" spc="-90">
                <a:solidFill>
                  <a:srgbClr val="C00000"/>
                </a:solidFill>
                <a:latin typeface="Arial"/>
                <a:cs typeface="Arial"/>
              </a:rPr>
              <a:t>Fi</a:t>
            </a:r>
            <a:r>
              <a:rPr dirty="0" sz="1200" spc="-125">
                <a:solidFill>
                  <a:srgbClr val="C00000"/>
                </a:solidFill>
                <a:latin typeface="Arial"/>
                <a:cs typeface="Arial"/>
              </a:rPr>
              <a:t>x</a:t>
            </a:r>
            <a:r>
              <a:rPr dirty="0" sz="1200" spc="-85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dirty="0" sz="1200" spc="-5">
                <a:solidFill>
                  <a:srgbClr val="C00000"/>
                </a:solidFill>
                <a:latin typeface="Arial"/>
                <a:cs typeface="Arial"/>
              </a:rPr>
              <a:t>ll</a:t>
            </a:r>
            <a:r>
              <a:rPr dirty="0" sz="1200" spc="-10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00" spc="-35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dirty="0" sz="1200" spc="-7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00" spc="-90">
                <a:solidFill>
                  <a:srgbClr val="C00000"/>
                </a:solidFill>
                <a:latin typeface="Arial"/>
                <a:cs typeface="Arial"/>
              </a:rPr>
              <a:t>Fi</a:t>
            </a:r>
            <a:r>
              <a:rPr dirty="0" sz="1200" spc="-135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dirty="0" sz="1200" spc="-6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dirty="0" sz="1200" spc="6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dirty="0" sz="1200" spc="-10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00" spc="-100">
                <a:solidFill>
                  <a:srgbClr val="C00000"/>
                </a:solidFill>
                <a:latin typeface="Arial"/>
                <a:cs typeface="Arial"/>
              </a:rPr>
              <a:t>Xyl</a:t>
            </a:r>
            <a:r>
              <a:rPr dirty="0" sz="1200" spc="-8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z="1200" spc="-5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dirty="0" sz="1200" spc="-15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dirty="0" sz="1200" spc="-105">
                <a:solidFill>
                  <a:srgbClr val="C00000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42940" y="3849242"/>
            <a:ext cx="3716020" cy="432434"/>
          </a:xfrm>
          <a:prstGeom prst="rect">
            <a:avLst/>
          </a:prstGeom>
          <a:solidFill>
            <a:srgbClr val="D5DCE4"/>
          </a:solidFill>
          <a:ln w="19050">
            <a:solidFill>
              <a:srgbClr val="1F4E79"/>
            </a:solidFill>
          </a:ln>
        </p:spPr>
        <p:txBody>
          <a:bodyPr wrap="square" lIns="0" tIns="22860" rIns="0" bIns="0" rtlCol="0" vert="horz">
            <a:spAutoFit/>
          </a:bodyPr>
          <a:lstStyle/>
          <a:p>
            <a:pPr marL="91440" marR="594360">
              <a:lnSpc>
                <a:spcPct val="100000"/>
              </a:lnSpc>
              <a:spcBef>
                <a:spcPts val="180"/>
              </a:spcBef>
            </a:pPr>
            <a:r>
              <a:rPr dirty="0" sz="1200" spc="-130">
                <a:solidFill>
                  <a:srgbClr val="1F4E79"/>
                </a:solidFill>
                <a:latin typeface="Arial"/>
                <a:cs typeface="Arial"/>
              </a:rPr>
              <a:t>MODISAT </a:t>
            </a:r>
            <a:r>
              <a:rPr dirty="0" sz="1200" spc="-35">
                <a:solidFill>
                  <a:srgbClr val="1F4E79"/>
                </a:solidFill>
                <a:latin typeface="Arial"/>
                <a:cs typeface="Arial"/>
              </a:rPr>
              <a:t>- </a:t>
            </a:r>
            <a:r>
              <a:rPr dirty="0" sz="1200" spc="-70">
                <a:solidFill>
                  <a:srgbClr val="1F4E79"/>
                </a:solidFill>
                <a:latin typeface="Arial"/>
                <a:cs typeface="Arial"/>
              </a:rPr>
              <a:t>Bridge </a:t>
            </a:r>
            <a:r>
              <a:rPr dirty="0" sz="1200" spc="-40">
                <a:solidFill>
                  <a:srgbClr val="1F4E79"/>
                </a:solidFill>
                <a:latin typeface="Arial"/>
                <a:cs typeface="Arial"/>
              </a:rPr>
              <a:t>buffering </a:t>
            </a:r>
            <a:r>
              <a:rPr dirty="0" sz="1200" spc="-65">
                <a:solidFill>
                  <a:srgbClr val="1F4E79"/>
                </a:solidFill>
                <a:latin typeface="Arial"/>
                <a:cs typeface="Arial"/>
              </a:rPr>
              <a:t>by displacement </a:t>
            </a:r>
            <a:r>
              <a:rPr dirty="0" sz="1200" spc="-6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200" spc="-75">
                <a:solidFill>
                  <a:srgbClr val="1F4E79"/>
                </a:solidFill>
                <a:latin typeface="Arial"/>
                <a:cs typeface="Arial"/>
              </a:rPr>
              <a:t>measurements</a:t>
            </a:r>
            <a:r>
              <a:rPr dirty="0" sz="1200" spc="-105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200" spc="-50">
                <a:solidFill>
                  <a:srgbClr val="1F4E79"/>
                </a:solidFill>
                <a:latin typeface="Arial"/>
                <a:cs typeface="Arial"/>
              </a:rPr>
              <a:t>derived</a:t>
            </a:r>
            <a:r>
              <a:rPr dirty="0" sz="1200" spc="-95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1F4E79"/>
                </a:solidFill>
                <a:latin typeface="Arial"/>
                <a:cs typeface="Arial"/>
              </a:rPr>
              <a:t>from</a:t>
            </a:r>
            <a:r>
              <a:rPr dirty="0" sz="1200" spc="-11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200" spc="-40">
                <a:solidFill>
                  <a:srgbClr val="1F4E79"/>
                </a:solidFill>
                <a:latin typeface="Arial"/>
                <a:cs typeface="Arial"/>
              </a:rPr>
              <a:t>satellite</a:t>
            </a:r>
            <a:r>
              <a:rPr dirty="0" sz="1200" spc="-95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200" spc="-60">
                <a:solidFill>
                  <a:srgbClr val="1F4E79"/>
                </a:solidFill>
                <a:latin typeface="Arial"/>
                <a:cs typeface="Arial"/>
              </a:rPr>
              <a:t>technologies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42940" y="4410836"/>
            <a:ext cx="3716020" cy="432434"/>
          </a:xfrm>
          <a:prstGeom prst="rect">
            <a:avLst/>
          </a:prstGeom>
          <a:solidFill>
            <a:srgbClr val="D5DCE4"/>
          </a:solidFill>
          <a:ln w="19050">
            <a:solidFill>
              <a:srgbClr val="C00000"/>
            </a:solidFill>
          </a:ln>
        </p:spPr>
        <p:txBody>
          <a:bodyPr wrap="square" lIns="0" tIns="11493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905"/>
              </a:spcBef>
            </a:pPr>
            <a:r>
              <a:rPr dirty="0" sz="1200" spc="-150">
                <a:solidFill>
                  <a:srgbClr val="C00000"/>
                </a:solidFill>
                <a:latin typeface="Arial"/>
                <a:cs typeface="Arial"/>
              </a:rPr>
              <a:t>SAT4FARM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42940" y="4983098"/>
            <a:ext cx="3716020" cy="432434"/>
          </a:xfrm>
          <a:prstGeom prst="rect">
            <a:avLst/>
          </a:prstGeom>
          <a:solidFill>
            <a:srgbClr val="D5DCE4"/>
          </a:solidFill>
          <a:ln w="19050">
            <a:solidFill>
              <a:srgbClr val="1F4E79"/>
            </a:solidFill>
          </a:ln>
        </p:spPr>
        <p:txBody>
          <a:bodyPr wrap="square" lIns="0" tIns="11430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900"/>
              </a:spcBef>
            </a:pPr>
            <a:r>
              <a:rPr dirty="0" sz="1200" spc="-114">
                <a:solidFill>
                  <a:srgbClr val="1F4E79"/>
                </a:solidFill>
                <a:latin typeface="Arial"/>
                <a:cs typeface="Arial"/>
              </a:rPr>
              <a:t>MIDS</a:t>
            </a:r>
            <a:r>
              <a:rPr dirty="0" sz="1200" spc="-85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200" spc="-35">
                <a:solidFill>
                  <a:srgbClr val="1F4E79"/>
                </a:solidFill>
                <a:latin typeface="Arial"/>
                <a:cs typeface="Arial"/>
              </a:rPr>
              <a:t>-</a:t>
            </a:r>
            <a:r>
              <a:rPr dirty="0" sz="1200" spc="-7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200" spc="-45">
                <a:solidFill>
                  <a:srgbClr val="1F4E79"/>
                </a:solidFill>
                <a:latin typeface="Arial"/>
                <a:cs typeface="Arial"/>
              </a:rPr>
              <a:t>Water</a:t>
            </a:r>
            <a:r>
              <a:rPr dirty="0" sz="1200" spc="-95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200" spc="-40">
                <a:solidFill>
                  <a:srgbClr val="1F4E79"/>
                </a:solidFill>
                <a:latin typeface="Arial"/>
                <a:cs typeface="Arial"/>
              </a:rPr>
              <a:t>infrastructure</a:t>
            </a:r>
            <a:r>
              <a:rPr dirty="0" sz="1200" spc="-85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200" spc="-40">
                <a:solidFill>
                  <a:srgbClr val="1F4E79"/>
                </a:solidFill>
                <a:latin typeface="Arial"/>
                <a:cs typeface="Arial"/>
              </a:rPr>
              <a:t>monitoring</a:t>
            </a:r>
            <a:r>
              <a:rPr dirty="0" sz="1200" spc="-95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F4E79"/>
                </a:solidFill>
                <a:latin typeface="Arial"/>
                <a:cs typeface="Arial"/>
              </a:rPr>
              <a:t>with</a:t>
            </a:r>
            <a:r>
              <a:rPr dirty="0" sz="1200" spc="-95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200" spc="-40">
                <a:solidFill>
                  <a:srgbClr val="1F4E79"/>
                </a:solidFill>
                <a:latin typeface="Arial"/>
                <a:cs typeface="Arial"/>
              </a:rPr>
              <a:t>satellite</a:t>
            </a:r>
            <a:r>
              <a:rPr dirty="0" sz="1200" spc="-85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200" spc="-55">
                <a:solidFill>
                  <a:srgbClr val="1F4E79"/>
                </a:solidFill>
                <a:latin typeface="Arial"/>
                <a:cs typeface="Arial"/>
              </a:rPr>
              <a:t>data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239892" y="5556122"/>
            <a:ext cx="3718560" cy="432434"/>
          </a:xfrm>
          <a:prstGeom prst="rect">
            <a:avLst/>
          </a:prstGeom>
          <a:solidFill>
            <a:srgbClr val="D5DCE4"/>
          </a:solidFill>
          <a:ln w="19050">
            <a:solidFill>
              <a:srgbClr val="1F4E79"/>
            </a:solidFill>
          </a:ln>
        </p:spPr>
        <p:txBody>
          <a:bodyPr wrap="square" lIns="0" tIns="11493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905"/>
              </a:spcBef>
            </a:pPr>
            <a:r>
              <a:rPr dirty="0" sz="1200" spc="-135">
                <a:solidFill>
                  <a:srgbClr val="1F4E79"/>
                </a:solidFill>
                <a:latin typeface="Arial"/>
                <a:cs typeface="Arial"/>
              </a:rPr>
              <a:t>DEM-EO</a:t>
            </a:r>
            <a:r>
              <a:rPr dirty="0" sz="1200" spc="-105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200" spc="-35">
                <a:solidFill>
                  <a:srgbClr val="1F4E79"/>
                </a:solidFill>
                <a:latin typeface="Arial"/>
                <a:cs typeface="Arial"/>
              </a:rPr>
              <a:t>-</a:t>
            </a:r>
            <a:r>
              <a:rPr dirty="0" sz="1200" spc="-7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200" spc="-60">
                <a:solidFill>
                  <a:srgbClr val="1F4E79"/>
                </a:solidFill>
                <a:latin typeface="Arial"/>
                <a:cs typeface="Arial"/>
              </a:rPr>
              <a:t>Democratization</a:t>
            </a:r>
            <a:r>
              <a:rPr dirty="0" sz="1200" spc="-95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200" spc="-15">
                <a:solidFill>
                  <a:srgbClr val="1F4E79"/>
                </a:solidFill>
                <a:latin typeface="Arial"/>
                <a:cs typeface="Arial"/>
              </a:rPr>
              <a:t>of</a:t>
            </a:r>
            <a:r>
              <a:rPr dirty="0" sz="1200" spc="-9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200" spc="-70">
                <a:solidFill>
                  <a:srgbClr val="1F4E79"/>
                </a:solidFill>
                <a:latin typeface="Arial"/>
                <a:cs typeface="Arial"/>
              </a:rPr>
              <a:t>Earth</a:t>
            </a:r>
            <a:r>
              <a:rPr dirty="0" sz="1200" spc="-95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200" spc="-65">
                <a:solidFill>
                  <a:srgbClr val="1F4E79"/>
                </a:solidFill>
                <a:latin typeface="Arial"/>
                <a:cs typeface="Arial"/>
              </a:rPr>
              <a:t>Observation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271777" y="3672078"/>
            <a:ext cx="2626995" cy="911860"/>
            <a:chOff x="1271777" y="3672078"/>
            <a:chExt cx="2626995" cy="911860"/>
          </a:xfrm>
        </p:grpSpPr>
        <p:sp>
          <p:nvSpPr>
            <p:cNvPr id="26" name="object 26"/>
            <p:cNvSpPr/>
            <p:nvPr/>
          </p:nvSpPr>
          <p:spPr>
            <a:xfrm>
              <a:off x="1281302" y="3681603"/>
              <a:ext cx="2607945" cy="892810"/>
            </a:xfrm>
            <a:custGeom>
              <a:avLst/>
              <a:gdLst/>
              <a:ahLst/>
              <a:cxnLst/>
              <a:rect l="l" t="t" r="r" b="b"/>
              <a:pathLst>
                <a:path w="2607945" h="892810">
                  <a:moveTo>
                    <a:pt x="2607564" y="0"/>
                  </a:moveTo>
                  <a:lnTo>
                    <a:pt x="0" y="0"/>
                  </a:lnTo>
                  <a:lnTo>
                    <a:pt x="0" y="892302"/>
                  </a:lnTo>
                  <a:lnTo>
                    <a:pt x="2607564" y="892302"/>
                  </a:lnTo>
                  <a:lnTo>
                    <a:pt x="26075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281302" y="3681603"/>
              <a:ext cx="2607945" cy="892810"/>
            </a:xfrm>
            <a:custGeom>
              <a:avLst/>
              <a:gdLst/>
              <a:ahLst/>
              <a:cxnLst/>
              <a:rect l="l" t="t" r="r" b="b"/>
              <a:pathLst>
                <a:path w="2607945" h="892810">
                  <a:moveTo>
                    <a:pt x="0" y="892302"/>
                  </a:moveTo>
                  <a:lnTo>
                    <a:pt x="2607564" y="892302"/>
                  </a:lnTo>
                  <a:lnTo>
                    <a:pt x="2607564" y="0"/>
                  </a:lnTo>
                  <a:lnTo>
                    <a:pt x="0" y="0"/>
                  </a:lnTo>
                  <a:lnTo>
                    <a:pt x="0" y="892302"/>
                  </a:lnTo>
                  <a:close/>
                </a:path>
              </a:pathLst>
            </a:custGeom>
            <a:ln w="19050">
              <a:solidFill>
                <a:srgbClr val="4966A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1359916" y="3890517"/>
            <a:ext cx="242316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400" spc="-10" i="1">
                <a:solidFill>
                  <a:srgbClr val="1F4E79"/>
                </a:solidFill>
                <a:latin typeface="Arial"/>
                <a:cs typeface="Arial"/>
              </a:rPr>
              <a:t>M</a:t>
            </a:r>
            <a:r>
              <a:rPr dirty="0" sz="1400" spc="-85" i="1">
                <a:solidFill>
                  <a:srgbClr val="1F4E79"/>
                </a:solidFill>
                <a:latin typeface="Arial"/>
                <a:cs typeface="Arial"/>
              </a:rPr>
              <a:t>anag</a:t>
            </a:r>
            <a:r>
              <a:rPr dirty="0" sz="1400" spc="-80" i="1">
                <a:solidFill>
                  <a:srgbClr val="1F4E79"/>
                </a:solidFill>
                <a:latin typeface="Arial"/>
                <a:cs typeface="Arial"/>
              </a:rPr>
              <a:t>e</a:t>
            </a:r>
            <a:r>
              <a:rPr dirty="0" sz="1400" spc="-135" i="1">
                <a:solidFill>
                  <a:srgbClr val="1F4E79"/>
                </a:solidFill>
                <a:latin typeface="Arial"/>
                <a:cs typeface="Arial"/>
              </a:rPr>
              <a:t>m</a:t>
            </a:r>
            <a:r>
              <a:rPr dirty="0" sz="1400" spc="-135" i="1">
                <a:solidFill>
                  <a:srgbClr val="1F4E79"/>
                </a:solidFill>
                <a:latin typeface="Arial"/>
                <a:cs typeface="Arial"/>
              </a:rPr>
              <a:t>e</a:t>
            </a:r>
            <a:r>
              <a:rPr dirty="0" sz="1400" spc="-85" i="1">
                <a:solidFill>
                  <a:srgbClr val="1F4E79"/>
                </a:solidFill>
                <a:latin typeface="Arial"/>
                <a:cs typeface="Arial"/>
              </a:rPr>
              <a:t>n</a:t>
            </a:r>
            <a:r>
              <a:rPr dirty="0" sz="1400" spc="70" i="1">
                <a:solidFill>
                  <a:srgbClr val="1F4E79"/>
                </a:solidFill>
                <a:latin typeface="Arial"/>
                <a:cs typeface="Arial"/>
              </a:rPr>
              <a:t>t</a:t>
            </a:r>
            <a:r>
              <a:rPr dirty="0" sz="1400" spc="-105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400" spc="-85" i="1">
                <a:solidFill>
                  <a:srgbClr val="1F4E79"/>
                </a:solidFill>
                <a:latin typeface="Arial"/>
                <a:cs typeface="Arial"/>
              </a:rPr>
              <a:t>an</a:t>
            </a:r>
            <a:r>
              <a:rPr dirty="0" sz="1400" spc="-75" i="1">
                <a:solidFill>
                  <a:srgbClr val="1F4E79"/>
                </a:solidFill>
                <a:latin typeface="Arial"/>
                <a:cs typeface="Arial"/>
              </a:rPr>
              <a:t>d</a:t>
            </a:r>
            <a:r>
              <a:rPr dirty="0" sz="1400" spc="-90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400" spc="-80" i="1">
                <a:solidFill>
                  <a:srgbClr val="1F4E79"/>
                </a:solidFill>
                <a:latin typeface="Arial"/>
                <a:cs typeface="Arial"/>
              </a:rPr>
              <a:t>m</a:t>
            </a:r>
            <a:r>
              <a:rPr dirty="0" sz="1400" spc="-85" i="1">
                <a:solidFill>
                  <a:srgbClr val="1F4E79"/>
                </a:solidFill>
                <a:latin typeface="Arial"/>
                <a:cs typeface="Arial"/>
              </a:rPr>
              <a:t>o</a:t>
            </a:r>
            <a:r>
              <a:rPr dirty="0" sz="1400" spc="-85" i="1">
                <a:solidFill>
                  <a:srgbClr val="1F4E79"/>
                </a:solidFill>
                <a:latin typeface="Arial"/>
                <a:cs typeface="Arial"/>
              </a:rPr>
              <a:t>n</a:t>
            </a:r>
            <a:r>
              <a:rPr dirty="0" sz="1400" spc="30" i="1">
                <a:solidFill>
                  <a:srgbClr val="1F4E79"/>
                </a:solidFill>
                <a:latin typeface="Arial"/>
                <a:cs typeface="Arial"/>
              </a:rPr>
              <a:t>i</a:t>
            </a:r>
            <a:r>
              <a:rPr dirty="0" sz="1400" spc="20" i="1">
                <a:solidFill>
                  <a:srgbClr val="1F4E79"/>
                </a:solidFill>
                <a:latin typeface="Arial"/>
                <a:cs typeface="Arial"/>
              </a:rPr>
              <a:t>t</a:t>
            </a:r>
            <a:r>
              <a:rPr dirty="0" sz="1400" spc="-90" i="1">
                <a:solidFill>
                  <a:srgbClr val="1F4E79"/>
                </a:solidFill>
                <a:latin typeface="Arial"/>
                <a:cs typeface="Arial"/>
              </a:rPr>
              <a:t>o</a:t>
            </a:r>
            <a:r>
              <a:rPr dirty="0" sz="1400" spc="-10" i="1">
                <a:solidFill>
                  <a:srgbClr val="1F4E79"/>
                </a:solidFill>
                <a:latin typeface="Arial"/>
                <a:cs typeface="Arial"/>
              </a:rPr>
              <a:t>r</a:t>
            </a:r>
            <a:r>
              <a:rPr dirty="0" sz="1400" spc="-15" i="1">
                <a:solidFill>
                  <a:srgbClr val="1F4E79"/>
                </a:solidFill>
                <a:latin typeface="Arial"/>
                <a:cs typeface="Arial"/>
              </a:rPr>
              <a:t>i</a:t>
            </a:r>
            <a:r>
              <a:rPr dirty="0" sz="1400" spc="-85" i="1">
                <a:solidFill>
                  <a:srgbClr val="1F4E79"/>
                </a:solidFill>
                <a:latin typeface="Arial"/>
                <a:cs typeface="Arial"/>
              </a:rPr>
              <a:t>n</a:t>
            </a:r>
            <a:r>
              <a:rPr dirty="0" sz="1400" spc="-75" i="1">
                <a:solidFill>
                  <a:srgbClr val="1F4E79"/>
                </a:solidFill>
                <a:latin typeface="Arial"/>
                <a:cs typeface="Arial"/>
              </a:rPr>
              <a:t>g</a:t>
            </a:r>
            <a:r>
              <a:rPr dirty="0" sz="1400" spc="-105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400" spc="-85" i="1">
                <a:solidFill>
                  <a:srgbClr val="1F4E79"/>
                </a:solidFill>
                <a:latin typeface="Arial"/>
                <a:cs typeface="Arial"/>
              </a:rPr>
              <a:t>o</a:t>
            </a:r>
            <a:r>
              <a:rPr dirty="0" sz="1400" spc="25" i="1">
                <a:solidFill>
                  <a:srgbClr val="1F4E79"/>
                </a:solidFill>
                <a:latin typeface="Arial"/>
                <a:cs typeface="Arial"/>
              </a:rPr>
              <a:t>f  </a:t>
            </a:r>
            <a:r>
              <a:rPr dirty="0" sz="1400" spc="-45" i="1">
                <a:solidFill>
                  <a:srgbClr val="1F4E79"/>
                </a:solidFill>
                <a:latin typeface="Arial"/>
                <a:cs typeface="Arial"/>
              </a:rPr>
              <a:t>I</a:t>
            </a:r>
            <a:r>
              <a:rPr dirty="0" sz="1400" spc="-90" i="1">
                <a:solidFill>
                  <a:srgbClr val="1F4E79"/>
                </a:solidFill>
                <a:latin typeface="Arial"/>
                <a:cs typeface="Arial"/>
              </a:rPr>
              <a:t>n</a:t>
            </a:r>
            <a:r>
              <a:rPr dirty="0" sz="1400" spc="15" i="1">
                <a:solidFill>
                  <a:srgbClr val="1F4E79"/>
                </a:solidFill>
                <a:latin typeface="Arial"/>
                <a:cs typeface="Arial"/>
              </a:rPr>
              <a:t>f</a:t>
            </a:r>
            <a:r>
              <a:rPr dirty="0" sz="1400" spc="5" i="1">
                <a:solidFill>
                  <a:srgbClr val="1F4E79"/>
                </a:solidFill>
                <a:latin typeface="Arial"/>
                <a:cs typeface="Arial"/>
              </a:rPr>
              <a:t>r</a:t>
            </a:r>
            <a:r>
              <a:rPr dirty="0" sz="1400" spc="-85" i="1">
                <a:solidFill>
                  <a:srgbClr val="1F4E79"/>
                </a:solidFill>
                <a:latin typeface="Arial"/>
                <a:cs typeface="Arial"/>
              </a:rPr>
              <a:t>a</a:t>
            </a:r>
            <a:r>
              <a:rPr dirty="0" sz="1400" spc="-60" i="1">
                <a:solidFill>
                  <a:srgbClr val="1F4E79"/>
                </a:solidFill>
                <a:latin typeface="Arial"/>
                <a:cs typeface="Arial"/>
              </a:rPr>
              <a:t>s</a:t>
            </a:r>
            <a:r>
              <a:rPr dirty="0" sz="1400" spc="-50" i="1">
                <a:solidFill>
                  <a:srgbClr val="1F4E79"/>
                </a:solidFill>
                <a:latin typeface="Arial"/>
                <a:cs typeface="Arial"/>
              </a:rPr>
              <a:t>t</a:t>
            </a:r>
            <a:r>
              <a:rPr dirty="0" sz="1400" spc="-10" i="1">
                <a:solidFill>
                  <a:srgbClr val="1F4E79"/>
                </a:solidFill>
                <a:latin typeface="Arial"/>
                <a:cs typeface="Arial"/>
              </a:rPr>
              <a:t>r</a:t>
            </a:r>
            <a:r>
              <a:rPr dirty="0" sz="1400" spc="-85" i="1">
                <a:solidFill>
                  <a:srgbClr val="1F4E79"/>
                </a:solidFill>
                <a:latin typeface="Arial"/>
                <a:cs typeface="Arial"/>
              </a:rPr>
              <a:t>u</a:t>
            </a:r>
            <a:r>
              <a:rPr dirty="0" sz="1400" spc="-125" i="1">
                <a:solidFill>
                  <a:srgbClr val="1F4E79"/>
                </a:solidFill>
                <a:latin typeface="Arial"/>
                <a:cs typeface="Arial"/>
              </a:rPr>
              <a:t>c</a:t>
            </a:r>
            <a:r>
              <a:rPr dirty="0" sz="1400" spc="60" i="1">
                <a:solidFill>
                  <a:srgbClr val="1F4E79"/>
                </a:solidFill>
                <a:latin typeface="Arial"/>
                <a:cs typeface="Arial"/>
              </a:rPr>
              <a:t>t</a:t>
            </a:r>
            <a:r>
              <a:rPr dirty="0" sz="1400" spc="-90" i="1">
                <a:solidFill>
                  <a:srgbClr val="1F4E79"/>
                </a:solidFill>
                <a:latin typeface="Arial"/>
                <a:cs typeface="Arial"/>
              </a:rPr>
              <a:t>u</a:t>
            </a:r>
            <a:r>
              <a:rPr dirty="0" sz="1400" spc="-10" i="1">
                <a:solidFill>
                  <a:srgbClr val="1F4E79"/>
                </a:solidFill>
                <a:latin typeface="Arial"/>
                <a:cs typeface="Arial"/>
              </a:rPr>
              <a:t>r</a:t>
            </a:r>
            <a:r>
              <a:rPr dirty="0" sz="1400" spc="-145" i="1">
                <a:solidFill>
                  <a:srgbClr val="1F4E79"/>
                </a:solidFill>
                <a:latin typeface="Arial"/>
                <a:cs typeface="Arial"/>
              </a:rPr>
              <a:t>es</a:t>
            </a:r>
            <a:r>
              <a:rPr dirty="0" sz="1400" spc="-105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400" spc="114" i="1">
                <a:solidFill>
                  <a:srgbClr val="1F4E79"/>
                </a:solidFill>
                <a:latin typeface="Arial"/>
                <a:cs typeface="Arial"/>
              </a:rPr>
              <a:t>/</a:t>
            </a:r>
            <a:r>
              <a:rPr dirty="0" sz="1400" spc="-80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400" spc="-235" i="1">
                <a:solidFill>
                  <a:srgbClr val="1F4E79"/>
                </a:solidFill>
                <a:latin typeface="Arial"/>
                <a:cs typeface="Arial"/>
              </a:rPr>
              <a:t>P</a:t>
            </a:r>
            <a:r>
              <a:rPr dirty="0" sz="1400" i="1">
                <a:solidFill>
                  <a:srgbClr val="1F4E79"/>
                </a:solidFill>
                <a:latin typeface="Arial"/>
                <a:cs typeface="Arial"/>
              </a:rPr>
              <a:t>r</a:t>
            </a:r>
            <a:r>
              <a:rPr dirty="0" sz="1400" spc="-125" i="1">
                <a:solidFill>
                  <a:srgbClr val="1F4E79"/>
                </a:solidFill>
                <a:latin typeface="Arial"/>
                <a:cs typeface="Arial"/>
              </a:rPr>
              <a:t>e</a:t>
            </a:r>
            <a:r>
              <a:rPr dirty="0" sz="1400" spc="-130" i="1">
                <a:solidFill>
                  <a:srgbClr val="1F4E79"/>
                </a:solidFill>
                <a:latin typeface="Arial"/>
                <a:cs typeface="Arial"/>
              </a:rPr>
              <a:t>c</a:t>
            </a:r>
            <a:r>
              <a:rPr dirty="0" sz="1400" spc="-50" i="1">
                <a:solidFill>
                  <a:srgbClr val="1F4E79"/>
                </a:solidFill>
                <a:latin typeface="Arial"/>
                <a:cs typeface="Arial"/>
              </a:rPr>
              <a:t>i</a:t>
            </a:r>
            <a:r>
              <a:rPr dirty="0" sz="1400" spc="-125" i="1">
                <a:solidFill>
                  <a:srgbClr val="1F4E79"/>
                </a:solidFill>
                <a:latin typeface="Arial"/>
                <a:cs typeface="Arial"/>
              </a:rPr>
              <a:t>s</a:t>
            </a:r>
            <a:r>
              <a:rPr dirty="0" sz="1400" spc="-15" i="1">
                <a:solidFill>
                  <a:srgbClr val="1F4E79"/>
                </a:solidFill>
                <a:latin typeface="Arial"/>
                <a:cs typeface="Arial"/>
              </a:rPr>
              <a:t>i</a:t>
            </a:r>
            <a:r>
              <a:rPr dirty="0" sz="1400" spc="-85" i="1">
                <a:solidFill>
                  <a:srgbClr val="1F4E79"/>
                </a:solidFill>
                <a:latin typeface="Arial"/>
                <a:cs typeface="Arial"/>
              </a:rPr>
              <a:t>o</a:t>
            </a:r>
            <a:r>
              <a:rPr dirty="0" sz="1400" spc="-75" i="1">
                <a:solidFill>
                  <a:srgbClr val="1F4E79"/>
                </a:solidFill>
                <a:latin typeface="Arial"/>
                <a:cs typeface="Arial"/>
              </a:rPr>
              <a:t>n</a:t>
            </a:r>
            <a:r>
              <a:rPr dirty="0" sz="1400" spc="-105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400" spc="-15" i="1">
                <a:solidFill>
                  <a:srgbClr val="1F4E79"/>
                </a:solidFill>
                <a:latin typeface="Arial"/>
                <a:cs typeface="Arial"/>
              </a:rPr>
              <a:t>f</a:t>
            </a:r>
            <a:r>
              <a:rPr dirty="0" sz="1400" spc="-45" i="1">
                <a:solidFill>
                  <a:srgbClr val="1F4E79"/>
                </a:solidFill>
                <a:latin typeface="Arial"/>
                <a:cs typeface="Arial"/>
              </a:rPr>
              <a:t>a</a:t>
            </a:r>
            <a:r>
              <a:rPr dirty="0" sz="1400" i="1">
                <a:solidFill>
                  <a:srgbClr val="1F4E79"/>
                </a:solidFill>
                <a:latin typeface="Arial"/>
                <a:cs typeface="Arial"/>
              </a:rPr>
              <a:t>r</a:t>
            </a:r>
            <a:r>
              <a:rPr dirty="0" sz="1400" spc="-90" i="1">
                <a:solidFill>
                  <a:srgbClr val="1F4E79"/>
                </a:solidFill>
                <a:latin typeface="Arial"/>
                <a:cs typeface="Arial"/>
              </a:rPr>
              <a:t>m</a:t>
            </a:r>
            <a:r>
              <a:rPr dirty="0" sz="1400" spc="-15" i="1">
                <a:solidFill>
                  <a:srgbClr val="1F4E79"/>
                </a:solidFill>
                <a:latin typeface="Arial"/>
                <a:cs typeface="Arial"/>
              </a:rPr>
              <a:t>i</a:t>
            </a:r>
            <a:r>
              <a:rPr dirty="0" sz="1400" spc="-85" i="1">
                <a:solidFill>
                  <a:srgbClr val="1F4E79"/>
                </a:solidFill>
                <a:latin typeface="Arial"/>
                <a:cs typeface="Arial"/>
              </a:rPr>
              <a:t>n</a:t>
            </a:r>
            <a:r>
              <a:rPr dirty="0" sz="1400" spc="-75" i="1">
                <a:solidFill>
                  <a:srgbClr val="1F4E79"/>
                </a:solidFill>
                <a:latin typeface="Arial"/>
                <a:cs typeface="Arial"/>
              </a:rPr>
              <a:t>g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9768106" y="2238755"/>
            <a:ext cx="768350" cy="205740"/>
            <a:chOff x="9768106" y="2238755"/>
            <a:chExt cx="768350" cy="205740"/>
          </a:xfrm>
        </p:grpSpPr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68106" y="2248107"/>
              <a:ext cx="738336" cy="18703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783318" y="2238755"/>
              <a:ext cx="752855" cy="205739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10607040" y="2157222"/>
            <a:ext cx="374650" cy="421640"/>
            <a:chOff x="10607040" y="2157222"/>
            <a:chExt cx="374650" cy="421640"/>
          </a:xfrm>
        </p:grpSpPr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607040" y="2168927"/>
              <a:ext cx="332270" cy="39797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631424" y="2157222"/>
              <a:ext cx="349757" cy="421386"/>
            </a:xfrm>
            <a:prstGeom prst="rect">
              <a:avLst/>
            </a:prstGeom>
          </p:spPr>
        </p:pic>
      </p:grpSp>
      <p:pic>
        <p:nvPicPr>
          <p:cNvPr id="35" name="object 3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052047" y="2165019"/>
            <a:ext cx="367283" cy="369304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866376" y="2756154"/>
            <a:ext cx="1143762" cy="325374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140695" y="3372625"/>
            <a:ext cx="911351" cy="233891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140695" y="3971544"/>
            <a:ext cx="909066" cy="244601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81900" y="3354309"/>
            <a:ext cx="538378" cy="266556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1103209" y="4001649"/>
            <a:ext cx="557522" cy="169448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0753018" y="4504182"/>
            <a:ext cx="646716" cy="291098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110978" y="5011673"/>
            <a:ext cx="867918" cy="160781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9153906" y="5295918"/>
            <a:ext cx="1182554" cy="174459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1127455" y="4950525"/>
            <a:ext cx="496723" cy="284080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438638" y="5289758"/>
            <a:ext cx="1134633" cy="195940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0411968" y="5678440"/>
            <a:ext cx="1139190" cy="231323"/>
          </a:xfrm>
          <a:prstGeom prst="rect">
            <a:avLst/>
          </a:prstGeom>
        </p:spPr>
      </p:pic>
      <p:grpSp>
        <p:nvGrpSpPr>
          <p:cNvPr id="47" name="object 47"/>
          <p:cNvGrpSpPr/>
          <p:nvPr/>
        </p:nvGrpSpPr>
        <p:grpSpPr>
          <a:xfrm>
            <a:off x="262890" y="1859279"/>
            <a:ext cx="4314825" cy="1876425"/>
            <a:chOff x="262890" y="1859279"/>
            <a:chExt cx="4314825" cy="1876425"/>
          </a:xfrm>
        </p:grpSpPr>
        <p:pic>
          <p:nvPicPr>
            <p:cNvPr id="48" name="object 4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62890" y="1988819"/>
              <a:ext cx="1331976" cy="124282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250442" y="2434589"/>
              <a:ext cx="1521713" cy="117652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770632" y="2153411"/>
              <a:ext cx="1806701" cy="158191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430779" y="1859279"/>
              <a:ext cx="1184909" cy="1118615"/>
            </a:xfrm>
            <a:prstGeom prst="rect">
              <a:avLst/>
            </a:prstGeom>
          </p:spPr>
        </p:pic>
      </p:grpSp>
      <p:sp>
        <p:nvSpPr>
          <p:cNvPr id="52" name="object 5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 spc="-90"/>
              <a:t>10</a:t>
            </a:fld>
            <a:r>
              <a:rPr dirty="0" spc="5"/>
              <a:t>/15</a:t>
            </a:r>
          </a:p>
        </p:txBody>
      </p:sp>
      <p:sp>
        <p:nvSpPr>
          <p:cNvPr id="53" name="object 5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 spc="-80"/>
              <a:t>2ND</a:t>
            </a:r>
            <a:r>
              <a:rPr dirty="0" spc="-50"/>
              <a:t> </a:t>
            </a:r>
            <a:r>
              <a:rPr dirty="0" spc="-100"/>
              <a:t>EDITION</a:t>
            </a:r>
            <a:r>
              <a:rPr dirty="0" spc="-50"/>
              <a:t> </a:t>
            </a:r>
            <a:r>
              <a:rPr dirty="0" spc="-135"/>
              <a:t>EUROPEAN</a:t>
            </a:r>
            <a:r>
              <a:rPr dirty="0" spc="-70"/>
              <a:t> </a:t>
            </a:r>
            <a:r>
              <a:rPr dirty="0" spc="-105"/>
              <a:t>SYMPOSIUM</a:t>
            </a:r>
            <a:r>
              <a:rPr dirty="0" spc="-70"/>
              <a:t> </a:t>
            </a:r>
            <a:r>
              <a:rPr dirty="0" spc="-155"/>
              <a:t>BY</a:t>
            </a:r>
            <a:r>
              <a:rPr dirty="0" spc="-45"/>
              <a:t> </a:t>
            </a:r>
            <a:r>
              <a:rPr dirty="0" spc="-155"/>
              <a:t>NEREUS</a:t>
            </a:r>
            <a:r>
              <a:rPr dirty="0" spc="-60"/>
              <a:t> </a:t>
            </a:r>
            <a:r>
              <a:rPr dirty="0" spc="-125"/>
              <a:t>REGIONS,</a:t>
            </a:r>
            <a:r>
              <a:rPr dirty="0" spc="-60"/>
              <a:t> </a:t>
            </a:r>
            <a:r>
              <a:rPr dirty="0" spc="-100"/>
              <a:t>MATERA/BASILICATA</a:t>
            </a:r>
          </a:p>
        </p:txBody>
      </p:sp>
      <p:sp>
        <p:nvSpPr>
          <p:cNvPr id="54" name="object 5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 spc="-50"/>
              <a:t>2</a:t>
            </a:r>
            <a:r>
              <a:rPr dirty="0" spc="-30"/>
              <a:t>8</a:t>
            </a:r>
            <a:r>
              <a:rPr dirty="0" spc="-35"/>
              <a:t>-</a:t>
            </a:r>
            <a:r>
              <a:rPr dirty="0" spc="-50"/>
              <a:t>29</a:t>
            </a:r>
            <a:r>
              <a:rPr dirty="0" spc="-45"/>
              <a:t> </a:t>
            </a:r>
            <a:r>
              <a:rPr dirty="0" spc="-200"/>
              <a:t>S</a:t>
            </a:r>
            <a:r>
              <a:rPr dirty="0" spc="-195"/>
              <a:t>E</a:t>
            </a:r>
            <a:r>
              <a:rPr dirty="0" spc="-145"/>
              <a:t>P</a:t>
            </a:r>
            <a:r>
              <a:rPr dirty="0" spc="-135"/>
              <a:t>T</a:t>
            </a:r>
            <a:r>
              <a:rPr dirty="0" spc="-180"/>
              <a:t>E</a:t>
            </a:r>
            <a:r>
              <a:rPr dirty="0" spc="-114"/>
              <a:t>MBER</a:t>
            </a:r>
            <a:r>
              <a:rPr dirty="0" spc="-75"/>
              <a:t> </a:t>
            </a:r>
            <a:r>
              <a:rPr dirty="0" spc="-50"/>
              <a:t>2023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64495" y="393954"/>
            <a:ext cx="1679448" cy="78714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22655" y="892809"/>
            <a:ext cx="6379845" cy="5293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5735">
              <a:lnSpc>
                <a:spcPct val="100000"/>
              </a:lnSpc>
              <a:spcBef>
                <a:spcPts val="100"/>
              </a:spcBef>
            </a:pPr>
            <a:r>
              <a:rPr dirty="0" sz="2400" spc="-38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dirty="0" sz="2400" spc="-65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dirty="0" sz="2400" spc="-160">
                <a:solidFill>
                  <a:srgbClr val="C00000"/>
                </a:solidFill>
                <a:latin typeface="Arial"/>
                <a:cs typeface="Arial"/>
              </a:rPr>
              <a:t>x</a:t>
            </a:r>
            <a:r>
              <a:rPr dirty="0" sz="2400" spc="-16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dirty="0" sz="2400" spc="-5">
                <a:solidFill>
                  <a:srgbClr val="C00000"/>
                </a:solidFill>
                <a:latin typeface="Arial"/>
                <a:cs typeface="Arial"/>
              </a:rPr>
              <a:t>ll</a:t>
            </a:r>
            <a:r>
              <a:rPr dirty="0" sz="2400" spc="-16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65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dirty="0" sz="2400" spc="-14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38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dirty="0" sz="2400" spc="-65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dirty="0" sz="2400" spc="-175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dirty="0" sz="2400" spc="-11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dirty="0" sz="2400" spc="12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dirty="0" sz="2400" spc="-17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420">
                <a:solidFill>
                  <a:srgbClr val="C00000"/>
                </a:solidFill>
                <a:latin typeface="Arial"/>
                <a:cs typeface="Arial"/>
              </a:rPr>
              <a:t>X</a:t>
            </a:r>
            <a:r>
              <a:rPr dirty="0" sz="2400" spc="-16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dirty="0" sz="2400" spc="-45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dirty="0" sz="2400" spc="-13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z="2400" spc="-5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dirty="0" sz="2400" spc="-2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dirty="0" sz="2400" spc="-210">
                <a:solidFill>
                  <a:srgbClr val="C00000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880"/>
              </a:spcBef>
            </a:pPr>
            <a:r>
              <a:rPr dirty="0" sz="1800" spc="-135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dirty="0" sz="1800" spc="-240">
                <a:solidFill>
                  <a:srgbClr val="001F5F"/>
                </a:solidFill>
                <a:latin typeface="Arial"/>
                <a:cs typeface="Arial"/>
              </a:rPr>
              <a:t>FIXYLL </a:t>
            </a:r>
            <a:r>
              <a:rPr dirty="0" sz="1800" spc="-35">
                <a:solidFill>
                  <a:srgbClr val="001F5F"/>
                </a:solidFill>
                <a:latin typeface="Arial"/>
                <a:cs typeface="Arial"/>
              </a:rPr>
              <a:t>project </a:t>
            </a:r>
            <a:r>
              <a:rPr dirty="0" sz="1800" spc="-100">
                <a:solidFill>
                  <a:srgbClr val="001F5F"/>
                </a:solidFill>
                <a:latin typeface="Arial"/>
                <a:cs typeface="Arial"/>
              </a:rPr>
              <a:t>aims </a:t>
            </a:r>
            <a:r>
              <a:rPr dirty="0" sz="1800" spc="1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create </a:t>
            </a:r>
            <a:r>
              <a:rPr dirty="0" sz="1800" spc="-100">
                <a:solidFill>
                  <a:srgbClr val="001F5F"/>
                </a:solidFill>
                <a:latin typeface="Arial"/>
                <a:cs typeface="Arial"/>
              </a:rPr>
              <a:t>services </a:t>
            </a:r>
            <a:r>
              <a:rPr dirty="0" sz="1800" spc="1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dirty="0" sz="1800" spc="-45">
                <a:solidFill>
                  <a:srgbClr val="001F5F"/>
                </a:solidFill>
                <a:latin typeface="Arial"/>
                <a:cs typeface="Arial"/>
              </a:rPr>
              <a:t>support 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dirty="0" sz="1800" spc="-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6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800" spc="7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ain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800" spc="-105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800" spc="10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800" spc="-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001F5F"/>
                </a:solidFill>
                <a:latin typeface="Arial"/>
                <a:cs typeface="Arial"/>
              </a:rPr>
              <a:t>action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305">
                <a:solidFill>
                  <a:srgbClr val="001F5F"/>
                </a:solidFill>
                <a:latin typeface="Arial"/>
                <a:cs typeface="Arial"/>
              </a:rPr>
              <a:t>X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ylella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20">
                <a:solidFill>
                  <a:srgbClr val="001F5F"/>
                </a:solidFill>
                <a:latin typeface="Arial"/>
                <a:cs typeface="Arial"/>
              </a:rPr>
              <a:t>disease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4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20">
                <a:solidFill>
                  <a:srgbClr val="001F5F"/>
                </a:solidFill>
                <a:latin typeface="Arial"/>
                <a:cs typeface="Arial"/>
              </a:rPr>
              <a:t>ba</a:t>
            </a:r>
            <a:r>
              <a:rPr dirty="0" sz="1800" spc="-105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dirty="0" sz="1800" spc="7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800" spc="-55">
                <a:solidFill>
                  <a:srgbClr val="001F5F"/>
                </a:solidFill>
                <a:latin typeface="Arial"/>
                <a:cs typeface="Arial"/>
              </a:rPr>
              <a:t>eria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55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ausin</a:t>
            </a:r>
            <a:r>
              <a:rPr dirty="0" sz="1800" spc="-155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5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800" spc="4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800" spc="-110">
                <a:solidFill>
                  <a:srgbClr val="001F5F"/>
                </a:solidFill>
                <a:latin typeface="Arial"/>
                <a:cs typeface="Arial"/>
              </a:rPr>
              <a:t>ee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dirty="0" sz="1800" spc="-12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th.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 marR="38735">
              <a:lnSpc>
                <a:spcPct val="100000"/>
              </a:lnSpc>
            </a:pPr>
            <a:r>
              <a:rPr dirty="0" sz="1800" spc="-120">
                <a:solidFill>
                  <a:srgbClr val="001F5F"/>
                </a:solidFill>
                <a:latin typeface="Arial"/>
                <a:cs typeface="Arial"/>
              </a:rPr>
              <a:t>This 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dirty="0" sz="1800" spc="-100">
                <a:solidFill>
                  <a:srgbClr val="001F5F"/>
                </a:solidFill>
                <a:latin typeface="Arial"/>
                <a:cs typeface="Arial"/>
              </a:rPr>
              <a:t>an 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invasive </a:t>
            </a:r>
            <a:r>
              <a:rPr dirty="0" sz="1800" spc="-70">
                <a:solidFill>
                  <a:srgbClr val="001F5F"/>
                </a:solidFill>
                <a:latin typeface="Arial"/>
                <a:cs typeface="Arial"/>
              </a:rPr>
              <a:t>pathogen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that </a:t>
            </a:r>
            <a:r>
              <a:rPr dirty="0" sz="1800" spc="-120">
                <a:solidFill>
                  <a:srgbClr val="001F5F"/>
                </a:solidFill>
                <a:latin typeface="Arial"/>
                <a:cs typeface="Arial"/>
              </a:rPr>
              <a:t>can </a:t>
            </a:r>
            <a:r>
              <a:rPr dirty="0" sz="1800" spc="-35">
                <a:solidFill>
                  <a:srgbClr val="001F5F"/>
                </a:solidFill>
                <a:latin typeface="Arial"/>
                <a:cs typeface="Arial"/>
              </a:rPr>
              <a:t>infect 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hundreds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dirty="0" sz="1800" spc="-120">
                <a:solidFill>
                  <a:srgbClr val="001F5F"/>
                </a:solidFill>
                <a:latin typeface="Arial"/>
                <a:cs typeface="Arial"/>
              </a:rPr>
              <a:t>species 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plants. </a:t>
            </a:r>
            <a:r>
              <a:rPr dirty="0" sz="1800" spc="25">
                <a:solidFill>
                  <a:srgbClr val="001F5F"/>
                </a:solidFill>
                <a:latin typeface="Arial"/>
                <a:cs typeface="Arial"/>
              </a:rPr>
              <a:t>It </a:t>
            </a:r>
            <a:r>
              <a:rPr dirty="0" sz="1800" spc="-125">
                <a:solidFill>
                  <a:srgbClr val="001F5F"/>
                </a:solidFill>
                <a:latin typeface="Arial"/>
                <a:cs typeface="Arial"/>
              </a:rPr>
              <a:t>was 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discovered </a:t>
            </a:r>
            <a:r>
              <a:rPr dirty="0" sz="1800" spc="-25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dirty="0" sz="1800" spc="-105">
                <a:solidFill>
                  <a:srgbClr val="001F5F"/>
                </a:solidFill>
                <a:latin typeface="Arial"/>
                <a:cs typeface="Arial"/>
              </a:rPr>
              <a:t>Europe </a:t>
            </a:r>
            <a:r>
              <a:rPr dirty="0" sz="1800" spc="-25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2013, 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after the 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beginning 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epidemic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among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5">
                <a:solidFill>
                  <a:srgbClr val="001F5F"/>
                </a:solidFill>
                <a:latin typeface="Arial"/>
                <a:cs typeface="Arial"/>
              </a:rPr>
              <a:t>olive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trees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0">
                <a:solidFill>
                  <a:srgbClr val="001F5F"/>
                </a:solidFill>
                <a:latin typeface="Arial"/>
                <a:cs typeface="Arial"/>
              </a:rPr>
              <a:t>Puglia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region,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001F5F"/>
                </a:solidFill>
                <a:latin typeface="Arial"/>
                <a:cs typeface="Arial"/>
              </a:rPr>
              <a:t>then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spread </a:t>
            </a:r>
            <a:r>
              <a:rPr dirty="0" sz="1800" spc="-48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7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800" spc="-55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65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dirty="0" sz="1800" spc="-125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800" spc="-114">
                <a:solidFill>
                  <a:srgbClr val="001F5F"/>
                </a:solidFill>
                <a:latin typeface="Arial"/>
                <a:cs typeface="Arial"/>
              </a:rPr>
              <a:t>anc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e,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375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pai</a:t>
            </a:r>
            <a:r>
              <a:rPr dirty="0" sz="1800" spc="-7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315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dirty="0" sz="1800" spc="-30">
                <a:solidFill>
                  <a:srgbClr val="001F5F"/>
                </a:solidFill>
                <a:latin typeface="Arial"/>
                <a:cs typeface="Arial"/>
              </a:rPr>
              <a:t>ortu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al.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12700" marR="620395">
              <a:lnSpc>
                <a:spcPct val="100000"/>
              </a:lnSpc>
            </a:pPr>
            <a:r>
              <a:rPr dirty="0" sz="1800" spc="-21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800" spc="10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70">
                <a:solidFill>
                  <a:srgbClr val="001F5F"/>
                </a:solidFill>
                <a:latin typeface="Arial"/>
                <a:cs typeface="Arial"/>
              </a:rPr>
              <a:t>mome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800" spc="10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onl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dirty="0" sz="1800" spc="-175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8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800" spc="-55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001F5F"/>
                </a:solidFill>
                <a:latin typeface="Arial"/>
                <a:cs typeface="Arial"/>
              </a:rPr>
              <a:t>elimin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800" spc="7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800" spc="-11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20">
                <a:solidFill>
                  <a:srgbClr val="001F5F"/>
                </a:solidFill>
                <a:latin typeface="Arial"/>
                <a:cs typeface="Arial"/>
              </a:rPr>
              <a:t>ba</a:t>
            </a:r>
            <a:r>
              <a:rPr dirty="0" sz="1800" spc="-105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dirty="0" sz="1800" spc="7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800" spc="-40">
                <a:solidFill>
                  <a:srgbClr val="001F5F"/>
                </a:solidFill>
                <a:latin typeface="Arial"/>
                <a:cs typeface="Arial"/>
              </a:rPr>
              <a:t>erium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the  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800" spc="-7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adi</a:t>
            </a:r>
            <a:r>
              <a:rPr dirty="0" sz="1800" spc="-105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dirty="0" sz="1800" spc="-16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tion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800" spc="-4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ec</a:t>
            </a:r>
            <a:r>
              <a:rPr dirty="0" sz="1800" spc="-5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ed</a:t>
            </a:r>
            <a:r>
              <a:rPr dirty="0" sz="1800" spc="-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pla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ts.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12700" marR="130175">
              <a:lnSpc>
                <a:spcPct val="100000"/>
              </a:lnSpc>
            </a:pPr>
            <a:r>
              <a:rPr dirty="0" sz="1800" spc="-135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dirty="0" sz="1800" spc="-35">
                <a:solidFill>
                  <a:srgbClr val="001F5F"/>
                </a:solidFill>
                <a:latin typeface="Arial"/>
                <a:cs typeface="Arial"/>
              </a:rPr>
              <a:t>project 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dirty="0" sz="1800" spc="-114">
                <a:solidFill>
                  <a:srgbClr val="001F5F"/>
                </a:solidFill>
                <a:latin typeface="Arial"/>
                <a:cs typeface="Arial"/>
              </a:rPr>
              <a:t>based 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on 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dirty="0" sz="1800" spc="-125">
                <a:solidFill>
                  <a:srgbClr val="001F5F"/>
                </a:solidFill>
                <a:latin typeface="Arial"/>
                <a:cs typeface="Arial"/>
              </a:rPr>
              <a:t>use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dirty="0" sz="1800" spc="-45">
                <a:solidFill>
                  <a:srgbClr val="001F5F"/>
                </a:solidFill>
                <a:latin typeface="Arial"/>
                <a:cs typeface="Arial"/>
              </a:rPr>
              <a:t>multi-mission </a:t>
            </a:r>
            <a:r>
              <a:rPr dirty="0" sz="1800" spc="195">
                <a:solidFill>
                  <a:srgbClr val="001F5F"/>
                </a:solidFill>
                <a:latin typeface="Arial"/>
                <a:cs typeface="Arial"/>
              </a:rPr>
              <a:t>/ </a:t>
            </a:r>
            <a:r>
              <a:rPr dirty="0" sz="1800" spc="-45">
                <a:solidFill>
                  <a:srgbClr val="001F5F"/>
                </a:solidFill>
                <a:latin typeface="Arial"/>
                <a:cs typeface="Arial"/>
              </a:rPr>
              <a:t>multi-frequency </a:t>
            </a:r>
            <a:r>
              <a:rPr dirty="0" sz="1800" spc="-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85">
                <a:solidFill>
                  <a:srgbClr val="001F5F"/>
                </a:solidFill>
                <a:latin typeface="Arial"/>
                <a:cs typeface="Arial"/>
              </a:rPr>
              <a:t>EO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data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75">
                <a:solidFill>
                  <a:srgbClr val="001F5F"/>
                </a:solidFill>
                <a:latin typeface="Arial"/>
                <a:cs typeface="Arial"/>
              </a:rPr>
              <a:t>(PRISMA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70">
                <a:solidFill>
                  <a:srgbClr val="001F5F"/>
                </a:solidFill>
                <a:latin typeface="Arial"/>
                <a:cs typeface="Arial"/>
              </a:rPr>
              <a:t>hyperspetracl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70">
                <a:solidFill>
                  <a:srgbClr val="001F5F"/>
                </a:solidFill>
                <a:latin typeface="Arial"/>
                <a:cs typeface="Arial"/>
              </a:rPr>
              <a:t>data,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55">
                <a:solidFill>
                  <a:srgbClr val="001F5F"/>
                </a:solidFill>
                <a:latin typeface="Arial"/>
                <a:cs typeface="Arial"/>
              </a:rPr>
              <a:t>COSMO-SkyMed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95">
                <a:solidFill>
                  <a:srgbClr val="001F5F"/>
                </a:solidFill>
                <a:latin typeface="Arial"/>
                <a:cs typeface="Arial"/>
              </a:rPr>
              <a:t>SAR</a:t>
            </a:r>
            <a:r>
              <a:rPr dirty="0" sz="1800" spc="-10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70">
                <a:solidFill>
                  <a:srgbClr val="001F5F"/>
                </a:solidFill>
                <a:latin typeface="Arial"/>
                <a:cs typeface="Arial"/>
              </a:rPr>
              <a:t>data, 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0">
                <a:solidFill>
                  <a:srgbClr val="001F5F"/>
                </a:solidFill>
                <a:latin typeface="Arial"/>
                <a:cs typeface="Arial"/>
              </a:rPr>
              <a:t>Copernicus </a:t>
            </a:r>
            <a:r>
              <a:rPr dirty="0" sz="1800" spc="-70">
                <a:solidFill>
                  <a:srgbClr val="001F5F"/>
                </a:solidFill>
                <a:latin typeface="Arial"/>
                <a:cs typeface="Arial"/>
              </a:rPr>
              <a:t>data, </a:t>
            </a:r>
            <a:r>
              <a:rPr dirty="0" sz="1800" spc="-220">
                <a:solidFill>
                  <a:srgbClr val="001F5F"/>
                </a:solidFill>
                <a:latin typeface="Arial"/>
                <a:cs typeface="Arial"/>
              </a:rPr>
              <a:t>SAOCOM </a:t>
            </a:r>
            <a:r>
              <a:rPr dirty="0" sz="1800" spc="-70">
                <a:solidFill>
                  <a:srgbClr val="001F5F"/>
                </a:solidFill>
                <a:latin typeface="Arial"/>
                <a:cs typeface="Arial"/>
              </a:rPr>
              <a:t>data) 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dirty="0" sz="1800" spc="5">
                <a:solidFill>
                  <a:srgbClr val="001F5F"/>
                </a:solidFill>
                <a:latin typeface="Arial"/>
                <a:cs typeface="Arial"/>
              </a:rPr>
              <a:t>will 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capitalize 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experience 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65">
                <a:solidFill>
                  <a:srgbClr val="001F5F"/>
                </a:solidFill>
                <a:latin typeface="Arial"/>
                <a:cs typeface="Arial"/>
              </a:rPr>
              <a:t>results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coming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from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70">
                <a:solidFill>
                  <a:srgbClr val="001F5F"/>
                </a:solidFill>
                <a:latin typeface="Arial"/>
                <a:cs typeface="Arial"/>
              </a:rPr>
              <a:t>previous</a:t>
            </a:r>
            <a:r>
              <a:rPr dirty="0" sz="18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research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projects,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20">
                <a:solidFill>
                  <a:srgbClr val="001F5F"/>
                </a:solidFill>
                <a:latin typeface="Arial"/>
                <a:cs typeface="Arial"/>
              </a:rPr>
              <a:t>such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7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75">
                <a:solidFill>
                  <a:srgbClr val="001F5F"/>
                </a:solidFill>
                <a:latin typeface="Arial"/>
                <a:cs typeface="Arial"/>
              </a:rPr>
              <a:t>REDOX </a:t>
            </a:r>
            <a:r>
              <a:rPr dirty="0" sz="1800" spc="-48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  <a:hlinkClick r:id="rId3"/>
              </a:rPr>
              <a:t>(source</a:t>
            </a:r>
            <a:r>
              <a:rPr dirty="0" sz="1800" spc="-70">
                <a:solidFill>
                  <a:srgbClr val="001F5F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u="sng" sz="1800" spc="-45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"/>
                <a:cs typeface="Arial"/>
                <a:hlinkClick r:id="rId3"/>
              </a:rPr>
              <a:t>https://www.dtascarl.org/progetti-e-iniziative/use-case- </a:t>
            </a:r>
            <a:r>
              <a:rPr dirty="0" sz="1800" spc="-40">
                <a:solidFill>
                  <a:srgbClr val="9353C3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u="sng" sz="1800" spc="55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"/>
                <a:cs typeface="Arial"/>
                <a:hlinkClick r:id="rId3"/>
              </a:rPr>
              <a:t>t</a:t>
            </a:r>
            <a:r>
              <a:rPr dirty="0" u="sng" sz="1800" spc="3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"/>
                <a:cs typeface="Arial"/>
                <a:hlinkClick r:id="rId3"/>
              </a:rPr>
              <a:t>r</a:t>
            </a:r>
            <a:r>
              <a:rPr dirty="0" u="sng" sz="1800" spc="-18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"/>
                <a:cs typeface="Arial"/>
                <a:hlinkClick r:id="rId3"/>
              </a:rPr>
              <a:t>a</a:t>
            </a:r>
            <a:r>
              <a:rPr dirty="0" u="sng" sz="1800" spc="-18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"/>
                <a:cs typeface="Arial"/>
                <a:hlinkClick r:id="rId3"/>
              </a:rPr>
              <a:t>s</a:t>
            </a:r>
            <a:r>
              <a:rPr dirty="0" u="sng" sz="1800" spc="-5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"/>
                <a:cs typeface="Arial"/>
                <a:hlinkClick r:id="rId3"/>
              </a:rPr>
              <a:t>f</a:t>
            </a:r>
            <a:r>
              <a:rPr dirty="0" u="sng" sz="1800" spc="-5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"/>
                <a:cs typeface="Arial"/>
                <a:hlinkClick r:id="rId3"/>
              </a:rPr>
              <a:t>erime</a:t>
            </a:r>
            <a:r>
              <a:rPr dirty="0" u="sng" sz="1800" spc="-75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"/>
                <a:cs typeface="Arial"/>
                <a:hlinkClick r:id="rId3"/>
              </a:rPr>
              <a:t>n</a:t>
            </a:r>
            <a:r>
              <a:rPr dirty="0" u="sng" sz="1800" spc="75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"/>
                <a:cs typeface="Arial"/>
                <a:hlinkClick r:id="rId3"/>
              </a:rPr>
              <a:t>t</a:t>
            </a:r>
            <a:r>
              <a:rPr dirty="0" u="sng" sz="1800" spc="-6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"/>
                <a:cs typeface="Arial"/>
                <a:hlinkClick r:id="rId3"/>
              </a:rPr>
              <a:t>o</a:t>
            </a:r>
            <a:r>
              <a:rPr dirty="0" u="sng" sz="1800" spc="-5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"/>
                <a:cs typeface="Arial"/>
                <a:hlinkClick r:id="rId3"/>
              </a:rPr>
              <a:t>-</a:t>
            </a:r>
            <a:r>
              <a:rPr dirty="0" u="sng" sz="1800" spc="75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"/>
                <a:cs typeface="Arial"/>
                <a:hlinkClick r:id="rId3"/>
              </a:rPr>
              <a:t>t</a:t>
            </a:r>
            <a:r>
              <a:rPr dirty="0" u="sng" sz="1800" spc="-75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"/>
                <a:cs typeface="Arial"/>
                <a:hlinkClick r:id="rId3"/>
              </a:rPr>
              <a:t>ecnologi</a:t>
            </a:r>
            <a:r>
              <a:rPr dirty="0" u="sng" sz="1800" spc="-10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"/>
                <a:cs typeface="Arial"/>
                <a:hlinkClick r:id="rId3"/>
              </a:rPr>
              <a:t>c</a:t>
            </a:r>
            <a:r>
              <a:rPr dirty="0" u="sng" sz="1800" spc="55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"/>
                <a:cs typeface="Arial"/>
                <a:hlinkClick r:id="rId3"/>
              </a:rPr>
              <a:t>o/</a:t>
            </a:r>
            <a:r>
              <a:rPr dirty="0" u="sng" sz="1800" spc="2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"/>
                <a:cs typeface="Arial"/>
                <a:hlinkClick r:id="rId3"/>
              </a:rPr>
              <a:t>r</a:t>
            </a:r>
            <a:r>
              <a:rPr dirty="0" u="sng" sz="1800" spc="-75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"/>
                <a:cs typeface="Arial"/>
                <a:hlinkClick r:id="rId3"/>
              </a:rPr>
              <a:t>ed</a:t>
            </a:r>
            <a:r>
              <a:rPr dirty="0" u="sng" sz="1800" spc="-114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"/>
                <a:cs typeface="Arial"/>
                <a:hlinkClick r:id="rId3"/>
              </a:rPr>
              <a:t>o</a:t>
            </a:r>
            <a:r>
              <a:rPr dirty="0" u="sng" sz="1800" spc="3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"/>
                <a:cs typeface="Arial"/>
                <a:hlinkClick r:id="rId3"/>
              </a:rPr>
              <a:t>x/</a:t>
            </a:r>
            <a:r>
              <a:rPr dirty="0" sz="1800" spc="-55">
                <a:solidFill>
                  <a:srgbClr val="001F5F"/>
                </a:solidFill>
                <a:latin typeface="Arial"/>
                <a:cs typeface="Arial"/>
                <a:hlinkClick r:id="rId3"/>
              </a:rPr>
              <a:t>)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  <a:hlinkClick r:id="rId3"/>
              </a:rPr>
              <a:t>and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800" spc="-260">
                <a:solidFill>
                  <a:srgbClr val="001F5F"/>
                </a:solidFill>
                <a:latin typeface="Arial"/>
                <a:cs typeface="Arial"/>
                <a:hlinkClick r:id="rId3"/>
              </a:rPr>
              <a:t>TE</a:t>
            </a:r>
            <a:r>
              <a:rPr dirty="0" sz="1800" spc="-290">
                <a:solidFill>
                  <a:srgbClr val="001F5F"/>
                </a:solidFill>
                <a:latin typeface="Arial"/>
                <a:cs typeface="Arial"/>
                <a:hlinkClick r:id="rId3"/>
              </a:rPr>
              <a:t>B</a:t>
            </a:r>
            <a:r>
              <a:rPr dirty="0" sz="1800" spc="-195">
                <a:solidFill>
                  <a:srgbClr val="001F5F"/>
                </a:solidFill>
                <a:latin typeface="Arial"/>
                <a:cs typeface="Arial"/>
                <a:hlinkClick r:id="rId3"/>
              </a:rPr>
              <a:t>AKA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75255" y="205740"/>
            <a:ext cx="6859270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40"/>
              <a:t>I4DP</a:t>
            </a:r>
            <a:r>
              <a:rPr dirty="0" spc="-250"/>
              <a:t> </a:t>
            </a:r>
            <a:r>
              <a:rPr dirty="0" spc="-135"/>
              <a:t>Market-</a:t>
            </a:r>
            <a:r>
              <a:rPr dirty="0" spc="-235"/>
              <a:t> </a:t>
            </a:r>
            <a:r>
              <a:rPr dirty="0" spc="-190"/>
              <a:t>Pilot</a:t>
            </a:r>
            <a:r>
              <a:rPr dirty="0" spc="-260"/>
              <a:t> </a:t>
            </a:r>
            <a:r>
              <a:rPr dirty="0" spc="-245"/>
              <a:t>Projects-</a:t>
            </a:r>
            <a:r>
              <a:rPr dirty="0" spc="-250"/>
              <a:t> </a:t>
            </a:r>
            <a:r>
              <a:rPr dirty="0" spc="-310"/>
              <a:t>focus</a:t>
            </a:r>
            <a:r>
              <a:rPr dirty="0" spc="-265"/>
              <a:t> </a:t>
            </a:r>
            <a:r>
              <a:rPr dirty="0" spc="-235"/>
              <a:t>on</a:t>
            </a:r>
            <a:r>
              <a:rPr dirty="0" spc="-260"/>
              <a:t> </a:t>
            </a:r>
            <a:r>
              <a:rPr dirty="0" spc="-229"/>
              <a:t>Agriculture</a:t>
            </a: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2130" y="1078215"/>
            <a:ext cx="538378" cy="26655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51276" y="1080516"/>
            <a:ext cx="978408" cy="24155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02835" y="1096532"/>
            <a:ext cx="911351" cy="233891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6771893" y="1328927"/>
            <a:ext cx="5409565" cy="4152900"/>
            <a:chOff x="6771893" y="1328927"/>
            <a:chExt cx="5409565" cy="4152900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04887" y="1328927"/>
              <a:ext cx="4139946" cy="27432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90837" y="2553461"/>
              <a:ext cx="3180588" cy="258699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985884" y="2548508"/>
              <a:ext cx="3190875" cy="2597150"/>
            </a:xfrm>
            <a:custGeom>
              <a:avLst/>
              <a:gdLst/>
              <a:ahLst/>
              <a:cxnLst/>
              <a:rect l="l" t="t" r="r" b="b"/>
              <a:pathLst>
                <a:path w="3190875" h="2597150">
                  <a:moveTo>
                    <a:pt x="0" y="2596896"/>
                  </a:moveTo>
                  <a:lnTo>
                    <a:pt x="3190494" y="2596896"/>
                  </a:lnTo>
                  <a:lnTo>
                    <a:pt x="3190494" y="0"/>
                  </a:lnTo>
                  <a:lnTo>
                    <a:pt x="0" y="0"/>
                  </a:lnTo>
                  <a:lnTo>
                    <a:pt x="0" y="2596896"/>
                  </a:lnTo>
                  <a:close/>
                </a:path>
              </a:pathLst>
            </a:custGeom>
            <a:ln w="9906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40461" y="4935581"/>
              <a:ext cx="1428876" cy="54622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71893" y="3695700"/>
              <a:ext cx="1988057" cy="1263395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23531" y="5594603"/>
            <a:ext cx="5022341" cy="557784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 spc="-90"/>
              <a:t>10</a:t>
            </a:fld>
            <a:r>
              <a:rPr dirty="0" spc="5"/>
              <a:t>/15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 spc="-80"/>
              <a:t>2ND</a:t>
            </a:r>
            <a:r>
              <a:rPr dirty="0" spc="-50"/>
              <a:t> </a:t>
            </a:r>
            <a:r>
              <a:rPr dirty="0" spc="-100"/>
              <a:t>EDITION</a:t>
            </a:r>
            <a:r>
              <a:rPr dirty="0" spc="-50"/>
              <a:t> </a:t>
            </a:r>
            <a:r>
              <a:rPr dirty="0" spc="-135"/>
              <a:t>EUROPEAN</a:t>
            </a:r>
            <a:r>
              <a:rPr dirty="0" spc="-70"/>
              <a:t> </a:t>
            </a:r>
            <a:r>
              <a:rPr dirty="0" spc="-105"/>
              <a:t>SYMPOSIUM</a:t>
            </a:r>
            <a:r>
              <a:rPr dirty="0" spc="-70"/>
              <a:t> </a:t>
            </a:r>
            <a:r>
              <a:rPr dirty="0" spc="-155"/>
              <a:t>BY</a:t>
            </a:r>
            <a:r>
              <a:rPr dirty="0" spc="-45"/>
              <a:t> </a:t>
            </a:r>
            <a:r>
              <a:rPr dirty="0" spc="-155"/>
              <a:t>NEREUS</a:t>
            </a:r>
            <a:r>
              <a:rPr dirty="0" spc="-60"/>
              <a:t> </a:t>
            </a:r>
            <a:r>
              <a:rPr dirty="0" spc="-125"/>
              <a:t>REGIONS,</a:t>
            </a:r>
            <a:r>
              <a:rPr dirty="0" spc="-60"/>
              <a:t> </a:t>
            </a:r>
            <a:r>
              <a:rPr dirty="0" spc="-100"/>
              <a:t>MATERA/BASILICATA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 spc="-50"/>
              <a:t>2</a:t>
            </a:r>
            <a:r>
              <a:rPr dirty="0" spc="-30"/>
              <a:t>8</a:t>
            </a:r>
            <a:r>
              <a:rPr dirty="0" spc="-35"/>
              <a:t>-</a:t>
            </a:r>
            <a:r>
              <a:rPr dirty="0" spc="-50"/>
              <a:t>29</a:t>
            </a:r>
            <a:r>
              <a:rPr dirty="0" spc="-45"/>
              <a:t> </a:t>
            </a:r>
            <a:r>
              <a:rPr dirty="0" spc="-200"/>
              <a:t>S</a:t>
            </a:r>
            <a:r>
              <a:rPr dirty="0" spc="-195"/>
              <a:t>E</a:t>
            </a:r>
            <a:r>
              <a:rPr dirty="0" spc="-145"/>
              <a:t>P</a:t>
            </a:r>
            <a:r>
              <a:rPr dirty="0" spc="-135"/>
              <a:t>T</a:t>
            </a:r>
            <a:r>
              <a:rPr dirty="0" spc="-180"/>
              <a:t>E</a:t>
            </a:r>
            <a:r>
              <a:rPr dirty="0" spc="-114"/>
              <a:t>MBER</a:t>
            </a:r>
            <a:r>
              <a:rPr dirty="0" spc="-75"/>
              <a:t> </a:t>
            </a:r>
            <a:r>
              <a:rPr dirty="0" spc="-50"/>
              <a:t>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D'Amato Luigi</dc:creator>
  <dc:title>Presentazione standard di PowerPoint</dc:title>
  <dcterms:created xsi:type="dcterms:W3CDTF">2023-09-27T16:14:04Z</dcterms:created>
  <dcterms:modified xsi:type="dcterms:W3CDTF">2023-09-27T16:14:04Z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2023-09-26T00:00:00Z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2023-09-27T00:00:00Z</vt:filetime>
  </property>
</Properties>
</file>