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72" r:id="rId3"/>
    <p:sldId id="273" r:id="rId4"/>
    <p:sldId id="256" r:id="rId5"/>
    <p:sldId id="258" r:id="rId6"/>
    <p:sldId id="262" r:id="rId7"/>
    <p:sldId id="263" r:id="rId8"/>
    <p:sldId id="261" r:id="rId9"/>
    <p:sldId id="274" r:id="rId10"/>
    <p:sldId id="260" r:id="rId11"/>
    <p:sldId id="275" r:id="rId12"/>
    <p:sldId id="267" r:id="rId13"/>
    <p:sldId id="269" r:id="rId14"/>
    <p:sldId id="270" r:id="rId15"/>
    <p:sldId id="271" r:id="rId16"/>
  </p:sldIdLst>
  <p:sldSz cx="133207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D"/>
    <a:srgbClr val="A0CDF6"/>
    <a:srgbClr val="0B457B"/>
    <a:srgbClr val="EB9195"/>
    <a:srgbClr val="D82E36"/>
    <a:srgbClr val="9F6E4A"/>
    <a:srgbClr val="ECECEC"/>
    <a:srgbClr val="B48F75"/>
    <a:srgbClr val="D8AF86"/>
    <a:srgbClr val="D6A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/>
    <p:restoredTop sz="93309" autoAdjust="0"/>
  </p:normalViewPr>
  <p:slideViewPr>
    <p:cSldViewPr snapToGrid="0">
      <p:cViewPr varScale="1">
        <p:scale>
          <a:sx n="60" d="100"/>
          <a:sy n="60" d="100"/>
        </p:scale>
        <p:origin x="7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089" y="1237197"/>
            <a:ext cx="9990535" cy="2631887"/>
          </a:xfrm>
        </p:spPr>
        <p:txBody>
          <a:bodyPr anchor="b"/>
          <a:lstStyle>
            <a:lvl1pPr algn="ctr">
              <a:defRPr sz="655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089" y="3970580"/>
            <a:ext cx="9990535" cy="1825171"/>
          </a:xfrm>
        </p:spPr>
        <p:txBody>
          <a:bodyPr/>
          <a:lstStyle>
            <a:lvl1pPr marL="0" indent="0" algn="ctr">
              <a:buNone/>
              <a:defRPr sz="2622"/>
            </a:lvl1pPr>
            <a:lvl2pPr marL="499537" indent="0" algn="ctr">
              <a:buNone/>
              <a:defRPr sz="2185"/>
            </a:lvl2pPr>
            <a:lvl3pPr marL="999073" indent="0" algn="ctr">
              <a:buNone/>
              <a:defRPr sz="1967"/>
            </a:lvl3pPr>
            <a:lvl4pPr marL="1498610" indent="0" algn="ctr">
              <a:buNone/>
              <a:defRPr sz="1748"/>
            </a:lvl4pPr>
            <a:lvl5pPr marL="1998147" indent="0" algn="ctr">
              <a:buNone/>
              <a:defRPr sz="1748"/>
            </a:lvl5pPr>
            <a:lvl6pPr marL="2497684" indent="0" algn="ctr">
              <a:buNone/>
              <a:defRPr sz="1748"/>
            </a:lvl6pPr>
            <a:lvl7pPr marL="2997220" indent="0" algn="ctr">
              <a:buNone/>
              <a:defRPr sz="1748"/>
            </a:lvl7pPr>
            <a:lvl8pPr marL="3496757" indent="0" algn="ctr">
              <a:buNone/>
              <a:defRPr sz="1748"/>
            </a:lvl8pPr>
            <a:lvl9pPr marL="3996294" indent="0" algn="ctr">
              <a:buNone/>
              <a:defRPr sz="1748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9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67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2635" y="402483"/>
            <a:ext cx="2872279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799" y="402483"/>
            <a:ext cx="8450327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73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B6F2-80CE-4C50-9A76-E2F2EE26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089" y="1237197"/>
            <a:ext cx="9990535" cy="2631887"/>
          </a:xfrm>
        </p:spPr>
        <p:txBody>
          <a:bodyPr anchor="b"/>
          <a:lstStyle>
            <a:lvl1pPr algn="ctr">
              <a:defRPr sz="6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E3126-871F-4723-BBEC-2685E3570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089" y="3970580"/>
            <a:ext cx="9990535" cy="1825171"/>
          </a:xfrm>
        </p:spPr>
        <p:txBody>
          <a:bodyPr/>
          <a:lstStyle>
            <a:lvl1pPr marL="0" indent="0" algn="ctr">
              <a:buNone/>
              <a:defRPr sz="2622"/>
            </a:lvl1pPr>
            <a:lvl2pPr marL="499537" indent="0" algn="ctr">
              <a:buNone/>
              <a:defRPr sz="2185"/>
            </a:lvl2pPr>
            <a:lvl3pPr marL="999073" indent="0" algn="ctr">
              <a:buNone/>
              <a:defRPr sz="1967"/>
            </a:lvl3pPr>
            <a:lvl4pPr marL="1498610" indent="0" algn="ctr">
              <a:buNone/>
              <a:defRPr sz="1748"/>
            </a:lvl4pPr>
            <a:lvl5pPr marL="1998147" indent="0" algn="ctr">
              <a:buNone/>
              <a:defRPr sz="1748"/>
            </a:lvl5pPr>
            <a:lvl6pPr marL="2497684" indent="0" algn="ctr">
              <a:buNone/>
              <a:defRPr sz="1748"/>
            </a:lvl6pPr>
            <a:lvl7pPr marL="2997220" indent="0" algn="ctr">
              <a:buNone/>
              <a:defRPr sz="1748"/>
            </a:lvl7pPr>
            <a:lvl8pPr marL="3496757" indent="0" algn="ctr">
              <a:buNone/>
              <a:defRPr sz="1748"/>
            </a:lvl8pPr>
            <a:lvl9pPr marL="3996294" indent="0" algn="ctr">
              <a:buNone/>
              <a:defRPr sz="174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3CCE7-715C-42E9-9938-AA01B0D5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E40C-B891-46B1-9508-B7C639DD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5F2E1-E39C-4425-A713-5099D38A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EBA2-A0DD-4B5E-8208-099538E6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918C-51FF-48E6-866F-6EDFA2BE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5A21-962D-416C-9BA6-586D2BA9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BCEF6-FA4F-40A3-8371-00FD1F53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B320-CE2B-451C-9EFD-6849D457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F117-03A3-4E0A-A69C-2C30B70C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61" y="1884670"/>
            <a:ext cx="11489115" cy="3144614"/>
          </a:xfrm>
        </p:spPr>
        <p:txBody>
          <a:bodyPr anchor="b"/>
          <a:lstStyle>
            <a:lvl1pPr>
              <a:defRPr sz="6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26334-FF6F-4B1A-AF8E-D487BAFC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861" y="5059034"/>
            <a:ext cx="11489115" cy="1653678"/>
          </a:xfrm>
        </p:spPr>
        <p:txBody>
          <a:bodyPr/>
          <a:lstStyle>
            <a:lvl1pPr marL="0" indent="0">
              <a:buNone/>
              <a:defRPr sz="2622">
                <a:solidFill>
                  <a:schemeClr val="tx1">
                    <a:tint val="75000"/>
                  </a:schemeClr>
                </a:solidFill>
              </a:defRPr>
            </a:lvl1pPr>
            <a:lvl2pPr marL="499537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2pPr>
            <a:lvl3pPr marL="999073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3pPr>
            <a:lvl4pPr marL="1498610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4pPr>
            <a:lvl5pPr marL="1998147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5pPr>
            <a:lvl6pPr marL="249768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6pPr>
            <a:lvl7pPr marL="2997220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7pPr>
            <a:lvl8pPr marL="3496757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8pPr>
            <a:lvl9pPr marL="399629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7FD38-3A74-4DAD-BC4A-93C8C816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87B9C-D7B3-4DAD-B871-5A9CC03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AC36D-E525-465C-BA09-64706B92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206E-9ADC-4E51-9E6C-BCEE4C0E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58CD-1B1B-49D1-8A34-D7BAAD61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799" y="2012414"/>
            <a:ext cx="5661303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64D74-27B7-4C87-A55A-D8C032C2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3611" y="2012414"/>
            <a:ext cx="5661303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814F3-C449-4460-861D-023615FB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7C71B-86C9-4F5D-A2CC-B2E05B1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0767-535A-47E8-8833-6AAAF01C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94A0-CC2F-47A5-9E69-5C9E3F58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34" y="402483"/>
            <a:ext cx="11489115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078BC-0F83-4712-90E0-6DA79E97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35" y="1853171"/>
            <a:ext cx="5635285" cy="908210"/>
          </a:xfrm>
        </p:spPr>
        <p:txBody>
          <a:bodyPr anchor="b"/>
          <a:lstStyle>
            <a:lvl1pPr marL="0" indent="0">
              <a:buNone/>
              <a:defRPr sz="2622" b="1"/>
            </a:lvl1pPr>
            <a:lvl2pPr marL="499537" indent="0">
              <a:buNone/>
              <a:defRPr sz="2185" b="1"/>
            </a:lvl2pPr>
            <a:lvl3pPr marL="999073" indent="0">
              <a:buNone/>
              <a:defRPr sz="1967" b="1"/>
            </a:lvl3pPr>
            <a:lvl4pPr marL="1498610" indent="0">
              <a:buNone/>
              <a:defRPr sz="1748" b="1"/>
            </a:lvl4pPr>
            <a:lvl5pPr marL="1998147" indent="0">
              <a:buNone/>
              <a:defRPr sz="1748" b="1"/>
            </a:lvl5pPr>
            <a:lvl6pPr marL="2497684" indent="0">
              <a:buNone/>
              <a:defRPr sz="1748" b="1"/>
            </a:lvl6pPr>
            <a:lvl7pPr marL="2997220" indent="0">
              <a:buNone/>
              <a:defRPr sz="1748" b="1"/>
            </a:lvl7pPr>
            <a:lvl8pPr marL="3496757" indent="0">
              <a:buNone/>
              <a:defRPr sz="1748" b="1"/>
            </a:lvl8pPr>
            <a:lvl9pPr marL="3996294" indent="0">
              <a:buNone/>
              <a:defRPr sz="17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ED6BF-FE9C-463B-B045-284F56B5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535" y="2761381"/>
            <a:ext cx="563528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36B08-29CC-4B9A-8C8B-847C76603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3611" y="1853171"/>
            <a:ext cx="5663038" cy="908210"/>
          </a:xfrm>
        </p:spPr>
        <p:txBody>
          <a:bodyPr anchor="b"/>
          <a:lstStyle>
            <a:lvl1pPr marL="0" indent="0">
              <a:buNone/>
              <a:defRPr sz="2622" b="1"/>
            </a:lvl1pPr>
            <a:lvl2pPr marL="499537" indent="0">
              <a:buNone/>
              <a:defRPr sz="2185" b="1"/>
            </a:lvl2pPr>
            <a:lvl3pPr marL="999073" indent="0">
              <a:buNone/>
              <a:defRPr sz="1967" b="1"/>
            </a:lvl3pPr>
            <a:lvl4pPr marL="1498610" indent="0">
              <a:buNone/>
              <a:defRPr sz="1748" b="1"/>
            </a:lvl4pPr>
            <a:lvl5pPr marL="1998147" indent="0">
              <a:buNone/>
              <a:defRPr sz="1748" b="1"/>
            </a:lvl5pPr>
            <a:lvl6pPr marL="2497684" indent="0">
              <a:buNone/>
              <a:defRPr sz="1748" b="1"/>
            </a:lvl6pPr>
            <a:lvl7pPr marL="2997220" indent="0">
              <a:buNone/>
              <a:defRPr sz="1748" b="1"/>
            </a:lvl7pPr>
            <a:lvl8pPr marL="3496757" indent="0">
              <a:buNone/>
              <a:defRPr sz="1748" b="1"/>
            </a:lvl8pPr>
            <a:lvl9pPr marL="3996294" indent="0">
              <a:buNone/>
              <a:defRPr sz="17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7AF39-F408-4182-B5B0-34E70ACA0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3611" y="2761381"/>
            <a:ext cx="5663038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D9261-BDB3-4607-90B4-DAB6C431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2E2C9-0753-4A90-BFB5-447C100F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05B23-5C39-46F3-B952-E9AB7E3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6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31E0-9177-4CB3-B4CC-4DDF9CFF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711C2-64EC-47AF-851C-1E97E3FD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BFA9D-FB7E-40A3-AD9B-769DA9DF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BAFD0-D6F8-4375-9069-D92B3E28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3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0C01A-2AB6-476C-A1F1-3F759BB3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4B33-B2C5-4F20-9CEF-1A3B762F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CEC41-3F59-482F-95A2-A3EFFF26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2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2601-6383-4F3E-BA24-384D77C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35" y="503978"/>
            <a:ext cx="4296276" cy="176392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6EE8-5271-428F-BA41-B257D60A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38" y="1088454"/>
            <a:ext cx="6743611" cy="5372269"/>
          </a:xfrm>
        </p:spPr>
        <p:txBody>
          <a:bodyPr/>
          <a:lstStyle>
            <a:lvl1pPr>
              <a:defRPr sz="3496"/>
            </a:lvl1pPr>
            <a:lvl2pPr>
              <a:defRPr sz="3059"/>
            </a:lvl2pPr>
            <a:lvl3pPr>
              <a:defRPr sz="2622"/>
            </a:lvl3pPr>
            <a:lvl4pPr>
              <a:defRPr sz="2185"/>
            </a:lvl4pPr>
            <a:lvl5pPr>
              <a:defRPr sz="2185"/>
            </a:lvl5pPr>
            <a:lvl6pPr>
              <a:defRPr sz="2185"/>
            </a:lvl6pPr>
            <a:lvl7pPr>
              <a:defRPr sz="2185"/>
            </a:lvl7pPr>
            <a:lvl8pPr>
              <a:defRPr sz="2185"/>
            </a:lvl8pPr>
            <a:lvl9pPr>
              <a:defRPr sz="21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84FCF-E03A-4073-9662-BC9F2ECA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535" y="2267902"/>
            <a:ext cx="4296276" cy="4201570"/>
          </a:xfrm>
        </p:spPr>
        <p:txBody>
          <a:bodyPr/>
          <a:lstStyle>
            <a:lvl1pPr marL="0" indent="0">
              <a:buNone/>
              <a:defRPr sz="1748"/>
            </a:lvl1pPr>
            <a:lvl2pPr marL="499537" indent="0">
              <a:buNone/>
              <a:defRPr sz="1530"/>
            </a:lvl2pPr>
            <a:lvl3pPr marL="999073" indent="0">
              <a:buNone/>
              <a:defRPr sz="1311"/>
            </a:lvl3pPr>
            <a:lvl4pPr marL="1498610" indent="0">
              <a:buNone/>
              <a:defRPr sz="1093"/>
            </a:lvl4pPr>
            <a:lvl5pPr marL="1998147" indent="0">
              <a:buNone/>
              <a:defRPr sz="1093"/>
            </a:lvl5pPr>
            <a:lvl6pPr marL="2497684" indent="0">
              <a:buNone/>
              <a:defRPr sz="1093"/>
            </a:lvl6pPr>
            <a:lvl7pPr marL="2997220" indent="0">
              <a:buNone/>
              <a:defRPr sz="1093"/>
            </a:lvl7pPr>
            <a:lvl8pPr marL="3496757" indent="0">
              <a:buNone/>
              <a:defRPr sz="1093"/>
            </a:lvl8pPr>
            <a:lvl9pPr marL="3996294" indent="0">
              <a:buNone/>
              <a:defRPr sz="10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D743A-78DA-4435-83BD-D3C802AD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D119B-4A4F-42C0-B190-DED27EBE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2377-3098-4961-922E-E67F2DF0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6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6436-0881-4085-88F6-8F5CD0EE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35" y="503978"/>
            <a:ext cx="4296276" cy="176392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F0037-0FAC-4454-98F2-0677C2A63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3038" y="1088454"/>
            <a:ext cx="6743611" cy="5372269"/>
          </a:xfrm>
        </p:spPr>
        <p:txBody>
          <a:bodyPr/>
          <a:lstStyle>
            <a:lvl1pPr marL="0" indent="0">
              <a:buNone/>
              <a:defRPr sz="3496"/>
            </a:lvl1pPr>
            <a:lvl2pPr marL="499537" indent="0">
              <a:buNone/>
              <a:defRPr sz="3059"/>
            </a:lvl2pPr>
            <a:lvl3pPr marL="999073" indent="0">
              <a:buNone/>
              <a:defRPr sz="2622"/>
            </a:lvl3pPr>
            <a:lvl4pPr marL="1498610" indent="0">
              <a:buNone/>
              <a:defRPr sz="2185"/>
            </a:lvl4pPr>
            <a:lvl5pPr marL="1998147" indent="0">
              <a:buNone/>
              <a:defRPr sz="2185"/>
            </a:lvl5pPr>
            <a:lvl6pPr marL="2497684" indent="0">
              <a:buNone/>
              <a:defRPr sz="2185"/>
            </a:lvl6pPr>
            <a:lvl7pPr marL="2997220" indent="0">
              <a:buNone/>
              <a:defRPr sz="2185"/>
            </a:lvl7pPr>
            <a:lvl8pPr marL="3496757" indent="0">
              <a:buNone/>
              <a:defRPr sz="2185"/>
            </a:lvl8pPr>
            <a:lvl9pPr marL="3996294" indent="0">
              <a:buNone/>
              <a:defRPr sz="218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1DCFE-6C30-4E07-8D5C-1320520A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535" y="2267902"/>
            <a:ext cx="4296276" cy="4201570"/>
          </a:xfrm>
        </p:spPr>
        <p:txBody>
          <a:bodyPr/>
          <a:lstStyle>
            <a:lvl1pPr marL="0" indent="0">
              <a:buNone/>
              <a:defRPr sz="1748"/>
            </a:lvl1pPr>
            <a:lvl2pPr marL="499537" indent="0">
              <a:buNone/>
              <a:defRPr sz="1530"/>
            </a:lvl2pPr>
            <a:lvl3pPr marL="999073" indent="0">
              <a:buNone/>
              <a:defRPr sz="1311"/>
            </a:lvl3pPr>
            <a:lvl4pPr marL="1498610" indent="0">
              <a:buNone/>
              <a:defRPr sz="1093"/>
            </a:lvl4pPr>
            <a:lvl5pPr marL="1998147" indent="0">
              <a:buNone/>
              <a:defRPr sz="1093"/>
            </a:lvl5pPr>
            <a:lvl6pPr marL="2497684" indent="0">
              <a:buNone/>
              <a:defRPr sz="1093"/>
            </a:lvl6pPr>
            <a:lvl7pPr marL="2997220" indent="0">
              <a:buNone/>
              <a:defRPr sz="1093"/>
            </a:lvl7pPr>
            <a:lvl8pPr marL="3496757" indent="0">
              <a:buNone/>
              <a:defRPr sz="1093"/>
            </a:lvl8pPr>
            <a:lvl9pPr marL="3996294" indent="0">
              <a:buNone/>
              <a:defRPr sz="10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8D174-9439-405F-A17F-1834DD92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06ED5-13F4-4E11-BA28-EB15F7D0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4CFC2-4DFD-491F-8190-28867AA6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74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AB56-773D-44E1-A1C0-77F86165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14677-D2AE-4670-9BC0-2E1E99DFC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2053-7A40-4AA2-B864-DC1B7A1E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7D13-2796-4EA7-8738-05FD6C75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B1641-36B9-4DFC-BE4C-A988E80B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35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8C8EF-8376-4099-AAA4-597B3570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2635" y="402483"/>
            <a:ext cx="2872279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05CC3-F800-4403-97DE-02DC05EC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5799" y="402483"/>
            <a:ext cx="8450327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DA25E-6AC7-40B0-A824-3D9A47D8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FB8E-3F0F-4CC8-97CF-7D997ACB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4B4FC-30D0-464B-8A3E-0E58411B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1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61" y="1884670"/>
            <a:ext cx="11489115" cy="3144614"/>
          </a:xfrm>
        </p:spPr>
        <p:txBody>
          <a:bodyPr anchor="b"/>
          <a:lstStyle>
            <a:lvl1pPr>
              <a:defRPr sz="655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861" y="5059034"/>
            <a:ext cx="11489115" cy="1653678"/>
          </a:xfrm>
        </p:spPr>
        <p:txBody>
          <a:bodyPr/>
          <a:lstStyle>
            <a:lvl1pPr marL="0" indent="0">
              <a:buNone/>
              <a:defRPr sz="2622">
                <a:solidFill>
                  <a:schemeClr val="tx1">
                    <a:tint val="75000"/>
                  </a:schemeClr>
                </a:solidFill>
              </a:defRPr>
            </a:lvl1pPr>
            <a:lvl2pPr marL="499537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2pPr>
            <a:lvl3pPr marL="999073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3pPr>
            <a:lvl4pPr marL="1498610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4pPr>
            <a:lvl5pPr marL="1998147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5pPr>
            <a:lvl6pPr marL="249768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6pPr>
            <a:lvl7pPr marL="2997220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7pPr>
            <a:lvl8pPr marL="3496757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8pPr>
            <a:lvl9pPr marL="399629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82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799" y="2012414"/>
            <a:ext cx="5661303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3611" y="2012414"/>
            <a:ext cx="5661303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60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4" y="402483"/>
            <a:ext cx="11489115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535" y="1853171"/>
            <a:ext cx="5635285" cy="908210"/>
          </a:xfrm>
        </p:spPr>
        <p:txBody>
          <a:bodyPr anchor="b"/>
          <a:lstStyle>
            <a:lvl1pPr marL="0" indent="0">
              <a:buNone/>
              <a:defRPr sz="2622" b="1"/>
            </a:lvl1pPr>
            <a:lvl2pPr marL="499537" indent="0">
              <a:buNone/>
              <a:defRPr sz="2185" b="1"/>
            </a:lvl2pPr>
            <a:lvl3pPr marL="999073" indent="0">
              <a:buNone/>
              <a:defRPr sz="1967" b="1"/>
            </a:lvl3pPr>
            <a:lvl4pPr marL="1498610" indent="0">
              <a:buNone/>
              <a:defRPr sz="1748" b="1"/>
            </a:lvl4pPr>
            <a:lvl5pPr marL="1998147" indent="0">
              <a:buNone/>
              <a:defRPr sz="1748" b="1"/>
            </a:lvl5pPr>
            <a:lvl6pPr marL="2497684" indent="0">
              <a:buNone/>
              <a:defRPr sz="1748" b="1"/>
            </a:lvl6pPr>
            <a:lvl7pPr marL="2997220" indent="0">
              <a:buNone/>
              <a:defRPr sz="1748" b="1"/>
            </a:lvl7pPr>
            <a:lvl8pPr marL="3496757" indent="0">
              <a:buNone/>
              <a:defRPr sz="1748" b="1"/>
            </a:lvl8pPr>
            <a:lvl9pPr marL="3996294" indent="0">
              <a:buNone/>
              <a:defRPr sz="174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535" y="2761381"/>
            <a:ext cx="563528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611" y="1853171"/>
            <a:ext cx="5663038" cy="908210"/>
          </a:xfrm>
        </p:spPr>
        <p:txBody>
          <a:bodyPr anchor="b"/>
          <a:lstStyle>
            <a:lvl1pPr marL="0" indent="0">
              <a:buNone/>
              <a:defRPr sz="2622" b="1"/>
            </a:lvl1pPr>
            <a:lvl2pPr marL="499537" indent="0">
              <a:buNone/>
              <a:defRPr sz="2185" b="1"/>
            </a:lvl2pPr>
            <a:lvl3pPr marL="999073" indent="0">
              <a:buNone/>
              <a:defRPr sz="1967" b="1"/>
            </a:lvl3pPr>
            <a:lvl4pPr marL="1498610" indent="0">
              <a:buNone/>
              <a:defRPr sz="1748" b="1"/>
            </a:lvl4pPr>
            <a:lvl5pPr marL="1998147" indent="0">
              <a:buNone/>
              <a:defRPr sz="1748" b="1"/>
            </a:lvl5pPr>
            <a:lvl6pPr marL="2497684" indent="0">
              <a:buNone/>
              <a:defRPr sz="1748" b="1"/>
            </a:lvl6pPr>
            <a:lvl7pPr marL="2997220" indent="0">
              <a:buNone/>
              <a:defRPr sz="1748" b="1"/>
            </a:lvl7pPr>
            <a:lvl8pPr marL="3496757" indent="0">
              <a:buNone/>
              <a:defRPr sz="1748" b="1"/>
            </a:lvl8pPr>
            <a:lvl9pPr marL="3996294" indent="0">
              <a:buNone/>
              <a:defRPr sz="174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611" y="2761381"/>
            <a:ext cx="5663038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2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0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0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5" y="503978"/>
            <a:ext cx="4296276" cy="176392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038" y="1088454"/>
            <a:ext cx="6743611" cy="5372269"/>
          </a:xfrm>
        </p:spPr>
        <p:txBody>
          <a:bodyPr/>
          <a:lstStyle>
            <a:lvl1pPr>
              <a:defRPr sz="3496"/>
            </a:lvl1pPr>
            <a:lvl2pPr>
              <a:defRPr sz="3059"/>
            </a:lvl2pPr>
            <a:lvl3pPr>
              <a:defRPr sz="2622"/>
            </a:lvl3pPr>
            <a:lvl4pPr>
              <a:defRPr sz="2185"/>
            </a:lvl4pPr>
            <a:lvl5pPr>
              <a:defRPr sz="2185"/>
            </a:lvl5pPr>
            <a:lvl6pPr>
              <a:defRPr sz="2185"/>
            </a:lvl6pPr>
            <a:lvl7pPr>
              <a:defRPr sz="2185"/>
            </a:lvl7pPr>
            <a:lvl8pPr>
              <a:defRPr sz="2185"/>
            </a:lvl8pPr>
            <a:lvl9pPr>
              <a:defRPr sz="218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35" y="2267902"/>
            <a:ext cx="4296276" cy="4201570"/>
          </a:xfrm>
        </p:spPr>
        <p:txBody>
          <a:bodyPr/>
          <a:lstStyle>
            <a:lvl1pPr marL="0" indent="0">
              <a:buNone/>
              <a:defRPr sz="1748"/>
            </a:lvl1pPr>
            <a:lvl2pPr marL="499537" indent="0">
              <a:buNone/>
              <a:defRPr sz="1530"/>
            </a:lvl2pPr>
            <a:lvl3pPr marL="999073" indent="0">
              <a:buNone/>
              <a:defRPr sz="1311"/>
            </a:lvl3pPr>
            <a:lvl4pPr marL="1498610" indent="0">
              <a:buNone/>
              <a:defRPr sz="1093"/>
            </a:lvl4pPr>
            <a:lvl5pPr marL="1998147" indent="0">
              <a:buNone/>
              <a:defRPr sz="1093"/>
            </a:lvl5pPr>
            <a:lvl6pPr marL="2497684" indent="0">
              <a:buNone/>
              <a:defRPr sz="1093"/>
            </a:lvl6pPr>
            <a:lvl7pPr marL="2997220" indent="0">
              <a:buNone/>
              <a:defRPr sz="1093"/>
            </a:lvl7pPr>
            <a:lvl8pPr marL="3496757" indent="0">
              <a:buNone/>
              <a:defRPr sz="1093"/>
            </a:lvl8pPr>
            <a:lvl9pPr marL="3996294" indent="0">
              <a:buNone/>
              <a:defRPr sz="109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6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5" y="503978"/>
            <a:ext cx="4296276" cy="176392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3038" y="1088454"/>
            <a:ext cx="6743611" cy="5372269"/>
          </a:xfrm>
        </p:spPr>
        <p:txBody>
          <a:bodyPr anchor="t"/>
          <a:lstStyle>
            <a:lvl1pPr marL="0" indent="0">
              <a:buNone/>
              <a:defRPr sz="3496"/>
            </a:lvl1pPr>
            <a:lvl2pPr marL="499537" indent="0">
              <a:buNone/>
              <a:defRPr sz="3059"/>
            </a:lvl2pPr>
            <a:lvl3pPr marL="999073" indent="0">
              <a:buNone/>
              <a:defRPr sz="2622"/>
            </a:lvl3pPr>
            <a:lvl4pPr marL="1498610" indent="0">
              <a:buNone/>
              <a:defRPr sz="2185"/>
            </a:lvl4pPr>
            <a:lvl5pPr marL="1998147" indent="0">
              <a:buNone/>
              <a:defRPr sz="2185"/>
            </a:lvl5pPr>
            <a:lvl6pPr marL="2497684" indent="0">
              <a:buNone/>
              <a:defRPr sz="2185"/>
            </a:lvl6pPr>
            <a:lvl7pPr marL="2997220" indent="0">
              <a:buNone/>
              <a:defRPr sz="2185"/>
            </a:lvl7pPr>
            <a:lvl8pPr marL="3496757" indent="0">
              <a:buNone/>
              <a:defRPr sz="2185"/>
            </a:lvl8pPr>
            <a:lvl9pPr marL="3996294" indent="0">
              <a:buNone/>
              <a:defRPr sz="218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35" y="2267902"/>
            <a:ext cx="4296276" cy="4201570"/>
          </a:xfrm>
        </p:spPr>
        <p:txBody>
          <a:bodyPr/>
          <a:lstStyle>
            <a:lvl1pPr marL="0" indent="0">
              <a:buNone/>
              <a:defRPr sz="1748"/>
            </a:lvl1pPr>
            <a:lvl2pPr marL="499537" indent="0">
              <a:buNone/>
              <a:defRPr sz="1530"/>
            </a:lvl2pPr>
            <a:lvl3pPr marL="999073" indent="0">
              <a:buNone/>
              <a:defRPr sz="1311"/>
            </a:lvl3pPr>
            <a:lvl4pPr marL="1498610" indent="0">
              <a:buNone/>
              <a:defRPr sz="1093"/>
            </a:lvl4pPr>
            <a:lvl5pPr marL="1998147" indent="0">
              <a:buNone/>
              <a:defRPr sz="1093"/>
            </a:lvl5pPr>
            <a:lvl6pPr marL="2497684" indent="0">
              <a:buNone/>
              <a:defRPr sz="1093"/>
            </a:lvl6pPr>
            <a:lvl7pPr marL="2997220" indent="0">
              <a:buNone/>
              <a:defRPr sz="1093"/>
            </a:lvl7pPr>
            <a:lvl8pPr marL="3496757" indent="0">
              <a:buNone/>
              <a:defRPr sz="1093"/>
            </a:lvl8pPr>
            <a:lvl9pPr marL="3996294" indent="0">
              <a:buNone/>
              <a:defRPr sz="109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45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799" y="402483"/>
            <a:ext cx="11489115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799" y="2012414"/>
            <a:ext cx="11489115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799" y="7006699"/>
            <a:ext cx="29971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8F7A6-4652-9C40-9A81-691408B80083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2486" y="7006699"/>
            <a:ext cx="449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7754" y="7006699"/>
            <a:ext cx="29971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CD08-CA63-E643-9A78-A120AA833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55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9073" rtl="0" eaLnBrk="1" latinLnBrk="0" hangingPunct="1">
        <a:lnSpc>
          <a:spcPct val="90000"/>
        </a:lnSpc>
        <a:spcBef>
          <a:spcPct val="0"/>
        </a:spcBef>
        <a:buNone/>
        <a:defRPr sz="48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68" indent="-249768" algn="l" defTabSz="999073" rtl="0" eaLnBrk="1" latinLnBrk="0" hangingPunct="1">
        <a:lnSpc>
          <a:spcPct val="90000"/>
        </a:lnSpc>
        <a:spcBef>
          <a:spcPts val="1093"/>
        </a:spcBef>
        <a:buFont typeface="Arial" panose="020B0604020202020204" pitchFamily="34" charset="0"/>
        <a:buChar char="•"/>
        <a:defRPr sz="3059" kern="1200">
          <a:solidFill>
            <a:schemeClr val="tx1"/>
          </a:solidFill>
          <a:latin typeface="+mn-lt"/>
          <a:ea typeface="+mn-ea"/>
          <a:cs typeface="+mn-cs"/>
        </a:defRPr>
      </a:lvl1pPr>
      <a:lvl2pPr marL="74930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622" kern="1200">
          <a:solidFill>
            <a:schemeClr val="tx1"/>
          </a:solidFill>
          <a:latin typeface="+mn-lt"/>
          <a:ea typeface="+mn-ea"/>
          <a:cs typeface="+mn-cs"/>
        </a:defRPr>
      </a:lvl2pPr>
      <a:lvl3pPr marL="124884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3pPr>
      <a:lvl4pPr marL="1748379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24791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74745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246989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74652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24606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49953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999073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49861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199814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497684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99722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49675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996294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CA5E2-8505-4080-B9CC-65519068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99" y="402483"/>
            <a:ext cx="11489115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836E5-3C62-48B3-ADEB-2A4C0449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799" y="2012414"/>
            <a:ext cx="11489115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BDC7-DF87-4A55-A480-D9DAEE584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799" y="7006699"/>
            <a:ext cx="29971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ED29-B42B-4B1C-9A94-79A04AE001A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C804-7A9E-47D8-ADA6-918E3A298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2486" y="7006699"/>
            <a:ext cx="449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261D0-05F5-42C7-8458-D756D3B9C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7754" y="7006699"/>
            <a:ext cx="29971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BBA8-D39D-490D-BDC7-58F56040B2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99073" rtl="0" eaLnBrk="1" latinLnBrk="0" hangingPunct="1">
        <a:lnSpc>
          <a:spcPct val="90000"/>
        </a:lnSpc>
        <a:spcBef>
          <a:spcPct val="0"/>
        </a:spcBef>
        <a:buNone/>
        <a:defRPr sz="48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68" indent="-249768" algn="l" defTabSz="999073" rtl="0" eaLnBrk="1" latinLnBrk="0" hangingPunct="1">
        <a:lnSpc>
          <a:spcPct val="90000"/>
        </a:lnSpc>
        <a:spcBef>
          <a:spcPts val="1093"/>
        </a:spcBef>
        <a:buFont typeface="Arial" panose="020B0604020202020204" pitchFamily="34" charset="0"/>
        <a:buChar char="•"/>
        <a:defRPr sz="3059" kern="1200">
          <a:solidFill>
            <a:schemeClr val="tx1"/>
          </a:solidFill>
          <a:latin typeface="+mn-lt"/>
          <a:ea typeface="+mn-ea"/>
          <a:cs typeface="+mn-cs"/>
        </a:defRPr>
      </a:lvl1pPr>
      <a:lvl2pPr marL="74930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622" kern="1200">
          <a:solidFill>
            <a:schemeClr val="tx1"/>
          </a:solidFill>
          <a:latin typeface="+mn-lt"/>
          <a:ea typeface="+mn-ea"/>
          <a:cs typeface="+mn-cs"/>
        </a:defRPr>
      </a:lvl2pPr>
      <a:lvl3pPr marL="124884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3pPr>
      <a:lvl4pPr marL="1748379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24791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74745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246989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74652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24606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49953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999073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49861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199814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497684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99722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49675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996294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ceabilityandbigdata.eu/" TargetMode="External"/><Relationship Id="rId3" Type="http://schemas.openxmlformats.org/officeDocument/2006/relationships/hyperlink" Target="https://solnovo.agrisudouest.com/" TargetMode="External"/><Relationship Id="rId7" Type="http://schemas.openxmlformats.org/officeDocument/2006/relationships/hyperlink" Target="https://agrobotics-land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s3platform.jrc.ec.europa.eu/digital-innovation-hubs-tool/-/dih/1263/view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4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jp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16A2-E93A-40B0-B832-E319A0D4D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988" y="1010708"/>
            <a:ext cx="8693969" cy="1800378"/>
          </a:xfrm>
        </p:spPr>
        <p:txBody>
          <a:bodyPr>
            <a:normAutofit/>
          </a:bodyPr>
          <a:lstStyle/>
          <a:p>
            <a:pPr algn="l"/>
            <a:r>
              <a:rPr lang="en-US" sz="6009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European Regional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357E-2D2A-4420-8CE3-CE879F73C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495" y="3217877"/>
            <a:ext cx="5796590" cy="2705757"/>
          </a:xfrm>
          <a:solidFill>
            <a:schemeClr val="bg1">
              <a:lumMod val="75000"/>
              <a:alpha val="80000"/>
            </a:schemeClr>
          </a:solidFill>
        </p:spPr>
        <p:txBody>
          <a:bodyPr/>
          <a:lstStyle/>
          <a:p>
            <a:pPr algn="r">
              <a:lnSpc>
                <a:spcPct val="150000"/>
              </a:lnSpc>
              <a:spcBef>
                <a:spcPts val="656"/>
              </a:spcBef>
              <a:spcAft>
                <a:spcPts val="656"/>
              </a:spcAft>
            </a:pPr>
            <a:r>
              <a:rPr lang="en-GB" sz="1967" b="1" dirty="0">
                <a:solidFill>
                  <a:srgbClr val="0231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Edition of the European Regional Symposium, on space data for tourism &amp; agriculture, by NEREUS Regions</a:t>
            </a:r>
            <a:endParaRPr lang="en-US" sz="1967" b="1" dirty="0">
              <a:solidFill>
                <a:srgbClr val="0231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ourism Generic Detailed Outline icon">
            <a:extLst>
              <a:ext uri="{FF2B5EF4-FFF2-40B4-BE49-F238E27FC236}">
                <a16:creationId xmlns:a16="http://schemas.microsoft.com/office/drawing/2014/main" id="{781805BF-368F-4598-9F46-406B92FADBC6}"/>
              </a:ext>
            </a:extLst>
          </p:cNvPr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3123" y="2882241"/>
            <a:ext cx="1065657" cy="106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F37CF2C-12AF-43EE-9473-B0F97B341711}"/>
              </a:ext>
            </a:extLst>
          </p:cNvPr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561" y="933916"/>
            <a:ext cx="1065657" cy="1065657"/>
          </a:xfrm>
          <a:prstGeom prst="rect">
            <a:avLst/>
          </a:prstGeom>
        </p:spPr>
      </p:pic>
      <p:pic>
        <p:nvPicPr>
          <p:cNvPr id="10" name="Picture 9" descr="A blue line drawing of a planet earth&#10;&#10;Description automatically generated">
            <a:extLst>
              <a:ext uri="{FF2B5EF4-FFF2-40B4-BE49-F238E27FC236}">
                <a16:creationId xmlns:a16="http://schemas.microsoft.com/office/drawing/2014/main" id="{35116369-656D-45EA-9DE8-C1842E3FAA4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194" y="1934528"/>
            <a:ext cx="1557552" cy="947713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01F93D9F-864A-4F44-9DB5-EE0A9B4B903B}"/>
              </a:ext>
            </a:extLst>
          </p:cNvPr>
          <p:cNvSpPr txBox="1"/>
          <p:nvPr/>
        </p:nvSpPr>
        <p:spPr>
          <a:xfrm>
            <a:off x="812955" y="312638"/>
            <a:ext cx="12448984" cy="5845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9905" tIns="49953" rIns="99905" bIns="4995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99073">
              <a:spcBef>
                <a:spcPts val="1311"/>
              </a:spcBef>
            </a:pPr>
            <a:r>
              <a:rPr lang="en-US" sz="2185" b="1" kern="0" dirty="0">
                <a:solidFill>
                  <a:srgbClr val="FFFFFF"/>
                </a:solidFill>
                <a:latin typeface="Arial" panose="020B0604020202020204" pitchFamily="34" charset="0"/>
              </a:rPr>
              <a:t>September 28 – 29 | 2023					Matera, Basilicata Region | Italy  </a:t>
            </a:r>
            <a:endParaRPr lang="en-US" sz="7102" b="1" kern="0" dirty="0">
              <a:solidFill>
                <a:srgbClr val="FAF28D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B88DA2-3701-463F-B3FF-BD5C966D4821}"/>
              </a:ext>
            </a:extLst>
          </p:cNvPr>
          <p:cNvCxnSpPr/>
          <p:nvPr/>
        </p:nvCxnSpPr>
        <p:spPr>
          <a:xfrm>
            <a:off x="922367" y="2831312"/>
            <a:ext cx="16942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24B5B66-7466-453B-8F6F-37E72CA86494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850" y="4867348"/>
            <a:ext cx="1604730" cy="738883"/>
          </a:xfrm>
          <a:prstGeom prst="rect">
            <a:avLst/>
          </a:prstGeom>
        </p:spPr>
      </p:pic>
      <p:pic>
        <p:nvPicPr>
          <p:cNvPr id="24" name="Picture 23" descr="ENPAB - Regione Basilicata: rimandati al 15 dicembre i termini di ...">
            <a:extLst>
              <a:ext uri="{FF2B5EF4-FFF2-40B4-BE49-F238E27FC236}">
                <a16:creationId xmlns:a16="http://schemas.microsoft.com/office/drawing/2014/main" id="{237B2E0F-5DA8-4047-81CE-DDE5AC5915F9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520" y="4867348"/>
            <a:ext cx="802018" cy="7472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A0F4E9-C15D-42C5-97AD-2034E517077C}"/>
              </a:ext>
            </a:extLst>
          </p:cNvPr>
          <p:cNvCxnSpPr>
            <a:cxnSpLocks/>
          </p:cNvCxnSpPr>
          <p:nvPr/>
        </p:nvCxnSpPr>
        <p:spPr>
          <a:xfrm>
            <a:off x="832546" y="746788"/>
            <a:ext cx="122922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B79CE0A-AA50-95BE-F3BA-849DD420BA03}"/>
              </a:ext>
            </a:extLst>
          </p:cNvPr>
          <p:cNvSpPr txBox="1"/>
          <p:nvPr/>
        </p:nvSpPr>
        <p:spPr>
          <a:xfrm>
            <a:off x="7816129" y="4570755"/>
            <a:ext cx="5308691" cy="2782300"/>
          </a:xfrm>
          <a:prstGeom prst="rect">
            <a:avLst/>
          </a:prstGeom>
          <a:solidFill>
            <a:srgbClr val="A6A6A6">
              <a:alpha val="32941"/>
            </a:srgbClr>
          </a:solidFill>
        </p:spPr>
        <p:txBody>
          <a:bodyPr wrap="square" rtlCol="0">
            <a:spAutoFit/>
          </a:bodyPr>
          <a:lstStyle/>
          <a:p>
            <a:pPr algn="ctr" defTabSz="999073"/>
            <a:r>
              <a:rPr lang="en-US" sz="218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Illustrations of advances and innovations in the use of space data and technologies to meet the challenges of agriculture in South-West of Europe</a:t>
            </a:r>
          </a:p>
          <a:p>
            <a:pPr algn="ctr" defTabSz="999073"/>
            <a:r>
              <a:rPr lang="en-US" sz="218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99073"/>
            <a:r>
              <a:rPr lang="en-US" sz="218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Laurent AUGIER, Agri Sud-Ouest Innovation</a:t>
            </a:r>
            <a:endParaRPr lang="fr-FR" sz="218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9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nuage, ciel, plein air, terrain&#10;&#10;Description générée automatiquement">
            <a:extLst>
              <a:ext uri="{FF2B5EF4-FFF2-40B4-BE49-F238E27FC236}">
                <a16:creationId xmlns:a16="http://schemas.microsoft.com/office/drawing/2014/main" id="{EF3783E7-5E05-F5AB-8810-BB2D901C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413"/>
            <a:ext cx="13320692" cy="75582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F62C3E-10C0-A8CD-F1AA-539EDB812664}"/>
              </a:ext>
            </a:extLst>
          </p:cNvPr>
          <p:cNvSpPr txBox="1"/>
          <p:nvPr/>
        </p:nvSpPr>
        <p:spPr>
          <a:xfrm>
            <a:off x="300445" y="609651"/>
            <a:ext cx="761564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77"/>
              </a:rPr>
              <a:t>AGRIFOOD INNOVATION</a:t>
            </a:r>
          </a:p>
          <a:p>
            <a:r>
              <a:rPr lang="en-US" sz="2300" b="1" dirty="0">
                <a:solidFill>
                  <a:schemeClr val="bg1"/>
                </a:solidFill>
                <a:latin typeface="Montserrat SemiBold" pitchFamily="2" charset="77"/>
              </a:rPr>
              <a:t>illustration of innovations</a:t>
            </a:r>
            <a:endParaRPr lang="fr-FR" sz="23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47235A3-0FD4-04C6-F527-730C21E21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6684" y="876213"/>
            <a:ext cx="4423437" cy="193078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  <a:t>Soil health</a:t>
            </a:r>
            <a:b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</a:rPr>
              <a:t>Accelerate transition towards regenerative agriculture for soil health (carbon, water, biodiversity)</a:t>
            </a: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</a:rPr>
              <a:t>e.g. </a:t>
            </a:r>
            <a:r>
              <a:rPr lang="en-US" sz="1400" dirty="0" err="1">
                <a:latin typeface="Montserrat" panose="00000500000000000000" pitchFamily="2" charset="0"/>
              </a:rPr>
              <a:t>Geosys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EarthDaily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Agro</a:t>
            </a:r>
            <a:r>
              <a:rPr lang="en-US" sz="1400" dirty="0">
                <a:latin typeface="Montserrat" panose="00000500000000000000" pitchFamily="2" charset="0"/>
              </a:rPr>
              <a:t>, </a:t>
            </a:r>
            <a:r>
              <a:rPr lang="en-US" sz="1400" dirty="0" err="1">
                <a:latin typeface="Montserrat" panose="00000500000000000000" pitchFamily="2" charset="0"/>
              </a:rPr>
              <a:t>Biosphères</a:t>
            </a:r>
            <a:r>
              <a:rPr lang="en-US" sz="1400" dirty="0">
                <a:latin typeface="Montserrat" panose="00000500000000000000" pitchFamily="2" charset="0"/>
              </a:rPr>
              <a:t>, INRAE</a:t>
            </a: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>
                <a:latin typeface="Montserrat" panose="00000500000000000000" pitchFamily="2" charset="0"/>
                <a:hlinkClick r:id="rId3"/>
              </a:rPr>
              <a:t>https://solnovo.agrisudouest.com/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endParaRPr lang="en-US" sz="1400" b="1" dirty="0">
              <a:solidFill>
                <a:srgbClr val="916C4C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AE361E-6D07-9472-EEAE-1E602D03A8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045" y="5320779"/>
            <a:ext cx="589323" cy="5893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6C7C6EF-06B4-8E87-4144-056DA3E91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603" y="993885"/>
            <a:ext cx="752692" cy="752692"/>
          </a:xfrm>
          <a:prstGeom prst="rect">
            <a:avLst/>
          </a:prstGeom>
        </p:spPr>
      </p:pic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7DF05F0-0046-C72E-F704-04240B1006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968" y="2993003"/>
            <a:ext cx="756000" cy="756000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DA4B626-038F-ED3C-FCA6-B3F9A20122FA}"/>
              </a:ext>
            </a:extLst>
          </p:cNvPr>
          <p:cNvSpPr txBox="1">
            <a:spLocks/>
          </p:cNvSpPr>
          <p:nvPr/>
        </p:nvSpPr>
        <p:spPr>
          <a:xfrm>
            <a:off x="7176684" y="3028256"/>
            <a:ext cx="5731242" cy="171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9768" indent="-249768" algn="l" defTabSz="999073" rtl="0" eaLnBrk="1" latinLnBrk="0" hangingPunct="1">
              <a:lnSpc>
                <a:spcPct val="90000"/>
              </a:lnSpc>
              <a:spcBef>
                <a:spcPts val="1093"/>
              </a:spcBef>
              <a:buFont typeface="Arial" panose="020B0604020202020204" pitchFamily="34" charset="0"/>
              <a:buChar char="•"/>
              <a:defRPr sz="3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9305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2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842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21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8379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7915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7452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6989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6525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062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  <a:t>Agricultural robotics</a:t>
            </a:r>
            <a:b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</a:rPr>
              <a:t>Build a roadmap to develop and accelerate innovations for a better farmers income and life and for an environmental free agriculture</a:t>
            </a: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</a:rPr>
              <a:t>e.g. </a:t>
            </a:r>
            <a:r>
              <a:rPr lang="en-US" sz="1400" dirty="0" err="1">
                <a:latin typeface="Montserrat" panose="00000500000000000000" pitchFamily="2" charset="0"/>
              </a:rPr>
              <a:t>Naïo</a:t>
            </a:r>
            <a:r>
              <a:rPr lang="en-US" sz="1400" dirty="0">
                <a:latin typeface="Montserrat" panose="00000500000000000000" pitchFamily="2" charset="0"/>
              </a:rPr>
              <a:t> Technologies, </a:t>
            </a:r>
            <a:r>
              <a:rPr lang="en-US" sz="1400" dirty="0" err="1">
                <a:latin typeface="Montserrat" panose="00000500000000000000" pitchFamily="2" charset="0"/>
              </a:rPr>
              <a:t>Agreenculture</a:t>
            </a:r>
            <a:r>
              <a:rPr lang="en-US" sz="1400" dirty="0">
                <a:latin typeface="Montserrat" panose="00000500000000000000" pitchFamily="2" charset="0"/>
              </a:rPr>
              <a:t>, CNES</a:t>
            </a: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  <a:hlinkClick r:id="rId7"/>
              </a:rPr>
              <a:t>https://agrobotics-land.com/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84B79A1D-4043-8E8C-29E6-2C28E0827E1B}"/>
              </a:ext>
            </a:extLst>
          </p:cNvPr>
          <p:cNvSpPr txBox="1">
            <a:spLocks/>
          </p:cNvSpPr>
          <p:nvPr/>
        </p:nvSpPr>
        <p:spPr>
          <a:xfrm>
            <a:off x="7176684" y="5180692"/>
            <a:ext cx="5731241" cy="176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9768" indent="-249768" algn="l" defTabSz="999073" rtl="0" eaLnBrk="1" latinLnBrk="0" hangingPunct="1">
              <a:lnSpc>
                <a:spcPct val="90000"/>
              </a:lnSpc>
              <a:spcBef>
                <a:spcPts val="1093"/>
              </a:spcBef>
              <a:buFont typeface="Arial" panose="020B0604020202020204" pitchFamily="34" charset="0"/>
              <a:buChar char="•"/>
              <a:defRPr sz="3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9305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2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8842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21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8379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7915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7452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6989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6525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062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  <a:t>Agrifood chain traceability</a:t>
            </a:r>
            <a:br>
              <a:rPr lang="en-US" sz="1800" b="1" dirty="0">
                <a:solidFill>
                  <a:srgbClr val="1A7E8B"/>
                </a:solidFill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</a:rPr>
              <a:t>Experiment and demonstrate new business models, from consumer information to specific logistic services </a:t>
            </a: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</a:rPr>
              <a:t>e.g. Food Pilot, </a:t>
            </a:r>
            <a:r>
              <a:rPr lang="en-US" sz="1400" dirty="0" err="1">
                <a:latin typeface="Montserrat" panose="00000500000000000000" pitchFamily="2" charset="0"/>
              </a:rPr>
              <a:t>Agriflux</a:t>
            </a:r>
            <a:r>
              <a:rPr lang="en-US" sz="1400" dirty="0">
                <a:latin typeface="Montserrat" panose="00000500000000000000" pitchFamily="2" charset="0"/>
              </a:rPr>
              <a:t>, </a:t>
            </a:r>
            <a:r>
              <a:rPr lang="en-US" sz="1400" dirty="0" err="1">
                <a:latin typeface="Montserrat" panose="00000500000000000000" pitchFamily="2" charset="0"/>
              </a:rPr>
              <a:t>Elzeard</a:t>
            </a: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  <a:hlinkClick r:id="rId8"/>
              </a:rPr>
              <a:t>https://www.traceabilityandbigdata.eu/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612454A-3ED3-DEFB-FD39-A912E3264D57}"/>
              </a:ext>
            </a:extLst>
          </p:cNvPr>
          <p:cNvGrpSpPr/>
          <p:nvPr/>
        </p:nvGrpSpPr>
        <p:grpSpPr>
          <a:xfrm>
            <a:off x="0" y="6649991"/>
            <a:ext cx="1025281" cy="925237"/>
            <a:chOff x="3785906" y="2545195"/>
            <a:chExt cx="1025281" cy="925237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2FC07CD-91B8-1282-6D06-10EDA593D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DAFB1AD-1501-370F-C775-9C21C5259F65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3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3B27179-C7C0-B8C0-05E2-AC397551BACE}"/>
              </a:ext>
            </a:extLst>
          </p:cNvPr>
          <p:cNvSpPr txBox="1"/>
          <p:nvPr/>
        </p:nvSpPr>
        <p:spPr>
          <a:xfrm>
            <a:off x="961485" y="2379241"/>
            <a:ext cx="224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Vegetation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 cover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13D459-4EA0-1B0B-46C4-4D6BC7B877A5}"/>
              </a:ext>
            </a:extLst>
          </p:cNvPr>
          <p:cNvSpPr txBox="1"/>
          <p:nvPr/>
        </p:nvSpPr>
        <p:spPr>
          <a:xfrm>
            <a:off x="3671093" y="3716386"/>
            <a:ext cx="224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Landscape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heterogeneity</a:t>
            </a:r>
            <a:endParaRPr lang="fr-F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1EAF11-C3CE-19F0-F1EA-EC919F1149D6}"/>
              </a:ext>
            </a:extLst>
          </p:cNvPr>
          <p:cNvSpPr txBox="1"/>
          <p:nvPr/>
        </p:nvSpPr>
        <p:spPr>
          <a:xfrm>
            <a:off x="4039482" y="2979445"/>
            <a:ext cx="10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NDVI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82C31C-BCC0-DBBE-AC3F-7578376F8D10}"/>
              </a:ext>
            </a:extLst>
          </p:cNvPr>
          <p:cNvSpPr txBox="1"/>
          <p:nvPr/>
        </p:nvSpPr>
        <p:spPr>
          <a:xfrm>
            <a:off x="275404" y="3022595"/>
            <a:ext cx="261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CO</a:t>
            </a:r>
            <a:r>
              <a:rPr lang="fr-FR" baseline="-250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, N</a:t>
            </a:r>
            <a:r>
              <a:rPr lang="fr-FR" baseline="-250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O </a:t>
            </a:r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emissions</a:t>
            </a:r>
            <a:endParaRPr lang="fr-F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3FB8EA-D898-7335-95EA-6C653B698075}"/>
              </a:ext>
            </a:extLst>
          </p:cNvPr>
          <p:cNvSpPr txBox="1"/>
          <p:nvPr/>
        </p:nvSpPr>
        <p:spPr>
          <a:xfrm>
            <a:off x="180825" y="4818806"/>
            <a:ext cx="33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Geopositioning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 (cm, m)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02D8D1D-2D7F-9EE6-A8B2-89039877A938}"/>
              </a:ext>
            </a:extLst>
          </p:cNvPr>
          <p:cNvSpPr txBox="1"/>
          <p:nvPr/>
        </p:nvSpPr>
        <p:spPr>
          <a:xfrm>
            <a:off x="2070237" y="5507855"/>
            <a:ext cx="272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Telecommunications</a:t>
            </a:r>
            <a:endParaRPr lang="fr-F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8C8A58-D384-7EE8-955C-21A4FA3C89CA}"/>
              </a:ext>
            </a:extLst>
          </p:cNvPr>
          <p:cNvSpPr txBox="1"/>
          <p:nvPr/>
        </p:nvSpPr>
        <p:spPr>
          <a:xfrm>
            <a:off x="4156340" y="1988895"/>
            <a:ext cx="146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Moisture</a:t>
            </a:r>
            <a:endParaRPr lang="fr-F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BD488B-4A45-705C-A7DD-F3F0F87DEEB3}"/>
              </a:ext>
            </a:extLst>
          </p:cNvPr>
          <p:cNvSpPr txBox="1"/>
          <p:nvPr/>
        </p:nvSpPr>
        <p:spPr>
          <a:xfrm>
            <a:off x="867239" y="6086220"/>
            <a:ext cx="272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Crops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 recognition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C6BE9E-5DF9-DA00-02E4-EBADDC83A26B}"/>
              </a:ext>
            </a:extLst>
          </p:cNvPr>
          <p:cNvSpPr txBox="1"/>
          <p:nvPr/>
        </p:nvSpPr>
        <p:spPr>
          <a:xfrm>
            <a:off x="3215679" y="6748656"/>
            <a:ext cx="202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Cyber </a:t>
            </a:r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security</a:t>
            </a:r>
            <a:endParaRPr lang="fr-F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F6729389-FC60-6899-84DD-F6079231E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199"/>
            <a:ext cx="13320713" cy="7505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BC9AD7-8DF7-CFCA-6D8F-F8DB106CE637}"/>
              </a:ext>
            </a:extLst>
          </p:cNvPr>
          <p:cNvSpPr txBox="1"/>
          <p:nvPr/>
        </p:nvSpPr>
        <p:spPr>
          <a:xfrm>
            <a:off x="300446" y="567119"/>
            <a:ext cx="678083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77"/>
              </a:rPr>
              <a:t>A NETWORK</a:t>
            </a:r>
          </a:p>
          <a:p>
            <a:r>
              <a:rPr lang="fr-FR" sz="2300" b="1" dirty="0">
                <a:solidFill>
                  <a:schemeClr val="bg1"/>
                </a:solidFill>
                <a:latin typeface="Montserrat" pitchFamily="2" charset="77"/>
              </a:rPr>
              <a:t>of </a:t>
            </a:r>
            <a:r>
              <a:rPr lang="fr-FR" sz="2300" b="1" dirty="0" err="1">
                <a:solidFill>
                  <a:schemeClr val="bg1"/>
                </a:solidFill>
                <a:latin typeface="Montserrat" pitchFamily="2" charset="77"/>
              </a:rPr>
              <a:t>partners</a:t>
            </a:r>
            <a:r>
              <a:rPr lang="fr-FR" sz="2300" b="1" dirty="0">
                <a:solidFill>
                  <a:schemeClr val="bg1"/>
                </a:solidFill>
                <a:latin typeface="Montserrat" pitchFamily="2" charset="77"/>
              </a:rPr>
              <a:t> at EU </a:t>
            </a:r>
            <a:r>
              <a:rPr lang="fr-FR" sz="2300" b="1" dirty="0" err="1">
                <a:solidFill>
                  <a:schemeClr val="bg1"/>
                </a:solidFill>
                <a:latin typeface="Montserrat" pitchFamily="2" charset="77"/>
              </a:rPr>
              <a:t>level</a:t>
            </a:r>
            <a:endParaRPr lang="fr-FR" sz="23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B870D92F-C53D-723E-B560-426EFB0C3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46" y="1881005"/>
            <a:ext cx="1194764" cy="764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5B0590-2DD0-A896-826D-05D66258F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757" y="2035150"/>
            <a:ext cx="813151" cy="6614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5171216-3785-C8FE-7ED8-7A39CC91B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83" y="2830640"/>
            <a:ext cx="1890929" cy="56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50AD4A-5DDC-3691-E342-129FD2D7A8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8815" y="3656837"/>
            <a:ext cx="1263033" cy="458833"/>
          </a:xfrm>
          <a:prstGeom prst="rect">
            <a:avLst/>
          </a:prstGeom>
        </p:spPr>
      </p:pic>
      <p:pic>
        <p:nvPicPr>
          <p:cNvPr id="12" name="Picture 2" descr="Smart Sensors 4 Agri Food">
            <a:extLst>
              <a:ext uri="{FF2B5EF4-FFF2-40B4-BE49-F238E27FC236}">
                <a16:creationId xmlns:a16="http://schemas.microsoft.com/office/drawing/2014/main" id="{76240A31-0C1A-B527-4733-3F656A1C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714" y="2839370"/>
            <a:ext cx="595866" cy="5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texte, écran, noir&#10;&#10;Description générée automatiquement">
            <a:extLst>
              <a:ext uri="{FF2B5EF4-FFF2-40B4-BE49-F238E27FC236}">
                <a16:creationId xmlns:a16="http://schemas.microsoft.com/office/drawing/2014/main" id="{4327C7D1-0FBF-CE35-EE5F-2B0EE1F076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15" t="5168"/>
          <a:stretch/>
        </p:blipFill>
        <p:spPr>
          <a:xfrm>
            <a:off x="2505168" y="1673876"/>
            <a:ext cx="10060041" cy="592129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ECD2321-9595-3537-544F-E712C04CA6DC}"/>
              </a:ext>
            </a:extLst>
          </p:cNvPr>
          <p:cNvGrpSpPr/>
          <p:nvPr/>
        </p:nvGrpSpPr>
        <p:grpSpPr>
          <a:xfrm>
            <a:off x="1600" y="6626133"/>
            <a:ext cx="1025281" cy="925237"/>
            <a:chOff x="3785906" y="2545195"/>
            <a:chExt cx="1025281" cy="92523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8B578B5-7668-3DE5-2CD4-A8EA63384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38153FB-A6E1-AA90-ED75-CA34788A8984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</p:grpSp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F1697C5-E435-1B3E-7E7F-6BCEC0F154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90" y="3581021"/>
            <a:ext cx="1360993" cy="529275"/>
          </a:xfrm>
          <a:prstGeom prst="rect">
            <a:avLst/>
          </a:prstGeom>
        </p:spPr>
      </p:pic>
      <p:pic>
        <p:nvPicPr>
          <p:cNvPr id="17" name="Image 1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C2D15E8-9E4D-E628-C3CB-C3017DEA50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902" y="4337170"/>
            <a:ext cx="859203" cy="6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1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E13BABB4-470E-2602-13DA-FE3A798C9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413"/>
            <a:ext cx="13320692" cy="75582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9270A4-D7BB-B45F-18F0-F3BD8F9ABAE6}"/>
              </a:ext>
            </a:extLst>
          </p:cNvPr>
          <p:cNvSpPr txBox="1"/>
          <p:nvPr/>
        </p:nvSpPr>
        <p:spPr>
          <a:xfrm>
            <a:off x="300446" y="567119"/>
            <a:ext cx="678083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77"/>
              </a:rPr>
              <a:t>ASOI IN HORIZON EUROPE PROJECTS</a:t>
            </a:r>
          </a:p>
          <a:p>
            <a:r>
              <a:rPr lang="fr-FR" sz="2300" b="1" dirty="0">
                <a:solidFill>
                  <a:schemeClr val="bg1"/>
                </a:solidFill>
                <a:latin typeface="Montserrat" pitchFamily="2" charset="77"/>
              </a:rPr>
              <a:t>Value proposition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193587-A81D-7688-C024-53ACC9CE3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36" y="1945760"/>
            <a:ext cx="13356163" cy="56177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D0D3D5-56DD-F2F7-7A7E-9E46D9553C01}"/>
              </a:ext>
            </a:extLst>
          </p:cNvPr>
          <p:cNvSpPr txBox="1"/>
          <p:nvPr/>
        </p:nvSpPr>
        <p:spPr>
          <a:xfrm>
            <a:off x="1909434" y="1818168"/>
            <a:ext cx="1668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INNOVATON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SCOUTING 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&amp; MAPPING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11C702-4378-9052-35C2-4A4698AE8467}"/>
              </a:ext>
            </a:extLst>
          </p:cNvPr>
          <p:cNvSpPr txBox="1"/>
          <p:nvPr/>
        </p:nvSpPr>
        <p:spPr>
          <a:xfrm>
            <a:off x="3949279" y="1818168"/>
            <a:ext cx="1423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IDEATION 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Montserrat" pitchFamily="2" charset="77"/>
              </a:rPr>
              <a:t>&amp;</a:t>
            </a:r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 INTERACTION 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WITH ECOSYSTEM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74FC32-9021-0C43-EDB6-3B5E2C26985D}"/>
              </a:ext>
            </a:extLst>
          </p:cNvPr>
          <p:cNvSpPr txBox="1"/>
          <p:nvPr/>
        </p:nvSpPr>
        <p:spPr>
          <a:xfrm>
            <a:off x="5819587" y="1956667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COMMUNICATION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Montserrat" pitchFamily="2" charset="77"/>
              </a:rPr>
              <a:t>&amp;</a:t>
            </a:r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 DISSEMINATION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BA817C-2BC8-0BBA-7C3A-F0BE9227462D}"/>
              </a:ext>
            </a:extLst>
          </p:cNvPr>
          <p:cNvSpPr txBox="1"/>
          <p:nvPr/>
        </p:nvSpPr>
        <p:spPr>
          <a:xfrm>
            <a:off x="7833967" y="1818168"/>
            <a:ext cx="1324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BUSINESS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DEVELOPMENT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Montserrat" pitchFamily="2" charset="77"/>
              </a:rPr>
              <a:t>&amp;</a:t>
            </a:r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 FACILITATION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1C8E9E-7FD5-6829-F8D6-AB838F8F26CB}"/>
              </a:ext>
            </a:extLst>
          </p:cNvPr>
          <p:cNvSpPr txBox="1"/>
          <p:nvPr/>
        </p:nvSpPr>
        <p:spPr>
          <a:xfrm>
            <a:off x="9683239" y="1956667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RESOURCES,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TOOLS </a:t>
            </a:r>
            <a:r>
              <a:rPr lang="fr-FR" dirty="0">
                <a:solidFill>
                  <a:srgbClr val="916C4C"/>
                </a:solidFill>
                <a:latin typeface="Montserrat" pitchFamily="2" charset="77"/>
              </a:rPr>
              <a:t>&amp;</a:t>
            </a:r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 METHODS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7A9F5F8-93DB-DCD5-23EC-399DEF3FC302}"/>
              </a:ext>
            </a:extLst>
          </p:cNvPr>
          <p:cNvSpPr txBox="1"/>
          <p:nvPr/>
        </p:nvSpPr>
        <p:spPr>
          <a:xfrm>
            <a:off x="11619269" y="195666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LINKED THIRD</a:t>
            </a:r>
          </a:p>
          <a:p>
            <a:pPr algn="ctr"/>
            <a:r>
              <a:rPr lang="fr-FR" dirty="0">
                <a:solidFill>
                  <a:srgbClr val="916C4C"/>
                </a:solidFill>
                <a:latin typeface="Agency FB" panose="020B0503020202020204" pitchFamily="34" charset="77"/>
              </a:rPr>
              <a:t>PARTIES MANAGER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E1FF17-36D4-55C4-DB0F-9538342865D8}"/>
              </a:ext>
            </a:extLst>
          </p:cNvPr>
          <p:cNvSpPr txBox="1"/>
          <p:nvPr/>
        </p:nvSpPr>
        <p:spPr>
          <a:xfrm>
            <a:off x="290511" y="3110811"/>
            <a:ext cx="114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27F8E"/>
                </a:solidFill>
                <a:latin typeface="Agency FB" panose="020B0503020202020204" pitchFamily="34" charset="77"/>
              </a:rPr>
              <a:t>ACTIVITIES</a:t>
            </a:r>
          </a:p>
          <a:p>
            <a:pPr algn="ctr"/>
            <a:r>
              <a:rPr lang="fr-FR" dirty="0">
                <a:solidFill>
                  <a:srgbClr val="027F8E"/>
                </a:solidFill>
                <a:latin typeface="Agency FB" panose="020B0503020202020204" pitchFamily="34" charset="77"/>
              </a:rPr>
              <a:t>CARRIED-OUT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F25C6F2-A4B4-C00B-C984-DB282E6E3AE9}"/>
              </a:ext>
            </a:extLst>
          </p:cNvPr>
          <p:cNvSpPr txBox="1"/>
          <p:nvPr/>
        </p:nvSpPr>
        <p:spPr>
          <a:xfrm>
            <a:off x="157119" y="4579367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27F8E"/>
                </a:solidFill>
                <a:latin typeface="Agency FB" panose="020B0503020202020204" pitchFamily="34" charset="77"/>
              </a:rPr>
              <a:t>CORRESPONDING</a:t>
            </a:r>
          </a:p>
          <a:p>
            <a:pPr algn="ctr"/>
            <a:r>
              <a:rPr lang="fr-FR" dirty="0">
                <a:solidFill>
                  <a:srgbClr val="027F8E"/>
                </a:solidFill>
                <a:latin typeface="Agency FB" panose="020B0503020202020204" pitchFamily="34" charset="77"/>
              </a:rPr>
              <a:t>DELIVERABLES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2EC322-C6D3-0E2E-B084-827240E3189A}"/>
              </a:ext>
            </a:extLst>
          </p:cNvPr>
          <p:cNvSpPr txBox="1"/>
          <p:nvPr/>
        </p:nvSpPr>
        <p:spPr>
          <a:xfrm>
            <a:off x="1782198" y="2767288"/>
            <a:ext cx="189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 pitchFamily="2" charset="77"/>
              </a:rPr>
              <a:t>Sourcing</a:t>
            </a:r>
            <a:r>
              <a:rPr lang="fr-FR" sz="1000" dirty="0">
                <a:latin typeface="Montserrat" pitchFamily="2" charset="77"/>
              </a:rPr>
              <a:t>                </a:t>
            </a:r>
          </a:p>
          <a:p>
            <a:r>
              <a:rPr lang="fr-FR" sz="1000" dirty="0">
                <a:latin typeface="Montserrat" pitchFamily="2" charset="77"/>
              </a:rPr>
              <a:t>      of innovation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Identification </a:t>
            </a:r>
          </a:p>
          <a:p>
            <a:r>
              <a:rPr lang="fr-FR" sz="1000" dirty="0">
                <a:latin typeface="Montserrat" pitchFamily="2" charset="77"/>
              </a:rPr>
              <a:t>      of </a:t>
            </a:r>
            <a:r>
              <a:rPr lang="fr-FR" sz="1000" dirty="0" err="1">
                <a:latin typeface="Montserrat" pitchFamily="2" charset="77"/>
              </a:rPr>
              <a:t>stakholders</a:t>
            </a:r>
            <a:r>
              <a:rPr lang="fr-FR" sz="1000" dirty="0">
                <a:latin typeface="Montserrat" pitchFamily="2" charset="77"/>
              </a:rPr>
              <a:t> </a:t>
            </a:r>
          </a:p>
          <a:p>
            <a:r>
              <a:rPr lang="fr-FR" sz="1000" dirty="0">
                <a:latin typeface="Montserrat" pitchFamily="2" charset="77"/>
              </a:rPr>
              <a:t>      at EU </a:t>
            </a:r>
            <a:r>
              <a:rPr lang="fr-FR" sz="1000" dirty="0" err="1">
                <a:latin typeface="Montserrat" pitchFamily="2" charset="77"/>
              </a:rPr>
              <a:t>level</a:t>
            </a:r>
            <a:endParaRPr lang="fr-FR" sz="1000" dirty="0">
              <a:latin typeface="Montserrat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6E84EB-B683-2637-534F-CF1DEF130899}"/>
              </a:ext>
            </a:extLst>
          </p:cNvPr>
          <p:cNvSpPr txBox="1"/>
          <p:nvPr/>
        </p:nvSpPr>
        <p:spPr>
          <a:xfrm>
            <a:off x="3700132" y="2767286"/>
            <a:ext cx="1896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Stakeholders </a:t>
            </a:r>
            <a:r>
              <a:rPr lang="fr-FR" sz="1000" dirty="0" err="1">
                <a:latin typeface="Montserrat" pitchFamily="2" charset="77"/>
              </a:rPr>
              <a:t>survey</a:t>
            </a:r>
            <a:endParaRPr lang="fr-FR" sz="1000" dirty="0">
              <a:latin typeface="Montserrat" pitchFamily="2" charset="77"/>
            </a:endParaRP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Innovation workshops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2851DE-4647-8F09-06DE-3F2D4C1B2933}"/>
              </a:ext>
            </a:extLst>
          </p:cNvPr>
          <p:cNvSpPr txBox="1"/>
          <p:nvPr/>
        </p:nvSpPr>
        <p:spPr>
          <a:xfrm>
            <a:off x="5629380" y="2767287"/>
            <a:ext cx="1896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Project output        </a:t>
            </a:r>
            <a:r>
              <a:rPr lang="fr-FR" sz="1000" dirty="0" err="1">
                <a:latin typeface="Montserrat" pitchFamily="2" charset="77"/>
              </a:rPr>
              <a:t>dissemination</a:t>
            </a:r>
            <a:endParaRPr lang="fr-FR" sz="1000" dirty="0">
              <a:latin typeface="Montserrat" pitchFamily="2" charset="77"/>
            </a:endParaRP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Organisation </a:t>
            </a:r>
          </a:p>
          <a:p>
            <a:r>
              <a:rPr lang="fr-FR" sz="1000" dirty="0">
                <a:latin typeface="Montserrat" pitchFamily="2" charset="77"/>
              </a:rPr>
              <a:t>         of webinars, </a:t>
            </a:r>
          </a:p>
          <a:p>
            <a:r>
              <a:rPr lang="fr-FR" sz="1000" dirty="0">
                <a:latin typeface="Montserrat" pitchFamily="2" charset="77"/>
              </a:rPr>
              <a:t>         B28 meetings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Connection </a:t>
            </a:r>
            <a:r>
              <a:rPr lang="fr-FR" sz="1000" dirty="0" err="1">
                <a:latin typeface="Montserrat" pitchFamily="2" charset="77"/>
              </a:rPr>
              <a:t>with</a:t>
            </a:r>
            <a:r>
              <a:rPr lang="fr-FR" sz="1000" dirty="0">
                <a:latin typeface="Montserrat" pitchFamily="2" charset="77"/>
              </a:rPr>
              <a:t>       international </a:t>
            </a:r>
            <a:r>
              <a:rPr lang="fr-FR" sz="1000" dirty="0" err="1">
                <a:latin typeface="Montserrat" pitchFamily="2" charset="77"/>
              </a:rPr>
              <a:t>events</a:t>
            </a:r>
            <a:endParaRPr lang="fr-FR" sz="1000" dirty="0">
              <a:latin typeface="Montserrat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8C1447-149A-6F3F-7B11-2DD8CE6FD1F6}"/>
              </a:ext>
            </a:extLst>
          </p:cNvPr>
          <p:cNvSpPr txBox="1"/>
          <p:nvPr/>
        </p:nvSpPr>
        <p:spPr>
          <a:xfrm>
            <a:off x="7545647" y="2769743"/>
            <a:ext cx="1896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B2B sessions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 pitchFamily="2" charset="77"/>
              </a:rPr>
              <a:t>Qualified</a:t>
            </a:r>
            <a:r>
              <a:rPr lang="fr-FR" sz="1000" dirty="0">
                <a:latin typeface="Montserrat" pitchFamily="2" charset="77"/>
              </a:rPr>
              <a:t> meetings </a:t>
            </a:r>
            <a:r>
              <a:rPr lang="fr-FR" sz="1000" dirty="0" err="1">
                <a:latin typeface="Montserrat" pitchFamily="2" charset="77"/>
              </a:rPr>
              <a:t>with</a:t>
            </a:r>
            <a:r>
              <a:rPr lang="fr-FR" sz="1000" dirty="0">
                <a:latin typeface="Montserrat" pitchFamily="2" charset="77"/>
              </a:rPr>
              <a:t> stakeholders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 pitchFamily="2" charset="77"/>
              </a:rPr>
              <a:t>Market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comprehension</a:t>
            </a:r>
            <a:r>
              <a:rPr lang="fr-FR" sz="1000" dirty="0">
                <a:latin typeface="Montserrat" pitchFamily="2" charset="77"/>
              </a:rPr>
              <a:t> </a:t>
            </a:r>
          </a:p>
          <a:p>
            <a:r>
              <a:rPr lang="fr-FR" sz="1000" dirty="0">
                <a:latin typeface="Montserrat" pitchFamily="2" charset="77"/>
              </a:rPr>
              <a:t>         </a:t>
            </a:r>
            <a:r>
              <a:rPr lang="fr-FR" sz="1000" dirty="0" err="1">
                <a:latin typeface="Montserrat" pitchFamily="2" charset="77"/>
              </a:rPr>
              <a:t>study</a:t>
            </a:r>
            <a:endParaRPr lang="fr-FR" sz="1000" dirty="0">
              <a:latin typeface="Montserrat" pitchFamily="2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38C766-BB3F-47EC-B96A-57C580176416}"/>
              </a:ext>
            </a:extLst>
          </p:cNvPr>
          <p:cNvSpPr txBox="1"/>
          <p:nvPr/>
        </p:nvSpPr>
        <p:spPr>
          <a:xfrm>
            <a:off x="9462746" y="2767286"/>
            <a:ext cx="1935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Platform ‘’Challenges’’ (expression of </a:t>
            </a:r>
            <a:r>
              <a:rPr lang="fr-FR" sz="1000" dirty="0" err="1">
                <a:latin typeface="Montserrat" pitchFamily="2" charset="77"/>
              </a:rPr>
              <a:t>interest</a:t>
            </a:r>
            <a:r>
              <a:rPr lang="fr-FR" sz="1000" dirty="0">
                <a:latin typeface="Montserrat" pitchFamily="2" charset="77"/>
              </a:rPr>
              <a:t>)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Financial Support to </a:t>
            </a:r>
            <a:r>
              <a:rPr lang="fr-FR" sz="1000" dirty="0" err="1">
                <a:latin typeface="Montserrat" pitchFamily="2" charset="77"/>
              </a:rPr>
              <a:t>Third</a:t>
            </a:r>
            <a:r>
              <a:rPr lang="fr-FR" sz="1000" dirty="0">
                <a:latin typeface="Montserrat" pitchFamily="2" charset="77"/>
              </a:rPr>
              <a:t> Parties (FSTP management)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B2B platform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1500210-0477-3710-2149-66DFD3DE5134}"/>
              </a:ext>
            </a:extLst>
          </p:cNvPr>
          <p:cNvSpPr txBox="1"/>
          <p:nvPr/>
        </p:nvSpPr>
        <p:spPr>
          <a:xfrm>
            <a:off x="11372906" y="2773397"/>
            <a:ext cx="1935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ASOI </a:t>
            </a:r>
            <a:r>
              <a:rPr lang="fr-FR" sz="1000" dirty="0" err="1">
                <a:latin typeface="Montserrat" pitchFamily="2" charset="77"/>
              </a:rPr>
              <a:t>is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partner</a:t>
            </a:r>
            <a:r>
              <a:rPr lang="fr-FR" sz="1000" dirty="0">
                <a:latin typeface="Montserrat" pitchFamily="2" charset="77"/>
              </a:rPr>
              <a:t>            as </a:t>
            </a:r>
            <a:r>
              <a:rPr lang="fr-FR" sz="1000" dirty="0" err="1">
                <a:latin typeface="Montserrat" pitchFamily="2" charset="77"/>
              </a:rPr>
              <a:t>representative</a:t>
            </a:r>
            <a:r>
              <a:rPr lang="fr-FR" sz="1000" dirty="0">
                <a:latin typeface="Montserrat" pitchFamily="2" charset="77"/>
              </a:rPr>
              <a:t>             of a group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26E57E9-4F85-551C-A130-72A85A293C43}"/>
              </a:ext>
            </a:extLst>
          </p:cNvPr>
          <p:cNvSpPr txBox="1"/>
          <p:nvPr/>
        </p:nvSpPr>
        <p:spPr>
          <a:xfrm>
            <a:off x="1782198" y="4246824"/>
            <a:ext cx="189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Mapping                       of </a:t>
            </a:r>
            <a:r>
              <a:rPr lang="fr-FR" sz="1000" dirty="0" err="1">
                <a:latin typeface="Montserrat" pitchFamily="2" charset="77"/>
              </a:rPr>
              <a:t>current</a:t>
            </a:r>
            <a:r>
              <a:rPr lang="fr-FR" sz="1000" dirty="0">
                <a:latin typeface="Montserrat" pitchFamily="2" charset="77"/>
              </a:rPr>
              <a:t> trends </a:t>
            </a:r>
          </a:p>
          <a:p>
            <a:r>
              <a:rPr lang="fr-FR" sz="1000" dirty="0">
                <a:latin typeface="Montserrat" pitchFamily="2" charset="77"/>
              </a:rPr>
              <a:t>        and gaps                        </a:t>
            </a:r>
          </a:p>
          <a:p>
            <a:r>
              <a:rPr lang="fr-FR" sz="1000" dirty="0">
                <a:latin typeface="Montserrat" pitchFamily="2" charset="77"/>
              </a:rPr>
              <a:t>        of innovation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Mapping of IP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149AD45-2DF4-FBD6-8B06-AC39F0E2662D}"/>
              </a:ext>
            </a:extLst>
          </p:cNvPr>
          <p:cNvSpPr txBox="1"/>
          <p:nvPr/>
        </p:nvSpPr>
        <p:spPr>
          <a:xfrm>
            <a:off x="3678724" y="4256830"/>
            <a:ext cx="208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Locks, </a:t>
            </a:r>
            <a:r>
              <a:rPr lang="fr-FR" sz="1000" dirty="0" err="1">
                <a:latin typeface="Montserrat" pitchFamily="2" charset="77"/>
              </a:rPr>
              <a:t>barriers</a:t>
            </a:r>
            <a:r>
              <a:rPr lang="fr-FR" sz="1000" dirty="0">
                <a:latin typeface="Montserrat" pitchFamily="2" charset="77"/>
              </a:rPr>
              <a:t> and </a:t>
            </a:r>
            <a:r>
              <a:rPr lang="fr-FR" sz="1000" dirty="0" err="1">
                <a:latin typeface="Montserrat" pitchFamily="2" charset="77"/>
              </a:rPr>
              <a:t>painpoints</a:t>
            </a:r>
            <a:r>
              <a:rPr lang="fr-FR" sz="1000" dirty="0">
                <a:latin typeface="Montserrat" pitchFamily="2" charset="77"/>
              </a:rPr>
              <a:t> identification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Roadmap of innovation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 pitchFamily="2" charset="77"/>
              </a:rPr>
              <a:t>Operationnal</a:t>
            </a:r>
            <a:r>
              <a:rPr lang="fr-FR" sz="1000" dirty="0">
                <a:latin typeface="Montserrat" pitchFamily="2" charset="77"/>
              </a:rPr>
              <a:t> feedbacks</a:t>
            </a:r>
          </a:p>
          <a:p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Position </a:t>
            </a:r>
            <a:r>
              <a:rPr lang="fr-FR" sz="1000" dirty="0" err="1">
                <a:latin typeface="Montserrat" pitchFamily="2" charset="77"/>
              </a:rPr>
              <a:t>paper</a:t>
            </a:r>
            <a:endParaRPr lang="fr-FR" sz="1000" dirty="0">
              <a:latin typeface="Montserrat" pitchFamily="2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F4FCC8-073D-B505-AFA7-FA8124BC483D}"/>
              </a:ext>
            </a:extLst>
          </p:cNvPr>
          <p:cNvSpPr txBox="1"/>
          <p:nvPr/>
        </p:nvSpPr>
        <p:spPr>
          <a:xfrm>
            <a:off x="5638387" y="4252953"/>
            <a:ext cx="1896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 pitchFamily="2" charset="77"/>
              </a:rPr>
              <a:t>Dissemination</a:t>
            </a:r>
            <a:r>
              <a:rPr lang="fr-FR" sz="1000" dirty="0">
                <a:latin typeface="Montserrat" pitchFamily="2" charset="77"/>
              </a:rPr>
              <a:t> plan </a:t>
            </a:r>
            <a:r>
              <a:rPr lang="fr-FR" sz="1000" dirty="0" err="1">
                <a:latin typeface="Montserrat" pitchFamily="2" charset="77"/>
              </a:rPr>
              <a:t>with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tools</a:t>
            </a:r>
            <a:r>
              <a:rPr lang="fr-FR" sz="1000" dirty="0">
                <a:latin typeface="Montserrat" pitchFamily="2" charset="77"/>
              </a:rPr>
              <a:t> and contents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BC2D8DD-56F0-CC91-C55F-F1B1B4991CB4}"/>
              </a:ext>
            </a:extLst>
          </p:cNvPr>
          <p:cNvSpPr txBox="1"/>
          <p:nvPr/>
        </p:nvSpPr>
        <p:spPr>
          <a:xfrm>
            <a:off x="7535055" y="4253989"/>
            <a:ext cx="189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Opportunity                  &amp; </a:t>
            </a:r>
            <a:r>
              <a:rPr lang="fr-FR" sz="1000" dirty="0" err="1">
                <a:latin typeface="Montserrat" pitchFamily="2" charset="77"/>
              </a:rPr>
              <a:t>feasability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studies</a:t>
            </a:r>
            <a:endParaRPr lang="fr-FR" sz="1000" dirty="0">
              <a:latin typeface="Montserrat" pitchFamily="2" charset="77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A51B774-C87F-46D5-C528-565CB77194AB}"/>
              </a:ext>
            </a:extLst>
          </p:cNvPr>
          <p:cNvSpPr txBox="1"/>
          <p:nvPr/>
        </p:nvSpPr>
        <p:spPr>
          <a:xfrm>
            <a:off x="9442314" y="4244615"/>
            <a:ext cx="1930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EOI and Call         management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18B70AB-F9B0-48B9-6AC2-5447543D8400}"/>
              </a:ext>
            </a:extLst>
          </p:cNvPr>
          <p:cNvSpPr txBox="1"/>
          <p:nvPr/>
        </p:nvSpPr>
        <p:spPr>
          <a:xfrm>
            <a:off x="11380680" y="4261125"/>
            <a:ext cx="19305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ASOI </a:t>
            </a:r>
            <a:r>
              <a:rPr lang="fr-FR" sz="1000" dirty="0" err="1">
                <a:latin typeface="Montserrat" pitchFamily="2" charset="77"/>
              </a:rPr>
              <a:t>managing</a:t>
            </a:r>
            <a:r>
              <a:rPr lang="fr-FR" sz="1000" dirty="0">
                <a:latin typeface="Montserrat" pitchFamily="2" charset="77"/>
              </a:rPr>
              <a:t>             a group of </a:t>
            </a:r>
            <a:r>
              <a:rPr lang="fr-FR" sz="1000" dirty="0" err="1">
                <a:latin typeface="Montserrat" pitchFamily="2" charset="77"/>
              </a:rPr>
              <a:t>linked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third</a:t>
            </a:r>
            <a:r>
              <a:rPr lang="fr-FR" sz="1000" dirty="0">
                <a:latin typeface="Montserrat" pitchFamily="2" charset="77"/>
              </a:rPr>
              <a:t>-parties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(</a:t>
            </a:r>
            <a:r>
              <a:rPr lang="fr-FR" sz="1000" dirty="0" err="1">
                <a:latin typeface="Montserrat" pitchFamily="2" charset="77"/>
              </a:rPr>
              <a:t>SMEs</a:t>
            </a:r>
            <a:r>
              <a:rPr lang="fr-FR" sz="1000" dirty="0">
                <a:latin typeface="Montserrat" pitchFamily="2" charset="77"/>
              </a:rPr>
              <a:t>, industries, etc.)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6874BD3-1258-5F60-32FE-8721C42CE801}"/>
              </a:ext>
            </a:extLst>
          </p:cNvPr>
          <p:cNvSpPr txBox="1"/>
          <p:nvPr/>
        </p:nvSpPr>
        <p:spPr>
          <a:xfrm>
            <a:off x="319022" y="6390749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27F8E"/>
                </a:solidFill>
                <a:latin typeface="Agency FB" panose="020B0503020202020204" pitchFamily="34" charset="77"/>
              </a:rPr>
              <a:t>REFERENCES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5CCCB86-807E-6824-22F2-2A942AF8A882}"/>
              </a:ext>
            </a:extLst>
          </p:cNvPr>
          <p:cNvSpPr txBox="1"/>
          <p:nvPr/>
        </p:nvSpPr>
        <p:spPr>
          <a:xfrm>
            <a:off x="1782198" y="5580269"/>
            <a:ext cx="1896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ASOI network of </a:t>
            </a:r>
            <a:r>
              <a:rPr lang="fr-FR" sz="1000" dirty="0" err="1">
                <a:latin typeface="Montserrat" pitchFamily="2" charset="77"/>
              </a:rPr>
              <a:t>members</a:t>
            </a:r>
            <a:r>
              <a:rPr lang="fr-FR" sz="1000" dirty="0">
                <a:latin typeface="Montserrat" pitchFamily="2" charset="77"/>
              </a:rPr>
              <a:t> (&gt;400)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DIVA </a:t>
            </a:r>
            <a:r>
              <a:rPr lang="fr-FR" sz="1000" dirty="0" err="1">
                <a:latin typeface="Montserrat" pitchFamily="2" charset="77"/>
              </a:rPr>
              <a:t>community</a:t>
            </a:r>
            <a:r>
              <a:rPr lang="fr-FR" sz="1000" dirty="0">
                <a:latin typeface="Montserrat" pitchFamily="2" charset="77"/>
              </a:rPr>
              <a:t> of </a:t>
            </a:r>
            <a:r>
              <a:rPr lang="fr-FR" sz="1000" dirty="0" err="1">
                <a:latin typeface="Montserrat" pitchFamily="2" charset="77"/>
              </a:rPr>
              <a:t>SMEs</a:t>
            </a:r>
            <a:r>
              <a:rPr lang="fr-FR" sz="1000" dirty="0">
                <a:latin typeface="Montserrat" pitchFamily="2" charset="77"/>
              </a:rPr>
              <a:t> and </a:t>
            </a:r>
            <a:r>
              <a:rPr lang="fr-FR" sz="1000" dirty="0" err="1">
                <a:latin typeface="Montserrat" pitchFamily="2" charset="77"/>
              </a:rPr>
              <a:t>Partners</a:t>
            </a:r>
            <a:r>
              <a:rPr lang="fr-FR" sz="1000" dirty="0">
                <a:latin typeface="Montserrat" pitchFamily="2" charset="77"/>
              </a:rPr>
              <a:t> (180)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ASOI </a:t>
            </a:r>
            <a:r>
              <a:rPr lang="fr-FR" sz="1000" dirty="0" err="1">
                <a:latin typeface="Montserrat" pitchFamily="2" charset="77"/>
              </a:rPr>
              <a:t>European</a:t>
            </a:r>
            <a:r>
              <a:rPr lang="fr-FR" sz="1000" dirty="0">
                <a:latin typeface="Montserrat" pitchFamily="2" charset="77"/>
              </a:rPr>
              <a:t> network of clusters (&gt;30)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2F73B46-2839-93A7-D99C-3AD18A12D1AB}"/>
              </a:ext>
            </a:extLst>
          </p:cNvPr>
          <p:cNvSpPr txBox="1"/>
          <p:nvPr/>
        </p:nvSpPr>
        <p:spPr>
          <a:xfrm>
            <a:off x="3678724" y="5584146"/>
            <a:ext cx="18966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10 DIVA </a:t>
            </a:r>
            <a:r>
              <a:rPr lang="fr-FR" sz="1000" dirty="0" err="1">
                <a:latin typeface="Montserrat" pitchFamily="2" charset="77"/>
              </a:rPr>
              <a:t>recommendations</a:t>
            </a: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 pitchFamily="2" charset="77"/>
              </a:rPr>
              <a:t>Founder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member</a:t>
            </a:r>
            <a:r>
              <a:rPr lang="fr-FR" sz="1000" dirty="0">
                <a:latin typeface="Montserrat" pitchFamily="2" charset="77"/>
              </a:rPr>
              <a:t>      of </a:t>
            </a:r>
            <a:r>
              <a:rPr lang="fr-FR" sz="1000" dirty="0" err="1">
                <a:latin typeface="Montserrat" pitchFamily="2" charset="77"/>
              </a:rPr>
              <a:t>Robagri</a:t>
            </a: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latin typeface="Montserrat" pitchFamily="2" charset="77"/>
              </a:rPr>
              <a:t>Member</a:t>
            </a:r>
            <a:r>
              <a:rPr lang="fr-FR" sz="1000" dirty="0">
                <a:latin typeface="Montserrat" pitchFamily="2" charset="77"/>
              </a:rPr>
              <a:t> of ‘’Consortium national du biocontrôle’’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RIS3 </a:t>
            </a:r>
            <a:r>
              <a:rPr lang="fr-FR" sz="1000" dirty="0" err="1">
                <a:latin typeface="Montserrat" pitchFamily="2" charset="77"/>
              </a:rPr>
              <a:t>working</a:t>
            </a:r>
            <a:r>
              <a:rPr lang="fr-FR" sz="1000" dirty="0">
                <a:latin typeface="Montserrat" pitchFamily="2" charset="77"/>
              </a:rPr>
              <a:t> groups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6AE5C7-8EAE-5475-F220-F48E5B0DCD65}"/>
              </a:ext>
            </a:extLst>
          </p:cNvPr>
          <p:cNvSpPr txBox="1"/>
          <p:nvPr/>
        </p:nvSpPr>
        <p:spPr>
          <a:xfrm>
            <a:off x="5629380" y="5587666"/>
            <a:ext cx="1896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75 </a:t>
            </a:r>
            <a:r>
              <a:rPr lang="fr-FR" sz="1000" dirty="0" err="1">
                <a:latin typeface="Montserrat" pitchFamily="2" charset="77"/>
              </a:rPr>
              <a:t>events</a:t>
            </a:r>
            <a:r>
              <a:rPr lang="fr-FR" sz="1000" dirty="0">
                <a:latin typeface="Montserrat" pitchFamily="2" charset="77"/>
              </a:rPr>
              <a:t> / </a:t>
            </a:r>
            <a:r>
              <a:rPr lang="fr-FR" sz="1000" dirty="0" err="1">
                <a:latin typeface="Montserrat" pitchFamily="2" charset="77"/>
              </a:rPr>
              <a:t>year</a:t>
            </a: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DIVA final </a:t>
            </a:r>
            <a:r>
              <a:rPr lang="fr-FR" sz="1000" dirty="0" err="1">
                <a:latin typeface="Montserrat" pitchFamily="2" charset="77"/>
              </a:rPr>
              <a:t>event</a:t>
            </a: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International </a:t>
            </a:r>
            <a:r>
              <a:rPr lang="fr-FR" sz="1000" dirty="0" err="1">
                <a:latin typeface="Montserrat" pitchFamily="2" charset="77"/>
              </a:rPr>
              <a:t>fair</a:t>
            </a:r>
            <a:r>
              <a:rPr lang="fr-FR" sz="1000" dirty="0">
                <a:latin typeface="Montserrat" pitchFamily="2" charset="77"/>
              </a:rPr>
              <a:t>: FIRA, SIMA, SITEVI  </a:t>
            </a:r>
            <a:r>
              <a:rPr lang="fr-FR" sz="1000" dirty="0" err="1">
                <a:latin typeface="Montserrat" pitchFamily="2" charset="77"/>
              </a:rPr>
              <a:t>Vinitech</a:t>
            </a:r>
            <a:endParaRPr lang="fr-FR" sz="1000" dirty="0">
              <a:latin typeface="Montserrat" pitchFamily="2" charset="77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61DED48-D830-8CBB-01E4-7B7348448CF1}"/>
              </a:ext>
            </a:extLst>
          </p:cNvPr>
          <p:cNvSpPr txBox="1"/>
          <p:nvPr/>
        </p:nvSpPr>
        <p:spPr>
          <a:xfrm>
            <a:off x="7552004" y="5587666"/>
            <a:ext cx="189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Cross-border </a:t>
            </a:r>
            <a:r>
              <a:rPr lang="fr-FR" sz="1000" dirty="0" err="1">
                <a:latin typeface="Montserrat" pitchFamily="2" charset="77"/>
              </a:rPr>
              <a:t>matchmaking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events</a:t>
            </a:r>
            <a:r>
              <a:rPr lang="fr-FR" sz="1000" dirty="0">
                <a:latin typeface="Montserrat" pitchFamily="2" charset="77"/>
              </a:rPr>
              <a:t> in DIVA, Agro &amp; Aigua, Agro TIC Hub </a:t>
            </a:r>
            <a:r>
              <a:rPr lang="fr-FR" sz="1000" dirty="0" err="1">
                <a:latin typeface="Montserrat" pitchFamily="2" charset="77"/>
              </a:rPr>
              <a:t>projects</a:t>
            </a:r>
            <a:endParaRPr lang="fr-FR" sz="1000" dirty="0">
              <a:latin typeface="Montserrat" pitchFamily="2" charset="77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A909A79-ACDE-AAA9-15C8-3B4E8FBE3B8E}"/>
              </a:ext>
            </a:extLst>
          </p:cNvPr>
          <p:cNvSpPr txBox="1"/>
          <p:nvPr/>
        </p:nvSpPr>
        <p:spPr>
          <a:xfrm>
            <a:off x="9459275" y="5603004"/>
            <a:ext cx="18966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Open innovation challenge ‘’Innovative solutions </a:t>
            </a:r>
            <a:r>
              <a:rPr lang="fr-FR" sz="1000" dirty="0" err="1">
                <a:latin typeface="Montserrat" pitchFamily="2" charset="77"/>
              </a:rPr>
              <a:t>against</a:t>
            </a:r>
            <a:r>
              <a:rPr lang="fr-FR" sz="1000" dirty="0">
                <a:latin typeface="Montserrat" pitchFamily="2" charset="77"/>
              </a:rPr>
              <a:t> Datura’’                        for </a:t>
            </a:r>
            <a:r>
              <a:rPr lang="fr-FR" sz="1000" dirty="0" err="1">
                <a:latin typeface="Montserrat" pitchFamily="2" charset="77"/>
              </a:rPr>
              <a:t>Cooperatives</a:t>
            </a: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EOI ‘’</a:t>
            </a:r>
            <a:r>
              <a:rPr lang="fr-FR" sz="1000" dirty="0" err="1">
                <a:latin typeface="Montserrat" pitchFamily="2" charset="77"/>
              </a:rPr>
              <a:t>Occitanum</a:t>
            </a:r>
            <a:r>
              <a:rPr lang="fr-FR" sz="1000" dirty="0">
                <a:latin typeface="Montserrat" pitchFamily="2" charset="77"/>
              </a:rPr>
              <a:t>-Vine </a:t>
            </a:r>
            <a:r>
              <a:rPr lang="fr-FR" sz="1000" dirty="0" err="1">
                <a:latin typeface="Montserrat" pitchFamily="2" charset="77"/>
              </a:rPr>
              <a:t>growers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operational</a:t>
            </a:r>
            <a:r>
              <a:rPr lang="fr-FR" sz="1000" dirty="0">
                <a:latin typeface="Montserrat" pitchFamily="2" charset="77"/>
              </a:rPr>
              <a:t> </a:t>
            </a:r>
            <a:r>
              <a:rPr lang="fr-FR" sz="1000" dirty="0" err="1">
                <a:latin typeface="Montserrat" pitchFamily="2" charset="77"/>
              </a:rPr>
              <a:t>needs</a:t>
            </a:r>
            <a:r>
              <a:rPr lang="fr-FR" sz="1000" dirty="0">
                <a:latin typeface="Montserrat" pitchFamily="2" charset="77"/>
              </a:rPr>
              <a:t>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DIVA (2,7 M€ of FSTP)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C479F62-90AD-CE2A-1ECB-A8BCD12C839D}"/>
              </a:ext>
            </a:extLst>
          </p:cNvPr>
          <p:cNvGrpSpPr/>
          <p:nvPr/>
        </p:nvGrpSpPr>
        <p:grpSpPr>
          <a:xfrm>
            <a:off x="-63409" y="6697260"/>
            <a:ext cx="1025281" cy="925237"/>
            <a:chOff x="3785906" y="2545195"/>
            <a:chExt cx="1025281" cy="925237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30A04C1C-298C-D740-754F-1BF50555A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8FD01DF-D5E5-0BE6-D6D2-2AB8EE6F029C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28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Visage humain, habits, capture d’écran, sourire&#10;&#10;Description générée automatiquement">
            <a:extLst>
              <a:ext uri="{FF2B5EF4-FFF2-40B4-BE49-F238E27FC236}">
                <a16:creationId xmlns:a16="http://schemas.microsoft.com/office/drawing/2014/main" id="{624C80CE-AC21-6437-037C-C812EEE050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413"/>
            <a:ext cx="13320692" cy="75582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F53CF40-F6C5-6D3A-EA71-8FD960B219F9}"/>
              </a:ext>
            </a:extLst>
          </p:cNvPr>
          <p:cNvSpPr txBox="1"/>
          <p:nvPr/>
        </p:nvSpPr>
        <p:spPr>
          <a:xfrm>
            <a:off x="300446" y="790402"/>
            <a:ext cx="6780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D6AE85"/>
                </a:solidFill>
                <a:latin typeface="Agency FB" panose="020B0503020202020204" pitchFamily="34" charset="77"/>
              </a:rPr>
              <a:t>OUR REFERENCES</a:t>
            </a:r>
            <a:endParaRPr lang="fr-FR" sz="2300" b="1" dirty="0">
              <a:solidFill>
                <a:srgbClr val="D6AE85"/>
              </a:solidFill>
              <a:latin typeface="Montserrat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C795DD-C6EF-9106-6839-52E8B29A5547}"/>
              </a:ext>
            </a:extLst>
          </p:cNvPr>
          <p:cNvSpPr txBox="1"/>
          <p:nvPr/>
        </p:nvSpPr>
        <p:spPr>
          <a:xfrm>
            <a:off x="2333334" y="5593307"/>
            <a:ext cx="38170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gency FB" panose="020B0503020202020204" pitchFamily="34" charset="77"/>
              </a:rPr>
              <a:t>NICOLAS NGUYEN THE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gency FB" panose="020B0503020202020204" pitchFamily="34" charset="77"/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ontserrat SemiBold" pitchFamily="2" charset="77"/>
              </a:rPr>
              <a:t>Head of </a:t>
            </a:r>
            <a:r>
              <a:rPr lang="fr-FR" sz="1400" b="1" dirty="0" err="1">
                <a:solidFill>
                  <a:schemeClr val="bg1"/>
                </a:solidFill>
                <a:latin typeface="Montserrat SemiBold" pitchFamily="2" charset="77"/>
              </a:rPr>
              <a:t>European</a:t>
            </a:r>
            <a:r>
              <a:rPr lang="fr-FR" sz="14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ontserrat SemiBold" pitchFamily="2" charset="77"/>
              </a:rPr>
              <a:t>affairs</a:t>
            </a:r>
            <a:endParaRPr lang="fr-FR" sz="1400" b="1" dirty="0">
              <a:solidFill>
                <a:schemeClr val="bg1"/>
              </a:solidFill>
              <a:latin typeface="Montserrat SemiBold" pitchFamily="2" charset="77"/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ontserrat SemiBold" pitchFamily="2" charset="77"/>
              </a:rPr>
              <a:t>+33 (0) 6 14 29 16 86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ontserrat SemiBold" pitchFamily="2" charset="77"/>
              </a:rPr>
              <a:t>nicolas.nguyen-the@agrisudouest.com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90F669-B674-4CC4-4991-C2BCE0030380}"/>
              </a:ext>
            </a:extLst>
          </p:cNvPr>
          <p:cNvSpPr txBox="1"/>
          <p:nvPr/>
        </p:nvSpPr>
        <p:spPr>
          <a:xfrm>
            <a:off x="7387362" y="5593307"/>
            <a:ext cx="31790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gency FB" panose="020B0503020202020204" pitchFamily="34" charset="77"/>
              </a:rPr>
              <a:t>EVA MAMETZ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gency FB" panose="020B0503020202020204" pitchFamily="34" charset="77"/>
            </a:endParaRPr>
          </a:p>
          <a:p>
            <a:pPr algn="ctr"/>
            <a:r>
              <a:rPr lang="fr-FR" sz="1400" b="1" dirty="0" err="1">
                <a:solidFill>
                  <a:schemeClr val="bg1"/>
                </a:solidFill>
                <a:latin typeface="Montserrat SemiBold" pitchFamily="2" charset="77"/>
              </a:rPr>
              <a:t>European</a:t>
            </a:r>
            <a:r>
              <a:rPr lang="fr-FR" sz="14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ontserrat SemiBold" pitchFamily="2" charset="77"/>
              </a:rPr>
              <a:t>project</a:t>
            </a:r>
            <a:r>
              <a:rPr lang="fr-FR" sz="1400" b="1" dirty="0">
                <a:solidFill>
                  <a:schemeClr val="bg1"/>
                </a:solidFill>
                <a:latin typeface="Montserrat SemiBold" pitchFamily="2" charset="77"/>
              </a:rPr>
              <a:t> manager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Montserrat SemiBold" pitchFamily="2" charset="77"/>
              </a:rPr>
              <a:t>+33 (0) 7 56 41 52 46</a:t>
            </a:r>
          </a:p>
          <a:p>
            <a:pPr algn="ctr"/>
            <a:r>
              <a:rPr lang="fr-FR" sz="1400" b="1" dirty="0" err="1">
                <a:solidFill>
                  <a:schemeClr val="bg1"/>
                </a:solidFill>
                <a:latin typeface="Montserrat SemiBold" pitchFamily="2" charset="77"/>
              </a:rPr>
              <a:t>eva.mametz@agrisudouest.com</a:t>
            </a:r>
            <a:endParaRPr lang="fr-FR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C784E74-6013-AD3E-E82D-011CCB34D89B}"/>
              </a:ext>
            </a:extLst>
          </p:cNvPr>
          <p:cNvGrpSpPr/>
          <p:nvPr/>
        </p:nvGrpSpPr>
        <p:grpSpPr>
          <a:xfrm>
            <a:off x="-63409" y="6697260"/>
            <a:ext cx="1025281" cy="925237"/>
            <a:chOff x="3785906" y="2545195"/>
            <a:chExt cx="1025281" cy="92523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63F8774-11B5-F4C3-5E91-1B125BF50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DF2234B-FE06-DF53-5047-42729AFF4C75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2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17F638EB-2AB3-8C80-1486-77C49DE33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413"/>
            <a:ext cx="13320692" cy="7558262"/>
          </a:xfrm>
          <a:prstGeom prst="rect">
            <a:avLst/>
          </a:prstGeom>
        </p:spPr>
      </p:pic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61CEBCC-3F34-31AD-076B-1FE630DA0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4229"/>
            <a:ext cx="13320714" cy="16940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8DE452-229C-A1FB-44A2-E63504F8275E}"/>
              </a:ext>
            </a:extLst>
          </p:cNvPr>
          <p:cNvSpPr txBox="1"/>
          <p:nvPr/>
        </p:nvSpPr>
        <p:spPr>
          <a:xfrm>
            <a:off x="312453" y="5603449"/>
            <a:ext cx="1444771" cy="25731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fr-FR" sz="1200" dirty="0" err="1">
                <a:latin typeface="Montserrat" pitchFamily="2" charset="77"/>
              </a:rPr>
              <a:t>They</a:t>
            </a:r>
            <a:r>
              <a:rPr lang="fr-FR" sz="1200" dirty="0">
                <a:latin typeface="Montserrat" pitchFamily="2" charset="77"/>
              </a:rPr>
              <a:t> support us: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0ED37B2-E04C-BDB7-FC09-3CA00E5527D6}"/>
              </a:ext>
            </a:extLst>
          </p:cNvPr>
          <p:cNvSpPr/>
          <p:nvPr/>
        </p:nvSpPr>
        <p:spPr>
          <a:xfrm>
            <a:off x="9537700" y="725859"/>
            <a:ext cx="3781347" cy="44125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latin typeface="Agency FB" panose="020B0503020202020204" pitchFamily="34" charset="0"/>
            </a:endParaRPr>
          </a:p>
          <a:p>
            <a:pPr algn="ctr"/>
            <a:endParaRPr lang="fr-FR" sz="2800" dirty="0">
              <a:latin typeface="Agency FB" panose="020B0503020202020204" pitchFamily="34" charset="0"/>
            </a:endParaRPr>
          </a:p>
          <a:p>
            <a:pPr algn="ctr"/>
            <a:endParaRPr lang="fr-FR" sz="2800" dirty="0">
              <a:latin typeface="Agency FB" panose="020B0503020202020204" pitchFamily="34" charset="0"/>
            </a:endParaRPr>
          </a:p>
          <a:p>
            <a:pPr algn="ctr"/>
            <a:endParaRPr lang="fr-FR" sz="2800" dirty="0">
              <a:latin typeface="Agency FB" panose="020B0503020202020204" pitchFamily="34" charset="0"/>
            </a:endParaRPr>
          </a:p>
          <a:p>
            <a:pPr algn="ctr"/>
            <a:endParaRPr lang="fr-FR" sz="2800" dirty="0">
              <a:latin typeface="Agency FB" panose="020B0503020202020204" pitchFamily="34" charset="0"/>
            </a:endParaRPr>
          </a:p>
          <a:p>
            <a:pPr algn="ctr"/>
            <a:r>
              <a:rPr lang="fr-FR" sz="2800" dirty="0">
                <a:solidFill>
                  <a:srgbClr val="00808D"/>
                </a:solidFill>
                <a:latin typeface="Agency FB" panose="020B0503020202020204" pitchFamily="34" charset="0"/>
              </a:rPr>
              <a:t>LAURENT AUGIER</a:t>
            </a:r>
          </a:p>
          <a:p>
            <a:pPr algn="ctr"/>
            <a:endParaRPr lang="fr-FR" sz="2800" b="1" dirty="0">
              <a:solidFill>
                <a:srgbClr val="00808D"/>
              </a:solidFill>
              <a:latin typeface="Agency FB" panose="020B0503020202020204" pitchFamily="34" charset="0"/>
            </a:endParaRPr>
          </a:p>
          <a:p>
            <a:pPr algn="ctr"/>
            <a:r>
              <a:rPr lang="fr-FR" sz="1400" b="1" dirty="0">
                <a:solidFill>
                  <a:srgbClr val="00808D"/>
                </a:solidFill>
                <a:latin typeface="Montserrat" panose="00000500000000000000" pitchFamily="2" charset="0"/>
              </a:rPr>
              <a:t>General </a:t>
            </a:r>
            <a:r>
              <a:rPr lang="fr-FR" sz="1400" b="1" dirty="0" err="1">
                <a:solidFill>
                  <a:srgbClr val="00808D"/>
                </a:solidFill>
                <a:latin typeface="Montserrat" panose="00000500000000000000" pitchFamily="2" charset="0"/>
              </a:rPr>
              <a:t>Director</a:t>
            </a:r>
            <a:endParaRPr lang="fr-FR" sz="1400" b="1" dirty="0">
              <a:solidFill>
                <a:srgbClr val="00808D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00808D"/>
                </a:solidFill>
                <a:latin typeface="Montserrat" panose="00000500000000000000" pitchFamily="2" charset="0"/>
              </a:rPr>
              <a:t>+33 (0)6 09 93 48 03</a:t>
            </a:r>
          </a:p>
          <a:p>
            <a:pPr algn="ctr"/>
            <a:r>
              <a:rPr lang="fr-FR" sz="1400" b="1" dirty="0">
                <a:solidFill>
                  <a:srgbClr val="00808D"/>
                </a:solidFill>
                <a:latin typeface="Montserrat" panose="00000500000000000000" pitchFamily="2" charset="0"/>
              </a:rPr>
              <a:t>laurent.augier@agrisudouest.com</a:t>
            </a:r>
          </a:p>
          <a:p>
            <a:pPr algn="ctr"/>
            <a:endParaRPr lang="fr-FR" dirty="0"/>
          </a:p>
        </p:txBody>
      </p:sp>
      <p:pic>
        <p:nvPicPr>
          <p:cNvPr id="7" name="Image 6" descr="Une image contenant personne, Visage humain, plein air, habits&#10;&#10;Description générée automatiquement">
            <a:extLst>
              <a:ext uri="{FF2B5EF4-FFF2-40B4-BE49-F238E27FC236}">
                <a16:creationId xmlns:a16="http://schemas.microsoft.com/office/drawing/2014/main" id="{EF073FB8-685D-1DBF-796A-7DB9DFE9D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7135" y="1013081"/>
            <a:ext cx="1722475" cy="191903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6995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6F44CC41-F1F5-4355-9C95-F1B29D73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39642"/>
            <a:ext cx="13320692" cy="75582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28F53A-3908-3D38-6CF2-C56A89731F02}"/>
              </a:ext>
            </a:extLst>
          </p:cNvPr>
          <p:cNvSpPr txBox="1"/>
          <p:nvPr/>
        </p:nvSpPr>
        <p:spPr>
          <a:xfrm>
            <a:off x="300446" y="609651"/>
            <a:ext cx="2846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77"/>
              </a:rPr>
              <a:t>AGENDA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22E4566-AA78-1025-A6DD-841A686EC83C}"/>
              </a:ext>
            </a:extLst>
          </p:cNvPr>
          <p:cNvGrpSpPr/>
          <p:nvPr/>
        </p:nvGrpSpPr>
        <p:grpSpPr>
          <a:xfrm>
            <a:off x="2784790" y="2545195"/>
            <a:ext cx="3058660" cy="1699625"/>
            <a:chOff x="1617908" y="1871585"/>
            <a:chExt cx="3058660" cy="1699625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93AB90DB-6388-4C0F-0361-7B98F2949EAB}"/>
                </a:ext>
              </a:extLst>
            </p:cNvPr>
            <p:cNvSpPr/>
            <p:nvPr/>
          </p:nvSpPr>
          <p:spPr>
            <a:xfrm>
              <a:off x="1617908" y="2455210"/>
              <a:ext cx="3058660" cy="111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187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34D7D6-9FB2-DDDE-F076-123C12FE2DB7}"/>
                </a:ext>
              </a:extLst>
            </p:cNvPr>
            <p:cNvSpPr/>
            <p:nvPr/>
          </p:nvSpPr>
          <p:spPr>
            <a:xfrm>
              <a:off x="1716443" y="2947228"/>
              <a:ext cx="27953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16C4C"/>
                  </a:solidFill>
                  <a:effectLst/>
                  <a:uLnTx/>
                  <a:uFillTx/>
                  <a:latin typeface="Montserrat" panose="00000500000000000000" pitchFamily="2" charset="0"/>
                  <a:ea typeface="Times New Roman" panose="02020603050405020304" pitchFamily="18" charset="0"/>
                  <a:cs typeface="+mn-cs"/>
                </a:rPr>
                <a:t>ASOI short introduction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E5170808-1A36-57F0-289A-D02FC6A91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9024" y="1871585"/>
              <a:ext cx="1025281" cy="925237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4906B36-E0E6-FEB9-AD6C-C97541D2154A}"/>
                </a:ext>
              </a:extLst>
            </p:cNvPr>
            <p:cNvSpPr txBox="1"/>
            <p:nvPr/>
          </p:nvSpPr>
          <p:spPr>
            <a:xfrm>
              <a:off x="2799849" y="204861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192A569-9559-D1C5-CCC8-B4092BBA3B04}"/>
              </a:ext>
            </a:extLst>
          </p:cNvPr>
          <p:cNvGrpSpPr/>
          <p:nvPr/>
        </p:nvGrpSpPr>
        <p:grpSpPr>
          <a:xfrm>
            <a:off x="7899336" y="4682594"/>
            <a:ext cx="3075601" cy="1738228"/>
            <a:chOff x="1584420" y="4555663"/>
            <a:chExt cx="3075601" cy="173822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ABB424DA-AA97-2985-5FF2-B0EB873C0B7A}"/>
                </a:ext>
              </a:extLst>
            </p:cNvPr>
            <p:cNvSpPr/>
            <p:nvPr/>
          </p:nvSpPr>
          <p:spPr>
            <a:xfrm>
              <a:off x="1586085" y="5177891"/>
              <a:ext cx="3058660" cy="111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187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24D28EC-935F-524C-F56E-161A0A4E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3656" y="4555663"/>
              <a:ext cx="1025281" cy="92523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C3BAFC-B4AB-DCC8-5E2F-B5D547283438}"/>
                </a:ext>
              </a:extLst>
            </p:cNvPr>
            <p:cNvSpPr/>
            <p:nvPr/>
          </p:nvSpPr>
          <p:spPr>
            <a:xfrm>
              <a:off x="1584420" y="5620542"/>
              <a:ext cx="3075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16C4C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Openness to future collaborations &amp; projects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3919279-D013-80F6-E38D-C689A67FBAFE}"/>
                </a:ext>
              </a:extLst>
            </p:cNvPr>
            <p:cNvSpPr txBox="1"/>
            <p:nvPr/>
          </p:nvSpPr>
          <p:spPr>
            <a:xfrm>
              <a:off x="2849901" y="4735341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8073764-D1B8-5D5E-B113-6E1FB4F4115C}"/>
              </a:ext>
            </a:extLst>
          </p:cNvPr>
          <p:cNvGrpSpPr/>
          <p:nvPr/>
        </p:nvGrpSpPr>
        <p:grpSpPr>
          <a:xfrm>
            <a:off x="2784790" y="4682594"/>
            <a:ext cx="3094325" cy="1697865"/>
            <a:chOff x="8894944" y="1879744"/>
            <a:chExt cx="3094325" cy="1697865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8685E186-517F-8863-EB34-776BC9EB85AC}"/>
                </a:ext>
              </a:extLst>
            </p:cNvPr>
            <p:cNvSpPr/>
            <p:nvPr/>
          </p:nvSpPr>
          <p:spPr>
            <a:xfrm>
              <a:off x="8894944" y="2461609"/>
              <a:ext cx="3058660" cy="111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187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4770C25-60E9-5719-2EA6-2F009DD6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300" y="1879744"/>
              <a:ext cx="1025281" cy="92523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2A0529-5D7D-349F-F04F-2F6F8DFF2EB2}"/>
                </a:ext>
              </a:extLst>
            </p:cNvPr>
            <p:cNvSpPr/>
            <p:nvPr/>
          </p:nvSpPr>
          <p:spPr>
            <a:xfrm>
              <a:off x="8930610" y="2947228"/>
              <a:ext cx="30586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16C4C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Some illustrations of innovations and advances</a:t>
              </a:r>
              <a:endPara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" pitchFamily="2" charset="77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4AFE395-8D41-F752-5C94-75CCC3B4AED7}"/>
                </a:ext>
              </a:extLst>
            </p:cNvPr>
            <p:cNvSpPr txBox="1"/>
            <p:nvPr/>
          </p:nvSpPr>
          <p:spPr>
            <a:xfrm>
              <a:off x="10127452" y="2122577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D73D88B-31F9-BCD2-4CCE-702FE6908087}"/>
              </a:ext>
            </a:extLst>
          </p:cNvPr>
          <p:cNvGrpSpPr/>
          <p:nvPr/>
        </p:nvGrpSpPr>
        <p:grpSpPr>
          <a:xfrm>
            <a:off x="7899336" y="2545195"/>
            <a:ext cx="3075601" cy="1749179"/>
            <a:chOff x="5239485" y="1887041"/>
            <a:chExt cx="3075601" cy="1607419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E28E078-C75E-8156-E6E3-7A277ED02351}"/>
                </a:ext>
              </a:extLst>
            </p:cNvPr>
            <p:cNvSpPr/>
            <p:nvPr/>
          </p:nvSpPr>
          <p:spPr>
            <a:xfrm>
              <a:off x="5256426" y="2468905"/>
              <a:ext cx="3058660" cy="102555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187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0A69FD5-16A9-6304-7C63-6A9179062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295" y="1887041"/>
              <a:ext cx="1025281" cy="92523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6C0FCB-4D92-2316-795C-25A8EE19C8C3}"/>
                </a:ext>
              </a:extLst>
            </p:cNvPr>
            <p:cNvSpPr/>
            <p:nvPr/>
          </p:nvSpPr>
          <p:spPr>
            <a:xfrm>
              <a:off x="5239485" y="2923138"/>
              <a:ext cx="3043086" cy="3111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16C4C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Agriculture challenges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A9E3978-49D4-0470-CB60-2D95E3350726}"/>
                </a:ext>
              </a:extLst>
            </p:cNvPr>
            <p:cNvSpPr txBox="1"/>
            <p:nvPr/>
          </p:nvSpPr>
          <p:spPr>
            <a:xfrm>
              <a:off x="6479265" y="2122577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3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BD14CA6-D4D8-E194-79AC-CC63F4211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1" r="3468" b="18169"/>
          <a:stretch/>
        </p:blipFill>
        <p:spPr>
          <a:xfrm>
            <a:off x="0" y="-104930"/>
            <a:ext cx="13317382" cy="76646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43E92A-1BAC-07F1-2056-4BF53022B67E}"/>
              </a:ext>
            </a:extLst>
          </p:cNvPr>
          <p:cNvSpPr txBox="1"/>
          <p:nvPr/>
        </p:nvSpPr>
        <p:spPr>
          <a:xfrm>
            <a:off x="821539" y="594395"/>
            <a:ext cx="125917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600" b="1" kern="1400" spc="-190" dirty="0">
                <a:solidFill>
                  <a:schemeClr val="bg1"/>
                </a:solidFill>
                <a:latin typeface="Montserrat Black" pitchFamily="2" charset="77"/>
              </a:rPr>
              <a:t>Agri Sud-Ouest innovation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7E0DAA-6F64-3132-7B1C-90681B5DAD61}"/>
              </a:ext>
            </a:extLst>
          </p:cNvPr>
          <p:cNvSpPr txBox="1"/>
          <p:nvPr/>
        </p:nvSpPr>
        <p:spPr>
          <a:xfrm>
            <a:off x="1848806" y="1681580"/>
            <a:ext cx="9525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77"/>
                <a:cs typeface="Aktiv Grotesk Ex Medium" panose="020B0604020203020204" pitchFamily="34" charset="77"/>
              </a:rPr>
              <a:t>FRENCH « PÔLE DE COMPÉTITIVITÉ »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77"/>
                <a:cs typeface="Aktiv Grotesk Ex Medium" panose="020B0604020203020204" pitchFamily="34" charset="77"/>
              </a:rPr>
              <a:t>FOR THE AGRI-FOOD SECTOR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9DB813-D220-81A2-C05E-D94CC2908C5A}"/>
              </a:ext>
            </a:extLst>
          </p:cNvPr>
          <p:cNvSpPr txBox="1"/>
          <p:nvPr/>
        </p:nvSpPr>
        <p:spPr>
          <a:xfrm>
            <a:off x="3218316" y="2897248"/>
            <a:ext cx="6765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>
                <a:solidFill>
                  <a:srgbClr val="027F8E"/>
                </a:solidFill>
                <a:latin typeface="Fairwater Script" panose="02000507000000020003" pitchFamily="2" charset="0"/>
              </a:rPr>
              <a:t>Let’s</a:t>
            </a:r>
            <a:r>
              <a:rPr lang="fr-FR" sz="2400" b="1" dirty="0">
                <a:solidFill>
                  <a:srgbClr val="027F8E"/>
                </a:solidFill>
                <a:latin typeface="Fairwater Script" panose="02000507000000020003" pitchFamily="2" charset="0"/>
              </a:rPr>
              <a:t> </a:t>
            </a:r>
            <a:r>
              <a:rPr lang="fr-FR" sz="2400" b="1" dirty="0" err="1">
                <a:solidFill>
                  <a:srgbClr val="027F8E"/>
                </a:solidFill>
                <a:latin typeface="Fairwater Script" panose="02000507000000020003" pitchFamily="2" charset="0"/>
              </a:rPr>
              <a:t>grow</a:t>
            </a:r>
            <a:r>
              <a:rPr lang="fr-FR" sz="2400" b="1" dirty="0">
                <a:solidFill>
                  <a:srgbClr val="027F8E"/>
                </a:solidFill>
                <a:latin typeface="Fairwater Script" panose="02000507000000020003" pitchFamily="2" charset="0"/>
              </a:rPr>
              <a:t> </a:t>
            </a:r>
            <a:r>
              <a:rPr lang="fr-FR" sz="2400" b="1" dirty="0" err="1">
                <a:solidFill>
                  <a:srgbClr val="027F8E"/>
                </a:solidFill>
                <a:latin typeface="Fairwater Script" panose="02000507000000020003" pitchFamily="2" charset="0"/>
              </a:rPr>
              <a:t>together</a:t>
            </a:r>
            <a:r>
              <a:rPr lang="fr-FR" sz="2400" b="1" dirty="0">
                <a:solidFill>
                  <a:srgbClr val="027F8E"/>
                </a:solidFill>
                <a:latin typeface="Fairwater Script" panose="02000507000000020003" pitchFamily="2" charset="0"/>
              </a:rPr>
              <a:t> </a:t>
            </a:r>
            <a:r>
              <a:rPr lang="fr-FR" sz="2400" b="1" dirty="0" err="1">
                <a:solidFill>
                  <a:srgbClr val="027F8E"/>
                </a:solidFill>
                <a:latin typeface="Fairwater Script" panose="02000507000000020003" pitchFamily="2" charset="0"/>
              </a:rPr>
              <a:t>ecology</a:t>
            </a:r>
            <a:r>
              <a:rPr lang="fr-FR" sz="2400" b="1" dirty="0">
                <a:solidFill>
                  <a:srgbClr val="027F8E"/>
                </a:solidFill>
                <a:latin typeface="Fairwater Script" panose="02000507000000020003" pitchFamily="2" charset="0"/>
              </a:rPr>
              <a:t>-smart </a:t>
            </a:r>
            <a:r>
              <a:rPr lang="fr-FR" sz="2400" b="1" dirty="0" err="1">
                <a:solidFill>
                  <a:srgbClr val="027F8E"/>
                </a:solidFill>
                <a:latin typeface="Fairwater Script" panose="02000507000000020003" pitchFamily="2" charset="0"/>
              </a:rPr>
              <a:t>agrifood</a:t>
            </a:r>
            <a:r>
              <a:rPr lang="fr-FR" sz="2400" b="1" dirty="0">
                <a:solidFill>
                  <a:srgbClr val="027F8E"/>
                </a:solidFill>
                <a:latin typeface="Fairwater Script" panose="02000507000000020003" pitchFamily="2" charset="0"/>
              </a:rPr>
              <a:t> </a:t>
            </a:r>
            <a:r>
              <a:rPr lang="fr-FR" sz="2400" b="1" dirty="0" err="1">
                <a:solidFill>
                  <a:srgbClr val="027F8E"/>
                </a:solidFill>
                <a:latin typeface="Fairwater Script" panose="02000507000000020003" pitchFamily="2" charset="0"/>
              </a:rPr>
              <a:t>chains</a:t>
            </a:r>
            <a:r>
              <a:rPr lang="fr-FR" sz="2400" b="1" dirty="0">
                <a:solidFill>
                  <a:srgbClr val="027F8E"/>
                </a:solidFill>
                <a:latin typeface="Fairwater Script" panose="02000507000000020003" pitchFamily="2" charset="0"/>
              </a:rPr>
              <a:t> !</a:t>
            </a:r>
          </a:p>
        </p:txBody>
      </p:sp>
      <p:pic>
        <p:nvPicPr>
          <p:cNvPr id="18" name="Image 17" descr="Une image contenant texte, Police, Graphique, blanc&#10;&#10;Description générée automatiquement">
            <a:extLst>
              <a:ext uri="{FF2B5EF4-FFF2-40B4-BE49-F238E27FC236}">
                <a16:creationId xmlns:a16="http://schemas.microsoft.com/office/drawing/2014/main" id="{636F20BE-C14C-BF82-3607-AAC28E6D5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634" y="5878095"/>
            <a:ext cx="2716658" cy="135832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5FC0CAC-0560-1221-B013-6F9D1B997726}"/>
              </a:ext>
            </a:extLst>
          </p:cNvPr>
          <p:cNvGrpSpPr/>
          <p:nvPr/>
        </p:nvGrpSpPr>
        <p:grpSpPr>
          <a:xfrm>
            <a:off x="117674" y="131775"/>
            <a:ext cx="1025281" cy="925237"/>
            <a:chOff x="3785906" y="2545195"/>
            <a:chExt cx="1025281" cy="925237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EE2B551-A48E-1C2A-E9AB-BDA310A29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35403EA-01BE-5BCA-44A3-F524A2EAA4D4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97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 descr="Une image contenant carte, capture d’écran, conception&#10;&#10;Description générée automatiquement">
            <a:extLst>
              <a:ext uri="{FF2B5EF4-FFF2-40B4-BE49-F238E27FC236}">
                <a16:creationId xmlns:a16="http://schemas.microsoft.com/office/drawing/2014/main" id="{934BBD8F-2C15-9356-ECC1-11501D758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645" y="-97978"/>
            <a:ext cx="13320692" cy="75582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8B0ECA7-9E14-2BA7-09D4-631E2B5C2CEA}"/>
              </a:ext>
            </a:extLst>
          </p:cNvPr>
          <p:cNvSpPr txBox="1"/>
          <p:nvPr/>
        </p:nvSpPr>
        <p:spPr>
          <a:xfrm>
            <a:off x="300445" y="609651"/>
            <a:ext cx="761564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77"/>
              </a:rPr>
              <a:t>AN INNOVATION CLUSTER </a:t>
            </a:r>
          </a:p>
          <a:p>
            <a:r>
              <a:rPr lang="fr-FR" sz="2300" b="1" dirty="0">
                <a:solidFill>
                  <a:schemeClr val="bg1"/>
                </a:solidFill>
                <a:latin typeface="Montserrat SemiBold" pitchFamily="2" charset="77"/>
              </a:rPr>
              <a:t>for the agri-</a:t>
            </a:r>
            <a:r>
              <a:rPr lang="fr-FR" sz="2300" b="1" dirty="0" err="1">
                <a:solidFill>
                  <a:schemeClr val="bg1"/>
                </a:solidFill>
                <a:latin typeface="Montserrat SemiBold" pitchFamily="2" charset="77"/>
              </a:rPr>
              <a:t>food</a:t>
            </a:r>
            <a:r>
              <a:rPr lang="fr-FR" sz="23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fr-FR" sz="2300" b="1" dirty="0" err="1">
                <a:solidFill>
                  <a:schemeClr val="bg1"/>
                </a:solidFill>
                <a:latin typeface="Montserrat SemiBold" pitchFamily="2" charset="77"/>
              </a:rPr>
              <a:t>sector</a:t>
            </a:r>
            <a:r>
              <a:rPr lang="fr-FR" sz="2300" b="1" dirty="0">
                <a:solidFill>
                  <a:schemeClr val="bg1"/>
                </a:solidFill>
                <a:latin typeface="Montserrat SemiBold" pitchFamily="2" charset="77"/>
              </a:rPr>
              <a:t> in South-Western France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A8437B-C6CD-DFA6-9706-99BF2E82D48B}"/>
              </a:ext>
            </a:extLst>
          </p:cNvPr>
          <p:cNvSpPr txBox="1"/>
          <p:nvPr/>
        </p:nvSpPr>
        <p:spPr>
          <a:xfrm>
            <a:off x="10215155" y="5035032"/>
            <a:ext cx="666205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latin typeface="Montserrat" pitchFamily="2" charset="77"/>
              </a:rPr>
              <a:t>4 offices - 20 </a:t>
            </a:r>
            <a:r>
              <a:rPr lang="fr-FR" sz="1600" b="1" dirty="0" err="1">
                <a:solidFill>
                  <a:schemeClr val="bg1"/>
                </a:solidFill>
                <a:latin typeface="Montserrat" pitchFamily="2" charset="77"/>
              </a:rPr>
              <a:t>employees</a:t>
            </a:r>
            <a:endParaRPr lang="fr-FR" sz="1600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fr-FR" sz="600" dirty="0">
              <a:solidFill>
                <a:srgbClr val="E7BB90"/>
              </a:solidFill>
              <a:latin typeface="Montserrat" pitchFamily="2" charset="77"/>
            </a:endParaRPr>
          </a:p>
          <a:p>
            <a:r>
              <a:rPr lang="fr-FR" sz="1050" dirty="0">
                <a:solidFill>
                  <a:srgbClr val="E7BB90"/>
                </a:solidFill>
                <a:latin typeface="Montserrat" pitchFamily="2" charset="77"/>
              </a:rPr>
              <a:t>Bordeaux | Limoges | Toulouse | Montpellier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8F54FC-9A91-407E-A29D-432DEB468B0E}"/>
              </a:ext>
            </a:extLst>
          </p:cNvPr>
          <p:cNvSpPr txBox="1"/>
          <p:nvPr/>
        </p:nvSpPr>
        <p:spPr>
          <a:xfrm>
            <a:off x="10215155" y="5804271"/>
            <a:ext cx="7680960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latin typeface="Montserrat" pitchFamily="2" charset="77"/>
              </a:rPr>
              <a:t> 2 </a:t>
            </a:r>
            <a:r>
              <a:rPr lang="fr-FR" sz="1600" b="1" dirty="0" err="1">
                <a:solidFill>
                  <a:schemeClr val="bg1"/>
                </a:solidFill>
                <a:latin typeface="Montserrat" pitchFamily="2" charset="77"/>
              </a:rPr>
              <a:t>Regions</a:t>
            </a:r>
            <a:endParaRPr lang="fr-FR" sz="1600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fr-FR" sz="600" dirty="0">
              <a:solidFill>
                <a:srgbClr val="E7BB90"/>
              </a:solidFill>
              <a:latin typeface="Montserrat" pitchFamily="2" charset="77"/>
            </a:endParaRPr>
          </a:p>
          <a:p>
            <a:r>
              <a:rPr lang="fr-FR" sz="1050" dirty="0">
                <a:solidFill>
                  <a:srgbClr val="E7BB90"/>
                </a:solidFill>
                <a:latin typeface="Montserrat" pitchFamily="2" charset="77"/>
              </a:rPr>
              <a:t>Nouvelle-Aquitaine | Occitanie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A8E797-A7EA-0DF8-9220-52DAD73A7958}"/>
              </a:ext>
            </a:extLst>
          </p:cNvPr>
          <p:cNvSpPr txBox="1"/>
          <p:nvPr/>
        </p:nvSpPr>
        <p:spPr>
          <a:xfrm>
            <a:off x="10215155" y="6573510"/>
            <a:ext cx="8190410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latin typeface="Montserrat" pitchFamily="2" charset="77"/>
              </a:rPr>
              <a:t> 1 International border</a:t>
            </a:r>
          </a:p>
          <a:p>
            <a:endParaRPr lang="fr-FR" sz="600" dirty="0">
              <a:solidFill>
                <a:srgbClr val="E7BB90"/>
              </a:solidFill>
              <a:latin typeface="Montserrat" pitchFamily="2" charset="77"/>
            </a:endParaRPr>
          </a:p>
          <a:p>
            <a:r>
              <a:rPr lang="fr-FR" sz="1050" dirty="0">
                <a:solidFill>
                  <a:srgbClr val="E7BB90"/>
                </a:solidFill>
                <a:latin typeface="Montserrat" pitchFamily="2" charset="77"/>
              </a:rPr>
              <a:t>Spain | </a:t>
            </a:r>
            <a:r>
              <a:rPr lang="fr-FR" sz="1050" dirty="0" err="1">
                <a:solidFill>
                  <a:srgbClr val="E7BB90"/>
                </a:solidFill>
                <a:latin typeface="Montserrat" pitchFamily="2" charset="77"/>
              </a:rPr>
              <a:t>Andorra</a:t>
            </a:r>
            <a:endParaRPr lang="fr-FR" sz="1050" dirty="0">
              <a:solidFill>
                <a:srgbClr val="E7BB90"/>
              </a:solidFill>
              <a:latin typeface="Montserrat" pitchFamily="2" charset="77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89BB0A-3669-911D-58A6-04E47EA697F5}"/>
              </a:ext>
            </a:extLst>
          </p:cNvPr>
          <p:cNvSpPr txBox="1"/>
          <p:nvPr/>
        </p:nvSpPr>
        <p:spPr>
          <a:xfrm>
            <a:off x="6658701" y="2332731"/>
            <a:ext cx="1154338" cy="369332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F6E4A"/>
                </a:solidFill>
              </a:rPr>
              <a:t>Limoges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F5727E8-E4DE-DE71-BC6C-DA311CD8528D}"/>
              </a:ext>
            </a:extLst>
          </p:cNvPr>
          <p:cNvGrpSpPr/>
          <p:nvPr/>
        </p:nvGrpSpPr>
        <p:grpSpPr>
          <a:xfrm>
            <a:off x="0" y="6633025"/>
            <a:ext cx="1025281" cy="925237"/>
            <a:chOff x="3785906" y="2545195"/>
            <a:chExt cx="1025281" cy="92523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8E55914-1524-6B3F-D04C-8F62E4C56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9D37BE6-15E9-93C7-7697-E042E4051198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34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fruit, plante, nourriture, plein air&#10;&#10;Description générée automatiquement">
            <a:extLst>
              <a:ext uri="{FF2B5EF4-FFF2-40B4-BE49-F238E27FC236}">
                <a16:creationId xmlns:a16="http://schemas.microsoft.com/office/drawing/2014/main" id="{3CD8D417-9D10-87F6-EC59-AAAD0C8FC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413"/>
            <a:ext cx="13320692" cy="75582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E423DF4-C556-F657-95D8-7D598ADAB80C}"/>
              </a:ext>
            </a:extLst>
          </p:cNvPr>
          <p:cNvSpPr txBox="1"/>
          <p:nvPr/>
        </p:nvSpPr>
        <p:spPr>
          <a:xfrm>
            <a:off x="935665" y="6402681"/>
            <a:ext cx="2360428" cy="5079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Corn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D465FC-6B50-546E-D7A6-F395B8895F24}"/>
              </a:ext>
            </a:extLst>
          </p:cNvPr>
          <p:cNvSpPr txBox="1"/>
          <p:nvPr/>
        </p:nvSpPr>
        <p:spPr>
          <a:xfrm>
            <a:off x="7113180" y="6402681"/>
            <a:ext cx="2360428" cy="47746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Sunflower</a:t>
            </a:r>
            <a:endParaRPr lang="fr-FR" sz="1600" dirty="0">
              <a:solidFill>
                <a:schemeClr val="bg1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469E59-8CAA-3E7A-8B56-9D8284571829}"/>
              </a:ext>
            </a:extLst>
          </p:cNvPr>
          <p:cNvSpPr txBox="1"/>
          <p:nvPr/>
        </p:nvSpPr>
        <p:spPr>
          <a:xfrm>
            <a:off x="10185991" y="6402681"/>
            <a:ext cx="2360428" cy="84903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Soya and pulses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D4043E-6FE8-9252-1BC1-0BAF00EB6C11}"/>
              </a:ext>
            </a:extLst>
          </p:cNvPr>
          <p:cNvSpPr txBox="1"/>
          <p:nvPr/>
        </p:nvSpPr>
        <p:spPr>
          <a:xfrm>
            <a:off x="4008474" y="6402680"/>
            <a:ext cx="2360428" cy="47746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Vine &amp; </a:t>
            </a:r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wine</a:t>
            </a:r>
            <a:endParaRPr lang="fr-FR" sz="1600" dirty="0">
              <a:solidFill>
                <a:schemeClr val="bg1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729EC7-0525-9445-284B-B9FAA9C2A22F}"/>
              </a:ext>
            </a:extLst>
          </p:cNvPr>
          <p:cNvSpPr txBox="1"/>
          <p:nvPr/>
        </p:nvSpPr>
        <p:spPr>
          <a:xfrm>
            <a:off x="300446" y="599018"/>
            <a:ext cx="635991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D6AE85"/>
                </a:solidFill>
                <a:latin typeface="Agency FB" panose="020B0503020202020204" pitchFamily="34" charset="77"/>
              </a:rPr>
              <a:t>AN EXPERT KNOWLEDGE</a:t>
            </a:r>
            <a:br>
              <a:rPr lang="fr-FR" sz="3600" b="1" dirty="0">
                <a:solidFill>
                  <a:srgbClr val="D6AE85"/>
                </a:solidFill>
                <a:latin typeface="Agency FB" panose="020B0503020202020204" pitchFamily="34" charset="77"/>
              </a:rPr>
            </a:br>
            <a:r>
              <a:rPr lang="fr-FR" sz="2300" b="1" dirty="0">
                <a:solidFill>
                  <a:srgbClr val="D6AE85"/>
                </a:solidFill>
                <a:latin typeface="Montserrat" pitchFamily="2" charset="77"/>
              </a:rPr>
              <a:t>on high-</a:t>
            </a:r>
            <a:r>
              <a:rPr lang="fr-FR" sz="2300" b="1" dirty="0" err="1">
                <a:solidFill>
                  <a:srgbClr val="D6AE85"/>
                </a:solidFill>
                <a:latin typeface="Montserrat" pitchFamily="2" charset="77"/>
              </a:rPr>
              <a:t>potential</a:t>
            </a:r>
            <a:r>
              <a:rPr lang="fr-FR" sz="2300" b="1" dirty="0">
                <a:solidFill>
                  <a:srgbClr val="D6AE85"/>
                </a:solidFill>
                <a:latin typeface="Montserrat" pitchFamily="2" charset="77"/>
              </a:rPr>
              <a:t> </a:t>
            </a:r>
            <a:r>
              <a:rPr lang="fr-FR" sz="2300" b="1" dirty="0" err="1">
                <a:solidFill>
                  <a:srgbClr val="D6AE85"/>
                </a:solidFill>
                <a:latin typeface="Montserrat" pitchFamily="2" charset="77"/>
              </a:rPr>
              <a:t>regional</a:t>
            </a:r>
            <a:r>
              <a:rPr lang="fr-FR" sz="2300" b="1" dirty="0">
                <a:solidFill>
                  <a:srgbClr val="D6AE85"/>
                </a:solidFill>
                <a:latin typeface="Montserrat" pitchFamily="2" charset="77"/>
              </a:rPr>
              <a:t> productions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73C48A9-5C78-030B-9873-D1E6068A7951}"/>
              </a:ext>
            </a:extLst>
          </p:cNvPr>
          <p:cNvGrpSpPr/>
          <p:nvPr/>
        </p:nvGrpSpPr>
        <p:grpSpPr>
          <a:xfrm>
            <a:off x="0" y="6633025"/>
            <a:ext cx="1025281" cy="925237"/>
            <a:chOff x="3785906" y="2545195"/>
            <a:chExt cx="1025281" cy="92523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2CE4228-4C1E-65AF-B4E3-7C3BB9F0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DB54A9A-B67E-2CCA-839C-A939CA5E2FBD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43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herbe, bétail, plein air, fleur&#10;&#10;Description générée automatiquement">
            <a:extLst>
              <a:ext uri="{FF2B5EF4-FFF2-40B4-BE49-F238E27FC236}">
                <a16:creationId xmlns:a16="http://schemas.microsoft.com/office/drawing/2014/main" id="{F34DDD8C-A5B9-343F-22FE-1FCA5FFC8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319047" cy="7559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B0FA1A-8C2D-CD2B-6625-28C92E6B108B}"/>
              </a:ext>
            </a:extLst>
          </p:cNvPr>
          <p:cNvSpPr txBox="1"/>
          <p:nvPr/>
        </p:nvSpPr>
        <p:spPr>
          <a:xfrm>
            <a:off x="935665" y="6402681"/>
            <a:ext cx="2360428" cy="5079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Fruits &amp; </a:t>
            </a:r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vegetables</a:t>
            </a:r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6EAB7F-05C1-F06F-3F36-0D2E7284BE0A}"/>
              </a:ext>
            </a:extLst>
          </p:cNvPr>
          <p:cNvSpPr txBox="1"/>
          <p:nvPr/>
        </p:nvSpPr>
        <p:spPr>
          <a:xfrm>
            <a:off x="7113180" y="6402681"/>
            <a:ext cx="2360428" cy="47746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Sheep</a:t>
            </a:r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/</a:t>
            </a:r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goat</a:t>
            </a:r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milk</a:t>
            </a:r>
            <a:endParaRPr lang="fr-FR" sz="1600" dirty="0">
              <a:solidFill>
                <a:schemeClr val="bg1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D1E9C3-B087-6087-7627-2A2C15F90A27}"/>
              </a:ext>
            </a:extLst>
          </p:cNvPr>
          <p:cNvSpPr txBox="1"/>
          <p:nvPr/>
        </p:nvSpPr>
        <p:spPr>
          <a:xfrm>
            <a:off x="10185991" y="6402681"/>
            <a:ext cx="2360428" cy="84903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Palmipeds</a:t>
            </a:r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 for foie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gras production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C097EA-C479-99D0-2B51-0840E79537F8}"/>
              </a:ext>
            </a:extLst>
          </p:cNvPr>
          <p:cNvSpPr txBox="1"/>
          <p:nvPr/>
        </p:nvSpPr>
        <p:spPr>
          <a:xfrm>
            <a:off x="4008474" y="6402680"/>
            <a:ext cx="2360428" cy="47746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Beef</a:t>
            </a:r>
            <a:r>
              <a:rPr lang="fr-FR" sz="1600" dirty="0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  </a:t>
            </a:r>
            <a:r>
              <a:rPr lang="fr-FR" sz="1600" dirty="0" err="1">
                <a:solidFill>
                  <a:schemeClr val="bg1"/>
                </a:solidFill>
                <a:latin typeface="Montserrat" pitchFamily="2" charset="77"/>
                <a:cs typeface="Calibri Light" panose="020F0302020204030204" pitchFamily="34" charset="0"/>
              </a:rPr>
              <a:t>cattle</a:t>
            </a:r>
            <a:endParaRPr lang="fr-FR" sz="1600" dirty="0">
              <a:solidFill>
                <a:schemeClr val="bg1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92A967-01F6-468C-B898-822E66AF28C1}"/>
              </a:ext>
            </a:extLst>
          </p:cNvPr>
          <p:cNvSpPr txBox="1"/>
          <p:nvPr/>
        </p:nvSpPr>
        <p:spPr>
          <a:xfrm>
            <a:off x="300446" y="599018"/>
            <a:ext cx="635991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D6AE85"/>
                </a:solidFill>
                <a:latin typeface="Agency FB" panose="020B0503020202020204" pitchFamily="34" charset="77"/>
              </a:rPr>
              <a:t>AN EXPERT KNOWLEDGE</a:t>
            </a:r>
            <a:br>
              <a:rPr lang="fr-FR" sz="3600" b="1" dirty="0">
                <a:solidFill>
                  <a:srgbClr val="D6AE85"/>
                </a:solidFill>
                <a:latin typeface="Agency FB" panose="020B0503020202020204" pitchFamily="34" charset="77"/>
              </a:rPr>
            </a:br>
            <a:r>
              <a:rPr lang="fr-FR" sz="2300" b="1" dirty="0">
                <a:solidFill>
                  <a:srgbClr val="D6AE85"/>
                </a:solidFill>
                <a:latin typeface="Montserrat" pitchFamily="2" charset="77"/>
              </a:rPr>
              <a:t>on high-</a:t>
            </a:r>
            <a:r>
              <a:rPr lang="fr-FR" sz="2300" b="1" dirty="0" err="1">
                <a:solidFill>
                  <a:srgbClr val="D6AE85"/>
                </a:solidFill>
                <a:latin typeface="Montserrat" pitchFamily="2" charset="77"/>
              </a:rPr>
              <a:t>potential</a:t>
            </a:r>
            <a:r>
              <a:rPr lang="fr-FR" sz="2300" b="1" dirty="0">
                <a:solidFill>
                  <a:srgbClr val="D6AE85"/>
                </a:solidFill>
                <a:latin typeface="Montserrat" pitchFamily="2" charset="77"/>
              </a:rPr>
              <a:t> </a:t>
            </a:r>
            <a:r>
              <a:rPr lang="fr-FR" sz="2300" b="1" dirty="0" err="1">
                <a:solidFill>
                  <a:srgbClr val="D6AE85"/>
                </a:solidFill>
                <a:latin typeface="Montserrat" pitchFamily="2" charset="77"/>
              </a:rPr>
              <a:t>regional</a:t>
            </a:r>
            <a:r>
              <a:rPr lang="fr-FR" sz="2300" b="1" dirty="0">
                <a:solidFill>
                  <a:srgbClr val="D6AE85"/>
                </a:solidFill>
                <a:latin typeface="Montserrat" pitchFamily="2" charset="77"/>
              </a:rPr>
              <a:t> productions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03CD31F-95DC-B348-F063-5FE02D355A56}"/>
              </a:ext>
            </a:extLst>
          </p:cNvPr>
          <p:cNvGrpSpPr/>
          <p:nvPr/>
        </p:nvGrpSpPr>
        <p:grpSpPr>
          <a:xfrm>
            <a:off x="0" y="6641414"/>
            <a:ext cx="1025281" cy="925237"/>
            <a:chOff x="3785906" y="2545195"/>
            <a:chExt cx="1025281" cy="92523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DC77553-374E-7A03-29D0-35089DE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CB279CC-ED55-C29C-B299-C404262DE5FD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89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6F44CC41-F1F5-4355-9C95-F1B29D73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413"/>
            <a:ext cx="13320692" cy="75582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28F53A-3908-3D38-6CF2-C56A89731F02}"/>
              </a:ext>
            </a:extLst>
          </p:cNvPr>
          <p:cNvSpPr txBox="1"/>
          <p:nvPr/>
        </p:nvSpPr>
        <p:spPr>
          <a:xfrm>
            <a:off x="300446" y="609651"/>
            <a:ext cx="284679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77"/>
              </a:rPr>
              <a:t>OUR PRIORITY</a:t>
            </a:r>
          </a:p>
          <a:p>
            <a:r>
              <a:rPr lang="fr-FR" sz="2300" b="1" dirty="0">
                <a:solidFill>
                  <a:schemeClr val="bg1"/>
                </a:solidFill>
                <a:latin typeface="Montserrat SemiBold" pitchFamily="2" charset="77"/>
              </a:rPr>
              <a:t>innovation areas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EBCBA49-D6F4-EDC7-3B5D-A2E99574A7BB}"/>
              </a:ext>
            </a:extLst>
          </p:cNvPr>
          <p:cNvGrpSpPr/>
          <p:nvPr/>
        </p:nvGrpSpPr>
        <p:grpSpPr>
          <a:xfrm>
            <a:off x="3061786" y="5390340"/>
            <a:ext cx="6110868" cy="945441"/>
            <a:chOff x="2619024" y="4899447"/>
            <a:chExt cx="6110868" cy="9454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8D0D90-C078-3E05-0A82-96A7347A5F02}"/>
                </a:ext>
              </a:extLst>
            </p:cNvPr>
            <p:cNvSpPr/>
            <p:nvPr/>
          </p:nvSpPr>
          <p:spPr>
            <a:xfrm>
              <a:off x="3839761" y="5172112"/>
              <a:ext cx="48901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16C4C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Safe, healthy and sustainable food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2F557D3-B0A2-33EF-C70B-B67A0EF3D381}"/>
                </a:ext>
              </a:extLst>
            </p:cNvPr>
            <p:cNvGrpSpPr/>
            <p:nvPr/>
          </p:nvGrpSpPr>
          <p:grpSpPr>
            <a:xfrm>
              <a:off x="2619024" y="4899447"/>
              <a:ext cx="1025281" cy="945441"/>
              <a:chOff x="6248389" y="4514437"/>
              <a:chExt cx="1025281" cy="945441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316D2CEF-F57C-7D23-014D-1D42E8CBF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48389" y="4534641"/>
                <a:ext cx="1025281" cy="925237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3DA522D4-4830-A37D-FBFF-851DA263B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9872" y="4514437"/>
                <a:ext cx="874607" cy="890115"/>
              </a:xfrm>
              <a:prstGeom prst="rect">
                <a:avLst/>
              </a:prstGeom>
            </p:spPr>
          </p:pic>
        </p:grp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50524FC-95B2-B1F7-A6DC-86DD8998E9FD}"/>
              </a:ext>
            </a:extLst>
          </p:cNvPr>
          <p:cNvGrpSpPr/>
          <p:nvPr/>
        </p:nvGrpSpPr>
        <p:grpSpPr>
          <a:xfrm>
            <a:off x="3061786" y="3843821"/>
            <a:ext cx="7660757" cy="990413"/>
            <a:chOff x="2619024" y="3440090"/>
            <a:chExt cx="7660757" cy="99041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2A0529-5D7D-349F-F04F-2F6F8DFF2EB2}"/>
                </a:ext>
              </a:extLst>
            </p:cNvPr>
            <p:cNvSpPr/>
            <p:nvPr/>
          </p:nvSpPr>
          <p:spPr>
            <a:xfrm>
              <a:off x="3839761" y="3581353"/>
              <a:ext cx="64400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16C4C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Digital technology and robotics for agriculture and the food industry</a:t>
              </a:r>
              <a:endPara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" pitchFamily="2" charset="77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BEBD77C8-0221-6E20-896E-F28A208F6953}"/>
                </a:ext>
              </a:extLst>
            </p:cNvPr>
            <p:cNvGrpSpPr/>
            <p:nvPr/>
          </p:nvGrpSpPr>
          <p:grpSpPr>
            <a:xfrm>
              <a:off x="2619024" y="3440090"/>
              <a:ext cx="1032555" cy="990413"/>
              <a:chOff x="9940026" y="1828191"/>
              <a:chExt cx="1032555" cy="990413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74770C25-60E9-5719-2EA6-2F009DD64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47300" y="1879744"/>
                <a:ext cx="1025281" cy="925237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333DE6FA-C36E-BC1E-5811-32445C3C0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40026" y="1828191"/>
                <a:ext cx="973157" cy="990413"/>
              </a:xfrm>
              <a:prstGeom prst="rect">
                <a:avLst/>
              </a:prstGeom>
            </p:spPr>
          </p:pic>
        </p:grp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86DEFBE-5140-3234-DC8D-115807EB3953}"/>
              </a:ext>
            </a:extLst>
          </p:cNvPr>
          <p:cNvGrpSpPr/>
          <p:nvPr/>
        </p:nvGrpSpPr>
        <p:grpSpPr>
          <a:xfrm>
            <a:off x="3061786" y="2322471"/>
            <a:ext cx="6929373" cy="965244"/>
            <a:chOff x="2619024" y="1831578"/>
            <a:chExt cx="6929373" cy="9652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34D7D6-9FB2-DDDE-F076-123C12FE2DB7}"/>
                </a:ext>
              </a:extLst>
            </p:cNvPr>
            <p:cNvSpPr/>
            <p:nvPr/>
          </p:nvSpPr>
          <p:spPr>
            <a:xfrm>
              <a:off x="3839761" y="1960257"/>
              <a:ext cx="57086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16C4C"/>
                  </a:solidFill>
                  <a:effectLst/>
                  <a:uLnTx/>
                  <a:uFillTx/>
                  <a:latin typeface="Montserrat" panose="00000500000000000000" pitchFamily="2" charset="0"/>
                  <a:ea typeface="Times New Roman" panose="02020603050405020304" pitchFamily="18" charset="0"/>
                  <a:cs typeface="+mn-cs"/>
                </a:rPr>
                <a:t>Agro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16C4C"/>
                  </a:solidFill>
                  <a:effectLst/>
                  <a:uLnTx/>
                  <a:uFillTx/>
                  <a:latin typeface="Montserrat" panose="00000500000000000000" pitchFamily="2" charset="0"/>
                  <a:ea typeface="Times New Roman" panose="02020603050405020304" pitchFamily="18" charset="0"/>
                  <a:cs typeface="+mn-cs"/>
                </a:rPr>
                <a:t>-ecological transitions in a context of climate change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66A91E0-FC01-F92C-4DE3-F8368FAFA877}"/>
                </a:ext>
              </a:extLst>
            </p:cNvPr>
            <p:cNvGrpSpPr/>
            <p:nvPr/>
          </p:nvGrpSpPr>
          <p:grpSpPr>
            <a:xfrm>
              <a:off x="2619024" y="1831578"/>
              <a:ext cx="1025281" cy="965244"/>
              <a:chOff x="2619024" y="1831578"/>
              <a:chExt cx="1025281" cy="965244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5170808-1A36-57F0-289A-D02FC6A91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19024" y="1871585"/>
                <a:ext cx="1025281" cy="925237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1EFEC1C9-DA67-8A95-BE64-B967749CC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6392" y="1831578"/>
                <a:ext cx="939886" cy="956552"/>
              </a:xfrm>
              <a:prstGeom prst="rect">
                <a:avLst/>
              </a:prstGeom>
            </p:spPr>
          </p:pic>
        </p:grp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3D9C2A4D-BC2C-AF5A-628C-1CF46853740C}"/>
              </a:ext>
            </a:extLst>
          </p:cNvPr>
          <p:cNvGrpSpPr/>
          <p:nvPr/>
        </p:nvGrpSpPr>
        <p:grpSpPr>
          <a:xfrm>
            <a:off x="0" y="6616812"/>
            <a:ext cx="1025281" cy="925237"/>
            <a:chOff x="3785906" y="2545195"/>
            <a:chExt cx="1025281" cy="925237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2DC65F57-DC60-E750-D17C-4FE120438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ABDC804-9E48-DD98-ED63-EC1B890972D4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313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6F44CC41-F1F5-4355-9C95-F1B29D73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413"/>
            <a:ext cx="13320692" cy="75582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28F53A-3908-3D38-6CF2-C56A89731F02}"/>
              </a:ext>
            </a:extLst>
          </p:cNvPr>
          <p:cNvSpPr txBox="1"/>
          <p:nvPr/>
        </p:nvSpPr>
        <p:spPr>
          <a:xfrm>
            <a:off x="300446" y="609651"/>
            <a:ext cx="284679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77"/>
              </a:rPr>
              <a:t>OUR PRIORITY</a:t>
            </a:r>
          </a:p>
          <a:p>
            <a:r>
              <a:rPr lang="fr-FR" sz="2300" b="1" dirty="0">
                <a:solidFill>
                  <a:schemeClr val="bg1"/>
                </a:solidFill>
                <a:latin typeface="Montserrat SemiBold" pitchFamily="2" charset="77"/>
              </a:rPr>
              <a:t>innovation areas</a:t>
            </a:r>
          </a:p>
        </p:txBody>
      </p:sp>
      <p:pic>
        <p:nvPicPr>
          <p:cNvPr id="6" name="Image 5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6E564E58-67C6-225F-4D31-9EABB50F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56" y="2628616"/>
            <a:ext cx="3619500" cy="29337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F293C9D-53CF-1FFE-A02E-728D3B287BB0}"/>
              </a:ext>
            </a:extLst>
          </p:cNvPr>
          <p:cNvSpPr/>
          <p:nvPr/>
        </p:nvSpPr>
        <p:spPr>
          <a:xfrm>
            <a:off x="4586973" y="2741195"/>
            <a:ext cx="404261" cy="404261"/>
          </a:xfrm>
          <a:prstGeom prst="ellipse">
            <a:avLst/>
          </a:prstGeom>
          <a:solidFill>
            <a:srgbClr val="EB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8EBA390-5164-D1F2-C8D6-6BE1B8C0BE64}"/>
              </a:ext>
            </a:extLst>
          </p:cNvPr>
          <p:cNvSpPr/>
          <p:nvPr/>
        </p:nvSpPr>
        <p:spPr>
          <a:xfrm>
            <a:off x="4461846" y="3566077"/>
            <a:ext cx="240632" cy="240632"/>
          </a:xfrm>
          <a:prstGeom prst="ellipse">
            <a:avLst/>
          </a:prstGeom>
          <a:solidFill>
            <a:srgbClr val="EB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447EAB-063D-E9AD-CC84-65414FD80ACD}"/>
              </a:ext>
            </a:extLst>
          </p:cNvPr>
          <p:cNvSpPr/>
          <p:nvPr/>
        </p:nvSpPr>
        <p:spPr>
          <a:xfrm>
            <a:off x="5770882" y="4095467"/>
            <a:ext cx="240632" cy="240632"/>
          </a:xfrm>
          <a:prstGeom prst="ellipse">
            <a:avLst/>
          </a:prstGeom>
          <a:solidFill>
            <a:srgbClr val="EB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6C0925A-A656-5FB0-B65D-D6A50A2754C7}"/>
              </a:ext>
            </a:extLst>
          </p:cNvPr>
          <p:cNvSpPr/>
          <p:nvPr/>
        </p:nvSpPr>
        <p:spPr>
          <a:xfrm>
            <a:off x="4894983" y="4499728"/>
            <a:ext cx="240632" cy="240632"/>
          </a:xfrm>
          <a:prstGeom prst="ellipse">
            <a:avLst/>
          </a:prstGeom>
          <a:solidFill>
            <a:srgbClr val="EB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0CD20D-E5CD-5000-0C3C-DC54F830FA00}"/>
              </a:ext>
            </a:extLst>
          </p:cNvPr>
          <p:cNvSpPr/>
          <p:nvPr/>
        </p:nvSpPr>
        <p:spPr>
          <a:xfrm>
            <a:off x="5742007" y="5240873"/>
            <a:ext cx="240632" cy="240632"/>
          </a:xfrm>
          <a:prstGeom prst="ellipse">
            <a:avLst/>
          </a:prstGeom>
          <a:solidFill>
            <a:srgbClr val="EB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CAAD5BD-9E9C-0FA9-B4DD-92B41DB56198}"/>
              </a:ext>
            </a:extLst>
          </p:cNvPr>
          <p:cNvSpPr/>
          <p:nvPr/>
        </p:nvSpPr>
        <p:spPr>
          <a:xfrm>
            <a:off x="4586973" y="5658126"/>
            <a:ext cx="240632" cy="240632"/>
          </a:xfrm>
          <a:prstGeom prst="ellipse">
            <a:avLst/>
          </a:prstGeom>
          <a:solidFill>
            <a:srgbClr val="EB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FF9FAC0-155E-8315-7C96-B7FF42B98BF4}"/>
              </a:ext>
            </a:extLst>
          </p:cNvPr>
          <p:cNvSpPr/>
          <p:nvPr/>
        </p:nvSpPr>
        <p:spPr>
          <a:xfrm>
            <a:off x="5985964" y="5857365"/>
            <a:ext cx="240632" cy="240632"/>
          </a:xfrm>
          <a:prstGeom prst="ellipse">
            <a:avLst/>
          </a:prstGeom>
          <a:solidFill>
            <a:srgbClr val="EB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9A35566-34F8-7E55-9F29-41814BBE7E0D}"/>
              </a:ext>
            </a:extLst>
          </p:cNvPr>
          <p:cNvSpPr/>
          <p:nvPr/>
        </p:nvSpPr>
        <p:spPr>
          <a:xfrm>
            <a:off x="7049441" y="5128895"/>
            <a:ext cx="240632" cy="240632"/>
          </a:xfrm>
          <a:prstGeom prst="ellipse">
            <a:avLst/>
          </a:prstGeom>
          <a:solidFill>
            <a:srgbClr val="EB9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D973A0E-C7B5-B7AF-8E45-156D5629CEC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780944" y="3686393"/>
            <a:ext cx="680902" cy="0"/>
          </a:xfrm>
          <a:prstGeom prst="line">
            <a:avLst/>
          </a:prstGeom>
          <a:ln>
            <a:solidFill>
              <a:srgbClr val="EB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6B84060-CCAD-B690-33C8-0DD885610068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780944" y="2943326"/>
            <a:ext cx="806029" cy="197159"/>
          </a:xfrm>
          <a:prstGeom prst="line">
            <a:avLst/>
          </a:prstGeom>
          <a:ln>
            <a:solidFill>
              <a:srgbClr val="EB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BD143B0-3713-87E6-0708-697302AFC97D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3780944" y="3993924"/>
            <a:ext cx="1989938" cy="221859"/>
          </a:xfrm>
          <a:prstGeom prst="line">
            <a:avLst/>
          </a:prstGeom>
          <a:ln>
            <a:solidFill>
              <a:srgbClr val="EB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96B87C7-AE3E-DBB4-45C7-F228E6F9D018}"/>
              </a:ext>
            </a:extLst>
          </p:cNvPr>
          <p:cNvCxnSpPr>
            <a:cxnSpLocks/>
            <a:stCxn id="13" idx="2"/>
          </p:cNvCxnSpPr>
          <p:nvPr/>
        </p:nvCxnSpPr>
        <p:spPr>
          <a:xfrm flipH="1" flipV="1">
            <a:off x="3911539" y="4873296"/>
            <a:ext cx="1830468" cy="487893"/>
          </a:xfrm>
          <a:prstGeom prst="line">
            <a:avLst/>
          </a:prstGeom>
          <a:ln>
            <a:solidFill>
              <a:srgbClr val="EB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96CD119-224B-35C9-CA32-80C507918B90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3911539" y="4539833"/>
            <a:ext cx="983444" cy="80211"/>
          </a:xfrm>
          <a:prstGeom prst="line">
            <a:avLst/>
          </a:prstGeom>
          <a:ln>
            <a:solidFill>
              <a:srgbClr val="EB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69F7583F-0C26-51BE-654A-B9F858423DE4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80944" y="5197294"/>
            <a:ext cx="841269" cy="496072"/>
          </a:xfrm>
          <a:prstGeom prst="line">
            <a:avLst/>
          </a:prstGeom>
          <a:ln>
            <a:solidFill>
              <a:srgbClr val="EB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47A68FF-E5DB-4B53-EF2F-95A8DA5A59B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911539" y="5064410"/>
            <a:ext cx="2109665" cy="828195"/>
          </a:xfrm>
          <a:prstGeom prst="line">
            <a:avLst/>
          </a:prstGeom>
          <a:ln>
            <a:solidFill>
              <a:srgbClr val="EB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8FE92C18-509C-8F02-7003-A776F6F39C2A}"/>
              </a:ext>
            </a:extLst>
          </p:cNvPr>
          <p:cNvCxnSpPr>
            <a:cxnSpLocks/>
            <a:stCxn id="18" idx="2"/>
          </p:cNvCxnSpPr>
          <p:nvPr/>
        </p:nvCxnSpPr>
        <p:spPr>
          <a:xfrm flipH="1" flipV="1">
            <a:off x="3913204" y="4660149"/>
            <a:ext cx="3136237" cy="589062"/>
          </a:xfrm>
          <a:prstGeom prst="line">
            <a:avLst/>
          </a:prstGeom>
          <a:ln>
            <a:solidFill>
              <a:srgbClr val="EB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EBBC04E3-1478-A479-C46F-8D04DC42BDBC}"/>
              </a:ext>
            </a:extLst>
          </p:cNvPr>
          <p:cNvSpPr txBox="1"/>
          <p:nvPr/>
        </p:nvSpPr>
        <p:spPr>
          <a:xfrm>
            <a:off x="5135615" y="2748247"/>
            <a:ext cx="461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B457B"/>
                </a:solidFill>
                <a:latin typeface="Montserrat" panose="00000500000000000000" pitchFamily="2" charset="0"/>
              </a:rPr>
              <a:t>Healthy, sustainable and local food</a:t>
            </a:r>
            <a:endParaRPr lang="fr-FR" b="1" dirty="0">
              <a:solidFill>
                <a:srgbClr val="0B457B"/>
              </a:solidFill>
              <a:latin typeface="Montserrat" panose="00000500000000000000" pitchFamily="2" charset="0"/>
            </a:endParaRP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865B0028-772B-F78A-C18E-D63F775D6EC4}"/>
              </a:ext>
            </a:extLst>
          </p:cNvPr>
          <p:cNvGrpSpPr/>
          <p:nvPr/>
        </p:nvGrpSpPr>
        <p:grpSpPr>
          <a:xfrm>
            <a:off x="10262541" y="2256734"/>
            <a:ext cx="2920937" cy="646331"/>
            <a:chOff x="10262541" y="2256734"/>
            <a:chExt cx="2920937" cy="646331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26C8FFC1-E8A4-DDA5-2F04-27F1EB071F13}"/>
                </a:ext>
              </a:extLst>
            </p:cNvPr>
            <p:cNvSpPr/>
            <p:nvPr/>
          </p:nvSpPr>
          <p:spPr>
            <a:xfrm>
              <a:off x="10262541" y="2459584"/>
              <a:ext cx="240632" cy="240632"/>
            </a:xfrm>
            <a:prstGeom prst="ellipse">
              <a:avLst/>
            </a:prstGeom>
            <a:solidFill>
              <a:srgbClr val="A0CD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D447907F-56EC-F3A2-20DF-7CC165C7EE04}"/>
                </a:ext>
              </a:extLst>
            </p:cNvPr>
            <p:cNvSpPr txBox="1"/>
            <p:nvPr/>
          </p:nvSpPr>
          <p:spPr>
            <a:xfrm>
              <a:off x="10638742" y="2256734"/>
              <a:ext cx="2544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B457B"/>
                  </a:solidFill>
                  <a:latin typeface="Montserrat" panose="00000500000000000000" pitchFamily="2" charset="0"/>
                </a:rPr>
                <a:t>Biomass monitoring and valorization</a:t>
              </a:r>
              <a:endParaRPr lang="fr-FR" dirty="0">
                <a:solidFill>
                  <a:srgbClr val="0B457B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CB3DD2F9-A024-C92D-9E46-356F221F008D}"/>
              </a:ext>
            </a:extLst>
          </p:cNvPr>
          <p:cNvGrpSpPr/>
          <p:nvPr/>
        </p:nvGrpSpPr>
        <p:grpSpPr>
          <a:xfrm>
            <a:off x="9615421" y="3283798"/>
            <a:ext cx="3568057" cy="369332"/>
            <a:chOff x="9615421" y="3216689"/>
            <a:chExt cx="3568057" cy="369332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2CB67C1D-D066-4217-FC30-01CD750639D6}"/>
                </a:ext>
              </a:extLst>
            </p:cNvPr>
            <p:cNvSpPr/>
            <p:nvPr/>
          </p:nvSpPr>
          <p:spPr>
            <a:xfrm>
              <a:off x="9615421" y="3277023"/>
              <a:ext cx="240632" cy="240632"/>
            </a:xfrm>
            <a:prstGeom prst="ellipse">
              <a:avLst/>
            </a:prstGeom>
            <a:solidFill>
              <a:srgbClr val="A0CD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5CA388D-FD95-9D5E-73B1-BF6F16139951}"/>
                </a:ext>
              </a:extLst>
            </p:cNvPr>
            <p:cNvSpPr txBox="1"/>
            <p:nvPr/>
          </p:nvSpPr>
          <p:spPr>
            <a:xfrm>
              <a:off x="9922942" y="3216689"/>
              <a:ext cx="3260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B457B"/>
                  </a:solidFill>
                  <a:latin typeface="Montserrat" panose="00000500000000000000" pitchFamily="2" charset="0"/>
                </a:rPr>
                <a:t>Biosolutions in agriculture </a:t>
              </a:r>
              <a:endParaRPr lang="fr-FR" dirty="0">
                <a:solidFill>
                  <a:srgbClr val="0B457B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2B6F07E1-AD9A-C7B6-5B5D-EB7083C68541}"/>
              </a:ext>
            </a:extLst>
          </p:cNvPr>
          <p:cNvGrpSpPr/>
          <p:nvPr/>
        </p:nvGrpSpPr>
        <p:grpSpPr>
          <a:xfrm>
            <a:off x="8614877" y="4044111"/>
            <a:ext cx="4836753" cy="646331"/>
            <a:chOff x="8614877" y="3913699"/>
            <a:chExt cx="4836753" cy="646331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C2837E9E-64EE-147C-2716-439F8254B9D8}"/>
                </a:ext>
              </a:extLst>
            </p:cNvPr>
            <p:cNvSpPr/>
            <p:nvPr/>
          </p:nvSpPr>
          <p:spPr>
            <a:xfrm>
              <a:off x="8614877" y="4106253"/>
              <a:ext cx="240632" cy="240632"/>
            </a:xfrm>
            <a:prstGeom prst="ellipse">
              <a:avLst/>
            </a:prstGeom>
            <a:solidFill>
              <a:srgbClr val="A0CD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25471A1F-3378-EC49-4CF3-F7291B23EDFE}"/>
                </a:ext>
              </a:extLst>
            </p:cNvPr>
            <p:cNvSpPr txBox="1"/>
            <p:nvPr/>
          </p:nvSpPr>
          <p:spPr>
            <a:xfrm>
              <a:off x="8992161" y="3913699"/>
              <a:ext cx="4459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B457B"/>
                  </a:solidFill>
                  <a:latin typeface="Montserrat" panose="00000500000000000000" pitchFamily="2" charset="0"/>
                </a:rPr>
                <a:t>Agrifood chains data management and traceability</a:t>
              </a:r>
              <a:endParaRPr lang="fr-FR" dirty="0">
                <a:solidFill>
                  <a:srgbClr val="0B457B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CA6E97DE-CE3B-F4D6-9016-B90EF88CD488}"/>
              </a:ext>
            </a:extLst>
          </p:cNvPr>
          <p:cNvGrpSpPr/>
          <p:nvPr/>
        </p:nvGrpSpPr>
        <p:grpSpPr>
          <a:xfrm>
            <a:off x="8321919" y="5081422"/>
            <a:ext cx="5026315" cy="646331"/>
            <a:chOff x="8321919" y="5081422"/>
            <a:chExt cx="5026315" cy="646331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194C7464-40B5-6D05-F0CF-DB5262C5BD17}"/>
                </a:ext>
              </a:extLst>
            </p:cNvPr>
            <p:cNvSpPr/>
            <p:nvPr/>
          </p:nvSpPr>
          <p:spPr>
            <a:xfrm>
              <a:off x="8321919" y="5240873"/>
              <a:ext cx="240632" cy="240632"/>
            </a:xfrm>
            <a:prstGeom prst="ellipse">
              <a:avLst/>
            </a:prstGeom>
            <a:solidFill>
              <a:srgbClr val="A0CD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90D268F1-1197-175C-C2CF-4CA38D81BD3D}"/>
                </a:ext>
              </a:extLst>
            </p:cNvPr>
            <p:cNvSpPr txBox="1"/>
            <p:nvPr/>
          </p:nvSpPr>
          <p:spPr>
            <a:xfrm>
              <a:off x="8650112" y="5081422"/>
              <a:ext cx="4698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B457B"/>
                  </a:solidFill>
                  <a:latin typeface="Montserrat" panose="00000500000000000000" pitchFamily="2" charset="0"/>
                </a:rPr>
                <a:t>Sustainable and healthy food systems (including plant and animal proteins)</a:t>
              </a:r>
              <a:endParaRPr lang="fr-FR" dirty="0">
                <a:solidFill>
                  <a:srgbClr val="0B457B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7ECC4683-9C91-E128-77A2-DCB460259C9A}"/>
              </a:ext>
            </a:extLst>
          </p:cNvPr>
          <p:cNvGrpSpPr/>
          <p:nvPr/>
        </p:nvGrpSpPr>
        <p:grpSpPr>
          <a:xfrm>
            <a:off x="0" y="6634438"/>
            <a:ext cx="1025281" cy="925237"/>
            <a:chOff x="3785906" y="2545195"/>
            <a:chExt cx="1025281" cy="925237"/>
          </a:xfrm>
        </p:grpSpPr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48EFDB03-E234-7434-5D52-95753DC89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8CA944EC-32EB-823E-163E-1033EFB9BEB2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48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65" y="0"/>
            <a:ext cx="1331738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nuage, ciel, plein air, terrain&#10;&#10;Description générée automatiquement">
            <a:extLst>
              <a:ext uri="{FF2B5EF4-FFF2-40B4-BE49-F238E27FC236}">
                <a16:creationId xmlns:a16="http://schemas.microsoft.com/office/drawing/2014/main" id="{EF3783E7-5E05-F5AB-8810-BB2D901C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413"/>
            <a:ext cx="13320692" cy="75582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F62C3E-10C0-A8CD-F1AA-539EDB812664}"/>
              </a:ext>
            </a:extLst>
          </p:cNvPr>
          <p:cNvSpPr txBox="1"/>
          <p:nvPr/>
        </p:nvSpPr>
        <p:spPr>
          <a:xfrm>
            <a:off x="300445" y="609651"/>
            <a:ext cx="761564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gency FB" panose="020B0503020202020204" pitchFamily="34" charset="77"/>
              </a:rPr>
              <a:t>AGRIFOOD INNOVATION</a:t>
            </a:r>
          </a:p>
          <a:p>
            <a:r>
              <a:rPr lang="en-US" sz="2300" b="1" dirty="0">
                <a:solidFill>
                  <a:schemeClr val="bg1"/>
                </a:solidFill>
                <a:latin typeface="Montserrat SemiBold" pitchFamily="2" charset="77"/>
              </a:rPr>
              <a:t>riding the wave of the latest trends</a:t>
            </a:r>
            <a:endParaRPr lang="fr-FR" sz="23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47235A3-0FD4-04C6-F527-730C21E21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6685" y="1013736"/>
            <a:ext cx="3742952" cy="60675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US" sz="1400" dirty="0">
                <a:latin typeface="Montserrat" panose="00000500000000000000" pitchFamily="2" charset="0"/>
              </a:rPr>
              <a:t>Participate in the </a:t>
            </a:r>
            <a: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  <a:t>global food     supply </a:t>
            </a:r>
            <a:r>
              <a:rPr lang="en-US" sz="1400" dirty="0">
                <a:latin typeface="Montserrat" panose="00000500000000000000" pitchFamily="2" charset="0"/>
              </a:rPr>
              <a:t>through an adapted production and processing capacity</a:t>
            </a: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US" sz="1500" b="1" dirty="0" err="1">
                <a:solidFill>
                  <a:srgbClr val="916C4C"/>
                </a:solidFill>
                <a:latin typeface="Montserrat" panose="00000500000000000000" pitchFamily="2" charset="0"/>
              </a:rPr>
              <a:t>Decarbonise</a:t>
            </a:r>
            <a:r>
              <a:rPr lang="en-US" sz="1800" b="1" dirty="0">
                <a:solidFill>
                  <a:srgbClr val="1A7E8B"/>
                </a:solidFill>
              </a:rPr>
              <a:t> </a:t>
            </a:r>
            <a:r>
              <a:rPr lang="en-US" sz="1400" dirty="0">
                <a:latin typeface="Montserrat" panose="00000500000000000000" pitchFamily="2" charset="0"/>
              </a:rPr>
              <a:t>our production systems and adapt them to climate change</a:t>
            </a: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US" sz="1400" dirty="0">
                <a:latin typeface="Montserrat" panose="00000500000000000000" pitchFamily="2" charset="0"/>
              </a:rPr>
              <a:t>Combine health, food, animal health, plant health and environment        </a:t>
            </a:r>
            <a: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  <a:t>  One health approach</a:t>
            </a: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US" sz="1400" dirty="0" err="1">
                <a:latin typeface="Montserrat" panose="00000500000000000000" pitchFamily="2" charset="0"/>
              </a:rPr>
              <a:t>Organise</a:t>
            </a:r>
            <a:r>
              <a:rPr lang="en-US" sz="1400" dirty="0">
                <a:latin typeface="Montserrat" panose="00000500000000000000" pitchFamily="2" charset="0"/>
              </a:rPr>
              <a:t> local and regional supply chains and make                                       our </a:t>
            </a:r>
            <a: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  <a:t>economy more circular</a:t>
            </a: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  <a:t>Meet social and environmental </a:t>
            </a:r>
            <a:r>
              <a:rPr lang="en-US" sz="1400" dirty="0">
                <a:latin typeface="Montserrat" panose="00000500000000000000" pitchFamily="2" charset="0"/>
              </a:rPr>
              <a:t>requirements and report on                 our commitments </a:t>
            </a: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US" sz="1400" dirty="0">
                <a:latin typeface="Montserrat" panose="00000500000000000000" pitchFamily="2" charset="0"/>
              </a:rPr>
              <a:t>Identify new sources of value              and ensure </a:t>
            </a:r>
            <a:r>
              <a:rPr lang="en-US" sz="1500" b="1" dirty="0">
                <a:solidFill>
                  <a:srgbClr val="916C4C"/>
                </a:solidFill>
                <a:latin typeface="Montserrat" panose="00000500000000000000" pitchFamily="2" charset="0"/>
              </a:rPr>
              <a:t>transitions                        in production models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1E3744-73F5-E9E2-5164-B62260915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360" y="4154032"/>
            <a:ext cx="752693" cy="7526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2F88EB-E801-EA39-C851-0B8B9502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360" y="3185687"/>
            <a:ext cx="752692" cy="7526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AE361E-6D07-9472-EEAE-1E602D03A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045" y="5320779"/>
            <a:ext cx="589323" cy="5893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6C7C6EF-06B4-8E87-4144-056DA3E91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360" y="2083374"/>
            <a:ext cx="752692" cy="7526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C417C2-28F1-4175-88F3-23AF293B4A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360" y="6224691"/>
            <a:ext cx="752692" cy="752692"/>
          </a:xfrm>
          <a:prstGeom prst="rect">
            <a:avLst/>
          </a:prstGeom>
        </p:spPr>
      </p:pic>
      <p:pic>
        <p:nvPicPr>
          <p:cNvPr id="15" name="Picture 6" descr="Cutlery  free icon">
            <a:extLst>
              <a:ext uri="{FF2B5EF4-FFF2-40B4-BE49-F238E27FC236}">
                <a16:creationId xmlns:a16="http://schemas.microsoft.com/office/drawing/2014/main" id="{35F35C89-B795-19C2-08EB-55E9ED4C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045" y="1068081"/>
            <a:ext cx="665672" cy="6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94B1111-A593-2B4F-2BFE-304596B2F067}"/>
              </a:ext>
            </a:extLst>
          </p:cNvPr>
          <p:cNvGrpSpPr/>
          <p:nvPr/>
        </p:nvGrpSpPr>
        <p:grpSpPr>
          <a:xfrm>
            <a:off x="0" y="6634438"/>
            <a:ext cx="1025281" cy="925237"/>
            <a:chOff x="3785906" y="2545195"/>
            <a:chExt cx="1025281" cy="92523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82ACC7D-B884-0751-840F-92E954BF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906" y="2545195"/>
              <a:ext cx="1025281" cy="925237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6EAA605-E517-9A00-C490-656A8E868EE5}"/>
                </a:ext>
              </a:extLst>
            </p:cNvPr>
            <p:cNvSpPr txBox="1"/>
            <p:nvPr/>
          </p:nvSpPr>
          <p:spPr>
            <a:xfrm>
              <a:off x="3966731" y="2722220"/>
              <a:ext cx="563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095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821</Words>
  <Application>Microsoft Office PowerPoint</Application>
  <PresentationFormat>Personnalisé</PresentationFormat>
  <Paragraphs>202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Century Gothic</vt:lpstr>
      <vt:lpstr>Fairwater Script</vt:lpstr>
      <vt:lpstr>Montserrat</vt:lpstr>
      <vt:lpstr>Montserrat Black</vt:lpstr>
      <vt:lpstr>Montserrat SemiBold</vt:lpstr>
      <vt:lpstr>Thème Office</vt:lpstr>
      <vt:lpstr>Office Theme</vt:lpstr>
      <vt:lpstr>European Regional Symposium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ROSSI - CARTOON</dc:creator>
  <cp:lastModifiedBy>Laurent AUGIER</cp:lastModifiedBy>
  <cp:revision>13</cp:revision>
  <dcterms:created xsi:type="dcterms:W3CDTF">2023-06-30T07:34:43Z</dcterms:created>
  <dcterms:modified xsi:type="dcterms:W3CDTF">2023-09-24T09:36:31Z</dcterms:modified>
</cp:coreProperties>
</file>