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0"/>
  </p:notesMasterIdLst>
  <p:sldIdLst>
    <p:sldId id="256" r:id="rId6"/>
    <p:sldId id="477" r:id="rId7"/>
    <p:sldId id="481" r:id="rId8"/>
    <p:sldId id="480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84" r:id="rId19"/>
    <p:sldId id="497" r:id="rId20"/>
    <p:sldId id="486" r:id="rId21"/>
    <p:sldId id="500" r:id="rId22"/>
    <p:sldId id="501" r:id="rId23"/>
    <p:sldId id="503" r:id="rId24"/>
    <p:sldId id="507" r:id="rId25"/>
    <p:sldId id="508" r:id="rId26"/>
    <p:sldId id="506" r:id="rId27"/>
    <p:sldId id="505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3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B713-B34C-4A5B-98DE-A6BCCEFB1B4E}" type="datetimeFigureOut">
              <a:t>28/09/2023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E877-EBF1-4D6D-9BA0-E628C11615A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65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0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77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7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8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05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(N</a:t>
            </a:r>
            <a:r>
              <a:rPr lang="it-IT" kern="100" baseline="-250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0 300 times more </a:t>
            </a:r>
            <a:r>
              <a:rPr lang="it-IT" kern="100" dirty="0" err="1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powerful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</a:t>
            </a:r>
            <a:r>
              <a:rPr lang="it-IT" kern="100" baseline="-250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Pesticidi e insetticidi possono rilasciare metano (CH4), un gas serra 25 volte più potente della CO2.</a:t>
            </a:r>
            <a:endParaRPr lang="it-IT" kern="100" dirty="0">
              <a:solidFill>
                <a:srgbClr val="25252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39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(N</a:t>
            </a:r>
            <a:r>
              <a:rPr lang="it-IT" kern="100" baseline="-250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0 300 times more </a:t>
            </a:r>
            <a:r>
              <a:rPr lang="it-IT" kern="100" dirty="0" err="1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powerful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</a:t>
            </a:r>
            <a:r>
              <a:rPr lang="it-IT" kern="100" baseline="-250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it-IT" kern="100" dirty="0">
                <a:solidFill>
                  <a:srgbClr val="25252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Pesticidi e insetticidi possono rilasciare metano (CH4), un gas serra 25 volte più potente della CO2.</a:t>
            </a:r>
            <a:endParaRPr lang="it-IT" kern="100" dirty="0">
              <a:solidFill>
                <a:srgbClr val="25252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4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2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2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Apart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from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routinary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events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can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occur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 season,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know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events are due to the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climate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change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Main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reason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climate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change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contonous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release of CO2 and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other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gases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 the </a:t>
            </a:r>
            <a:r>
              <a:rPr lang="it-IT" sz="1200" kern="1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armosphere</a:t>
            </a:r>
            <a:r>
              <a:rPr lang="it-IT" sz="1200" kern="1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it-IT" sz="1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00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4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0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5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2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9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9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B6F2-80CE-4C50-9A76-E2F2EE26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E3126-871F-4723-BBEC-2685E3570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CCE7-715C-42E9-9938-AA01B0D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E40C-B891-46B1-9508-B7C639D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F2E1-E39C-4425-A713-5099D38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AB56-773D-44E1-A1C0-77F86165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14677-D2AE-4670-9BC0-2E1E99DFC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2053-7A40-4AA2-B864-DC1B7A1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7D13-2796-4EA7-8738-05FD6C7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1641-36B9-4DFC-BE4C-A988E80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8C8EF-8376-4099-AAA4-597B3570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5CC3-F800-4403-97DE-02DC05EC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A25E-6AC7-40B0-A824-3D9A47D8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B8E-3F0F-4CC8-97CF-7D997ACB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B4FC-30D0-464B-8A3E-0E58411B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590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56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58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0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98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767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32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9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EBA2-A0DD-4B5E-8208-099538E6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918C-51FF-48E6-866F-6EDFA2BE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A21-962D-416C-9BA6-586D2BA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CEF6-FA4F-40A3-8371-00FD1F53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B320-CE2B-451C-9EFD-6849D457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73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11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6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117-03A3-4E0A-A69C-2C30B70C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26334-FF6F-4B1A-AF8E-D487BAF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7FD38-3A74-4DAD-BC4A-93C8C816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7B9C-D7B3-4DAD-B871-5A9CC03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C36D-E525-465C-BA09-64706B92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206E-9ADC-4E51-9E6C-BCEE4C0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8CD-1B1B-49D1-8A34-D7BAAD61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4D74-27B7-4C87-A55A-D8C032C2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814F3-C449-4460-861D-023615FB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C71B-86C9-4F5D-A2CC-B2E05B1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0767-535A-47E8-8833-6AAAF01C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94A0-CC2F-47A5-9E69-5C9E3F5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078BC-0F83-4712-90E0-6DA79E97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ED6BF-FE9C-463B-B045-284F56B5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36B08-29CC-4B9A-8C8B-847C76603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7AF39-F408-4182-B5B0-34E70ACA0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9261-BDB3-4607-90B4-DAB6C431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2E2C9-0753-4A90-BFB5-447C100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5B23-5C39-46F3-B952-E9AB7E3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31E0-9177-4CB3-B4CC-4DDF9CFF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711C2-64EC-47AF-851C-1E97E3F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FA9D-FB7E-40A3-AD9B-769DA9DF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BAFD0-D6F8-4375-9069-D92B3E28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0C01A-2AB6-476C-A1F1-3F759BB3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B33-B2C5-4F20-9CEF-1A3B762F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EC41-3F59-482F-95A2-A3EFFF26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2601-6383-4F3E-BA24-384D77C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6EE8-5271-428F-BA41-B257D60A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84FCF-E03A-4073-9662-BC9F2ECA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D743A-78DA-4435-83BD-D3C802AD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119B-4A4F-42C0-B190-DED27EB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2377-3098-4961-922E-E67F2DF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5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6436-0881-4085-88F6-8F5CD0E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F0037-0FAC-4454-98F2-0677C2A63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DCFE-6C30-4E07-8D5C-1320520A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8D174-9439-405F-A17F-1834DD9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6ED5-13F4-4E11-BA28-EB15F7D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4CFC2-4DFD-491F-8190-28867AA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CA5E2-8505-4080-B9CC-65519068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36E5-3C62-48B3-ADEB-2A4C0449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BDC7-DF87-4A55-A480-D9DAEE584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ED29-B42B-4B1C-9A94-79A04AE001A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C804-7A9E-47D8-ADA6-918E3A29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61D0-05F5-42C7-8458-D756D3B9C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BBA8-D39D-490D-BDC7-58F56040B2C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72D4-B1E9-4D79-8517-C146CB986AB3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956F-A7C5-4EA2-A8A2-F3CB8F24DC8D}" type="slidenum">
              <a:rPr lang="fr-BE" smtClean="0"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9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16A2-E93A-40B0-B832-E319A0D4D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897" y="894509"/>
            <a:ext cx="7957297" cy="1647825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357E-2D2A-4420-8CE3-CE879F73C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1" y="2914657"/>
            <a:ext cx="5305424" cy="2476488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231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Edition of the European Regional Symposium, on space data for tourism &amp; agriculture, by NEREUS Regions</a:t>
            </a:r>
            <a:endParaRPr lang="en-US" sz="1800" b="1" dirty="0">
              <a:solidFill>
                <a:srgbClr val="0231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ourism Generic Detailed Outline icon">
            <a:extLst>
              <a:ext uri="{FF2B5EF4-FFF2-40B4-BE49-F238E27FC236}">
                <a16:creationId xmlns:a16="http://schemas.microsoft.com/office/drawing/2014/main" id="{781805BF-368F-4598-9F46-406B92FADBC6}"/>
              </a:ext>
            </a:extLst>
          </p:cNvPr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05" y="2607461"/>
            <a:ext cx="97536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37CF2C-12AF-43EE-9473-B0F97B341711}"/>
              </a:ext>
            </a:extLst>
          </p:cNvPr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90" y="824224"/>
            <a:ext cx="975360" cy="975360"/>
          </a:xfrm>
          <a:prstGeom prst="rect">
            <a:avLst/>
          </a:prstGeom>
        </p:spPr>
      </p:pic>
      <p:pic>
        <p:nvPicPr>
          <p:cNvPr id="10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35116369-656D-45EA-9DE8-C1842E3FAA4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33" y="1740051"/>
            <a:ext cx="1425575" cy="867410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01F93D9F-864A-4F44-9DB5-EE0A9B4B903B}"/>
              </a:ext>
            </a:extLst>
          </p:cNvPr>
          <p:cNvSpPr txBox="1"/>
          <p:nvPr/>
        </p:nvSpPr>
        <p:spPr>
          <a:xfrm>
            <a:off x="744071" y="255589"/>
            <a:ext cx="11394136" cy="5349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September 28 – 29 | 2023					Matera, Basilicata Region | Italy  </a:t>
            </a:r>
            <a:endParaRPr lang="en-US" sz="6500" b="1" kern="0" dirty="0">
              <a:solidFill>
                <a:srgbClr val="FAF28D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88DA2-3701-463F-B3FF-BD5C966D4821}"/>
              </a:ext>
            </a:extLst>
          </p:cNvPr>
          <p:cNvCxnSpPr/>
          <p:nvPr/>
        </p:nvCxnSpPr>
        <p:spPr>
          <a:xfrm>
            <a:off x="844212" y="2560847"/>
            <a:ext cx="15506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24B5B66-7466-453B-8F6F-37E72CA86494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2" y="4359756"/>
            <a:ext cx="1468755" cy="676275"/>
          </a:xfrm>
          <a:prstGeom prst="rect">
            <a:avLst/>
          </a:prstGeom>
        </p:spPr>
      </p:pic>
      <p:pic>
        <p:nvPicPr>
          <p:cNvPr id="24" name="Picture 23" descr="ENPAB - Regione Basilicata: rimandati al 15 dicembre i termini di ...">
            <a:extLst>
              <a:ext uri="{FF2B5EF4-FFF2-40B4-BE49-F238E27FC236}">
                <a16:creationId xmlns:a16="http://schemas.microsoft.com/office/drawing/2014/main" id="{237B2E0F-5DA8-4047-81CE-DDE5AC5915F9}"/>
              </a:ext>
            </a:extLst>
          </p:cNvPr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30" y="4424362"/>
            <a:ext cx="734060" cy="683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A0F4E9-C15D-42C5-97AD-2034E517077C}"/>
              </a:ext>
            </a:extLst>
          </p:cNvPr>
          <p:cNvCxnSpPr>
            <a:cxnSpLocks/>
          </p:cNvCxnSpPr>
          <p:nvPr/>
        </p:nvCxnSpPr>
        <p:spPr>
          <a:xfrm>
            <a:off x="762001" y="652952"/>
            <a:ext cx="11250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18F66B4-BF94-0144-18D2-7BC22D4B8D53}"/>
              </a:ext>
            </a:extLst>
          </p:cNvPr>
          <p:cNvSpPr txBox="1">
            <a:spLocks/>
          </p:cNvSpPr>
          <p:nvPr/>
        </p:nvSpPr>
        <p:spPr>
          <a:xfrm>
            <a:off x="6932919" y="3965608"/>
            <a:ext cx="4800277" cy="2168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  <a:p>
            <a:pPr algn="l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FABIO VOLPE</a:t>
            </a:r>
          </a:p>
        </p:txBody>
      </p:sp>
      <p:pic>
        <p:nvPicPr>
          <p:cNvPr id="5" name="Immagine" descr="Immagine">
            <a:extLst>
              <a:ext uri="{FF2B5EF4-FFF2-40B4-BE49-F238E27FC236}">
                <a16:creationId xmlns:a16="http://schemas.microsoft.com/office/drawing/2014/main" id="{8231A7F0-8641-0B2F-115F-1CB415CDA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6018" y="5391145"/>
            <a:ext cx="2258311" cy="989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307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8073838" y="2084948"/>
            <a:ext cx="1634704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A1864C3-ED69-465B-8097-03A491392CB7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27C4AD81-37AF-4D64-733D-5DC54A97E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255A5155-BB48-7E03-04C3-FC8459F5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F9C36C0F-6FD9-5FC8-E6BF-0EBF4A18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0BB230F-AE09-22D2-EA2A-123D059CD3F1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E48C31DC-D7F9-E65C-09CD-652454B5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B556DEC6-8EED-63F0-F7EE-75D2ED9043EF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1761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8565818" y="2084948"/>
            <a:ext cx="1142724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A6FC48-3F72-9A1F-5702-666CA7DD0ABE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6AD29AC9-F84D-539D-5F58-90265D32E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23E9E70-CFEE-F545-5ECE-7524A896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71F21608-EC1A-D13B-B353-DF11A273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EB9CCA9-CB42-7FE2-3D7F-D662EA6EA645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B1280660-D47C-8B3D-414E-C52EB3473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D0406D5E-7FA7-AEB8-EBD9-B3C370CCC8EA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07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9084912" y="2084948"/>
            <a:ext cx="623630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067AA5A-56E7-3083-8B53-6E8236607F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D8CA7D06-98AC-6894-83DF-423C2F6F4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CE66F6ED-6333-A0AD-C951-6D1CA6D16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46D61FDA-D453-1F7E-DBB5-FB320129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6CCF93-D977-AA39-2B81-AA303522B946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880D3052-E7F5-980A-E199-B01C5F19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A5CC28D8-5583-C936-E539-4DA181F6742A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7934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ED3EB654-CF25-B4F1-B59B-B483D97C1D0B}"/>
              </a:ext>
            </a:extLst>
          </p:cNvPr>
          <p:cNvSpPr/>
          <p:nvPr/>
        </p:nvSpPr>
        <p:spPr>
          <a:xfrm>
            <a:off x="9859593" y="4049765"/>
            <a:ext cx="1081915" cy="22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>
                <a:solidFill>
                  <a:schemeClr val="tx1"/>
                </a:solidFill>
              </a:rPr>
              <a:t>Emission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028E722-A5F8-1FEB-9231-3F2BF288F7B7}"/>
              </a:ext>
            </a:extLst>
          </p:cNvPr>
          <p:cNvSpPr/>
          <p:nvPr/>
        </p:nvSpPr>
        <p:spPr>
          <a:xfrm>
            <a:off x="9907278" y="4369956"/>
            <a:ext cx="1081915" cy="22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>
                <a:solidFill>
                  <a:schemeClr val="tx1"/>
                </a:solidFill>
              </a:rPr>
              <a:t>Removal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9A29E2B9-A2EB-B198-18E5-D127E667245B}"/>
              </a:ext>
            </a:extLst>
          </p:cNvPr>
          <p:cNvSpPr/>
          <p:nvPr/>
        </p:nvSpPr>
        <p:spPr>
          <a:xfrm rot="10800000">
            <a:off x="9477955" y="4424770"/>
            <a:ext cx="580445" cy="7769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87911D9B-E772-B354-7847-B77024D1683C}"/>
              </a:ext>
            </a:extLst>
          </p:cNvPr>
          <p:cNvSpPr/>
          <p:nvPr/>
        </p:nvSpPr>
        <p:spPr>
          <a:xfrm rot="10800000">
            <a:off x="9477954" y="4164270"/>
            <a:ext cx="580445" cy="776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77DF328-8421-E113-2D0F-C5C3EAD0B241}"/>
              </a:ext>
            </a:extLst>
          </p:cNvPr>
          <p:cNvCxnSpPr/>
          <p:nvPr/>
        </p:nvCxnSpPr>
        <p:spPr>
          <a:xfrm>
            <a:off x="9400120" y="4063117"/>
            <a:ext cx="0" cy="2829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84CE415-A0A5-187E-36A4-26915DFF526A}"/>
              </a:ext>
            </a:extLst>
          </p:cNvPr>
          <p:cNvCxnSpPr/>
          <p:nvPr/>
        </p:nvCxnSpPr>
        <p:spPr>
          <a:xfrm>
            <a:off x="9409402" y="4334788"/>
            <a:ext cx="0" cy="282986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">
            <a:extLst>
              <a:ext uri="{FF2B5EF4-FFF2-40B4-BE49-F238E27FC236}">
                <a16:creationId xmlns:a16="http://schemas.microsoft.com/office/drawing/2014/main" id="{7C0590BF-A1B8-0AA2-B5F8-9C6CB465BADA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4" name="Picture 12">
            <a:extLst>
              <a:ext uri="{FF2B5EF4-FFF2-40B4-BE49-F238E27FC236}">
                <a16:creationId xmlns:a16="http://schemas.microsoft.com/office/drawing/2014/main" id="{BCEBE939-8845-8F40-F2A2-13DDCC86A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4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581888E8-E823-CC29-767D-6ECC9905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46" name="Rectangle 2">
            <a:extLst>
              <a:ext uri="{FF2B5EF4-FFF2-40B4-BE49-F238E27FC236}">
                <a16:creationId xmlns:a16="http://schemas.microsoft.com/office/drawing/2014/main" id="{C54E6AE7-BD33-0457-CF45-D440CB7D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D304EEC-F920-1085-4C2A-F2DDE0637B92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8" name="Immagine" descr="Immagine">
            <a:extLst>
              <a:ext uri="{FF2B5EF4-FFF2-40B4-BE49-F238E27FC236}">
                <a16:creationId xmlns:a16="http://schemas.microsoft.com/office/drawing/2014/main" id="{32E342AF-7C5F-2602-C695-F4C26AE6C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Box 5">
            <a:extLst>
              <a:ext uri="{FF2B5EF4-FFF2-40B4-BE49-F238E27FC236}">
                <a16:creationId xmlns:a16="http://schemas.microsoft.com/office/drawing/2014/main" id="{AA5EB788-6F82-FF96-E312-FE0277C22AAF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651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CFF9693-1A4B-C09B-60C3-5159CD09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328"/>
            <a:ext cx="5461615" cy="613096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99D8CD7-EA9E-F9B0-95C0-F0725C61C52C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BFAA1FC-92F7-ED21-B0ED-3B1C94B66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9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2D0D5824-339D-C0F1-0A46-385A00668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B17A0CA-3500-5475-2A52-966CFE97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32D5A5-DE74-EC6F-E407-2CAFA326C79B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FC475069-F357-9A6C-6C13-F75458B77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C54AFFC-3DCA-AE46-3DCC-8B2C910B0F4B}"/>
              </a:ext>
            </a:extLst>
          </p:cNvPr>
          <p:cNvSpPr txBox="1"/>
          <p:nvPr/>
        </p:nvSpPr>
        <p:spPr>
          <a:xfrm>
            <a:off x="2475446" y="2286648"/>
            <a:ext cx="354512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12093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6BFA0-D90C-BC77-630B-ECF2CE5C6F60}"/>
              </a:ext>
            </a:extLst>
          </p:cNvPr>
          <p:cNvSpPr txBox="1"/>
          <p:nvPr/>
        </p:nvSpPr>
        <p:spPr>
          <a:xfrm>
            <a:off x="2475446" y="856459"/>
            <a:ext cx="97001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In general, satellite data can support: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Monitoring and measuring carbon stocks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: map and monitor the extent and health of forests, wetlands, and other ecosystems that store carbon.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1F1F1F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Verifying carbon removal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: </a:t>
            </a:r>
            <a:r>
              <a:rPr lang="en-US" sz="2000" dirty="0">
                <a:solidFill>
                  <a:srgbClr val="1F1F1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provide evidence of carbon removal actions</a:t>
            </a:r>
            <a:endParaRPr lang="en-US" sz="2000" b="0" i="0" dirty="0">
              <a:solidFill>
                <a:srgbClr val="1F1F1F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320594-5CAE-215F-351B-690F15DB4A24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9829CD5-00DB-39D7-1317-F92174EAA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6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2A15B52E-45B1-28B1-9E65-A0366115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6677D41-2B1C-C836-8D88-B508699CC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9EBFD5-0786-B187-B1B0-EFF814EEDD77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CE7BAD5-2F5E-22E4-AB3C-99E6E636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D2E64C53-ECAA-FEED-A4A4-D6EE15D9596C}"/>
              </a:ext>
            </a:extLst>
          </p:cNvPr>
          <p:cNvSpPr txBox="1"/>
          <p:nvPr/>
        </p:nvSpPr>
        <p:spPr>
          <a:xfrm>
            <a:off x="3456682" y="20465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 err="1">
                <a:solidFill>
                  <a:srgbClr val="002060"/>
                </a:solidFill>
                <a:latin typeface="Aptos"/>
              </a:rPr>
              <a:t>Usage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of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satellite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images</a:t>
            </a:r>
            <a:endParaRPr lang="de-DE" sz="3600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12" name="Immagine 11" descr="Immagine che contiene erba, puntina, aria aperta, statico&#10;&#10;Descrizione generata automaticamente">
            <a:extLst>
              <a:ext uri="{FF2B5EF4-FFF2-40B4-BE49-F238E27FC236}">
                <a16:creationId xmlns:a16="http://schemas.microsoft.com/office/drawing/2014/main" id="{D2CF43FF-BE88-D21B-131E-7F7867A4F1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7"/>
          <a:stretch/>
        </p:blipFill>
        <p:spPr>
          <a:xfrm>
            <a:off x="2887452" y="2783095"/>
            <a:ext cx="9031727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253A7A38-706C-07BF-8B5B-25F58CC1E2F1}"/>
              </a:ext>
            </a:extLst>
          </p:cNvPr>
          <p:cNvSpPr/>
          <p:nvPr/>
        </p:nvSpPr>
        <p:spPr>
          <a:xfrm>
            <a:off x="3097026" y="1846219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3BD1C3-FF7A-D540-DA3F-9049FAAAA8CB}"/>
              </a:ext>
            </a:extLst>
          </p:cNvPr>
          <p:cNvSpPr/>
          <p:nvPr/>
        </p:nvSpPr>
        <p:spPr>
          <a:xfrm>
            <a:off x="2820756" y="3354500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D8F49A-1EEA-2302-FFC4-032A9CF1F004}"/>
              </a:ext>
            </a:extLst>
          </p:cNvPr>
          <p:cNvSpPr/>
          <p:nvPr/>
        </p:nvSpPr>
        <p:spPr>
          <a:xfrm>
            <a:off x="5221424" y="5370923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Verify</a:t>
            </a:r>
            <a:r>
              <a:rPr lang="it-IT" dirty="0"/>
              <a:t> actions and </a:t>
            </a:r>
            <a:r>
              <a:rPr lang="it-IT" dirty="0" err="1"/>
              <a:t>provide</a:t>
            </a:r>
            <a:r>
              <a:rPr lang="it-IT" dirty="0"/>
              <a:t> data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D565415-FAB3-59D1-9CB2-CC8EE3A9F8A1}"/>
              </a:ext>
            </a:extLst>
          </p:cNvPr>
          <p:cNvSpPr/>
          <p:nvPr/>
        </p:nvSpPr>
        <p:spPr>
          <a:xfrm>
            <a:off x="9319437" y="4578834"/>
            <a:ext cx="1988288" cy="861173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Define</a:t>
            </a:r>
            <a:r>
              <a:rPr lang="it-IT" dirty="0"/>
              <a:t> models for carbon </a:t>
            </a:r>
            <a:r>
              <a:rPr lang="it-IT" dirty="0" err="1"/>
              <a:t>removal</a:t>
            </a:r>
            <a:r>
              <a:rPr lang="it-IT" dirty="0"/>
              <a:t>/</a:t>
            </a:r>
            <a:r>
              <a:rPr lang="it-IT" dirty="0" err="1"/>
              <a:t>capture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2348F7E-0EAD-55C2-6477-702C9AF5270C}"/>
              </a:ext>
            </a:extLst>
          </p:cNvPr>
          <p:cNvSpPr/>
          <p:nvPr/>
        </p:nvSpPr>
        <p:spPr>
          <a:xfrm>
            <a:off x="9233058" y="1854954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Certify</a:t>
            </a:r>
            <a:r>
              <a:rPr lang="it-IT" dirty="0"/>
              <a:t> actions</a:t>
            </a:r>
          </a:p>
        </p:txBody>
      </p:sp>
      <p:pic>
        <p:nvPicPr>
          <p:cNvPr id="2" name="Elemento grafico 1" descr="Satellite con riempimento a tinta unita">
            <a:extLst>
              <a:ext uri="{FF2B5EF4-FFF2-40B4-BE49-F238E27FC236}">
                <a16:creationId xmlns:a16="http://schemas.microsoft.com/office/drawing/2014/main" id="{623D4A73-5B6F-FAB2-6182-50821A0EE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4916" y="4174309"/>
            <a:ext cx="1041102" cy="1041102"/>
          </a:xfrm>
          <a:prstGeom prst="rect">
            <a:avLst/>
          </a:prstGeom>
        </p:spPr>
      </p:pic>
      <p:pic>
        <p:nvPicPr>
          <p:cNvPr id="11" name="Elemento grafico 10" descr="Aula con riempimento a tinta unita">
            <a:extLst>
              <a:ext uri="{FF2B5EF4-FFF2-40B4-BE49-F238E27FC236}">
                <a16:creationId xmlns:a16="http://schemas.microsoft.com/office/drawing/2014/main" id="{78874918-687C-E064-B8F1-5B7B84410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9181" y="3545013"/>
            <a:ext cx="914400" cy="914400"/>
          </a:xfrm>
          <a:prstGeom prst="rect">
            <a:avLst/>
          </a:prstGeom>
        </p:spPr>
      </p:pic>
      <p:pic>
        <p:nvPicPr>
          <p:cNvPr id="14" name="Elemento grafico 13" descr="Documento con riempimento a tinta unita">
            <a:extLst>
              <a:ext uri="{FF2B5EF4-FFF2-40B4-BE49-F238E27FC236}">
                <a16:creationId xmlns:a16="http://schemas.microsoft.com/office/drawing/2014/main" id="{A6A79A48-F013-D5C4-BC1B-FE9FFDC27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0002" y="853420"/>
            <a:ext cx="914400" cy="914400"/>
          </a:xfrm>
          <a:prstGeom prst="rect">
            <a:avLst/>
          </a:prstGeom>
        </p:spPr>
      </p:pic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0FCAA7E9-D624-7363-7E3B-3D026A374BEA}"/>
              </a:ext>
            </a:extLst>
          </p:cNvPr>
          <p:cNvSpPr/>
          <p:nvPr/>
        </p:nvSpPr>
        <p:spPr>
          <a:xfrm rot="20723669">
            <a:off x="7593158" y="5115624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9FF81719-207B-1B2D-0795-1EC0D621E211}"/>
              </a:ext>
            </a:extLst>
          </p:cNvPr>
          <p:cNvSpPr/>
          <p:nvPr/>
        </p:nvSpPr>
        <p:spPr>
          <a:xfrm rot="5099555">
            <a:off x="10118926" y="3377073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bidirezionale orizzontale 22">
            <a:extLst>
              <a:ext uri="{FF2B5EF4-FFF2-40B4-BE49-F238E27FC236}">
                <a16:creationId xmlns:a16="http://schemas.microsoft.com/office/drawing/2014/main" id="{0D4E3FA3-B8EA-2551-1F1D-28ADD07BBA33}"/>
              </a:ext>
            </a:extLst>
          </p:cNvPr>
          <p:cNvSpPr/>
          <p:nvPr/>
        </p:nvSpPr>
        <p:spPr>
          <a:xfrm rot="618614">
            <a:off x="7498249" y="1797167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35F5826D-5A6D-B2FF-A998-CA87D8CCBA61}"/>
              </a:ext>
            </a:extLst>
          </p:cNvPr>
          <p:cNvSpPr/>
          <p:nvPr/>
        </p:nvSpPr>
        <p:spPr>
          <a:xfrm rot="19542429">
            <a:off x="4761780" y="2195572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Elemento grafico 27" descr="Monete con riempimento a tinta unita">
            <a:extLst>
              <a:ext uri="{FF2B5EF4-FFF2-40B4-BE49-F238E27FC236}">
                <a16:creationId xmlns:a16="http://schemas.microsoft.com/office/drawing/2014/main" id="{2B96EAF1-5077-CA46-88F6-565CABEC3E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85417" y="1150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562162" y="1065307"/>
            <a:ext cx="8934596" cy="5027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Planting trees on agricultural land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Mantaining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winter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cover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rotation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Usage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organic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fertilizers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chemical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fertilizers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Reduce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pesticides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herbicides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insecticides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Mantaining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ecological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features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along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water bodies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burning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Mantaning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grass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woody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cultivation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Limiting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actions on the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terrain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when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ploughing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Adopt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precision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farming techniques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Adopt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rice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cultivation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tecniques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with low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methan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emissions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A503E3AB-7A23-5BE8-F1AD-027DC5CBFDDE}"/>
              </a:ext>
            </a:extLst>
          </p:cNvPr>
          <p:cNvSpPr/>
          <p:nvPr/>
        </p:nvSpPr>
        <p:spPr>
          <a:xfrm>
            <a:off x="9218252" y="1274388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9460A9-3CD1-8F97-6E64-908D3EFE7967}"/>
              </a:ext>
            </a:extLst>
          </p:cNvPr>
          <p:cNvSpPr/>
          <p:nvPr/>
        </p:nvSpPr>
        <p:spPr>
          <a:xfrm>
            <a:off x="8941982" y="2782669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</p:spTree>
    <p:extLst>
      <p:ext uri="{BB962C8B-B14F-4D97-AF65-F5344CB8AC3E}">
        <p14:creationId xmlns:p14="http://schemas.microsoft.com/office/powerpoint/2010/main" val="75423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061" y="211677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The 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space-based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solution</a:t>
            </a:r>
            <a:endParaRPr lang="de-DE" sz="3600" dirty="0">
              <a:solidFill>
                <a:srgbClr val="002060"/>
              </a:solidFill>
              <a:latin typeface="Apto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2562162" y="1065307"/>
            <a:ext cx="8934596" cy="5027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Planting trees on agricultural land</a:t>
            </a:r>
            <a:endParaRPr lang="it-IT" kern="100" dirty="0">
              <a:solidFill>
                <a:srgbClr val="00CC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Mantaining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winter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cover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rotation</a:t>
            </a:r>
            <a:endParaRPr lang="it-IT" kern="100" dirty="0">
              <a:solidFill>
                <a:srgbClr val="00CC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Usage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organic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fertilizers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chemical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fertilizers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Reduce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pesticides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herbicides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insecticides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Mantaining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ecological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features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along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water bodies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Avoiding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crop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burning</a:t>
            </a:r>
            <a:endParaRPr lang="it-IT" kern="100" dirty="0">
              <a:solidFill>
                <a:srgbClr val="00CC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Mantaning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grass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woody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cultivation</a:t>
            </a:r>
            <a:endParaRPr lang="it-IT" kern="100" dirty="0">
              <a:solidFill>
                <a:srgbClr val="00CC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Limiting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actions on the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terrain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when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ploughing</a:t>
            </a:r>
            <a:endParaRPr lang="it-IT" kern="100" dirty="0">
              <a:solidFill>
                <a:srgbClr val="252525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Adopt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precision</a:t>
            </a:r>
            <a:r>
              <a:rPr lang="it-IT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farming techniques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Adopt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rice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cultivation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tecniques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with low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methan</a:t>
            </a:r>
            <a:r>
              <a:rPr lang="it-IT" kern="100" dirty="0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rgbClr val="00CC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emissions</a:t>
            </a:r>
            <a:endParaRPr lang="it-IT" kern="100" dirty="0">
              <a:solidFill>
                <a:srgbClr val="00CC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A503E3AB-7A23-5BE8-F1AD-027DC5CBFDDE}"/>
              </a:ext>
            </a:extLst>
          </p:cNvPr>
          <p:cNvSpPr/>
          <p:nvPr/>
        </p:nvSpPr>
        <p:spPr>
          <a:xfrm>
            <a:off x="9218252" y="1274388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9460A9-3CD1-8F97-6E64-908D3EFE7967}"/>
              </a:ext>
            </a:extLst>
          </p:cNvPr>
          <p:cNvSpPr/>
          <p:nvPr/>
        </p:nvSpPr>
        <p:spPr>
          <a:xfrm>
            <a:off x="8941982" y="2782669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</p:spTree>
    <p:extLst>
      <p:ext uri="{BB962C8B-B14F-4D97-AF65-F5344CB8AC3E}">
        <p14:creationId xmlns:p14="http://schemas.microsoft.com/office/powerpoint/2010/main" val="174985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253A7A38-706C-07BF-8B5B-25F58CC1E2F1}"/>
              </a:ext>
            </a:extLst>
          </p:cNvPr>
          <p:cNvSpPr/>
          <p:nvPr/>
        </p:nvSpPr>
        <p:spPr>
          <a:xfrm>
            <a:off x="3097026" y="1846219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3BD1C3-FF7A-D540-DA3F-9049FAAAA8CB}"/>
              </a:ext>
            </a:extLst>
          </p:cNvPr>
          <p:cNvSpPr/>
          <p:nvPr/>
        </p:nvSpPr>
        <p:spPr>
          <a:xfrm>
            <a:off x="2820756" y="3354500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D8F49A-1EEA-2302-FFC4-032A9CF1F004}"/>
              </a:ext>
            </a:extLst>
          </p:cNvPr>
          <p:cNvSpPr/>
          <p:nvPr/>
        </p:nvSpPr>
        <p:spPr>
          <a:xfrm>
            <a:off x="5221424" y="5370923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Verify</a:t>
            </a:r>
            <a:r>
              <a:rPr lang="it-IT" dirty="0"/>
              <a:t> actions and </a:t>
            </a:r>
            <a:r>
              <a:rPr lang="it-IT" dirty="0" err="1"/>
              <a:t>provide</a:t>
            </a:r>
            <a:r>
              <a:rPr lang="it-IT" dirty="0"/>
              <a:t> data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D565415-FAB3-59D1-9CB2-CC8EE3A9F8A1}"/>
              </a:ext>
            </a:extLst>
          </p:cNvPr>
          <p:cNvSpPr/>
          <p:nvPr/>
        </p:nvSpPr>
        <p:spPr>
          <a:xfrm>
            <a:off x="9319437" y="4578834"/>
            <a:ext cx="1988288" cy="861173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Define</a:t>
            </a:r>
            <a:r>
              <a:rPr lang="it-IT" dirty="0"/>
              <a:t> models for carbon </a:t>
            </a:r>
            <a:r>
              <a:rPr lang="it-IT" dirty="0" err="1"/>
              <a:t>removal</a:t>
            </a:r>
            <a:r>
              <a:rPr lang="it-IT" dirty="0"/>
              <a:t>/</a:t>
            </a:r>
            <a:r>
              <a:rPr lang="it-IT" dirty="0" err="1"/>
              <a:t>capture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2348F7E-0EAD-55C2-6477-702C9AF5270C}"/>
              </a:ext>
            </a:extLst>
          </p:cNvPr>
          <p:cNvSpPr/>
          <p:nvPr/>
        </p:nvSpPr>
        <p:spPr>
          <a:xfrm>
            <a:off x="9233058" y="1854954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Certify</a:t>
            </a:r>
            <a:r>
              <a:rPr lang="it-IT" dirty="0"/>
              <a:t> actions</a:t>
            </a:r>
          </a:p>
        </p:txBody>
      </p:sp>
      <p:pic>
        <p:nvPicPr>
          <p:cNvPr id="2" name="Elemento grafico 1" descr="Satellite con riempimento a tinta unita">
            <a:extLst>
              <a:ext uri="{FF2B5EF4-FFF2-40B4-BE49-F238E27FC236}">
                <a16:creationId xmlns:a16="http://schemas.microsoft.com/office/drawing/2014/main" id="{623D4A73-5B6F-FAB2-6182-50821A0EE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4916" y="4174309"/>
            <a:ext cx="1041102" cy="1041102"/>
          </a:xfrm>
          <a:prstGeom prst="rect">
            <a:avLst/>
          </a:prstGeom>
        </p:spPr>
      </p:pic>
      <p:pic>
        <p:nvPicPr>
          <p:cNvPr id="11" name="Elemento grafico 10" descr="Aula con riempimento a tinta unita">
            <a:extLst>
              <a:ext uri="{FF2B5EF4-FFF2-40B4-BE49-F238E27FC236}">
                <a16:creationId xmlns:a16="http://schemas.microsoft.com/office/drawing/2014/main" id="{78874918-687C-E064-B8F1-5B7B84410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9181" y="3545013"/>
            <a:ext cx="914400" cy="914400"/>
          </a:xfrm>
          <a:prstGeom prst="rect">
            <a:avLst/>
          </a:prstGeom>
        </p:spPr>
      </p:pic>
      <p:pic>
        <p:nvPicPr>
          <p:cNvPr id="14" name="Elemento grafico 13" descr="Documento con riempimento a tinta unita">
            <a:extLst>
              <a:ext uri="{FF2B5EF4-FFF2-40B4-BE49-F238E27FC236}">
                <a16:creationId xmlns:a16="http://schemas.microsoft.com/office/drawing/2014/main" id="{A6A79A48-F013-D5C4-BC1B-FE9FFDC27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0002" y="853420"/>
            <a:ext cx="914400" cy="914400"/>
          </a:xfrm>
          <a:prstGeom prst="rect">
            <a:avLst/>
          </a:prstGeom>
        </p:spPr>
      </p:pic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0FCAA7E9-D624-7363-7E3B-3D026A374BEA}"/>
              </a:ext>
            </a:extLst>
          </p:cNvPr>
          <p:cNvSpPr/>
          <p:nvPr/>
        </p:nvSpPr>
        <p:spPr>
          <a:xfrm rot="20723669">
            <a:off x="7593158" y="5115624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9FF81719-207B-1B2D-0795-1EC0D621E211}"/>
              </a:ext>
            </a:extLst>
          </p:cNvPr>
          <p:cNvSpPr/>
          <p:nvPr/>
        </p:nvSpPr>
        <p:spPr>
          <a:xfrm rot="5099555">
            <a:off x="10118926" y="3377073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bidirezionale orizzontale 22">
            <a:extLst>
              <a:ext uri="{FF2B5EF4-FFF2-40B4-BE49-F238E27FC236}">
                <a16:creationId xmlns:a16="http://schemas.microsoft.com/office/drawing/2014/main" id="{0D4E3FA3-B8EA-2551-1F1D-28ADD07BBA33}"/>
              </a:ext>
            </a:extLst>
          </p:cNvPr>
          <p:cNvSpPr/>
          <p:nvPr/>
        </p:nvSpPr>
        <p:spPr>
          <a:xfrm rot="618614">
            <a:off x="7498249" y="1797167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35F5826D-5A6D-B2FF-A998-CA87D8CCBA61}"/>
              </a:ext>
            </a:extLst>
          </p:cNvPr>
          <p:cNvSpPr/>
          <p:nvPr/>
        </p:nvSpPr>
        <p:spPr>
          <a:xfrm rot="19542429">
            <a:off x="4761780" y="2195572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Elemento grafico 27" descr="Monete con riempimento a tinta unita">
            <a:extLst>
              <a:ext uri="{FF2B5EF4-FFF2-40B4-BE49-F238E27FC236}">
                <a16:creationId xmlns:a16="http://schemas.microsoft.com/office/drawing/2014/main" id="{2B96EAF1-5077-CA46-88F6-565CABEC3E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85417" y="1150360"/>
            <a:ext cx="914400" cy="9144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381A083D-5AF6-8C80-4624-1B0F95EF09C4}"/>
              </a:ext>
            </a:extLst>
          </p:cNvPr>
          <p:cNvSpPr/>
          <p:nvPr/>
        </p:nvSpPr>
        <p:spPr>
          <a:xfrm rot="21102196">
            <a:off x="4678326" y="4104167"/>
            <a:ext cx="7155711" cy="2323855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2102070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5" y="252305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7875" y="18522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The 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space-based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solution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1" y="1384696"/>
            <a:ext cx="1549220" cy="14761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E56C6A0-EDB8-ECD2-E530-FBCFF1155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227" y="857516"/>
            <a:ext cx="5201570" cy="58762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9E8362-9825-2CDD-AA2D-E96FC46385DA}"/>
              </a:ext>
            </a:extLst>
          </p:cNvPr>
          <p:cNvSpPr txBox="1">
            <a:spLocks/>
          </p:cNvSpPr>
          <p:nvPr/>
        </p:nvSpPr>
        <p:spPr>
          <a:xfrm>
            <a:off x="179283" y="4134678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4D4BF3A4-A7AC-08D1-F4C7-BAC4DA755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91" y="6138407"/>
            <a:ext cx="1249964" cy="547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625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E3679D-3187-6375-51DB-9C21F4CF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02" y="3047086"/>
            <a:ext cx="6572058" cy="34079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BE368D-AED7-FB6D-E364-97B988221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80" y="1016123"/>
            <a:ext cx="1596484" cy="184246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7225EBE-EEC7-D2DE-2049-CB2C4A5951FA}"/>
              </a:ext>
            </a:extLst>
          </p:cNvPr>
          <p:cNvCxnSpPr>
            <a:stCxn id="3" idx="2"/>
          </p:cNvCxnSpPr>
          <p:nvPr/>
        </p:nvCxnSpPr>
        <p:spPr>
          <a:xfrm>
            <a:off x="3896222" y="2858591"/>
            <a:ext cx="3773756" cy="2254033"/>
          </a:xfrm>
          <a:prstGeom prst="straightConnector1">
            <a:avLst/>
          </a:prstGeom>
          <a:ln w="38100">
            <a:solidFill>
              <a:srgbClr val="6EAA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C2851BAC-1B65-1B3C-6F57-5CB62D0AB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66" y="1033696"/>
            <a:ext cx="1564871" cy="182489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C41543D-955B-C5A2-5268-C2A4E3D0E1CB}"/>
              </a:ext>
            </a:extLst>
          </p:cNvPr>
          <p:cNvCxnSpPr>
            <a:stCxn id="5" idx="2"/>
          </p:cNvCxnSpPr>
          <p:nvPr/>
        </p:nvCxnSpPr>
        <p:spPr>
          <a:xfrm>
            <a:off x="6241502" y="2858591"/>
            <a:ext cx="2193078" cy="1540160"/>
          </a:xfrm>
          <a:prstGeom prst="straightConnector1">
            <a:avLst/>
          </a:prstGeom>
          <a:ln w="38100">
            <a:solidFill>
              <a:srgbClr val="6EAA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3C7802A-172F-887D-D00F-5F6DEC74C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348" y="1044228"/>
            <a:ext cx="1473594" cy="18143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59692F6-F757-EA95-8B8E-A20B05F46BBC}"/>
              </a:ext>
            </a:extLst>
          </p:cNvPr>
          <p:cNvCxnSpPr>
            <a:stCxn id="7" idx="2"/>
          </p:cNvCxnSpPr>
          <p:nvPr/>
        </p:nvCxnSpPr>
        <p:spPr>
          <a:xfrm>
            <a:off x="8644145" y="2858591"/>
            <a:ext cx="381391" cy="898476"/>
          </a:xfrm>
          <a:prstGeom prst="straightConnector1">
            <a:avLst/>
          </a:prstGeom>
          <a:ln w="38100">
            <a:solidFill>
              <a:srgbClr val="6EAA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D51F0145-4876-1AD2-C66D-00229B107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145" y="1067029"/>
            <a:ext cx="1480717" cy="176876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EBEBF65-AC53-EB68-338E-E253B8718D7D}"/>
              </a:ext>
            </a:extLst>
          </p:cNvPr>
          <p:cNvCxnSpPr>
            <a:stCxn id="9" idx="2"/>
          </p:cNvCxnSpPr>
          <p:nvPr/>
        </p:nvCxnSpPr>
        <p:spPr>
          <a:xfrm flipH="1">
            <a:off x="10015258" y="2835789"/>
            <a:ext cx="1061246" cy="2276835"/>
          </a:xfrm>
          <a:prstGeom prst="straightConnector1">
            <a:avLst/>
          </a:prstGeom>
          <a:ln w="38100">
            <a:solidFill>
              <a:srgbClr val="6EAA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31135589-02EB-E05F-21C4-D4EC375DA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687" y="4244740"/>
            <a:ext cx="2025699" cy="24086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12" name="Connettore 1 19">
            <a:extLst>
              <a:ext uri="{FF2B5EF4-FFF2-40B4-BE49-F238E27FC236}">
                <a16:creationId xmlns:a16="http://schemas.microsoft.com/office/drawing/2014/main" id="{9A688D0D-2DAB-18AC-8EB8-4A0AD2CC4FC4}"/>
              </a:ext>
            </a:extLst>
          </p:cNvPr>
          <p:cNvCxnSpPr/>
          <p:nvPr/>
        </p:nvCxnSpPr>
        <p:spPr>
          <a:xfrm flipH="1" flipV="1">
            <a:off x="5093368" y="3516435"/>
            <a:ext cx="9805" cy="220095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5">
            <a:extLst>
              <a:ext uri="{FF2B5EF4-FFF2-40B4-BE49-F238E27FC236}">
                <a16:creationId xmlns:a16="http://schemas.microsoft.com/office/drawing/2014/main" id="{FCFCA9FA-5182-E740-094D-CF2231F0ACB5}"/>
              </a:ext>
            </a:extLst>
          </p:cNvPr>
          <p:cNvCxnSpPr/>
          <p:nvPr/>
        </p:nvCxnSpPr>
        <p:spPr>
          <a:xfrm flipH="1" flipV="1">
            <a:off x="8267991" y="3486767"/>
            <a:ext cx="9805" cy="220095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8">
            <a:extLst>
              <a:ext uri="{FF2B5EF4-FFF2-40B4-BE49-F238E27FC236}">
                <a16:creationId xmlns:a16="http://schemas.microsoft.com/office/drawing/2014/main" id="{261AA1DD-54AB-2337-5855-EA9F6F32541C}"/>
              </a:ext>
            </a:extLst>
          </p:cNvPr>
          <p:cNvCxnSpPr/>
          <p:nvPr/>
        </p:nvCxnSpPr>
        <p:spPr>
          <a:xfrm flipH="1" flipV="1">
            <a:off x="7555452" y="3509569"/>
            <a:ext cx="9805" cy="2200958"/>
          </a:xfrm>
          <a:prstGeom prst="line">
            <a:avLst/>
          </a:prstGeom>
          <a:ln>
            <a:solidFill>
              <a:srgbClr val="0099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20">
            <a:extLst>
              <a:ext uri="{FF2B5EF4-FFF2-40B4-BE49-F238E27FC236}">
                <a16:creationId xmlns:a16="http://schemas.microsoft.com/office/drawing/2014/main" id="{710BCE4B-F8E6-4641-E810-76874E15EA30}"/>
              </a:ext>
            </a:extLst>
          </p:cNvPr>
          <p:cNvCxnSpPr/>
          <p:nvPr/>
        </p:nvCxnSpPr>
        <p:spPr>
          <a:xfrm flipH="1" flipV="1">
            <a:off x="9400016" y="3516435"/>
            <a:ext cx="9805" cy="2200958"/>
          </a:xfrm>
          <a:prstGeom prst="line">
            <a:avLst/>
          </a:prstGeom>
          <a:ln>
            <a:solidFill>
              <a:srgbClr val="0099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21">
            <a:extLst>
              <a:ext uri="{FF2B5EF4-FFF2-40B4-BE49-F238E27FC236}">
                <a16:creationId xmlns:a16="http://schemas.microsoft.com/office/drawing/2014/main" id="{13E31D98-9C58-393D-6946-ADDEC3DBD6DF}"/>
              </a:ext>
            </a:extLst>
          </p:cNvPr>
          <p:cNvCxnSpPr/>
          <p:nvPr/>
        </p:nvCxnSpPr>
        <p:spPr>
          <a:xfrm flipH="1" flipV="1">
            <a:off x="9141040" y="3486767"/>
            <a:ext cx="9805" cy="2200958"/>
          </a:xfrm>
          <a:prstGeom prst="line">
            <a:avLst/>
          </a:prstGeom>
          <a:ln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1 22">
            <a:extLst>
              <a:ext uri="{FF2B5EF4-FFF2-40B4-BE49-F238E27FC236}">
                <a16:creationId xmlns:a16="http://schemas.microsoft.com/office/drawing/2014/main" id="{5803E9F6-2E95-9547-1266-452C7BBCD0F0}"/>
              </a:ext>
            </a:extLst>
          </p:cNvPr>
          <p:cNvCxnSpPr/>
          <p:nvPr/>
        </p:nvCxnSpPr>
        <p:spPr>
          <a:xfrm flipH="1" flipV="1">
            <a:off x="10259534" y="3516435"/>
            <a:ext cx="9805" cy="2200958"/>
          </a:xfrm>
          <a:prstGeom prst="line">
            <a:avLst/>
          </a:prstGeom>
          <a:ln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3782FC4-3D92-3206-EE55-17B135286B71}"/>
              </a:ext>
            </a:extLst>
          </p:cNvPr>
          <p:cNvCxnSpPr/>
          <p:nvPr/>
        </p:nvCxnSpPr>
        <p:spPr>
          <a:xfrm>
            <a:off x="5103173" y="3757067"/>
            <a:ext cx="316481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41CB421-DA32-BF7E-D275-FF28D0113F79}"/>
              </a:ext>
            </a:extLst>
          </p:cNvPr>
          <p:cNvCxnSpPr/>
          <p:nvPr/>
        </p:nvCxnSpPr>
        <p:spPr>
          <a:xfrm>
            <a:off x="7555452" y="3628671"/>
            <a:ext cx="1854369" cy="0"/>
          </a:xfrm>
          <a:prstGeom prst="straightConnector1">
            <a:avLst/>
          </a:prstGeom>
          <a:ln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34B0197-B56E-2F4F-816A-A1A8BA8F8A02}"/>
              </a:ext>
            </a:extLst>
          </p:cNvPr>
          <p:cNvCxnSpPr/>
          <p:nvPr/>
        </p:nvCxnSpPr>
        <p:spPr>
          <a:xfrm>
            <a:off x="9150845" y="3757067"/>
            <a:ext cx="1108689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6">
            <a:extLst>
              <a:ext uri="{FF2B5EF4-FFF2-40B4-BE49-F238E27FC236}">
                <a16:creationId xmlns:a16="http://schemas.microsoft.com/office/drawing/2014/main" id="{09ECDE3B-3776-5DF6-FE57-FC72A155BB22}"/>
              </a:ext>
            </a:extLst>
          </p:cNvPr>
          <p:cNvSpPr/>
          <p:nvPr/>
        </p:nvSpPr>
        <p:spPr>
          <a:xfrm>
            <a:off x="5590674" y="3516435"/>
            <a:ext cx="1828800" cy="176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rgbClr val="FF0000"/>
                </a:solidFill>
              </a:rPr>
              <a:t>PLOUGHING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Rettangolo arrotondato 27">
            <a:extLst>
              <a:ext uri="{FF2B5EF4-FFF2-40B4-BE49-F238E27FC236}">
                <a16:creationId xmlns:a16="http://schemas.microsoft.com/office/drawing/2014/main" id="{1E6A393E-2FC2-61A3-654B-6FC4268FBA55}"/>
              </a:ext>
            </a:extLst>
          </p:cNvPr>
          <p:cNvSpPr/>
          <p:nvPr/>
        </p:nvSpPr>
        <p:spPr>
          <a:xfrm>
            <a:off x="7565257" y="3381256"/>
            <a:ext cx="1828800" cy="176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rgbClr val="009900"/>
                </a:solidFill>
              </a:rPr>
              <a:t>GROWTH</a:t>
            </a:r>
            <a:endParaRPr lang="en-US" sz="1050" dirty="0">
              <a:solidFill>
                <a:srgbClr val="009900"/>
              </a:solidFill>
            </a:endParaRPr>
          </a:p>
        </p:txBody>
      </p:sp>
      <p:sp>
        <p:nvSpPr>
          <p:cNvPr id="23" name="Rettangolo arrotondato 28">
            <a:extLst>
              <a:ext uri="{FF2B5EF4-FFF2-40B4-BE49-F238E27FC236}">
                <a16:creationId xmlns:a16="http://schemas.microsoft.com/office/drawing/2014/main" id="{441D3501-AD97-6A7A-F363-9A0C55F0CC16}"/>
              </a:ext>
            </a:extLst>
          </p:cNvPr>
          <p:cNvSpPr/>
          <p:nvPr/>
        </p:nvSpPr>
        <p:spPr>
          <a:xfrm>
            <a:off x="8861776" y="3524417"/>
            <a:ext cx="1828800" cy="176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rgbClr val="0070C0"/>
                </a:solidFill>
              </a:rPr>
              <a:t>HARVESTING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D6440F38-BE10-B561-37FD-1FBBB144C195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459B174E-2954-6AE7-ECBD-539196D621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26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C098B721-CE44-B209-F956-73F93ED63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4EDB6006-8CA0-B256-634B-9A75FD81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9E49808-B526-2720-B490-54A7EF103892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29" name="Immagine" descr="Immagine">
            <a:extLst>
              <a:ext uri="{FF2B5EF4-FFF2-40B4-BE49-F238E27FC236}">
                <a16:creationId xmlns:a16="http://schemas.microsoft.com/office/drawing/2014/main" id="{7D0F72FA-06E9-1E65-F21E-541DA4DE3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Box 5">
            <a:extLst>
              <a:ext uri="{FF2B5EF4-FFF2-40B4-BE49-F238E27FC236}">
                <a16:creationId xmlns:a16="http://schemas.microsoft.com/office/drawing/2014/main" id="{6628F721-29F0-CC1B-A415-B37B9B59F79B}"/>
              </a:ext>
            </a:extLst>
          </p:cNvPr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35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253A7A38-706C-07BF-8B5B-25F58CC1E2F1}"/>
              </a:ext>
            </a:extLst>
          </p:cNvPr>
          <p:cNvSpPr/>
          <p:nvPr/>
        </p:nvSpPr>
        <p:spPr>
          <a:xfrm>
            <a:off x="3097026" y="1846219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3BD1C3-FF7A-D540-DA3F-9049FAAAA8CB}"/>
              </a:ext>
            </a:extLst>
          </p:cNvPr>
          <p:cNvSpPr/>
          <p:nvPr/>
        </p:nvSpPr>
        <p:spPr>
          <a:xfrm>
            <a:off x="2820756" y="3354500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D8F49A-1EEA-2302-FFC4-032A9CF1F004}"/>
              </a:ext>
            </a:extLst>
          </p:cNvPr>
          <p:cNvSpPr/>
          <p:nvPr/>
        </p:nvSpPr>
        <p:spPr>
          <a:xfrm>
            <a:off x="5221424" y="5370923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Verify</a:t>
            </a:r>
            <a:r>
              <a:rPr lang="it-IT" dirty="0"/>
              <a:t> actions and </a:t>
            </a:r>
            <a:r>
              <a:rPr lang="it-IT" dirty="0" err="1"/>
              <a:t>provide</a:t>
            </a:r>
            <a:r>
              <a:rPr lang="it-IT" dirty="0"/>
              <a:t> data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D565415-FAB3-59D1-9CB2-CC8EE3A9F8A1}"/>
              </a:ext>
            </a:extLst>
          </p:cNvPr>
          <p:cNvSpPr/>
          <p:nvPr/>
        </p:nvSpPr>
        <p:spPr>
          <a:xfrm>
            <a:off x="9319437" y="4578834"/>
            <a:ext cx="1988288" cy="861173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Define</a:t>
            </a:r>
            <a:r>
              <a:rPr lang="it-IT" dirty="0"/>
              <a:t> models for carbon </a:t>
            </a:r>
            <a:r>
              <a:rPr lang="it-IT" dirty="0" err="1"/>
              <a:t>removal</a:t>
            </a:r>
            <a:r>
              <a:rPr lang="it-IT" dirty="0"/>
              <a:t>/</a:t>
            </a:r>
            <a:r>
              <a:rPr lang="it-IT" dirty="0" err="1"/>
              <a:t>capture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2348F7E-0EAD-55C2-6477-702C9AF5270C}"/>
              </a:ext>
            </a:extLst>
          </p:cNvPr>
          <p:cNvSpPr/>
          <p:nvPr/>
        </p:nvSpPr>
        <p:spPr>
          <a:xfrm>
            <a:off x="9233058" y="1854954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Certify</a:t>
            </a:r>
            <a:r>
              <a:rPr lang="it-IT" dirty="0"/>
              <a:t> actions</a:t>
            </a:r>
          </a:p>
        </p:txBody>
      </p:sp>
      <p:pic>
        <p:nvPicPr>
          <p:cNvPr id="2" name="Elemento grafico 1" descr="Satellite con riempimento a tinta unita">
            <a:extLst>
              <a:ext uri="{FF2B5EF4-FFF2-40B4-BE49-F238E27FC236}">
                <a16:creationId xmlns:a16="http://schemas.microsoft.com/office/drawing/2014/main" id="{623D4A73-5B6F-FAB2-6182-50821A0EE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4916" y="4174309"/>
            <a:ext cx="1041102" cy="1041102"/>
          </a:xfrm>
          <a:prstGeom prst="rect">
            <a:avLst/>
          </a:prstGeom>
        </p:spPr>
      </p:pic>
      <p:pic>
        <p:nvPicPr>
          <p:cNvPr id="11" name="Elemento grafico 10" descr="Aula con riempimento a tinta unita">
            <a:extLst>
              <a:ext uri="{FF2B5EF4-FFF2-40B4-BE49-F238E27FC236}">
                <a16:creationId xmlns:a16="http://schemas.microsoft.com/office/drawing/2014/main" id="{78874918-687C-E064-B8F1-5B7B84410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9181" y="3545013"/>
            <a:ext cx="914400" cy="914400"/>
          </a:xfrm>
          <a:prstGeom prst="rect">
            <a:avLst/>
          </a:prstGeom>
        </p:spPr>
      </p:pic>
      <p:pic>
        <p:nvPicPr>
          <p:cNvPr id="14" name="Elemento grafico 13" descr="Documento con riempimento a tinta unita">
            <a:extLst>
              <a:ext uri="{FF2B5EF4-FFF2-40B4-BE49-F238E27FC236}">
                <a16:creationId xmlns:a16="http://schemas.microsoft.com/office/drawing/2014/main" id="{A6A79A48-F013-D5C4-BC1B-FE9FFDC27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0002" y="853420"/>
            <a:ext cx="914400" cy="914400"/>
          </a:xfrm>
          <a:prstGeom prst="rect">
            <a:avLst/>
          </a:prstGeom>
        </p:spPr>
      </p:pic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0FCAA7E9-D624-7363-7E3B-3D026A374BEA}"/>
              </a:ext>
            </a:extLst>
          </p:cNvPr>
          <p:cNvSpPr/>
          <p:nvPr/>
        </p:nvSpPr>
        <p:spPr>
          <a:xfrm rot="20723669">
            <a:off x="7593158" y="5115624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9FF81719-207B-1B2D-0795-1EC0D621E211}"/>
              </a:ext>
            </a:extLst>
          </p:cNvPr>
          <p:cNvSpPr/>
          <p:nvPr/>
        </p:nvSpPr>
        <p:spPr>
          <a:xfrm rot="5099555">
            <a:off x="10118926" y="3377073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bidirezionale orizzontale 22">
            <a:extLst>
              <a:ext uri="{FF2B5EF4-FFF2-40B4-BE49-F238E27FC236}">
                <a16:creationId xmlns:a16="http://schemas.microsoft.com/office/drawing/2014/main" id="{0D4E3FA3-B8EA-2551-1F1D-28ADD07BBA33}"/>
              </a:ext>
            </a:extLst>
          </p:cNvPr>
          <p:cNvSpPr/>
          <p:nvPr/>
        </p:nvSpPr>
        <p:spPr>
          <a:xfrm rot="618614">
            <a:off x="7498249" y="1797167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35F5826D-5A6D-B2FF-A998-CA87D8CCBA61}"/>
              </a:ext>
            </a:extLst>
          </p:cNvPr>
          <p:cNvSpPr/>
          <p:nvPr/>
        </p:nvSpPr>
        <p:spPr>
          <a:xfrm rot="19542429">
            <a:off x="4761780" y="2195572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Elemento grafico 27" descr="Monete con riempimento a tinta unita">
            <a:extLst>
              <a:ext uri="{FF2B5EF4-FFF2-40B4-BE49-F238E27FC236}">
                <a16:creationId xmlns:a16="http://schemas.microsoft.com/office/drawing/2014/main" id="{2B96EAF1-5077-CA46-88F6-565CABEC3E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85417" y="1150360"/>
            <a:ext cx="914400" cy="9144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381A083D-5AF6-8C80-4624-1B0F95EF09C4}"/>
              </a:ext>
            </a:extLst>
          </p:cNvPr>
          <p:cNvSpPr/>
          <p:nvPr/>
        </p:nvSpPr>
        <p:spPr>
          <a:xfrm rot="21102196">
            <a:off x="4678326" y="4104167"/>
            <a:ext cx="7155711" cy="2323855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F1165E2-1715-9231-5A57-67B65372F02E}"/>
              </a:ext>
            </a:extLst>
          </p:cNvPr>
          <p:cNvSpPr/>
          <p:nvPr/>
        </p:nvSpPr>
        <p:spPr>
          <a:xfrm rot="19836475">
            <a:off x="4248533" y="1946681"/>
            <a:ext cx="8015295" cy="306118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8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489" y="128690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6F3045-9B1C-0BD8-D76B-AA7BBC299C43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BCD5AA0-AB0C-3A07-23AB-B4D0F90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5253574-3E0A-36A2-10B1-98109DAC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4F7D3CA-18CC-015F-9107-7B84E37D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16252-80F7-8F81-2AF2-AF0CABB5C11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A23F9913-3692-626E-DE3C-25D961E4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253A7A38-706C-07BF-8B5B-25F58CC1E2F1}"/>
              </a:ext>
            </a:extLst>
          </p:cNvPr>
          <p:cNvSpPr/>
          <p:nvPr/>
        </p:nvSpPr>
        <p:spPr>
          <a:xfrm>
            <a:off x="3097026" y="1846219"/>
            <a:ext cx="1588695" cy="1524047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002890"/>
              <a:satOff val="-97008"/>
              <a:lumOff val="-114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3BD1C3-FF7A-D540-DA3F-9049FAAAA8CB}"/>
              </a:ext>
            </a:extLst>
          </p:cNvPr>
          <p:cNvSpPr/>
          <p:nvPr/>
        </p:nvSpPr>
        <p:spPr>
          <a:xfrm>
            <a:off x="2820756" y="3354500"/>
            <a:ext cx="1988288" cy="646331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Make actions on the ground</a:t>
            </a:r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35F5826D-5A6D-B2FF-A998-CA87D8CCBA61}"/>
              </a:ext>
            </a:extLst>
          </p:cNvPr>
          <p:cNvSpPr/>
          <p:nvPr/>
        </p:nvSpPr>
        <p:spPr>
          <a:xfrm rot="19542429">
            <a:off x="4761780" y="2195572"/>
            <a:ext cx="1379669" cy="452345"/>
          </a:xfrm>
          <a:prstGeom prst="leftRightArrow">
            <a:avLst/>
          </a:prstGeom>
          <a:solidFill>
            <a:srgbClr val="000D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Elemento grafico 27" descr="Monete con riempimento a tinta unita">
            <a:extLst>
              <a:ext uri="{FF2B5EF4-FFF2-40B4-BE49-F238E27FC236}">
                <a16:creationId xmlns:a16="http://schemas.microsoft.com/office/drawing/2014/main" id="{2B96EAF1-5077-CA46-88F6-565CABEC3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5417" y="1150360"/>
            <a:ext cx="914400" cy="914400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37328D1E-C768-244E-7A96-8D9F4A4A3E5E}"/>
              </a:ext>
            </a:extLst>
          </p:cNvPr>
          <p:cNvSpPr/>
          <p:nvPr/>
        </p:nvSpPr>
        <p:spPr>
          <a:xfrm rot="20129935">
            <a:off x="2322419" y="1401475"/>
            <a:ext cx="5471574" cy="2649039"/>
          </a:xfrm>
          <a:prstGeom prst="ellipse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6703D2F3-2B16-C4CC-6D04-24F32BFF3DFE}"/>
              </a:ext>
            </a:extLst>
          </p:cNvPr>
          <p:cNvSpPr txBox="1"/>
          <p:nvPr/>
        </p:nvSpPr>
        <p:spPr>
          <a:xfrm>
            <a:off x="8168213" y="1392499"/>
            <a:ext cx="305683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ptos"/>
              </a:rPr>
              <a:t>Farmers  benefit in different ways from carbon removal actions</a:t>
            </a:r>
            <a:endParaRPr lang="fr-BE" dirty="0">
              <a:latin typeface="Aptos"/>
              <a:cs typeface="Calibri" panose="020F0502020204030204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C086FBCE-DBC3-DAE1-BC34-A39A375ED0D4}"/>
              </a:ext>
            </a:extLst>
          </p:cNvPr>
          <p:cNvSpPr txBox="1"/>
          <p:nvPr/>
        </p:nvSpPr>
        <p:spPr>
          <a:xfrm>
            <a:off x="7368839" y="2773989"/>
            <a:ext cx="4592133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ptos"/>
              </a:rPr>
              <a:t>Improvement in land quality and resilience </a:t>
            </a:r>
            <a:r>
              <a:rPr lang="en-GB" sz="2000" dirty="0">
                <a:latin typeface="Aptos"/>
                <a:sym typeface="Wingdings" panose="05000000000000000000" pitchFamily="2" charset="2"/>
              </a:rPr>
              <a:t> increase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ptos"/>
                <a:sym typeface="Wingdings" panose="05000000000000000000" pitchFamily="2" charset="2"/>
              </a:rPr>
              <a:t>Revenues from carbon removal certification</a:t>
            </a:r>
            <a:endParaRPr lang="en-GB" sz="2000" dirty="0">
              <a:latin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>
              <a:latin typeface="Aptos"/>
              <a:cs typeface="Calibri" panose="020F0502020204030204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1667DB01-C081-B785-91A8-4113903AD37C}"/>
              </a:ext>
            </a:extLst>
          </p:cNvPr>
          <p:cNvSpPr txBox="1"/>
          <p:nvPr/>
        </p:nvSpPr>
        <p:spPr>
          <a:xfrm>
            <a:off x="2820756" y="5283485"/>
            <a:ext cx="840429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ptos"/>
                <a:sym typeface="Wingdings" panose="05000000000000000000" pitchFamily="2" charset="2"/>
              </a:rPr>
              <a:t>Revenues schemas from carbon removal certification </a:t>
            </a:r>
            <a:r>
              <a:rPr lang="en-US" sz="2000" dirty="0">
                <a:latin typeface="Aptos"/>
                <a:sym typeface="Wingdings" panose="05000000000000000000" pitchFamily="2" charset="2"/>
              </a:rPr>
              <a:t>may be based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/>
                <a:sym typeface="Wingdings" panose="05000000000000000000" pitchFamily="2" charset="2"/>
              </a:rPr>
              <a:t>results</a:t>
            </a:r>
            <a:r>
              <a:rPr lang="en-US" sz="2000" dirty="0">
                <a:latin typeface="Aptos"/>
                <a:sym typeface="Wingdings" panose="05000000000000000000" pitchFamily="2" charset="2"/>
              </a:rPr>
              <a:t> (only following evidence of an </a:t>
            </a:r>
            <a:r>
              <a:rPr lang="en-US" sz="2000" dirty="0" err="1">
                <a:latin typeface="Aptos"/>
                <a:sym typeface="Wingdings" panose="05000000000000000000" pitchFamily="2" charset="2"/>
              </a:rPr>
              <a:t>envi</a:t>
            </a:r>
            <a:r>
              <a:rPr lang="en-US" sz="2000" dirty="0">
                <a:latin typeface="Aptos"/>
                <a:sym typeface="Wingdings" panose="05000000000000000000" pitchFamily="2" charset="2"/>
              </a:rPr>
              <a:t>-improvement),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ptos"/>
                <a:sym typeface="Wingdings" panose="05000000000000000000" pitchFamily="2" charset="2"/>
              </a:rPr>
              <a:t>actions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ptos"/>
                <a:sym typeface="Wingdings" panose="05000000000000000000" pitchFamily="2" charset="2"/>
              </a:rPr>
              <a:t> (only  on the certification of having completed the required actions, regardless of the result)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D53FC0-BC3A-37FB-DA55-DB7A4AA49A8C}"/>
              </a:ext>
            </a:extLst>
          </p:cNvPr>
          <p:cNvSpPr txBox="1"/>
          <p:nvPr/>
        </p:nvSpPr>
        <p:spPr>
          <a:xfrm>
            <a:off x="3448321" y="4218510"/>
            <a:ext cx="816743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latin typeface="Aptos"/>
              </a:defRPr>
            </a:lvl1pPr>
          </a:lstStyle>
          <a:p>
            <a:r>
              <a:rPr lang="en-US" dirty="0"/>
              <a:t>On the financial side, carbon credits need to be more attractive for farmers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from policy </a:t>
            </a:r>
            <a:r>
              <a:rPr lang="en-US" dirty="0"/>
              <a:t>(i.e., Common Agriculture Policy) should be mandatory.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72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2809103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" y="185221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007" y="647781"/>
            <a:ext cx="7893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 sz="2400" dirty="0" err="1">
                <a:solidFill>
                  <a:srgbClr val="002060"/>
                </a:solidFill>
                <a:latin typeface="Aptos"/>
                <a:ea typeface="+mn-lt"/>
                <a:cs typeface="+mn-lt"/>
              </a:rPr>
              <a:t>What</a:t>
            </a:r>
            <a:r>
              <a:rPr lang="fr-BE" sz="2400" dirty="0">
                <a:solidFill>
                  <a:srgbClr val="002060"/>
                </a:solidFill>
                <a:latin typeface="Aptos"/>
                <a:ea typeface="+mn-lt"/>
                <a:cs typeface="+mn-lt"/>
              </a:rPr>
              <a:t> are the </a:t>
            </a:r>
            <a:r>
              <a:rPr lang="fr-BE" sz="2400" dirty="0" err="1">
                <a:solidFill>
                  <a:srgbClr val="002060"/>
                </a:solidFill>
                <a:latin typeface="Aptos"/>
                <a:ea typeface="+mn-lt"/>
                <a:cs typeface="+mn-lt"/>
              </a:rPr>
              <a:t>benefits</a:t>
            </a:r>
            <a:r>
              <a:rPr lang="fr-BE" sz="2400" dirty="0">
                <a:solidFill>
                  <a:srgbClr val="002060"/>
                </a:solidFill>
                <a:latin typeface="Aptos"/>
                <a:ea typeface="+mn-lt"/>
                <a:cs typeface="+mn-lt"/>
              </a:rPr>
              <a:t> to </a:t>
            </a:r>
            <a:r>
              <a:rPr lang="fr-BE" sz="2400" dirty="0" err="1">
                <a:solidFill>
                  <a:srgbClr val="002060"/>
                </a:solidFill>
                <a:latin typeface="Aptos"/>
                <a:ea typeface="+mn-lt"/>
                <a:cs typeface="+mn-lt"/>
              </a:rPr>
              <a:t>citizens</a:t>
            </a:r>
            <a:r>
              <a:rPr lang="fr-BE" sz="2400" dirty="0">
                <a:solidFill>
                  <a:srgbClr val="002060"/>
                </a:solidFill>
                <a:latin typeface="Aptos"/>
                <a:ea typeface="+mn-lt"/>
                <a:cs typeface="+mn-lt"/>
              </a:rPr>
              <a:t> and the </a:t>
            </a:r>
            <a:r>
              <a:rPr lang="fr-BE" sz="2400" dirty="0" err="1">
                <a:solidFill>
                  <a:srgbClr val="002060"/>
                </a:solidFill>
                <a:latin typeface="Aptos"/>
                <a:ea typeface="+mn-lt"/>
                <a:cs typeface="+mn-lt"/>
              </a:rPr>
              <a:t>region</a:t>
            </a:r>
            <a:r>
              <a:rPr lang="fr-BE" sz="2400" dirty="0">
                <a:solidFill>
                  <a:srgbClr val="002060"/>
                </a:solidFill>
                <a:latin typeface="Aptos"/>
                <a:ea typeface="+mn-lt"/>
                <a:cs typeface="+mn-lt"/>
              </a:rPr>
              <a:t>, </a:t>
            </a:r>
            <a:r>
              <a:rPr lang="fr-BE" sz="2400" dirty="0" err="1">
                <a:solidFill>
                  <a:srgbClr val="002060"/>
                </a:solidFill>
                <a:latin typeface="Aptos"/>
                <a:ea typeface="+mn-lt"/>
                <a:cs typeface="+mn-lt"/>
              </a:rPr>
              <a:t>now</a:t>
            </a:r>
            <a:r>
              <a:rPr lang="fr-BE" sz="2400" dirty="0">
                <a:solidFill>
                  <a:srgbClr val="002060"/>
                </a:solidFill>
                <a:latin typeface="Aptos"/>
                <a:ea typeface="+mn-lt"/>
                <a:cs typeface="+mn-lt"/>
              </a:rPr>
              <a:t> and in the future?</a:t>
            </a:r>
            <a:endParaRPr lang="en-US" sz="2400" dirty="0">
              <a:solidFill>
                <a:srgbClr val="002060"/>
              </a:solidFill>
              <a:latin typeface="Aptos"/>
            </a:endParaRP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2" y="1300613"/>
            <a:ext cx="1549220" cy="1476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BF1DB-FD91-303B-7BE4-20BBB7B529BF}"/>
              </a:ext>
            </a:extLst>
          </p:cNvPr>
          <p:cNvSpPr txBox="1"/>
          <p:nvPr/>
        </p:nvSpPr>
        <p:spPr>
          <a:xfrm>
            <a:off x="3447875" y="1669409"/>
            <a:ext cx="817087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/>
              </a:rPr>
              <a:t>Perform carbon removal actions will improve EU resilience versus climate change, supporting the 2050 EU carbon neutrality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/>
              </a:rPr>
              <a:t>Farmers will take benefit from their actions, in terms of more environment-oriented cultivation, improved quality and resilience of their land, support from certification revenues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/>
              </a:rPr>
              <a:t>Citizens will enjoy the improvement of the environment and will benefit of more healthy food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/>
              </a:rPr>
              <a:t>In  this framework satellite can provide objective measures of what is present on the ground, and can properly support MRV on carbon removal actions</a:t>
            </a:r>
          </a:p>
          <a:p>
            <a:endParaRPr lang="fr-BE" sz="2000" dirty="0">
              <a:latin typeface="Aptos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8774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007" y="647781"/>
            <a:ext cx="789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 panose="020B00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9846F-D664-CC7E-BDBB-F365BAB7700B}"/>
              </a:ext>
            </a:extLst>
          </p:cNvPr>
          <p:cNvSpPr txBox="1"/>
          <p:nvPr/>
        </p:nvSpPr>
        <p:spPr>
          <a:xfrm>
            <a:off x="3424202" y="2590906"/>
            <a:ext cx="817087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Aptos"/>
              </a:rPr>
              <a:t>FABIO VOLPE</a:t>
            </a:r>
          </a:p>
          <a:p>
            <a:pPr algn="ctr"/>
            <a:endParaRPr lang="en-GB" sz="3200" dirty="0">
              <a:latin typeface="Aptos"/>
            </a:endParaRPr>
          </a:p>
          <a:p>
            <a:pPr algn="ctr"/>
            <a:endParaRPr lang="en-GB" sz="3200" dirty="0">
              <a:latin typeface="Aptos"/>
            </a:endParaRPr>
          </a:p>
          <a:p>
            <a:pPr algn="ctr"/>
            <a:r>
              <a:rPr lang="en-GB" sz="3200" dirty="0">
                <a:latin typeface="Aptos"/>
              </a:rPr>
              <a:t>Head of Agriculture</a:t>
            </a:r>
          </a:p>
          <a:p>
            <a:pPr algn="ctr"/>
            <a:r>
              <a:rPr lang="en-GB" sz="3200" dirty="0">
                <a:latin typeface="Aptos"/>
              </a:rPr>
              <a:t>fabio.volpe@e-geos.it </a:t>
            </a:r>
            <a:endParaRPr lang="en-GB" sz="3200" dirty="0">
              <a:latin typeface="Aptos" panose="020B0004020202020204" pitchFamily="34" charset="0"/>
            </a:endParaRP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6AA1F955-55D1-91DC-336C-83D2C660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55" y="3249208"/>
            <a:ext cx="1597772" cy="699825"/>
          </a:xfrm>
          <a:prstGeom prst="rect">
            <a:avLst/>
          </a:prstGeom>
          <a:solidFill>
            <a:srgbClr val="000D26"/>
          </a:solidFill>
          <a:ln w="12700">
            <a:miter lim="400000"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5FFEEDF-47AE-0733-FF12-4F742DF9FC21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3CBA949-8386-B17E-F747-1D28812BC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9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F05B07B4-3105-76AE-40AB-5BDB59573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227650A-6B98-00BE-A09D-A6AAA171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0BDDCA-5A64-633A-E319-AAE7C001DD80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DD140297-CC85-7C76-4E63-F5CDE842C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190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630" y="185221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Challenges at regional and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local</a:t>
            </a:r>
            <a:r>
              <a:rPr lang="de-DE" sz="3600" dirty="0">
                <a:solidFill>
                  <a:srgbClr val="002060"/>
                </a:solidFill>
                <a:latin typeface="Aptos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level</a:t>
            </a:r>
            <a:endParaRPr lang="en-US" dirty="0" err="1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4C47842-E06F-AE02-B9D3-1A0B404F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0EBB232-AA40-0A8D-C2D0-06BDBA2A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E5FC10F-57B9-EB6B-658A-A0F8B3BE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70" y="831552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4CC199-6469-EF92-C8A1-14C8DF5FD6F3}"/>
              </a:ext>
            </a:extLst>
          </p:cNvPr>
          <p:cNvSpPr txBox="1"/>
          <p:nvPr/>
        </p:nvSpPr>
        <p:spPr>
          <a:xfrm>
            <a:off x="9916018" y="3824575"/>
            <a:ext cx="187692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00" dirty="0">
                <a:solidFill>
                  <a:schemeClr val="bg1"/>
                </a:solidFill>
              </a:rPr>
              <a:t>https://commons.wikimedia.org/w/index.php?curid=89060994</a:t>
            </a:r>
          </a:p>
        </p:txBody>
      </p:sp>
      <p:pic>
        <p:nvPicPr>
          <p:cNvPr id="12" name="Immagine 11" descr="Immagine che contiene aria aperta, cielo, edificio, acqua&#10;&#10;Descrizione generata automaticamente">
            <a:extLst>
              <a:ext uri="{FF2B5EF4-FFF2-40B4-BE49-F238E27FC236}">
                <a16:creationId xmlns:a16="http://schemas.microsoft.com/office/drawing/2014/main" id="{3FE8CBF5-F75B-D647-3D3F-60BD20ADF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45" y="3093404"/>
            <a:ext cx="6310745" cy="35793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F8ADD57-BA08-AD8A-622A-2C151941DEF2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5" name="Immagine" descr="Immagine">
            <a:extLst>
              <a:ext uri="{FF2B5EF4-FFF2-40B4-BE49-F238E27FC236}">
                <a16:creationId xmlns:a16="http://schemas.microsoft.com/office/drawing/2014/main" id="{2447BE95-AD88-4D8B-95C0-2CBB898BC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268DBFAF-4A55-ECC9-7EEA-09046B0998F5}"/>
              </a:ext>
            </a:extLst>
          </p:cNvPr>
          <p:cNvSpPr txBox="1"/>
          <p:nvPr/>
        </p:nvSpPr>
        <p:spPr>
          <a:xfrm>
            <a:off x="2851211" y="1002234"/>
            <a:ext cx="3962980" cy="1762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altLang="it-IT" sz="2400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Severe impact on </a:t>
            </a:r>
            <a:r>
              <a:rPr lang="it-IT" altLang="it-IT" sz="2400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agricultural</a:t>
            </a:r>
            <a:r>
              <a:rPr lang="it-IT" altLang="it-IT" sz="2400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production in </a:t>
            </a:r>
            <a:r>
              <a:rPr lang="it-IT" altLang="it-IT" sz="2400" kern="100" dirty="0" err="1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Italy</a:t>
            </a:r>
            <a:r>
              <a:rPr lang="it-IT" altLang="it-IT" sz="2400" kern="100" dirty="0">
                <a:solidFill>
                  <a:srgbClr val="25252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France and 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D8D456-B8B5-9E0F-67F7-F4F45B63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34" y="39259"/>
            <a:ext cx="7219844" cy="681874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2FA88BC-AD93-37D3-BD9E-8CDA5EBBC3BE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669C94D-33E0-5D75-75A6-E5899446C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10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367271A-357C-5F2D-F272-9F82F4D1B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FF844FF-D5B8-6503-3FA0-C8FD8BF4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8FAA72-5EC2-6D9A-428E-CD311E92CBFE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15" name="Immagine" descr="Immagine">
            <a:extLst>
              <a:ext uri="{FF2B5EF4-FFF2-40B4-BE49-F238E27FC236}">
                <a16:creationId xmlns:a16="http://schemas.microsoft.com/office/drawing/2014/main" id="{B73C73C5-A070-1250-1F2E-D6624918F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185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5653377" y="2084948"/>
            <a:ext cx="4055165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0322E0DE-846C-904C-4FCE-7ECA35354176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2" name="Picture 12">
            <a:extLst>
              <a:ext uri="{FF2B5EF4-FFF2-40B4-BE49-F238E27FC236}">
                <a16:creationId xmlns:a16="http://schemas.microsoft.com/office/drawing/2014/main" id="{43CAE46D-1DE3-4CEE-D4D5-E1E392528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4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F9E1CB3-2015-2515-C8FD-AF97DCE86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44" name="Rectangle 2">
            <a:extLst>
              <a:ext uri="{FF2B5EF4-FFF2-40B4-BE49-F238E27FC236}">
                <a16:creationId xmlns:a16="http://schemas.microsoft.com/office/drawing/2014/main" id="{16B7020E-7DB9-2631-E68D-1B9EF3D5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2DD9D6F-2506-6B36-D36C-917E51C243A6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6" name="Immagine" descr="Immagine">
            <a:extLst>
              <a:ext uri="{FF2B5EF4-FFF2-40B4-BE49-F238E27FC236}">
                <a16:creationId xmlns:a16="http://schemas.microsoft.com/office/drawing/2014/main" id="{AD79FF1D-5A58-5E59-9E46-478D35E14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Box 5">
            <a:extLst>
              <a:ext uri="{FF2B5EF4-FFF2-40B4-BE49-F238E27FC236}">
                <a16:creationId xmlns:a16="http://schemas.microsoft.com/office/drawing/2014/main" id="{99074268-1534-91FC-57F0-95A20AEC1BA7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400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5931679" y="2084948"/>
            <a:ext cx="3776864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96A9A81-FC5E-EEC4-0D82-08112BF5D6D0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14435A82-0F12-A8CC-B59A-71B7B4C7C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9AFB9FC-1D85-4372-73FC-AFC252EA3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B527B0EC-B8FA-E05C-7997-8A3F6B2A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24D9F1D-30BE-8B08-E131-B21C063C187D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285C4489-F1F1-4F75-2319-12351E316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D67AAE9F-28B2-D7B8-ACFC-AF01AB4AF86B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66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6413663" y="2084948"/>
            <a:ext cx="3294879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950309-E1E9-8302-7F91-9F3A8B156CDB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AC693075-9D1B-1BEB-A676-50DACF92F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25CC683E-D34A-722E-C72A-E00FF5F54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E98E4392-B80F-EC7D-487F-F466918E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4D5369-0C6C-C0A1-A9A7-8B338912AC20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74286B24-86B5-1C72-FEDF-55B3E6F76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0F85ED27-BED6-307F-93BF-D9D909B7F81F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345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6977708" y="2084948"/>
            <a:ext cx="2730834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E040BF9-1A81-8C0D-AB70-329DE1A6DBFE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25BB423C-506A-AA4C-F0F3-1A82DBEA9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5072A8C-F1A3-8A9F-89B6-A204580D9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DCD28388-C160-2A50-A6F8-5C61AD69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51792BB-ADD0-2EF8-E7B0-5CA2BF050EC2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04832339-B829-A92B-F7A0-B3DA39F87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95068318-AFC4-DF46-5ABE-AC3AFB153C45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728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9447A72E-1C9C-1EEE-2A8C-1958F92E3605}"/>
              </a:ext>
            </a:extLst>
          </p:cNvPr>
          <p:cNvGrpSpPr/>
          <p:nvPr/>
        </p:nvGrpSpPr>
        <p:grpSpPr>
          <a:xfrm>
            <a:off x="3880241" y="952819"/>
            <a:ext cx="5723765" cy="3972891"/>
            <a:chOff x="3880241" y="952819"/>
            <a:chExt cx="5723765" cy="3972891"/>
          </a:xfrm>
        </p:grpSpPr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A8294E76-07B6-8E33-F41D-090D5734EA6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580" y="1770211"/>
              <a:ext cx="0" cy="25699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A718C38-7813-AE9F-447E-2CA28B026DA4}"/>
                </a:ext>
              </a:extLst>
            </p:cNvPr>
            <p:cNvCxnSpPr/>
            <p:nvPr/>
          </p:nvCxnSpPr>
          <p:spPr>
            <a:xfrm>
              <a:off x="4761580" y="4340156"/>
              <a:ext cx="454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40D83E64-9A42-2350-320B-C16C7D830C49}"/>
                </a:ext>
              </a:extLst>
            </p:cNvPr>
            <p:cNvSpPr/>
            <p:nvPr/>
          </p:nvSpPr>
          <p:spPr>
            <a:xfrm>
              <a:off x="4762524" y="4424770"/>
              <a:ext cx="4577976" cy="155389"/>
            </a:xfrm>
            <a:custGeom>
              <a:avLst/>
              <a:gdLst>
                <a:gd name="connsiteX0" fmla="*/ 4577976 w 4577976"/>
                <a:gd name="connsiteY0" fmla="*/ 155389 h 155389"/>
                <a:gd name="connsiteX1" fmla="*/ 4368800 w 4577976"/>
                <a:gd name="connsiteY1" fmla="*/ 149412 h 155389"/>
                <a:gd name="connsiteX2" fmla="*/ 4177553 w 4577976"/>
                <a:gd name="connsiteY2" fmla="*/ 137459 h 155389"/>
                <a:gd name="connsiteX3" fmla="*/ 4111811 w 4577976"/>
                <a:gd name="connsiteY3" fmla="*/ 119530 h 155389"/>
                <a:gd name="connsiteX4" fmla="*/ 4064000 w 4577976"/>
                <a:gd name="connsiteY4" fmla="*/ 107577 h 155389"/>
                <a:gd name="connsiteX5" fmla="*/ 3962400 w 4577976"/>
                <a:gd name="connsiteY5" fmla="*/ 95624 h 155389"/>
                <a:gd name="connsiteX6" fmla="*/ 3932517 w 4577976"/>
                <a:gd name="connsiteY6" fmla="*/ 89647 h 155389"/>
                <a:gd name="connsiteX7" fmla="*/ 3663576 w 4577976"/>
                <a:gd name="connsiteY7" fmla="*/ 77694 h 155389"/>
                <a:gd name="connsiteX8" fmla="*/ 3561976 w 4577976"/>
                <a:gd name="connsiteY8" fmla="*/ 65741 h 155389"/>
                <a:gd name="connsiteX9" fmla="*/ 3502211 w 4577976"/>
                <a:gd name="connsiteY9" fmla="*/ 59765 h 155389"/>
                <a:gd name="connsiteX10" fmla="*/ 3376706 w 4577976"/>
                <a:gd name="connsiteY10" fmla="*/ 53789 h 155389"/>
                <a:gd name="connsiteX11" fmla="*/ 3328894 w 4577976"/>
                <a:gd name="connsiteY11" fmla="*/ 47812 h 155389"/>
                <a:gd name="connsiteX12" fmla="*/ 3310964 w 4577976"/>
                <a:gd name="connsiteY12" fmla="*/ 41836 h 155389"/>
                <a:gd name="connsiteX13" fmla="*/ 3167529 w 4577976"/>
                <a:gd name="connsiteY13" fmla="*/ 29883 h 155389"/>
                <a:gd name="connsiteX14" fmla="*/ 3101788 w 4577976"/>
                <a:gd name="connsiteY14" fmla="*/ 23906 h 155389"/>
                <a:gd name="connsiteX15" fmla="*/ 1637553 w 4577976"/>
                <a:gd name="connsiteY15" fmla="*/ 17930 h 155389"/>
                <a:gd name="connsiteX16" fmla="*/ 555811 w 4577976"/>
                <a:gd name="connsiteY16" fmla="*/ 5977 h 155389"/>
                <a:gd name="connsiteX17" fmla="*/ 513976 w 4577976"/>
                <a:gd name="connsiteY17" fmla="*/ 0 h 155389"/>
                <a:gd name="connsiteX18" fmla="*/ 251011 w 4577976"/>
                <a:gd name="connsiteY18" fmla="*/ 5977 h 155389"/>
                <a:gd name="connsiteX19" fmla="*/ 131482 w 4577976"/>
                <a:gd name="connsiteY19" fmla="*/ 11953 h 155389"/>
                <a:gd name="connsiteX20" fmla="*/ 83670 w 4577976"/>
                <a:gd name="connsiteY20" fmla="*/ 23906 h 155389"/>
                <a:gd name="connsiteX21" fmla="*/ 47811 w 4577976"/>
                <a:gd name="connsiteY21" fmla="*/ 29883 h 155389"/>
                <a:gd name="connsiteX22" fmla="*/ 0 w 4577976"/>
                <a:gd name="connsiteY22" fmla="*/ 35859 h 15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76" h="155389">
                  <a:moveTo>
                    <a:pt x="4577976" y="155389"/>
                  </a:moveTo>
                  <a:lnTo>
                    <a:pt x="4368800" y="149412"/>
                  </a:lnTo>
                  <a:cubicBezTo>
                    <a:pt x="4231561" y="144680"/>
                    <a:pt x="4269748" y="147704"/>
                    <a:pt x="4177553" y="137459"/>
                  </a:cubicBezTo>
                  <a:cubicBezTo>
                    <a:pt x="4100611" y="111812"/>
                    <a:pt x="4179402" y="136428"/>
                    <a:pt x="4111811" y="119530"/>
                  </a:cubicBezTo>
                  <a:cubicBezTo>
                    <a:pt x="4065609" y="107980"/>
                    <a:pt x="4130109" y="118595"/>
                    <a:pt x="4064000" y="107577"/>
                  </a:cubicBezTo>
                  <a:cubicBezTo>
                    <a:pt x="4024353" y="100969"/>
                    <a:pt x="4004903" y="99874"/>
                    <a:pt x="3962400" y="95624"/>
                  </a:cubicBezTo>
                  <a:cubicBezTo>
                    <a:pt x="3952439" y="93632"/>
                    <a:pt x="3942657" y="90255"/>
                    <a:pt x="3932517" y="89647"/>
                  </a:cubicBezTo>
                  <a:cubicBezTo>
                    <a:pt x="3842943" y="84272"/>
                    <a:pt x="3663576" y="77694"/>
                    <a:pt x="3663576" y="77694"/>
                  </a:cubicBezTo>
                  <a:cubicBezTo>
                    <a:pt x="3616305" y="71786"/>
                    <a:pt x="3611014" y="70903"/>
                    <a:pt x="3561976" y="65741"/>
                  </a:cubicBezTo>
                  <a:cubicBezTo>
                    <a:pt x="3542065" y="63645"/>
                    <a:pt x="3522190" y="61054"/>
                    <a:pt x="3502211" y="59765"/>
                  </a:cubicBezTo>
                  <a:cubicBezTo>
                    <a:pt x="3460415" y="57069"/>
                    <a:pt x="3418541" y="55781"/>
                    <a:pt x="3376706" y="53789"/>
                  </a:cubicBezTo>
                  <a:cubicBezTo>
                    <a:pt x="3360769" y="51797"/>
                    <a:pt x="3344696" y="50685"/>
                    <a:pt x="3328894" y="47812"/>
                  </a:cubicBezTo>
                  <a:cubicBezTo>
                    <a:pt x="3322696" y="46685"/>
                    <a:pt x="3317225" y="42532"/>
                    <a:pt x="3310964" y="41836"/>
                  </a:cubicBezTo>
                  <a:cubicBezTo>
                    <a:pt x="3263280" y="36538"/>
                    <a:pt x="3215331" y="33980"/>
                    <a:pt x="3167529" y="29883"/>
                  </a:cubicBezTo>
                  <a:cubicBezTo>
                    <a:pt x="3145605" y="28004"/>
                    <a:pt x="3123792" y="23996"/>
                    <a:pt x="3101788" y="23906"/>
                  </a:cubicBezTo>
                  <a:lnTo>
                    <a:pt x="1637553" y="17930"/>
                  </a:lnTo>
                  <a:lnTo>
                    <a:pt x="555811" y="5977"/>
                  </a:lnTo>
                  <a:cubicBezTo>
                    <a:pt x="541726" y="5752"/>
                    <a:pt x="528063" y="0"/>
                    <a:pt x="513976" y="0"/>
                  </a:cubicBezTo>
                  <a:cubicBezTo>
                    <a:pt x="426298" y="0"/>
                    <a:pt x="338666" y="3985"/>
                    <a:pt x="251011" y="5977"/>
                  </a:cubicBezTo>
                  <a:cubicBezTo>
                    <a:pt x="211168" y="7969"/>
                    <a:pt x="171248" y="8772"/>
                    <a:pt x="131482" y="11953"/>
                  </a:cubicBezTo>
                  <a:cubicBezTo>
                    <a:pt x="91138" y="15181"/>
                    <a:pt x="113894" y="17190"/>
                    <a:pt x="83670" y="23906"/>
                  </a:cubicBezTo>
                  <a:cubicBezTo>
                    <a:pt x="71841" y="26535"/>
                    <a:pt x="59733" y="27715"/>
                    <a:pt x="47811" y="29883"/>
                  </a:cubicBezTo>
                  <a:cubicBezTo>
                    <a:pt x="8497" y="37031"/>
                    <a:pt x="30188" y="35859"/>
                    <a:pt x="0" y="35859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0FD0C7BF-21EE-B306-0F13-7993C13EB7A2}"/>
                </a:ext>
              </a:extLst>
            </p:cNvPr>
            <p:cNvSpPr/>
            <p:nvPr/>
          </p:nvSpPr>
          <p:spPr>
            <a:xfrm>
              <a:off x="4780453" y="1902700"/>
              <a:ext cx="4554071" cy="2432423"/>
            </a:xfrm>
            <a:custGeom>
              <a:avLst/>
              <a:gdLst>
                <a:gd name="connsiteX0" fmla="*/ 0 w 4554071"/>
                <a:gd name="connsiteY0" fmla="*/ 0 h 2432423"/>
                <a:gd name="connsiteX1" fmla="*/ 47812 w 4554071"/>
                <a:gd name="connsiteY1" fmla="*/ 11953 h 2432423"/>
                <a:gd name="connsiteX2" fmla="*/ 95624 w 4554071"/>
                <a:gd name="connsiteY2" fmla="*/ 35859 h 2432423"/>
                <a:gd name="connsiteX3" fmla="*/ 119530 w 4554071"/>
                <a:gd name="connsiteY3" fmla="*/ 47811 h 2432423"/>
                <a:gd name="connsiteX4" fmla="*/ 173318 w 4554071"/>
                <a:gd name="connsiteY4" fmla="*/ 77694 h 2432423"/>
                <a:gd name="connsiteX5" fmla="*/ 221130 w 4554071"/>
                <a:gd name="connsiteY5" fmla="*/ 113553 h 2432423"/>
                <a:gd name="connsiteX6" fmla="*/ 262965 w 4554071"/>
                <a:gd name="connsiteY6" fmla="*/ 143435 h 2432423"/>
                <a:gd name="connsiteX7" fmla="*/ 304800 w 4554071"/>
                <a:gd name="connsiteY7" fmla="*/ 167341 h 2432423"/>
                <a:gd name="connsiteX8" fmla="*/ 340659 w 4554071"/>
                <a:gd name="connsiteY8" fmla="*/ 179294 h 2432423"/>
                <a:gd name="connsiteX9" fmla="*/ 358588 w 4554071"/>
                <a:gd name="connsiteY9" fmla="*/ 185270 h 2432423"/>
                <a:gd name="connsiteX10" fmla="*/ 388471 w 4554071"/>
                <a:gd name="connsiteY10" fmla="*/ 203200 h 2432423"/>
                <a:gd name="connsiteX11" fmla="*/ 412377 w 4554071"/>
                <a:gd name="connsiteY11" fmla="*/ 209176 h 2432423"/>
                <a:gd name="connsiteX12" fmla="*/ 442259 w 4554071"/>
                <a:gd name="connsiteY12" fmla="*/ 221129 h 2432423"/>
                <a:gd name="connsiteX13" fmla="*/ 460188 w 4554071"/>
                <a:gd name="connsiteY13" fmla="*/ 227106 h 2432423"/>
                <a:gd name="connsiteX14" fmla="*/ 478118 w 4554071"/>
                <a:gd name="connsiteY14" fmla="*/ 239059 h 2432423"/>
                <a:gd name="connsiteX15" fmla="*/ 496047 w 4554071"/>
                <a:gd name="connsiteY15" fmla="*/ 245035 h 2432423"/>
                <a:gd name="connsiteX16" fmla="*/ 543859 w 4554071"/>
                <a:gd name="connsiteY16" fmla="*/ 256988 h 2432423"/>
                <a:gd name="connsiteX17" fmla="*/ 567765 w 4554071"/>
                <a:gd name="connsiteY17" fmla="*/ 262964 h 2432423"/>
                <a:gd name="connsiteX18" fmla="*/ 585694 w 4554071"/>
                <a:gd name="connsiteY18" fmla="*/ 268941 h 2432423"/>
                <a:gd name="connsiteX19" fmla="*/ 615577 w 4554071"/>
                <a:gd name="connsiteY19" fmla="*/ 274917 h 2432423"/>
                <a:gd name="connsiteX20" fmla="*/ 639482 w 4554071"/>
                <a:gd name="connsiteY20" fmla="*/ 280894 h 2432423"/>
                <a:gd name="connsiteX21" fmla="*/ 699247 w 4554071"/>
                <a:gd name="connsiteY21" fmla="*/ 292847 h 2432423"/>
                <a:gd name="connsiteX22" fmla="*/ 753035 w 4554071"/>
                <a:gd name="connsiteY22" fmla="*/ 310776 h 2432423"/>
                <a:gd name="connsiteX23" fmla="*/ 770965 w 4554071"/>
                <a:gd name="connsiteY23" fmla="*/ 316753 h 2432423"/>
                <a:gd name="connsiteX24" fmla="*/ 794871 w 4554071"/>
                <a:gd name="connsiteY24" fmla="*/ 322729 h 2432423"/>
                <a:gd name="connsiteX25" fmla="*/ 818777 w 4554071"/>
                <a:gd name="connsiteY25" fmla="*/ 334682 h 2432423"/>
                <a:gd name="connsiteX26" fmla="*/ 848659 w 4554071"/>
                <a:gd name="connsiteY26" fmla="*/ 340659 h 2432423"/>
                <a:gd name="connsiteX27" fmla="*/ 872565 w 4554071"/>
                <a:gd name="connsiteY27" fmla="*/ 346635 h 2432423"/>
                <a:gd name="connsiteX28" fmla="*/ 890494 w 4554071"/>
                <a:gd name="connsiteY28" fmla="*/ 352611 h 2432423"/>
                <a:gd name="connsiteX29" fmla="*/ 914400 w 4554071"/>
                <a:gd name="connsiteY29" fmla="*/ 364564 h 2432423"/>
                <a:gd name="connsiteX30" fmla="*/ 956235 w 4554071"/>
                <a:gd name="connsiteY30" fmla="*/ 370541 h 2432423"/>
                <a:gd name="connsiteX31" fmla="*/ 974165 w 4554071"/>
                <a:gd name="connsiteY31" fmla="*/ 376517 h 2432423"/>
                <a:gd name="connsiteX32" fmla="*/ 998071 w 4554071"/>
                <a:gd name="connsiteY32" fmla="*/ 382494 h 2432423"/>
                <a:gd name="connsiteX33" fmla="*/ 1027953 w 4554071"/>
                <a:gd name="connsiteY33" fmla="*/ 394447 h 2432423"/>
                <a:gd name="connsiteX34" fmla="*/ 1105647 w 4554071"/>
                <a:gd name="connsiteY34" fmla="*/ 412376 h 2432423"/>
                <a:gd name="connsiteX35" fmla="*/ 1171388 w 4554071"/>
                <a:gd name="connsiteY35" fmla="*/ 436282 h 2432423"/>
                <a:gd name="connsiteX36" fmla="*/ 1249082 w 4554071"/>
                <a:gd name="connsiteY36" fmla="*/ 454211 h 2432423"/>
                <a:gd name="connsiteX37" fmla="*/ 1284941 w 4554071"/>
                <a:gd name="connsiteY37" fmla="*/ 466164 h 2432423"/>
                <a:gd name="connsiteX38" fmla="*/ 1302871 w 4554071"/>
                <a:gd name="connsiteY38" fmla="*/ 472141 h 2432423"/>
                <a:gd name="connsiteX39" fmla="*/ 1338730 w 4554071"/>
                <a:gd name="connsiteY39" fmla="*/ 478117 h 2432423"/>
                <a:gd name="connsiteX40" fmla="*/ 1356659 w 4554071"/>
                <a:gd name="connsiteY40" fmla="*/ 484094 h 2432423"/>
                <a:gd name="connsiteX41" fmla="*/ 1380565 w 4554071"/>
                <a:gd name="connsiteY41" fmla="*/ 496047 h 2432423"/>
                <a:gd name="connsiteX42" fmla="*/ 1416424 w 4554071"/>
                <a:gd name="connsiteY42" fmla="*/ 502023 h 2432423"/>
                <a:gd name="connsiteX43" fmla="*/ 1470212 w 4554071"/>
                <a:gd name="connsiteY43" fmla="*/ 519953 h 2432423"/>
                <a:gd name="connsiteX44" fmla="*/ 1488141 w 4554071"/>
                <a:gd name="connsiteY44" fmla="*/ 525929 h 2432423"/>
                <a:gd name="connsiteX45" fmla="*/ 1529977 w 4554071"/>
                <a:gd name="connsiteY45" fmla="*/ 537882 h 2432423"/>
                <a:gd name="connsiteX46" fmla="*/ 1571812 w 4554071"/>
                <a:gd name="connsiteY46" fmla="*/ 549835 h 2432423"/>
                <a:gd name="connsiteX47" fmla="*/ 1619624 w 4554071"/>
                <a:gd name="connsiteY47" fmla="*/ 573741 h 2432423"/>
                <a:gd name="connsiteX48" fmla="*/ 1643530 w 4554071"/>
                <a:gd name="connsiteY48" fmla="*/ 585694 h 2432423"/>
                <a:gd name="connsiteX49" fmla="*/ 1691341 w 4554071"/>
                <a:gd name="connsiteY49" fmla="*/ 615576 h 2432423"/>
                <a:gd name="connsiteX50" fmla="*/ 1709271 w 4554071"/>
                <a:gd name="connsiteY50" fmla="*/ 627529 h 2432423"/>
                <a:gd name="connsiteX51" fmla="*/ 1792941 w 4554071"/>
                <a:gd name="connsiteY51" fmla="*/ 669364 h 2432423"/>
                <a:gd name="connsiteX52" fmla="*/ 1816847 w 4554071"/>
                <a:gd name="connsiteY52" fmla="*/ 681317 h 2432423"/>
                <a:gd name="connsiteX53" fmla="*/ 1864659 w 4554071"/>
                <a:gd name="connsiteY53" fmla="*/ 699247 h 2432423"/>
                <a:gd name="connsiteX54" fmla="*/ 1912471 w 4554071"/>
                <a:gd name="connsiteY54" fmla="*/ 717176 h 2432423"/>
                <a:gd name="connsiteX55" fmla="*/ 1936377 w 4554071"/>
                <a:gd name="connsiteY55" fmla="*/ 735106 h 2432423"/>
                <a:gd name="connsiteX56" fmla="*/ 1972235 w 4554071"/>
                <a:gd name="connsiteY56" fmla="*/ 759011 h 2432423"/>
                <a:gd name="connsiteX57" fmla="*/ 1996141 w 4554071"/>
                <a:gd name="connsiteY57" fmla="*/ 782917 h 2432423"/>
                <a:gd name="connsiteX58" fmla="*/ 2008094 w 4554071"/>
                <a:gd name="connsiteY58" fmla="*/ 800847 h 2432423"/>
                <a:gd name="connsiteX59" fmla="*/ 2073835 w 4554071"/>
                <a:gd name="connsiteY59" fmla="*/ 830729 h 2432423"/>
                <a:gd name="connsiteX60" fmla="*/ 2103718 w 4554071"/>
                <a:gd name="connsiteY60" fmla="*/ 848659 h 2432423"/>
                <a:gd name="connsiteX61" fmla="*/ 2157506 w 4554071"/>
                <a:gd name="connsiteY61" fmla="*/ 890494 h 2432423"/>
                <a:gd name="connsiteX62" fmla="*/ 2181412 w 4554071"/>
                <a:gd name="connsiteY62" fmla="*/ 908423 h 2432423"/>
                <a:gd name="connsiteX63" fmla="*/ 2199341 w 4554071"/>
                <a:gd name="connsiteY63" fmla="*/ 914400 h 2432423"/>
                <a:gd name="connsiteX64" fmla="*/ 2241177 w 4554071"/>
                <a:gd name="connsiteY64" fmla="*/ 944282 h 2432423"/>
                <a:gd name="connsiteX65" fmla="*/ 2271059 w 4554071"/>
                <a:gd name="connsiteY65" fmla="*/ 956235 h 2432423"/>
                <a:gd name="connsiteX66" fmla="*/ 2306918 w 4554071"/>
                <a:gd name="connsiteY66" fmla="*/ 968188 h 2432423"/>
                <a:gd name="connsiteX67" fmla="*/ 2390588 w 4554071"/>
                <a:gd name="connsiteY67" fmla="*/ 1027953 h 2432423"/>
                <a:gd name="connsiteX68" fmla="*/ 2390588 w 4554071"/>
                <a:gd name="connsiteY68" fmla="*/ 1027953 h 2432423"/>
                <a:gd name="connsiteX69" fmla="*/ 2408518 w 4554071"/>
                <a:gd name="connsiteY69" fmla="*/ 1039906 h 2432423"/>
                <a:gd name="connsiteX70" fmla="*/ 2432424 w 4554071"/>
                <a:gd name="connsiteY70" fmla="*/ 1063811 h 2432423"/>
                <a:gd name="connsiteX71" fmla="*/ 2456330 w 4554071"/>
                <a:gd name="connsiteY71" fmla="*/ 1081741 h 2432423"/>
                <a:gd name="connsiteX72" fmla="*/ 2480235 w 4554071"/>
                <a:gd name="connsiteY72" fmla="*/ 1111623 h 2432423"/>
                <a:gd name="connsiteX73" fmla="*/ 2522071 w 4554071"/>
                <a:gd name="connsiteY73" fmla="*/ 1141506 h 2432423"/>
                <a:gd name="connsiteX74" fmla="*/ 2581835 w 4554071"/>
                <a:gd name="connsiteY74" fmla="*/ 1189317 h 2432423"/>
                <a:gd name="connsiteX75" fmla="*/ 2605741 w 4554071"/>
                <a:gd name="connsiteY75" fmla="*/ 1213223 h 2432423"/>
                <a:gd name="connsiteX76" fmla="*/ 2653553 w 4554071"/>
                <a:gd name="connsiteY76" fmla="*/ 1243106 h 2432423"/>
                <a:gd name="connsiteX77" fmla="*/ 2707341 w 4554071"/>
                <a:gd name="connsiteY77" fmla="*/ 1290917 h 2432423"/>
                <a:gd name="connsiteX78" fmla="*/ 2749177 w 4554071"/>
                <a:gd name="connsiteY78" fmla="*/ 1350682 h 2432423"/>
                <a:gd name="connsiteX79" fmla="*/ 2838824 w 4554071"/>
                <a:gd name="connsiteY79" fmla="*/ 1428376 h 2432423"/>
                <a:gd name="connsiteX80" fmla="*/ 2856753 w 4554071"/>
                <a:gd name="connsiteY80" fmla="*/ 1452282 h 2432423"/>
                <a:gd name="connsiteX81" fmla="*/ 2904565 w 4554071"/>
                <a:gd name="connsiteY81" fmla="*/ 1506070 h 2432423"/>
                <a:gd name="connsiteX82" fmla="*/ 2964330 w 4554071"/>
                <a:gd name="connsiteY82" fmla="*/ 1577788 h 2432423"/>
                <a:gd name="connsiteX83" fmla="*/ 2988235 w 4554071"/>
                <a:gd name="connsiteY83" fmla="*/ 1601694 h 2432423"/>
                <a:gd name="connsiteX84" fmla="*/ 3012141 w 4554071"/>
                <a:gd name="connsiteY84" fmla="*/ 1619623 h 2432423"/>
                <a:gd name="connsiteX85" fmla="*/ 3059953 w 4554071"/>
                <a:gd name="connsiteY85" fmla="*/ 1649506 h 2432423"/>
                <a:gd name="connsiteX86" fmla="*/ 3095812 w 4554071"/>
                <a:gd name="connsiteY86" fmla="*/ 1673411 h 2432423"/>
                <a:gd name="connsiteX87" fmla="*/ 3077882 w 4554071"/>
                <a:gd name="connsiteY87" fmla="*/ 1661459 h 2432423"/>
                <a:gd name="connsiteX88" fmla="*/ 3059953 w 4554071"/>
                <a:gd name="connsiteY88" fmla="*/ 1655482 h 2432423"/>
                <a:gd name="connsiteX89" fmla="*/ 3083859 w 4554071"/>
                <a:gd name="connsiteY89" fmla="*/ 1661459 h 2432423"/>
                <a:gd name="connsiteX90" fmla="*/ 3101788 w 4554071"/>
                <a:gd name="connsiteY90" fmla="*/ 1679388 h 2432423"/>
                <a:gd name="connsiteX91" fmla="*/ 3107765 w 4554071"/>
                <a:gd name="connsiteY91" fmla="*/ 1697317 h 2432423"/>
                <a:gd name="connsiteX92" fmla="*/ 3131671 w 4554071"/>
                <a:gd name="connsiteY92" fmla="*/ 1715247 h 2432423"/>
                <a:gd name="connsiteX93" fmla="*/ 3149600 w 4554071"/>
                <a:gd name="connsiteY93" fmla="*/ 1733176 h 2432423"/>
                <a:gd name="connsiteX94" fmla="*/ 3173506 w 4554071"/>
                <a:gd name="connsiteY94" fmla="*/ 1751106 h 2432423"/>
                <a:gd name="connsiteX95" fmla="*/ 3221318 w 4554071"/>
                <a:gd name="connsiteY95" fmla="*/ 1780988 h 2432423"/>
                <a:gd name="connsiteX96" fmla="*/ 3239247 w 4554071"/>
                <a:gd name="connsiteY96" fmla="*/ 1804894 h 2432423"/>
                <a:gd name="connsiteX97" fmla="*/ 3304988 w 4554071"/>
                <a:gd name="connsiteY97" fmla="*/ 1864659 h 2432423"/>
                <a:gd name="connsiteX98" fmla="*/ 3328894 w 4554071"/>
                <a:gd name="connsiteY98" fmla="*/ 1894541 h 2432423"/>
                <a:gd name="connsiteX99" fmla="*/ 3352800 w 4554071"/>
                <a:gd name="connsiteY99" fmla="*/ 1918447 h 2432423"/>
                <a:gd name="connsiteX100" fmla="*/ 3364753 w 4554071"/>
                <a:gd name="connsiteY100" fmla="*/ 1936376 h 2432423"/>
                <a:gd name="connsiteX101" fmla="*/ 3388659 w 4554071"/>
                <a:gd name="connsiteY101" fmla="*/ 1954306 h 2432423"/>
                <a:gd name="connsiteX102" fmla="*/ 3412565 w 4554071"/>
                <a:gd name="connsiteY102" fmla="*/ 1978211 h 2432423"/>
                <a:gd name="connsiteX103" fmla="*/ 3454400 w 4554071"/>
                <a:gd name="connsiteY103" fmla="*/ 2002117 h 2432423"/>
                <a:gd name="connsiteX104" fmla="*/ 3490259 w 4554071"/>
                <a:gd name="connsiteY104" fmla="*/ 2032000 h 2432423"/>
                <a:gd name="connsiteX105" fmla="*/ 3514165 w 4554071"/>
                <a:gd name="connsiteY105" fmla="*/ 2043953 h 2432423"/>
                <a:gd name="connsiteX106" fmla="*/ 3556000 w 4554071"/>
                <a:gd name="connsiteY106" fmla="*/ 2061882 h 2432423"/>
                <a:gd name="connsiteX107" fmla="*/ 3579906 w 4554071"/>
                <a:gd name="connsiteY107" fmla="*/ 2079811 h 2432423"/>
                <a:gd name="connsiteX108" fmla="*/ 3615765 w 4554071"/>
                <a:gd name="connsiteY108" fmla="*/ 2091764 h 2432423"/>
                <a:gd name="connsiteX109" fmla="*/ 3633694 w 4554071"/>
                <a:gd name="connsiteY109" fmla="*/ 2097741 h 2432423"/>
                <a:gd name="connsiteX110" fmla="*/ 3651624 w 4554071"/>
                <a:gd name="connsiteY110" fmla="*/ 2109694 h 2432423"/>
                <a:gd name="connsiteX111" fmla="*/ 3699435 w 4554071"/>
                <a:gd name="connsiteY111" fmla="*/ 2139576 h 2432423"/>
                <a:gd name="connsiteX112" fmla="*/ 3723341 w 4554071"/>
                <a:gd name="connsiteY112" fmla="*/ 2145553 h 2432423"/>
                <a:gd name="connsiteX113" fmla="*/ 3759200 w 4554071"/>
                <a:gd name="connsiteY113" fmla="*/ 2163482 h 2432423"/>
                <a:gd name="connsiteX114" fmla="*/ 3783106 w 4554071"/>
                <a:gd name="connsiteY114" fmla="*/ 2175435 h 2432423"/>
                <a:gd name="connsiteX115" fmla="*/ 3801035 w 4554071"/>
                <a:gd name="connsiteY115" fmla="*/ 2187388 h 2432423"/>
                <a:gd name="connsiteX116" fmla="*/ 3824941 w 4554071"/>
                <a:gd name="connsiteY116" fmla="*/ 2193364 h 2432423"/>
                <a:gd name="connsiteX117" fmla="*/ 3848847 w 4554071"/>
                <a:gd name="connsiteY117" fmla="*/ 2211294 h 2432423"/>
                <a:gd name="connsiteX118" fmla="*/ 3944471 w 4554071"/>
                <a:gd name="connsiteY118" fmla="*/ 2241176 h 2432423"/>
                <a:gd name="connsiteX119" fmla="*/ 3992282 w 4554071"/>
                <a:gd name="connsiteY119" fmla="*/ 2259106 h 2432423"/>
                <a:gd name="connsiteX120" fmla="*/ 4040094 w 4554071"/>
                <a:gd name="connsiteY120" fmla="*/ 2283011 h 2432423"/>
                <a:gd name="connsiteX121" fmla="*/ 4069977 w 4554071"/>
                <a:gd name="connsiteY121" fmla="*/ 2288988 h 2432423"/>
                <a:gd name="connsiteX122" fmla="*/ 4105835 w 4554071"/>
                <a:gd name="connsiteY122" fmla="*/ 2300941 h 2432423"/>
                <a:gd name="connsiteX123" fmla="*/ 4129741 w 4554071"/>
                <a:gd name="connsiteY123" fmla="*/ 2306917 h 2432423"/>
                <a:gd name="connsiteX124" fmla="*/ 4189506 w 4554071"/>
                <a:gd name="connsiteY124" fmla="*/ 2336800 h 2432423"/>
                <a:gd name="connsiteX125" fmla="*/ 4219388 w 4554071"/>
                <a:gd name="connsiteY125" fmla="*/ 2354729 h 2432423"/>
                <a:gd name="connsiteX126" fmla="*/ 4261224 w 4554071"/>
                <a:gd name="connsiteY126" fmla="*/ 2366682 h 2432423"/>
                <a:gd name="connsiteX127" fmla="*/ 4338918 w 4554071"/>
                <a:gd name="connsiteY127" fmla="*/ 2384611 h 2432423"/>
                <a:gd name="connsiteX128" fmla="*/ 4368800 w 4554071"/>
                <a:gd name="connsiteY128" fmla="*/ 2396564 h 2432423"/>
                <a:gd name="connsiteX129" fmla="*/ 4404659 w 4554071"/>
                <a:gd name="connsiteY129" fmla="*/ 2402541 h 2432423"/>
                <a:gd name="connsiteX130" fmla="*/ 4446494 w 4554071"/>
                <a:gd name="connsiteY130" fmla="*/ 2408517 h 2432423"/>
                <a:gd name="connsiteX131" fmla="*/ 4494306 w 4554071"/>
                <a:gd name="connsiteY131" fmla="*/ 2414494 h 2432423"/>
                <a:gd name="connsiteX132" fmla="*/ 4536141 w 4554071"/>
                <a:gd name="connsiteY132" fmla="*/ 2426447 h 2432423"/>
                <a:gd name="connsiteX133" fmla="*/ 4554071 w 4554071"/>
                <a:gd name="connsiteY133" fmla="*/ 2432423 h 24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4554071" h="2432423">
                  <a:moveTo>
                    <a:pt x="0" y="0"/>
                  </a:moveTo>
                  <a:cubicBezTo>
                    <a:pt x="14898" y="2979"/>
                    <a:pt x="33370" y="5388"/>
                    <a:pt x="47812" y="11953"/>
                  </a:cubicBezTo>
                  <a:cubicBezTo>
                    <a:pt x="64033" y="19326"/>
                    <a:pt x="79687" y="27891"/>
                    <a:pt x="95624" y="35859"/>
                  </a:cubicBezTo>
                  <a:lnTo>
                    <a:pt x="119530" y="47811"/>
                  </a:lnTo>
                  <a:cubicBezTo>
                    <a:pt x="134638" y="55365"/>
                    <a:pt x="160814" y="67690"/>
                    <a:pt x="173318" y="77694"/>
                  </a:cubicBezTo>
                  <a:cubicBezTo>
                    <a:pt x="222371" y="116936"/>
                    <a:pt x="183255" y="100927"/>
                    <a:pt x="221130" y="113553"/>
                  </a:cubicBezTo>
                  <a:cubicBezTo>
                    <a:pt x="250334" y="142757"/>
                    <a:pt x="226255" y="122457"/>
                    <a:pt x="262965" y="143435"/>
                  </a:cubicBezTo>
                  <a:cubicBezTo>
                    <a:pt x="288123" y="157811"/>
                    <a:pt x="274697" y="155300"/>
                    <a:pt x="304800" y="167341"/>
                  </a:cubicBezTo>
                  <a:cubicBezTo>
                    <a:pt x="316498" y="172020"/>
                    <a:pt x="328706" y="175310"/>
                    <a:pt x="340659" y="179294"/>
                  </a:cubicBezTo>
                  <a:cubicBezTo>
                    <a:pt x="346635" y="181286"/>
                    <a:pt x="353186" y="182029"/>
                    <a:pt x="358588" y="185270"/>
                  </a:cubicBezTo>
                  <a:cubicBezTo>
                    <a:pt x="368549" y="191247"/>
                    <a:pt x="377856" y="198482"/>
                    <a:pt x="388471" y="203200"/>
                  </a:cubicBezTo>
                  <a:cubicBezTo>
                    <a:pt x="395977" y="206536"/>
                    <a:pt x="404585" y="206579"/>
                    <a:pt x="412377" y="209176"/>
                  </a:cubicBezTo>
                  <a:cubicBezTo>
                    <a:pt x="422554" y="212568"/>
                    <a:pt x="432214" y="217362"/>
                    <a:pt x="442259" y="221129"/>
                  </a:cubicBezTo>
                  <a:cubicBezTo>
                    <a:pt x="448158" y="223341"/>
                    <a:pt x="454553" y="224289"/>
                    <a:pt x="460188" y="227106"/>
                  </a:cubicBezTo>
                  <a:cubicBezTo>
                    <a:pt x="466613" y="230318"/>
                    <a:pt x="471693" y="235847"/>
                    <a:pt x="478118" y="239059"/>
                  </a:cubicBezTo>
                  <a:cubicBezTo>
                    <a:pt x="483753" y="241876"/>
                    <a:pt x="489969" y="243378"/>
                    <a:pt x="496047" y="245035"/>
                  </a:cubicBezTo>
                  <a:cubicBezTo>
                    <a:pt x="511896" y="249357"/>
                    <a:pt x="527922" y="253004"/>
                    <a:pt x="543859" y="256988"/>
                  </a:cubicBezTo>
                  <a:cubicBezTo>
                    <a:pt x="551828" y="258980"/>
                    <a:pt x="559973" y="260366"/>
                    <a:pt x="567765" y="262964"/>
                  </a:cubicBezTo>
                  <a:cubicBezTo>
                    <a:pt x="573741" y="264956"/>
                    <a:pt x="579582" y="267413"/>
                    <a:pt x="585694" y="268941"/>
                  </a:cubicBezTo>
                  <a:cubicBezTo>
                    <a:pt x="595549" y="271405"/>
                    <a:pt x="605661" y="272713"/>
                    <a:pt x="615577" y="274917"/>
                  </a:cubicBezTo>
                  <a:cubicBezTo>
                    <a:pt x="623595" y="276699"/>
                    <a:pt x="631451" y="279173"/>
                    <a:pt x="639482" y="280894"/>
                  </a:cubicBezTo>
                  <a:cubicBezTo>
                    <a:pt x="659347" y="285151"/>
                    <a:pt x="679973" y="286422"/>
                    <a:pt x="699247" y="292847"/>
                  </a:cubicBezTo>
                  <a:lnTo>
                    <a:pt x="753035" y="310776"/>
                  </a:lnTo>
                  <a:cubicBezTo>
                    <a:pt x="759012" y="312768"/>
                    <a:pt x="764853" y="315225"/>
                    <a:pt x="770965" y="316753"/>
                  </a:cubicBezTo>
                  <a:lnTo>
                    <a:pt x="794871" y="322729"/>
                  </a:lnTo>
                  <a:cubicBezTo>
                    <a:pt x="802840" y="326713"/>
                    <a:pt x="810325" y="331865"/>
                    <a:pt x="818777" y="334682"/>
                  </a:cubicBezTo>
                  <a:cubicBezTo>
                    <a:pt x="828414" y="337894"/>
                    <a:pt x="838743" y="338455"/>
                    <a:pt x="848659" y="340659"/>
                  </a:cubicBezTo>
                  <a:cubicBezTo>
                    <a:pt x="856677" y="342441"/>
                    <a:pt x="864667" y="344379"/>
                    <a:pt x="872565" y="346635"/>
                  </a:cubicBezTo>
                  <a:cubicBezTo>
                    <a:pt x="878622" y="348366"/>
                    <a:pt x="884704" y="350130"/>
                    <a:pt x="890494" y="352611"/>
                  </a:cubicBezTo>
                  <a:cubicBezTo>
                    <a:pt x="898683" y="356120"/>
                    <a:pt x="905805" y="362220"/>
                    <a:pt x="914400" y="364564"/>
                  </a:cubicBezTo>
                  <a:cubicBezTo>
                    <a:pt x="927990" y="368271"/>
                    <a:pt x="942290" y="368549"/>
                    <a:pt x="956235" y="370541"/>
                  </a:cubicBezTo>
                  <a:cubicBezTo>
                    <a:pt x="962212" y="372533"/>
                    <a:pt x="968107" y="374786"/>
                    <a:pt x="974165" y="376517"/>
                  </a:cubicBezTo>
                  <a:cubicBezTo>
                    <a:pt x="982063" y="378774"/>
                    <a:pt x="990279" y="379896"/>
                    <a:pt x="998071" y="382494"/>
                  </a:cubicBezTo>
                  <a:cubicBezTo>
                    <a:pt x="1008248" y="385887"/>
                    <a:pt x="1017699" y="391292"/>
                    <a:pt x="1027953" y="394447"/>
                  </a:cubicBezTo>
                  <a:cubicBezTo>
                    <a:pt x="1054730" y="402686"/>
                    <a:pt x="1078756" y="406998"/>
                    <a:pt x="1105647" y="412376"/>
                  </a:cubicBezTo>
                  <a:cubicBezTo>
                    <a:pt x="1121093" y="418554"/>
                    <a:pt x="1156045" y="433213"/>
                    <a:pt x="1171388" y="436282"/>
                  </a:cubicBezTo>
                  <a:cubicBezTo>
                    <a:pt x="1195086" y="441022"/>
                    <a:pt x="1227468" y="447006"/>
                    <a:pt x="1249082" y="454211"/>
                  </a:cubicBezTo>
                  <a:lnTo>
                    <a:pt x="1284941" y="466164"/>
                  </a:lnTo>
                  <a:cubicBezTo>
                    <a:pt x="1290918" y="468156"/>
                    <a:pt x="1296657" y="471105"/>
                    <a:pt x="1302871" y="472141"/>
                  </a:cubicBezTo>
                  <a:lnTo>
                    <a:pt x="1338730" y="478117"/>
                  </a:lnTo>
                  <a:cubicBezTo>
                    <a:pt x="1344706" y="480109"/>
                    <a:pt x="1350869" y="481612"/>
                    <a:pt x="1356659" y="484094"/>
                  </a:cubicBezTo>
                  <a:cubicBezTo>
                    <a:pt x="1364848" y="487604"/>
                    <a:pt x="1372031" y="493487"/>
                    <a:pt x="1380565" y="496047"/>
                  </a:cubicBezTo>
                  <a:cubicBezTo>
                    <a:pt x="1392172" y="499529"/>
                    <a:pt x="1404471" y="500031"/>
                    <a:pt x="1416424" y="502023"/>
                  </a:cubicBezTo>
                  <a:lnTo>
                    <a:pt x="1470212" y="519953"/>
                  </a:lnTo>
                  <a:cubicBezTo>
                    <a:pt x="1476188" y="521945"/>
                    <a:pt x="1482084" y="524198"/>
                    <a:pt x="1488141" y="525929"/>
                  </a:cubicBezTo>
                  <a:lnTo>
                    <a:pt x="1529977" y="537882"/>
                  </a:lnTo>
                  <a:cubicBezTo>
                    <a:pt x="1541378" y="540991"/>
                    <a:pt x="1560368" y="544633"/>
                    <a:pt x="1571812" y="549835"/>
                  </a:cubicBezTo>
                  <a:cubicBezTo>
                    <a:pt x="1588033" y="557208"/>
                    <a:pt x="1603687" y="565772"/>
                    <a:pt x="1619624" y="573741"/>
                  </a:cubicBezTo>
                  <a:lnTo>
                    <a:pt x="1643530" y="585694"/>
                  </a:lnTo>
                  <a:cubicBezTo>
                    <a:pt x="1688178" y="630344"/>
                    <a:pt x="1645616" y="595980"/>
                    <a:pt x="1691341" y="615576"/>
                  </a:cubicBezTo>
                  <a:cubicBezTo>
                    <a:pt x="1697943" y="618405"/>
                    <a:pt x="1702965" y="624089"/>
                    <a:pt x="1709271" y="627529"/>
                  </a:cubicBezTo>
                  <a:cubicBezTo>
                    <a:pt x="1709304" y="627547"/>
                    <a:pt x="1785943" y="665865"/>
                    <a:pt x="1792941" y="669364"/>
                  </a:cubicBezTo>
                  <a:cubicBezTo>
                    <a:pt x="1800910" y="673348"/>
                    <a:pt x="1808395" y="678500"/>
                    <a:pt x="1816847" y="681317"/>
                  </a:cubicBezTo>
                  <a:cubicBezTo>
                    <a:pt x="1857555" y="694887"/>
                    <a:pt x="1807470" y="677801"/>
                    <a:pt x="1864659" y="699247"/>
                  </a:cubicBezTo>
                  <a:cubicBezTo>
                    <a:pt x="1881177" y="705441"/>
                    <a:pt x="1896475" y="708289"/>
                    <a:pt x="1912471" y="717176"/>
                  </a:cubicBezTo>
                  <a:cubicBezTo>
                    <a:pt x="1921178" y="722013"/>
                    <a:pt x="1928217" y="729394"/>
                    <a:pt x="1936377" y="735106"/>
                  </a:cubicBezTo>
                  <a:cubicBezTo>
                    <a:pt x="1948145" y="743344"/>
                    <a:pt x="1961018" y="750037"/>
                    <a:pt x="1972235" y="759011"/>
                  </a:cubicBezTo>
                  <a:cubicBezTo>
                    <a:pt x="1981035" y="766051"/>
                    <a:pt x="1988807" y="774361"/>
                    <a:pt x="1996141" y="782917"/>
                  </a:cubicBezTo>
                  <a:cubicBezTo>
                    <a:pt x="2000816" y="788371"/>
                    <a:pt x="2002348" y="796537"/>
                    <a:pt x="2008094" y="800847"/>
                  </a:cubicBezTo>
                  <a:cubicBezTo>
                    <a:pt x="2029163" y="816649"/>
                    <a:pt x="2051121" y="819372"/>
                    <a:pt x="2073835" y="830729"/>
                  </a:cubicBezTo>
                  <a:cubicBezTo>
                    <a:pt x="2084225" y="835924"/>
                    <a:pt x="2094265" y="841907"/>
                    <a:pt x="2103718" y="848659"/>
                  </a:cubicBezTo>
                  <a:cubicBezTo>
                    <a:pt x="2122201" y="861861"/>
                    <a:pt x="2139502" y="876645"/>
                    <a:pt x="2157506" y="890494"/>
                  </a:cubicBezTo>
                  <a:cubicBezTo>
                    <a:pt x="2165401" y="896567"/>
                    <a:pt x="2171963" y="905273"/>
                    <a:pt x="2181412" y="908423"/>
                  </a:cubicBezTo>
                  <a:lnTo>
                    <a:pt x="2199341" y="914400"/>
                  </a:lnTo>
                  <a:cubicBezTo>
                    <a:pt x="2204756" y="918461"/>
                    <a:pt x="2232437" y="939912"/>
                    <a:pt x="2241177" y="944282"/>
                  </a:cubicBezTo>
                  <a:cubicBezTo>
                    <a:pt x="2250772" y="949080"/>
                    <a:pt x="2260977" y="952569"/>
                    <a:pt x="2271059" y="956235"/>
                  </a:cubicBezTo>
                  <a:cubicBezTo>
                    <a:pt x="2282900" y="960541"/>
                    <a:pt x="2296114" y="961706"/>
                    <a:pt x="2306918" y="968188"/>
                  </a:cubicBezTo>
                  <a:cubicBezTo>
                    <a:pt x="2356277" y="997803"/>
                    <a:pt x="2327631" y="978985"/>
                    <a:pt x="2390588" y="1027953"/>
                  </a:cubicBezTo>
                  <a:lnTo>
                    <a:pt x="2390588" y="1027953"/>
                  </a:lnTo>
                  <a:cubicBezTo>
                    <a:pt x="2396565" y="1031937"/>
                    <a:pt x="2403064" y="1035231"/>
                    <a:pt x="2408518" y="1039906"/>
                  </a:cubicBezTo>
                  <a:cubicBezTo>
                    <a:pt x="2417074" y="1047240"/>
                    <a:pt x="2423943" y="1056390"/>
                    <a:pt x="2432424" y="1063811"/>
                  </a:cubicBezTo>
                  <a:cubicBezTo>
                    <a:pt x="2439920" y="1070370"/>
                    <a:pt x="2449287" y="1074697"/>
                    <a:pt x="2456330" y="1081741"/>
                  </a:cubicBezTo>
                  <a:cubicBezTo>
                    <a:pt x="2465350" y="1090761"/>
                    <a:pt x="2471215" y="1102603"/>
                    <a:pt x="2480235" y="1111623"/>
                  </a:cubicBezTo>
                  <a:cubicBezTo>
                    <a:pt x="2493927" y="1125315"/>
                    <a:pt x="2507363" y="1130192"/>
                    <a:pt x="2522071" y="1141506"/>
                  </a:cubicBezTo>
                  <a:cubicBezTo>
                    <a:pt x="2542292" y="1157061"/>
                    <a:pt x="2563795" y="1171277"/>
                    <a:pt x="2581835" y="1189317"/>
                  </a:cubicBezTo>
                  <a:cubicBezTo>
                    <a:pt x="2589804" y="1197286"/>
                    <a:pt x="2596726" y="1206461"/>
                    <a:pt x="2605741" y="1213223"/>
                  </a:cubicBezTo>
                  <a:cubicBezTo>
                    <a:pt x="2620776" y="1224500"/>
                    <a:pt x="2640263" y="1229817"/>
                    <a:pt x="2653553" y="1243106"/>
                  </a:cubicBezTo>
                  <a:cubicBezTo>
                    <a:pt x="2694491" y="1284043"/>
                    <a:pt x="2675347" y="1269587"/>
                    <a:pt x="2707341" y="1290917"/>
                  </a:cubicBezTo>
                  <a:cubicBezTo>
                    <a:pt x="2709653" y="1294384"/>
                    <a:pt x="2741432" y="1343490"/>
                    <a:pt x="2749177" y="1350682"/>
                  </a:cubicBezTo>
                  <a:cubicBezTo>
                    <a:pt x="2788418" y="1387120"/>
                    <a:pt x="2808916" y="1394195"/>
                    <a:pt x="2838824" y="1428376"/>
                  </a:cubicBezTo>
                  <a:cubicBezTo>
                    <a:pt x="2845383" y="1435872"/>
                    <a:pt x="2850194" y="1444786"/>
                    <a:pt x="2856753" y="1452282"/>
                  </a:cubicBezTo>
                  <a:cubicBezTo>
                    <a:pt x="2895221" y="1496246"/>
                    <a:pt x="2867346" y="1454894"/>
                    <a:pt x="2904565" y="1506070"/>
                  </a:cubicBezTo>
                  <a:cubicBezTo>
                    <a:pt x="2948945" y="1567093"/>
                    <a:pt x="2905254" y="1518711"/>
                    <a:pt x="2964330" y="1577788"/>
                  </a:cubicBezTo>
                  <a:cubicBezTo>
                    <a:pt x="2972298" y="1585757"/>
                    <a:pt x="2979220" y="1594933"/>
                    <a:pt x="2988235" y="1601694"/>
                  </a:cubicBezTo>
                  <a:cubicBezTo>
                    <a:pt x="2996204" y="1607670"/>
                    <a:pt x="3003853" y="1614098"/>
                    <a:pt x="3012141" y="1619623"/>
                  </a:cubicBezTo>
                  <a:cubicBezTo>
                    <a:pt x="3027779" y="1630048"/>
                    <a:pt x="3044315" y="1639081"/>
                    <a:pt x="3059953" y="1649506"/>
                  </a:cubicBezTo>
                  <a:lnTo>
                    <a:pt x="3095812" y="1673411"/>
                  </a:lnTo>
                  <a:cubicBezTo>
                    <a:pt x="3101788" y="1677395"/>
                    <a:pt x="3084696" y="1663731"/>
                    <a:pt x="3077882" y="1661459"/>
                  </a:cubicBezTo>
                  <a:cubicBezTo>
                    <a:pt x="3071906" y="1659467"/>
                    <a:pt x="3053653" y="1655482"/>
                    <a:pt x="3059953" y="1655482"/>
                  </a:cubicBezTo>
                  <a:cubicBezTo>
                    <a:pt x="3068167" y="1655482"/>
                    <a:pt x="3075890" y="1659467"/>
                    <a:pt x="3083859" y="1661459"/>
                  </a:cubicBezTo>
                  <a:cubicBezTo>
                    <a:pt x="3089835" y="1667435"/>
                    <a:pt x="3097100" y="1672356"/>
                    <a:pt x="3101788" y="1679388"/>
                  </a:cubicBezTo>
                  <a:cubicBezTo>
                    <a:pt x="3105283" y="1684630"/>
                    <a:pt x="3103732" y="1692477"/>
                    <a:pt x="3107765" y="1697317"/>
                  </a:cubicBezTo>
                  <a:cubicBezTo>
                    <a:pt x="3114142" y="1704969"/>
                    <a:pt x="3124108" y="1708764"/>
                    <a:pt x="3131671" y="1715247"/>
                  </a:cubicBezTo>
                  <a:cubicBezTo>
                    <a:pt x="3138088" y="1720747"/>
                    <a:pt x="3143183" y="1727676"/>
                    <a:pt x="3149600" y="1733176"/>
                  </a:cubicBezTo>
                  <a:cubicBezTo>
                    <a:pt x="3157163" y="1739659"/>
                    <a:pt x="3165059" y="1745827"/>
                    <a:pt x="3173506" y="1751106"/>
                  </a:cubicBezTo>
                  <a:cubicBezTo>
                    <a:pt x="3198754" y="1766886"/>
                    <a:pt x="3198745" y="1758415"/>
                    <a:pt x="3221318" y="1780988"/>
                  </a:cubicBezTo>
                  <a:cubicBezTo>
                    <a:pt x="3228361" y="1788031"/>
                    <a:pt x="3232204" y="1797851"/>
                    <a:pt x="3239247" y="1804894"/>
                  </a:cubicBezTo>
                  <a:cubicBezTo>
                    <a:pt x="3293936" y="1859583"/>
                    <a:pt x="3226400" y="1766426"/>
                    <a:pt x="3304988" y="1864659"/>
                  </a:cubicBezTo>
                  <a:cubicBezTo>
                    <a:pt x="3312957" y="1874620"/>
                    <a:pt x="3320419" y="1885007"/>
                    <a:pt x="3328894" y="1894541"/>
                  </a:cubicBezTo>
                  <a:cubicBezTo>
                    <a:pt x="3336381" y="1902964"/>
                    <a:pt x="3345466" y="1909891"/>
                    <a:pt x="3352800" y="1918447"/>
                  </a:cubicBezTo>
                  <a:cubicBezTo>
                    <a:pt x="3357474" y="1923901"/>
                    <a:pt x="3359674" y="1931297"/>
                    <a:pt x="3364753" y="1936376"/>
                  </a:cubicBezTo>
                  <a:cubicBezTo>
                    <a:pt x="3371796" y="1943419"/>
                    <a:pt x="3381163" y="1947747"/>
                    <a:pt x="3388659" y="1954306"/>
                  </a:cubicBezTo>
                  <a:cubicBezTo>
                    <a:pt x="3397140" y="1961727"/>
                    <a:pt x="3404009" y="1970877"/>
                    <a:pt x="3412565" y="1978211"/>
                  </a:cubicBezTo>
                  <a:cubicBezTo>
                    <a:pt x="3440803" y="2002415"/>
                    <a:pt x="3420477" y="1977886"/>
                    <a:pt x="3454400" y="2002117"/>
                  </a:cubicBezTo>
                  <a:cubicBezTo>
                    <a:pt x="3503842" y="2037433"/>
                    <a:pt x="3442835" y="2004900"/>
                    <a:pt x="3490259" y="2032000"/>
                  </a:cubicBezTo>
                  <a:cubicBezTo>
                    <a:pt x="3497994" y="2036420"/>
                    <a:pt x="3505976" y="2040444"/>
                    <a:pt x="3514165" y="2043953"/>
                  </a:cubicBezTo>
                  <a:cubicBezTo>
                    <a:pt x="3540048" y="2055045"/>
                    <a:pt x="3527165" y="2043860"/>
                    <a:pt x="3556000" y="2061882"/>
                  </a:cubicBezTo>
                  <a:cubicBezTo>
                    <a:pt x="3564447" y="2067161"/>
                    <a:pt x="3570997" y="2075356"/>
                    <a:pt x="3579906" y="2079811"/>
                  </a:cubicBezTo>
                  <a:cubicBezTo>
                    <a:pt x="3591175" y="2085446"/>
                    <a:pt x="3603812" y="2087780"/>
                    <a:pt x="3615765" y="2091764"/>
                  </a:cubicBezTo>
                  <a:cubicBezTo>
                    <a:pt x="3621741" y="2093756"/>
                    <a:pt x="3628452" y="2094247"/>
                    <a:pt x="3633694" y="2097741"/>
                  </a:cubicBezTo>
                  <a:cubicBezTo>
                    <a:pt x="3639671" y="2101725"/>
                    <a:pt x="3645779" y="2105519"/>
                    <a:pt x="3651624" y="2109694"/>
                  </a:cubicBezTo>
                  <a:cubicBezTo>
                    <a:pt x="3672406" y="2124538"/>
                    <a:pt x="3675790" y="2130709"/>
                    <a:pt x="3699435" y="2139576"/>
                  </a:cubicBezTo>
                  <a:cubicBezTo>
                    <a:pt x="3707126" y="2142460"/>
                    <a:pt x="3715372" y="2143561"/>
                    <a:pt x="3723341" y="2145553"/>
                  </a:cubicBezTo>
                  <a:cubicBezTo>
                    <a:pt x="3757800" y="2168525"/>
                    <a:pt x="3724557" y="2148635"/>
                    <a:pt x="3759200" y="2163482"/>
                  </a:cubicBezTo>
                  <a:cubicBezTo>
                    <a:pt x="3767389" y="2166991"/>
                    <a:pt x="3775371" y="2171015"/>
                    <a:pt x="3783106" y="2175435"/>
                  </a:cubicBezTo>
                  <a:cubicBezTo>
                    <a:pt x="3789342" y="2178999"/>
                    <a:pt x="3794433" y="2184559"/>
                    <a:pt x="3801035" y="2187388"/>
                  </a:cubicBezTo>
                  <a:cubicBezTo>
                    <a:pt x="3808585" y="2190624"/>
                    <a:pt x="3816972" y="2191372"/>
                    <a:pt x="3824941" y="2193364"/>
                  </a:cubicBezTo>
                  <a:cubicBezTo>
                    <a:pt x="3832910" y="2199341"/>
                    <a:pt x="3839721" y="2207301"/>
                    <a:pt x="3848847" y="2211294"/>
                  </a:cubicBezTo>
                  <a:cubicBezTo>
                    <a:pt x="3884189" y="2226756"/>
                    <a:pt x="3910515" y="2232688"/>
                    <a:pt x="3944471" y="2241176"/>
                  </a:cubicBezTo>
                  <a:cubicBezTo>
                    <a:pt x="3987938" y="2270155"/>
                    <a:pt x="3931193" y="2235610"/>
                    <a:pt x="3992282" y="2259106"/>
                  </a:cubicBezTo>
                  <a:cubicBezTo>
                    <a:pt x="4008913" y="2265502"/>
                    <a:pt x="4022622" y="2279516"/>
                    <a:pt x="4040094" y="2283011"/>
                  </a:cubicBezTo>
                  <a:cubicBezTo>
                    <a:pt x="4050055" y="2285003"/>
                    <a:pt x="4060177" y="2286315"/>
                    <a:pt x="4069977" y="2288988"/>
                  </a:cubicBezTo>
                  <a:cubicBezTo>
                    <a:pt x="4082132" y="2292303"/>
                    <a:pt x="4093612" y="2297885"/>
                    <a:pt x="4105835" y="2300941"/>
                  </a:cubicBezTo>
                  <a:lnTo>
                    <a:pt x="4129741" y="2306917"/>
                  </a:lnTo>
                  <a:cubicBezTo>
                    <a:pt x="4149663" y="2316878"/>
                    <a:pt x="4170407" y="2325341"/>
                    <a:pt x="4189506" y="2336800"/>
                  </a:cubicBezTo>
                  <a:cubicBezTo>
                    <a:pt x="4199467" y="2342776"/>
                    <a:pt x="4208998" y="2349534"/>
                    <a:pt x="4219388" y="2354729"/>
                  </a:cubicBezTo>
                  <a:cubicBezTo>
                    <a:pt x="4227965" y="2359018"/>
                    <a:pt x="4253559" y="2364766"/>
                    <a:pt x="4261224" y="2366682"/>
                  </a:cubicBezTo>
                  <a:cubicBezTo>
                    <a:pt x="4312437" y="2392289"/>
                    <a:pt x="4253653" y="2366340"/>
                    <a:pt x="4338918" y="2384611"/>
                  </a:cubicBezTo>
                  <a:cubicBezTo>
                    <a:pt x="4349408" y="2386859"/>
                    <a:pt x="4358450" y="2393741"/>
                    <a:pt x="4368800" y="2396564"/>
                  </a:cubicBezTo>
                  <a:cubicBezTo>
                    <a:pt x="4380491" y="2399753"/>
                    <a:pt x="4392682" y="2400698"/>
                    <a:pt x="4404659" y="2402541"/>
                  </a:cubicBezTo>
                  <a:cubicBezTo>
                    <a:pt x="4418582" y="2404683"/>
                    <a:pt x="4432531" y="2406655"/>
                    <a:pt x="4446494" y="2408517"/>
                  </a:cubicBezTo>
                  <a:cubicBezTo>
                    <a:pt x="4462414" y="2410640"/>
                    <a:pt x="4478463" y="2411854"/>
                    <a:pt x="4494306" y="2414494"/>
                  </a:cubicBezTo>
                  <a:cubicBezTo>
                    <a:pt x="4509326" y="2416997"/>
                    <a:pt x="4521922" y="2421707"/>
                    <a:pt x="4536141" y="2426447"/>
                  </a:cubicBezTo>
                  <a:lnTo>
                    <a:pt x="4554071" y="2432423"/>
                  </a:lnTo>
                </a:path>
              </a:pathLst>
            </a:cu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4016104-8BF3-A54C-CDE0-F7EB28725343}"/>
                </a:ext>
              </a:extLst>
            </p:cNvPr>
            <p:cNvSpPr/>
            <p:nvPr/>
          </p:nvSpPr>
          <p:spPr>
            <a:xfrm>
              <a:off x="4780453" y="1777106"/>
              <a:ext cx="4524250" cy="2309864"/>
            </a:xfrm>
            <a:custGeom>
              <a:avLst/>
              <a:gdLst>
                <a:gd name="connsiteX0" fmla="*/ 0 w 4595906"/>
                <a:gd name="connsiteY0" fmla="*/ 6064 h 2318994"/>
                <a:gd name="connsiteX1" fmla="*/ 83671 w 4595906"/>
                <a:gd name="connsiteY1" fmla="*/ 18017 h 2318994"/>
                <a:gd name="connsiteX2" fmla="*/ 101600 w 4595906"/>
                <a:gd name="connsiteY2" fmla="*/ 23994 h 2318994"/>
                <a:gd name="connsiteX3" fmla="*/ 149412 w 4595906"/>
                <a:gd name="connsiteY3" fmla="*/ 65829 h 2318994"/>
                <a:gd name="connsiteX4" fmla="*/ 167341 w 4595906"/>
                <a:gd name="connsiteY4" fmla="*/ 77782 h 2318994"/>
                <a:gd name="connsiteX5" fmla="*/ 203200 w 4595906"/>
                <a:gd name="connsiteY5" fmla="*/ 101688 h 2318994"/>
                <a:gd name="connsiteX6" fmla="*/ 227106 w 4595906"/>
                <a:gd name="connsiteY6" fmla="*/ 119617 h 2318994"/>
                <a:gd name="connsiteX7" fmla="*/ 280894 w 4595906"/>
                <a:gd name="connsiteY7" fmla="*/ 137547 h 2318994"/>
                <a:gd name="connsiteX8" fmla="*/ 316753 w 4595906"/>
                <a:gd name="connsiteY8" fmla="*/ 161453 h 2318994"/>
                <a:gd name="connsiteX9" fmla="*/ 334682 w 4595906"/>
                <a:gd name="connsiteY9" fmla="*/ 173405 h 2318994"/>
                <a:gd name="connsiteX10" fmla="*/ 364565 w 4595906"/>
                <a:gd name="connsiteY10" fmla="*/ 179382 h 2318994"/>
                <a:gd name="connsiteX11" fmla="*/ 400424 w 4595906"/>
                <a:gd name="connsiteY11" fmla="*/ 197311 h 2318994"/>
                <a:gd name="connsiteX12" fmla="*/ 424330 w 4595906"/>
                <a:gd name="connsiteY12" fmla="*/ 209264 h 2318994"/>
                <a:gd name="connsiteX13" fmla="*/ 478118 w 4595906"/>
                <a:gd name="connsiteY13" fmla="*/ 221217 h 2318994"/>
                <a:gd name="connsiteX14" fmla="*/ 508000 w 4595906"/>
                <a:gd name="connsiteY14" fmla="*/ 233170 h 2318994"/>
                <a:gd name="connsiteX15" fmla="*/ 525930 w 4595906"/>
                <a:gd name="connsiteY15" fmla="*/ 239147 h 2318994"/>
                <a:gd name="connsiteX16" fmla="*/ 567765 w 4595906"/>
                <a:gd name="connsiteY16" fmla="*/ 257076 h 2318994"/>
                <a:gd name="connsiteX17" fmla="*/ 597647 w 4595906"/>
                <a:gd name="connsiteY17" fmla="*/ 275005 h 2318994"/>
                <a:gd name="connsiteX18" fmla="*/ 645459 w 4595906"/>
                <a:gd name="connsiteY18" fmla="*/ 286958 h 2318994"/>
                <a:gd name="connsiteX19" fmla="*/ 669365 w 4595906"/>
                <a:gd name="connsiteY19" fmla="*/ 292935 h 2318994"/>
                <a:gd name="connsiteX20" fmla="*/ 687294 w 4595906"/>
                <a:gd name="connsiteY20" fmla="*/ 298911 h 2318994"/>
                <a:gd name="connsiteX21" fmla="*/ 717177 w 4595906"/>
                <a:gd name="connsiteY21" fmla="*/ 304888 h 2318994"/>
                <a:gd name="connsiteX22" fmla="*/ 735106 w 4595906"/>
                <a:gd name="connsiteY22" fmla="*/ 310864 h 2318994"/>
                <a:gd name="connsiteX23" fmla="*/ 782918 w 4595906"/>
                <a:gd name="connsiteY23" fmla="*/ 322817 h 2318994"/>
                <a:gd name="connsiteX24" fmla="*/ 824753 w 4595906"/>
                <a:gd name="connsiteY24" fmla="*/ 334770 h 2318994"/>
                <a:gd name="connsiteX25" fmla="*/ 842682 w 4595906"/>
                <a:gd name="connsiteY25" fmla="*/ 340747 h 2318994"/>
                <a:gd name="connsiteX26" fmla="*/ 866588 w 4595906"/>
                <a:gd name="connsiteY26" fmla="*/ 352700 h 2318994"/>
                <a:gd name="connsiteX27" fmla="*/ 908424 w 4595906"/>
                <a:gd name="connsiteY27" fmla="*/ 358676 h 2318994"/>
                <a:gd name="connsiteX28" fmla="*/ 1004047 w 4595906"/>
                <a:gd name="connsiteY28" fmla="*/ 376605 h 2318994"/>
                <a:gd name="connsiteX29" fmla="*/ 1111624 w 4595906"/>
                <a:gd name="connsiteY29" fmla="*/ 388558 h 2318994"/>
                <a:gd name="connsiteX30" fmla="*/ 1153459 w 4595906"/>
                <a:gd name="connsiteY30" fmla="*/ 406488 h 2318994"/>
                <a:gd name="connsiteX31" fmla="*/ 1171388 w 4595906"/>
                <a:gd name="connsiteY31" fmla="*/ 412464 h 2318994"/>
                <a:gd name="connsiteX32" fmla="*/ 1195294 w 4595906"/>
                <a:gd name="connsiteY32" fmla="*/ 424417 h 2318994"/>
                <a:gd name="connsiteX33" fmla="*/ 1213224 w 4595906"/>
                <a:gd name="connsiteY33" fmla="*/ 430394 h 2318994"/>
                <a:gd name="connsiteX34" fmla="*/ 1231153 w 4595906"/>
                <a:gd name="connsiteY34" fmla="*/ 442347 h 2318994"/>
                <a:gd name="connsiteX35" fmla="*/ 1284941 w 4595906"/>
                <a:gd name="connsiteY35" fmla="*/ 460276 h 2318994"/>
                <a:gd name="connsiteX36" fmla="*/ 1314824 w 4595906"/>
                <a:gd name="connsiteY36" fmla="*/ 472229 h 2318994"/>
                <a:gd name="connsiteX37" fmla="*/ 1356659 w 4595906"/>
                <a:gd name="connsiteY37" fmla="*/ 484182 h 2318994"/>
                <a:gd name="connsiteX38" fmla="*/ 1380565 w 4595906"/>
                <a:gd name="connsiteY38" fmla="*/ 496135 h 2318994"/>
                <a:gd name="connsiteX39" fmla="*/ 1446306 w 4595906"/>
                <a:gd name="connsiteY39" fmla="*/ 520041 h 2318994"/>
                <a:gd name="connsiteX40" fmla="*/ 1512047 w 4595906"/>
                <a:gd name="connsiteY40" fmla="*/ 555900 h 2318994"/>
                <a:gd name="connsiteX41" fmla="*/ 1547906 w 4595906"/>
                <a:gd name="connsiteY41" fmla="*/ 573829 h 2318994"/>
                <a:gd name="connsiteX42" fmla="*/ 1595718 w 4595906"/>
                <a:gd name="connsiteY42" fmla="*/ 591758 h 2318994"/>
                <a:gd name="connsiteX43" fmla="*/ 1637553 w 4595906"/>
                <a:gd name="connsiteY43" fmla="*/ 603711 h 2318994"/>
                <a:gd name="connsiteX44" fmla="*/ 1661459 w 4595906"/>
                <a:gd name="connsiteY44" fmla="*/ 615664 h 2318994"/>
                <a:gd name="connsiteX45" fmla="*/ 1697318 w 4595906"/>
                <a:gd name="connsiteY45" fmla="*/ 627617 h 2318994"/>
                <a:gd name="connsiteX46" fmla="*/ 1721224 w 4595906"/>
                <a:gd name="connsiteY46" fmla="*/ 639570 h 2318994"/>
                <a:gd name="connsiteX47" fmla="*/ 1757082 w 4595906"/>
                <a:gd name="connsiteY47" fmla="*/ 651523 h 2318994"/>
                <a:gd name="connsiteX48" fmla="*/ 1775012 w 4595906"/>
                <a:gd name="connsiteY48" fmla="*/ 663476 h 2318994"/>
                <a:gd name="connsiteX49" fmla="*/ 1822824 w 4595906"/>
                <a:gd name="connsiteY49" fmla="*/ 681405 h 2318994"/>
                <a:gd name="connsiteX50" fmla="*/ 1870635 w 4595906"/>
                <a:gd name="connsiteY50" fmla="*/ 705311 h 2318994"/>
                <a:gd name="connsiteX51" fmla="*/ 1900518 w 4595906"/>
                <a:gd name="connsiteY51" fmla="*/ 723241 h 2318994"/>
                <a:gd name="connsiteX52" fmla="*/ 1942353 w 4595906"/>
                <a:gd name="connsiteY52" fmla="*/ 741170 h 2318994"/>
                <a:gd name="connsiteX53" fmla="*/ 1960282 w 4595906"/>
                <a:gd name="connsiteY53" fmla="*/ 753123 h 2318994"/>
                <a:gd name="connsiteX54" fmla="*/ 1984188 w 4595906"/>
                <a:gd name="connsiteY54" fmla="*/ 765076 h 2318994"/>
                <a:gd name="connsiteX55" fmla="*/ 2037977 w 4595906"/>
                <a:gd name="connsiteY55" fmla="*/ 794958 h 2318994"/>
                <a:gd name="connsiteX56" fmla="*/ 2085788 w 4595906"/>
                <a:gd name="connsiteY56" fmla="*/ 818864 h 2318994"/>
                <a:gd name="connsiteX57" fmla="*/ 2157506 w 4595906"/>
                <a:gd name="connsiteY57" fmla="*/ 854723 h 2318994"/>
                <a:gd name="connsiteX58" fmla="*/ 2205318 w 4595906"/>
                <a:gd name="connsiteY58" fmla="*/ 890582 h 2318994"/>
                <a:gd name="connsiteX59" fmla="*/ 2223247 w 4595906"/>
                <a:gd name="connsiteY59" fmla="*/ 896558 h 2318994"/>
                <a:gd name="connsiteX60" fmla="*/ 2271059 w 4595906"/>
                <a:gd name="connsiteY60" fmla="*/ 920464 h 2318994"/>
                <a:gd name="connsiteX61" fmla="*/ 2294965 w 4595906"/>
                <a:gd name="connsiteY61" fmla="*/ 938394 h 2318994"/>
                <a:gd name="connsiteX62" fmla="*/ 2336800 w 4595906"/>
                <a:gd name="connsiteY62" fmla="*/ 974253 h 2318994"/>
                <a:gd name="connsiteX63" fmla="*/ 2378635 w 4595906"/>
                <a:gd name="connsiteY63" fmla="*/ 986205 h 2318994"/>
                <a:gd name="connsiteX64" fmla="*/ 2408518 w 4595906"/>
                <a:gd name="connsiteY64" fmla="*/ 1004135 h 2318994"/>
                <a:gd name="connsiteX65" fmla="*/ 2444377 w 4595906"/>
                <a:gd name="connsiteY65" fmla="*/ 1034017 h 2318994"/>
                <a:gd name="connsiteX66" fmla="*/ 2492188 w 4595906"/>
                <a:gd name="connsiteY66" fmla="*/ 1075853 h 2318994"/>
                <a:gd name="connsiteX67" fmla="*/ 2516094 w 4595906"/>
                <a:gd name="connsiteY67" fmla="*/ 1087805 h 2318994"/>
                <a:gd name="connsiteX68" fmla="*/ 2534024 w 4595906"/>
                <a:gd name="connsiteY68" fmla="*/ 1111711 h 2318994"/>
                <a:gd name="connsiteX69" fmla="*/ 2575859 w 4595906"/>
                <a:gd name="connsiteY69" fmla="*/ 1153547 h 2318994"/>
                <a:gd name="connsiteX70" fmla="*/ 2587812 w 4595906"/>
                <a:gd name="connsiteY70" fmla="*/ 1171476 h 2318994"/>
                <a:gd name="connsiteX71" fmla="*/ 2605741 w 4595906"/>
                <a:gd name="connsiteY71" fmla="*/ 1183429 h 2318994"/>
                <a:gd name="connsiteX72" fmla="*/ 2629647 w 4595906"/>
                <a:gd name="connsiteY72" fmla="*/ 1213311 h 2318994"/>
                <a:gd name="connsiteX73" fmla="*/ 2641600 w 4595906"/>
                <a:gd name="connsiteY73" fmla="*/ 1231241 h 2318994"/>
                <a:gd name="connsiteX74" fmla="*/ 2689412 w 4595906"/>
                <a:gd name="connsiteY74" fmla="*/ 1279053 h 2318994"/>
                <a:gd name="connsiteX75" fmla="*/ 2713318 w 4595906"/>
                <a:gd name="connsiteY75" fmla="*/ 1302958 h 2318994"/>
                <a:gd name="connsiteX76" fmla="*/ 2737224 w 4595906"/>
                <a:gd name="connsiteY76" fmla="*/ 1320888 h 2318994"/>
                <a:gd name="connsiteX77" fmla="*/ 2755153 w 4595906"/>
                <a:gd name="connsiteY77" fmla="*/ 1338817 h 2318994"/>
                <a:gd name="connsiteX78" fmla="*/ 2773082 w 4595906"/>
                <a:gd name="connsiteY78" fmla="*/ 1350770 h 2318994"/>
                <a:gd name="connsiteX79" fmla="*/ 2808941 w 4595906"/>
                <a:gd name="connsiteY79" fmla="*/ 1386629 h 2318994"/>
                <a:gd name="connsiteX80" fmla="*/ 2856753 w 4595906"/>
                <a:gd name="connsiteY80" fmla="*/ 1416511 h 2318994"/>
                <a:gd name="connsiteX81" fmla="*/ 2874682 w 4595906"/>
                <a:gd name="connsiteY81" fmla="*/ 1428464 h 2318994"/>
                <a:gd name="connsiteX82" fmla="*/ 2898588 w 4595906"/>
                <a:gd name="connsiteY82" fmla="*/ 1440417 h 2318994"/>
                <a:gd name="connsiteX83" fmla="*/ 2922494 w 4595906"/>
                <a:gd name="connsiteY83" fmla="*/ 1464323 h 2318994"/>
                <a:gd name="connsiteX84" fmla="*/ 2934447 w 4595906"/>
                <a:gd name="connsiteY84" fmla="*/ 1482253 h 2318994"/>
                <a:gd name="connsiteX85" fmla="*/ 2958353 w 4595906"/>
                <a:gd name="connsiteY85" fmla="*/ 1494205 h 2318994"/>
                <a:gd name="connsiteX86" fmla="*/ 3006165 w 4595906"/>
                <a:gd name="connsiteY86" fmla="*/ 1536041 h 2318994"/>
                <a:gd name="connsiteX87" fmla="*/ 3024094 w 4595906"/>
                <a:gd name="connsiteY87" fmla="*/ 1553970 h 2318994"/>
                <a:gd name="connsiteX88" fmla="*/ 3065930 w 4595906"/>
                <a:gd name="connsiteY88" fmla="*/ 1589829 h 2318994"/>
                <a:gd name="connsiteX89" fmla="*/ 3077882 w 4595906"/>
                <a:gd name="connsiteY89" fmla="*/ 1607758 h 2318994"/>
                <a:gd name="connsiteX90" fmla="*/ 3095812 w 4595906"/>
                <a:gd name="connsiteY90" fmla="*/ 1625688 h 2318994"/>
                <a:gd name="connsiteX91" fmla="*/ 3107765 w 4595906"/>
                <a:gd name="connsiteY91" fmla="*/ 1643617 h 2318994"/>
                <a:gd name="connsiteX92" fmla="*/ 3125694 w 4595906"/>
                <a:gd name="connsiteY92" fmla="*/ 1661547 h 2318994"/>
                <a:gd name="connsiteX93" fmla="*/ 3191435 w 4595906"/>
                <a:gd name="connsiteY93" fmla="*/ 1733264 h 2318994"/>
                <a:gd name="connsiteX94" fmla="*/ 3221318 w 4595906"/>
                <a:gd name="connsiteY94" fmla="*/ 1757170 h 2318994"/>
                <a:gd name="connsiteX95" fmla="*/ 3245224 w 4595906"/>
                <a:gd name="connsiteY95" fmla="*/ 1781076 h 2318994"/>
                <a:gd name="connsiteX96" fmla="*/ 3293035 w 4595906"/>
                <a:gd name="connsiteY96" fmla="*/ 1810958 h 2318994"/>
                <a:gd name="connsiteX97" fmla="*/ 3310965 w 4595906"/>
                <a:gd name="connsiteY97" fmla="*/ 1828888 h 2318994"/>
                <a:gd name="connsiteX98" fmla="*/ 3334871 w 4595906"/>
                <a:gd name="connsiteY98" fmla="*/ 1846817 h 2318994"/>
                <a:gd name="connsiteX99" fmla="*/ 3352800 w 4595906"/>
                <a:gd name="connsiteY99" fmla="*/ 1864747 h 2318994"/>
                <a:gd name="connsiteX100" fmla="*/ 3400612 w 4595906"/>
                <a:gd name="connsiteY100" fmla="*/ 1894629 h 2318994"/>
                <a:gd name="connsiteX101" fmla="*/ 3472330 w 4595906"/>
                <a:gd name="connsiteY101" fmla="*/ 1936464 h 2318994"/>
                <a:gd name="connsiteX102" fmla="*/ 3550024 w 4595906"/>
                <a:gd name="connsiteY102" fmla="*/ 1984276 h 2318994"/>
                <a:gd name="connsiteX103" fmla="*/ 3603812 w 4595906"/>
                <a:gd name="connsiteY103" fmla="*/ 2020135 h 2318994"/>
                <a:gd name="connsiteX104" fmla="*/ 3621741 w 4595906"/>
                <a:gd name="connsiteY104" fmla="*/ 2026111 h 2318994"/>
                <a:gd name="connsiteX105" fmla="*/ 3675530 w 4595906"/>
                <a:gd name="connsiteY105" fmla="*/ 2050017 h 2318994"/>
                <a:gd name="connsiteX106" fmla="*/ 3693459 w 4595906"/>
                <a:gd name="connsiteY106" fmla="*/ 2061970 h 2318994"/>
                <a:gd name="connsiteX107" fmla="*/ 3723341 w 4595906"/>
                <a:gd name="connsiteY107" fmla="*/ 2067947 h 2318994"/>
                <a:gd name="connsiteX108" fmla="*/ 3741271 w 4595906"/>
                <a:gd name="connsiteY108" fmla="*/ 2073923 h 2318994"/>
                <a:gd name="connsiteX109" fmla="*/ 3765177 w 4595906"/>
                <a:gd name="connsiteY109" fmla="*/ 2079900 h 2318994"/>
                <a:gd name="connsiteX110" fmla="*/ 3783106 w 4595906"/>
                <a:gd name="connsiteY110" fmla="*/ 2091853 h 2318994"/>
                <a:gd name="connsiteX111" fmla="*/ 3830918 w 4595906"/>
                <a:gd name="connsiteY111" fmla="*/ 2103805 h 2318994"/>
                <a:gd name="connsiteX112" fmla="*/ 3884706 w 4595906"/>
                <a:gd name="connsiteY112" fmla="*/ 2127711 h 2318994"/>
                <a:gd name="connsiteX113" fmla="*/ 3932518 w 4595906"/>
                <a:gd name="connsiteY113" fmla="*/ 2133688 h 2318994"/>
                <a:gd name="connsiteX114" fmla="*/ 3956424 w 4595906"/>
                <a:gd name="connsiteY114" fmla="*/ 2145641 h 2318994"/>
                <a:gd name="connsiteX115" fmla="*/ 3980330 w 4595906"/>
                <a:gd name="connsiteY115" fmla="*/ 2151617 h 2318994"/>
                <a:gd name="connsiteX116" fmla="*/ 4028141 w 4595906"/>
                <a:gd name="connsiteY116" fmla="*/ 2169547 h 2318994"/>
                <a:gd name="connsiteX117" fmla="*/ 4069977 w 4595906"/>
                <a:gd name="connsiteY117" fmla="*/ 2187476 h 2318994"/>
                <a:gd name="connsiteX118" fmla="*/ 4129741 w 4595906"/>
                <a:gd name="connsiteY118" fmla="*/ 2205405 h 2318994"/>
                <a:gd name="connsiteX119" fmla="*/ 4213412 w 4595906"/>
                <a:gd name="connsiteY119" fmla="*/ 2229311 h 2318994"/>
                <a:gd name="connsiteX120" fmla="*/ 4279153 w 4595906"/>
                <a:gd name="connsiteY120" fmla="*/ 2241264 h 2318994"/>
                <a:gd name="connsiteX121" fmla="*/ 4303059 w 4595906"/>
                <a:gd name="connsiteY121" fmla="*/ 2253217 h 2318994"/>
                <a:gd name="connsiteX122" fmla="*/ 4350871 w 4595906"/>
                <a:gd name="connsiteY122" fmla="*/ 2265170 h 2318994"/>
                <a:gd name="connsiteX123" fmla="*/ 4392706 w 4595906"/>
                <a:gd name="connsiteY123" fmla="*/ 2277123 h 2318994"/>
                <a:gd name="connsiteX124" fmla="*/ 4422588 w 4595906"/>
                <a:gd name="connsiteY124" fmla="*/ 2283100 h 2318994"/>
                <a:gd name="connsiteX125" fmla="*/ 4470400 w 4595906"/>
                <a:gd name="connsiteY125" fmla="*/ 2301029 h 2318994"/>
                <a:gd name="connsiteX126" fmla="*/ 4500282 w 4595906"/>
                <a:gd name="connsiteY126" fmla="*/ 2307005 h 2318994"/>
                <a:gd name="connsiteX127" fmla="*/ 4518212 w 4595906"/>
                <a:gd name="connsiteY127" fmla="*/ 2312982 h 2318994"/>
                <a:gd name="connsiteX128" fmla="*/ 4595906 w 4595906"/>
                <a:gd name="connsiteY128" fmla="*/ 2318958 h 231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595906" h="2318994">
                  <a:moveTo>
                    <a:pt x="0" y="6064"/>
                  </a:moveTo>
                  <a:cubicBezTo>
                    <a:pt x="48414" y="-3618"/>
                    <a:pt x="20247" y="-3124"/>
                    <a:pt x="83671" y="18017"/>
                  </a:cubicBezTo>
                  <a:lnTo>
                    <a:pt x="101600" y="23994"/>
                  </a:lnTo>
                  <a:cubicBezTo>
                    <a:pt x="123714" y="46107"/>
                    <a:pt x="120228" y="43941"/>
                    <a:pt x="149412" y="65829"/>
                  </a:cubicBezTo>
                  <a:cubicBezTo>
                    <a:pt x="155158" y="70139"/>
                    <a:pt x="161823" y="73184"/>
                    <a:pt x="167341" y="77782"/>
                  </a:cubicBezTo>
                  <a:cubicBezTo>
                    <a:pt x="197186" y="102653"/>
                    <a:pt x="171692" y="91184"/>
                    <a:pt x="203200" y="101688"/>
                  </a:cubicBezTo>
                  <a:cubicBezTo>
                    <a:pt x="211169" y="107664"/>
                    <a:pt x="218004" y="115572"/>
                    <a:pt x="227106" y="119617"/>
                  </a:cubicBezTo>
                  <a:cubicBezTo>
                    <a:pt x="302225" y="153004"/>
                    <a:pt x="215888" y="98544"/>
                    <a:pt x="280894" y="137547"/>
                  </a:cubicBezTo>
                  <a:cubicBezTo>
                    <a:pt x="293213" y="144938"/>
                    <a:pt x="304800" y="153484"/>
                    <a:pt x="316753" y="161453"/>
                  </a:cubicBezTo>
                  <a:cubicBezTo>
                    <a:pt x="322729" y="165437"/>
                    <a:pt x="327639" y="171996"/>
                    <a:pt x="334682" y="173405"/>
                  </a:cubicBezTo>
                  <a:lnTo>
                    <a:pt x="364565" y="179382"/>
                  </a:lnTo>
                  <a:cubicBezTo>
                    <a:pt x="399021" y="202353"/>
                    <a:pt x="365782" y="182465"/>
                    <a:pt x="400424" y="197311"/>
                  </a:cubicBezTo>
                  <a:cubicBezTo>
                    <a:pt x="408613" y="200820"/>
                    <a:pt x="415988" y="206136"/>
                    <a:pt x="424330" y="209264"/>
                  </a:cubicBezTo>
                  <a:cubicBezTo>
                    <a:pt x="433983" y="212884"/>
                    <a:pt x="469994" y="219592"/>
                    <a:pt x="478118" y="221217"/>
                  </a:cubicBezTo>
                  <a:cubicBezTo>
                    <a:pt x="488079" y="225201"/>
                    <a:pt x="497955" y="229403"/>
                    <a:pt x="508000" y="233170"/>
                  </a:cubicBezTo>
                  <a:cubicBezTo>
                    <a:pt x="513899" y="235382"/>
                    <a:pt x="520295" y="236329"/>
                    <a:pt x="525930" y="239147"/>
                  </a:cubicBezTo>
                  <a:cubicBezTo>
                    <a:pt x="567200" y="259783"/>
                    <a:pt x="518014" y="244639"/>
                    <a:pt x="567765" y="257076"/>
                  </a:cubicBezTo>
                  <a:cubicBezTo>
                    <a:pt x="577726" y="263052"/>
                    <a:pt x="586805" y="270835"/>
                    <a:pt x="597647" y="275005"/>
                  </a:cubicBezTo>
                  <a:cubicBezTo>
                    <a:pt x="612980" y="280902"/>
                    <a:pt x="629522" y="282974"/>
                    <a:pt x="645459" y="286958"/>
                  </a:cubicBezTo>
                  <a:cubicBezTo>
                    <a:pt x="653428" y="288950"/>
                    <a:pt x="661573" y="290338"/>
                    <a:pt x="669365" y="292935"/>
                  </a:cubicBezTo>
                  <a:cubicBezTo>
                    <a:pt x="675341" y="294927"/>
                    <a:pt x="681183" y="297383"/>
                    <a:pt x="687294" y="298911"/>
                  </a:cubicBezTo>
                  <a:cubicBezTo>
                    <a:pt x="697149" y="301375"/>
                    <a:pt x="707322" y="302424"/>
                    <a:pt x="717177" y="304888"/>
                  </a:cubicBezTo>
                  <a:cubicBezTo>
                    <a:pt x="723288" y="306416"/>
                    <a:pt x="729028" y="309207"/>
                    <a:pt x="735106" y="310864"/>
                  </a:cubicBezTo>
                  <a:cubicBezTo>
                    <a:pt x="750955" y="315186"/>
                    <a:pt x="767333" y="317622"/>
                    <a:pt x="782918" y="322817"/>
                  </a:cubicBezTo>
                  <a:cubicBezTo>
                    <a:pt x="825905" y="337148"/>
                    <a:pt x="772223" y="319761"/>
                    <a:pt x="824753" y="334770"/>
                  </a:cubicBezTo>
                  <a:cubicBezTo>
                    <a:pt x="830810" y="336501"/>
                    <a:pt x="836892" y="338265"/>
                    <a:pt x="842682" y="340747"/>
                  </a:cubicBezTo>
                  <a:cubicBezTo>
                    <a:pt x="850871" y="344257"/>
                    <a:pt x="857993" y="350356"/>
                    <a:pt x="866588" y="352700"/>
                  </a:cubicBezTo>
                  <a:cubicBezTo>
                    <a:pt x="880179" y="356406"/>
                    <a:pt x="894551" y="356228"/>
                    <a:pt x="908424" y="358676"/>
                  </a:cubicBezTo>
                  <a:cubicBezTo>
                    <a:pt x="936987" y="363716"/>
                    <a:pt x="973846" y="372830"/>
                    <a:pt x="1004047" y="376605"/>
                  </a:cubicBezTo>
                  <a:cubicBezTo>
                    <a:pt x="1039848" y="381080"/>
                    <a:pt x="1111624" y="388558"/>
                    <a:pt x="1111624" y="388558"/>
                  </a:cubicBezTo>
                  <a:cubicBezTo>
                    <a:pt x="1153680" y="402578"/>
                    <a:pt x="1101751" y="384328"/>
                    <a:pt x="1153459" y="406488"/>
                  </a:cubicBezTo>
                  <a:cubicBezTo>
                    <a:pt x="1159249" y="408969"/>
                    <a:pt x="1165598" y="409983"/>
                    <a:pt x="1171388" y="412464"/>
                  </a:cubicBezTo>
                  <a:cubicBezTo>
                    <a:pt x="1179577" y="415973"/>
                    <a:pt x="1187105" y="420907"/>
                    <a:pt x="1195294" y="424417"/>
                  </a:cubicBezTo>
                  <a:cubicBezTo>
                    <a:pt x="1201085" y="426899"/>
                    <a:pt x="1207589" y="427576"/>
                    <a:pt x="1213224" y="430394"/>
                  </a:cubicBezTo>
                  <a:cubicBezTo>
                    <a:pt x="1219648" y="433606"/>
                    <a:pt x="1224729" y="439135"/>
                    <a:pt x="1231153" y="442347"/>
                  </a:cubicBezTo>
                  <a:cubicBezTo>
                    <a:pt x="1268566" y="461054"/>
                    <a:pt x="1250700" y="448863"/>
                    <a:pt x="1284941" y="460276"/>
                  </a:cubicBezTo>
                  <a:cubicBezTo>
                    <a:pt x="1295119" y="463668"/>
                    <a:pt x="1304646" y="468837"/>
                    <a:pt x="1314824" y="472229"/>
                  </a:cubicBezTo>
                  <a:cubicBezTo>
                    <a:pt x="1337582" y="479815"/>
                    <a:pt x="1336505" y="475544"/>
                    <a:pt x="1356659" y="484182"/>
                  </a:cubicBezTo>
                  <a:cubicBezTo>
                    <a:pt x="1364848" y="487692"/>
                    <a:pt x="1372293" y="492826"/>
                    <a:pt x="1380565" y="496135"/>
                  </a:cubicBezTo>
                  <a:cubicBezTo>
                    <a:pt x="1434044" y="517527"/>
                    <a:pt x="1398388" y="498261"/>
                    <a:pt x="1446306" y="520041"/>
                  </a:cubicBezTo>
                  <a:cubicBezTo>
                    <a:pt x="1497983" y="543530"/>
                    <a:pt x="1465987" y="530776"/>
                    <a:pt x="1512047" y="555900"/>
                  </a:cubicBezTo>
                  <a:cubicBezTo>
                    <a:pt x="1523779" y="562299"/>
                    <a:pt x="1535740" y="568299"/>
                    <a:pt x="1547906" y="573829"/>
                  </a:cubicBezTo>
                  <a:cubicBezTo>
                    <a:pt x="1560715" y="579651"/>
                    <a:pt x="1581071" y="587364"/>
                    <a:pt x="1595718" y="591758"/>
                  </a:cubicBezTo>
                  <a:cubicBezTo>
                    <a:pt x="1609609" y="595925"/>
                    <a:pt x="1623923" y="598755"/>
                    <a:pt x="1637553" y="603711"/>
                  </a:cubicBezTo>
                  <a:cubicBezTo>
                    <a:pt x="1645926" y="606756"/>
                    <a:pt x="1653187" y="612355"/>
                    <a:pt x="1661459" y="615664"/>
                  </a:cubicBezTo>
                  <a:cubicBezTo>
                    <a:pt x="1673157" y="620343"/>
                    <a:pt x="1685620" y="622938"/>
                    <a:pt x="1697318" y="627617"/>
                  </a:cubicBezTo>
                  <a:cubicBezTo>
                    <a:pt x="1705590" y="630926"/>
                    <a:pt x="1712952" y="636261"/>
                    <a:pt x="1721224" y="639570"/>
                  </a:cubicBezTo>
                  <a:cubicBezTo>
                    <a:pt x="1732922" y="644249"/>
                    <a:pt x="1757082" y="651523"/>
                    <a:pt x="1757082" y="651523"/>
                  </a:cubicBezTo>
                  <a:cubicBezTo>
                    <a:pt x="1763059" y="655507"/>
                    <a:pt x="1768587" y="660264"/>
                    <a:pt x="1775012" y="663476"/>
                  </a:cubicBezTo>
                  <a:cubicBezTo>
                    <a:pt x="1789311" y="670625"/>
                    <a:pt x="1807302" y="676232"/>
                    <a:pt x="1822824" y="681405"/>
                  </a:cubicBezTo>
                  <a:cubicBezTo>
                    <a:pt x="1864362" y="709098"/>
                    <a:pt x="1812154" y="676070"/>
                    <a:pt x="1870635" y="705311"/>
                  </a:cubicBezTo>
                  <a:cubicBezTo>
                    <a:pt x="1881025" y="710506"/>
                    <a:pt x="1890128" y="718046"/>
                    <a:pt x="1900518" y="723241"/>
                  </a:cubicBezTo>
                  <a:cubicBezTo>
                    <a:pt x="1967568" y="756766"/>
                    <a:pt x="1855296" y="691422"/>
                    <a:pt x="1942353" y="741170"/>
                  </a:cubicBezTo>
                  <a:cubicBezTo>
                    <a:pt x="1948589" y="744734"/>
                    <a:pt x="1954046" y="749559"/>
                    <a:pt x="1960282" y="753123"/>
                  </a:cubicBezTo>
                  <a:cubicBezTo>
                    <a:pt x="1968017" y="757543"/>
                    <a:pt x="1976775" y="760134"/>
                    <a:pt x="1984188" y="765076"/>
                  </a:cubicBezTo>
                  <a:cubicBezTo>
                    <a:pt x="2032099" y="797016"/>
                    <a:pt x="1994217" y="784019"/>
                    <a:pt x="2037977" y="794958"/>
                  </a:cubicBezTo>
                  <a:cubicBezTo>
                    <a:pt x="2091261" y="830481"/>
                    <a:pt x="2009764" y="777927"/>
                    <a:pt x="2085788" y="818864"/>
                  </a:cubicBezTo>
                  <a:cubicBezTo>
                    <a:pt x="2156997" y="857208"/>
                    <a:pt x="2108186" y="842394"/>
                    <a:pt x="2157506" y="854723"/>
                  </a:cubicBezTo>
                  <a:cubicBezTo>
                    <a:pt x="2164839" y="860590"/>
                    <a:pt x="2192630" y="884238"/>
                    <a:pt x="2205318" y="890582"/>
                  </a:cubicBezTo>
                  <a:cubicBezTo>
                    <a:pt x="2210953" y="893399"/>
                    <a:pt x="2217612" y="893741"/>
                    <a:pt x="2223247" y="896558"/>
                  </a:cubicBezTo>
                  <a:cubicBezTo>
                    <a:pt x="2279702" y="924785"/>
                    <a:pt x="2230629" y="906988"/>
                    <a:pt x="2271059" y="920464"/>
                  </a:cubicBezTo>
                  <a:cubicBezTo>
                    <a:pt x="2279028" y="926441"/>
                    <a:pt x="2287402" y="931911"/>
                    <a:pt x="2294965" y="938394"/>
                  </a:cubicBezTo>
                  <a:cubicBezTo>
                    <a:pt x="2316157" y="956559"/>
                    <a:pt x="2310588" y="959275"/>
                    <a:pt x="2336800" y="974253"/>
                  </a:cubicBezTo>
                  <a:cubicBezTo>
                    <a:pt x="2343466" y="978062"/>
                    <a:pt x="2373462" y="984912"/>
                    <a:pt x="2378635" y="986205"/>
                  </a:cubicBezTo>
                  <a:cubicBezTo>
                    <a:pt x="2388596" y="992182"/>
                    <a:pt x="2399123" y="997303"/>
                    <a:pt x="2408518" y="1004135"/>
                  </a:cubicBezTo>
                  <a:cubicBezTo>
                    <a:pt x="2421101" y="1013286"/>
                    <a:pt x="2432748" y="1023680"/>
                    <a:pt x="2444377" y="1034017"/>
                  </a:cubicBezTo>
                  <a:cubicBezTo>
                    <a:pt x="2470299" y="1057059"/>
                    <a:pt x="2457255" y="1052565"/>
                    <a:pt x="2492188" y="1075853"/>
                  </a:cubicBezTo>
                  <a:cubicBezTo>
                    <a:pt x="2499601" y="1080795"/>
                    <a:pt x="2508125" y="1083821"/>
                    <a:pt x="2516094" y="1087805"/>
                  </a:cubicBezTo>
                  <a:cubicBezTo>
                    <a:pt x="2522071" y="1095774"/>
                    <a:pt x="2527324" y="1104340"/>
                    <a:pt x="2534024" y="1111711"/>
                  </a:cubicBezTo>
                  <a:cubicBezTo>
                    <a:pt x="2547290" y="1126304"/>
                    <a:pt x="2564919" y="1137138"/>
                    <a:pt x="2575859" y="1153547"/>
                  </a:cubicBezTo>
                  <a:cubicBezTo>
                    <a:pt x="2579843" y="1159523"/>
                    <a:pt x="2582733" y="1166397"/>
                    <a:pt x="2587812" y="1171476"/>
                  </a:cubicBezTo>
                  <a:cubicBezTo>
                    <a:pt x="2592891" y="1176555"/>
                    <a:pt x="2600662" y="1178350"/>
                    <a:pt x="2605741" y="1183429"/>
                  </a:cubicBezTo>
                  <a:cubicBezTo>
                    <a:pt x="2614761" y="1192449"/>
                    <a:pt x="2621993" y="1203106"/>
                    <a:pt x="2629647" y="1213311"/>
                  </a:cubicBezTo>
                  <a:cubicBezTo>
                    <a:pt x="2633957" y="1219057"/>
                    <a:pt x="2636768" y="1225926"/>
                    <a:pt x="2641600" y="1231241"/>
                  </a:cubicBezTo>
                  <a:cubicBezTo>
                    <a:pt x="2656761" y="1247918"/>
                    <a:pt x="2673475" y="1263116"/>
                    <a:pt x="2689412" y="1279053"/>
                  </a:cubicBezTo>
                  <a:cubicBezTo>
                    <a:pt x="2697381" y="1287021"/>
                    <a:pt x="2704303" y="1296196"/>
                    <a:pt x="2713318" y="1302958"/>
                  </a:cubicBezTo>
                  <a:cubicBezTo>
                    <a:pt x="2721287" y="1308935"/>
                    <a:pt x="2729661" y="1314405"/>
                    <a:pt x="2737224" y="1320888"/>
                  </a:cubicBezTo>
                  <a:cubicBezTo>
                    <a:pt x="2743641" y="1326388"/>
                    <a:pt x="2748660" y="1333406"/>
                    <a:pt x="2755153" y="1338817"/>
                  </a:cubicBezTo>
                  <a:cubicBezTo>
                    <a:pt x="2760671" y="1343415"/>
                    <a:pt x="2767714" y="1345998"/>
                    <a:pt x="2773082" y="1350770"/>
                  </a:cubicBezTo>
                  <a:cubicBezTo>
                    <a:pt x="2785716" y="1362001"/>
                    <a:pt x="2794606" y="1377670"/>
                    <a:pt x="2808941" y="1386629"/>
                  </a:cubicBezTo>
                  <a:cubicBezTo>
                    <a:pt x="2824878" y="1396590"/>
                    <a:pt x="2841116" y="1406086"/>
                    <a:pt x="2856753" y="1416511"/>
                  </a:cubicBezTo>
                  <a:cubicBezTo>
                    <a:pt x="2862729" y="1420495"/>
                    <a:pt x="2868446" y="1424900"/>
                    <a:pt x="2874682" y="1428464"/>
                  </a:cubicBezTo>
                  <a:cubicBezTo>
                    <a:pt x="2882417" y="1432884"/>
                    <a:pt x="2891461" y="1435071"/>
                    <a:pt x="2898588" y="1440417"/>
                  </a:cubicBezTo>
                  <a:cubicBezTo>
                    <a:pt x="2907604" y="1447179"/>
                    <a:pt x="2915160" y="1455767"/>
                    <a:pt x="2922494" y="1464323"/>
                  </a:cubicBezTo>
                  <a:cubicBezTo>
                    <a:pt x="2927169" y="1469777"/>
                    <a:pt x="2928929" y="1477655"/>
                    <a:pt x="2934447" y="1482253"/>
                  </a:cubicBezTo>
                  <a:cubicBezTo>
                    <a:pt x="2941291" y="1487956"/>
                    <a:pt x="2950384" y="1490221"/>
                    <a:pt x="2958353" y="1494205"/>
                  </a:cubicBezTo>
                  <a:cubicBezTo>
                    <a:pt x="2992219" y="1545005"/>
                    <a:pt x="2936441" y="1466317"/>
                    <a:pt x="3006165" y="1536041"/>
                  </a:cubicBezTo>
                  <a:cubicBezTo>
                    <a:pt x="3012141" y="1542017"/>
                    <a:pt x="3017601" y="1548559"/>
                    <a:pt x="3024094" y="1553970"/>
                  </a:cubicBezTo>
                  <a:cubicBezTo>
                    <a:pt x="3055816" y="1580404"/>
                    <a:pt x="3030018" y="1547931"/>
                    <a:pt x="3065930" y="1589829"/>
                  </a:cubicBezTo>
                  <a:cubicBezTo>
                    <a:pt x="3070604" y="1595282"/>
                    <a:pt x="3073284" y="1602240"/>
                    <a:pt x="3077882" y="1607758"/>
                  </a:cubicBezTo>
                  <a:cubicBezTo>
                    <a:pt x="3083293" y="1614251"/>
                    <a:pt x="3090401" y="1619195"/>
                    <a:pt x="3095812" y="1625688"/>
                  </a:cubicBezTo>
                  <a:cubicBezTo>
                    <a:pt x="3100410" y="1631206"/>
                    <a:pt x="3103167" y="1638099"/>
                    <a:pt x="3107765" y="1643617"/>
                  </a:cubicBezTo>
                  <a:cubicBezTo>
                    <a:pt x="3113176" y="1650110"/>
                    <a:pt x="3120194" y="1655130"/>
                    <a:pt x="3125694" y="1661547"/>
                  </a:cubicBezTo>
                  <a:cubicBezTo>
                    <a:pt x="3158215" y="1699489"/>
                    <a:pt x="3134164" y="1687448"/>
                    <a:pt x="3191435" y="1733264"/>
                  </a:cubicBezTo>
                  <a:cubicBezTo>
                    <a:pt x="3201396" y="1741233"/>
                    <a:pt x="3211784" y="1748695"/>
                    <a:pt x="3221318" y="1757170"/>
                  </a:cubicBezTo>
                  <a:cubicBezTo>
                    <a:pt x="3229741" y="1764657"/>
                    <a:pt x="3236328" y="1774157"/>
                    <a:pt x="3245224" y="1781076"/>
                  </a:cubicBezTo>
                  <a:cubicBezTo>
                    <a:pt x="3262733" y="1794694"/>
                    <a:pt x="3276901" y="1797512"/>
                    <a:pt x="3293035" y="1810958"/>
                  </a:cubicBezTo>
                  <a:cubicBezTo>
                    <a:pt x="3299528" y="1816369"/>
                    <a:pt x="3304548" y="1823387"/>
                    <a:pt x="3310965" y="1828888"/>
                  </a:cubicBezTo>
                  <a:cubicBezTo>
                    <a:pt x="3318528" y="1835370"/>
                    <a:pt x="3327308" y="1840335"/>
                    <a:pt x="3334871" y="1846817"/>
                  </a:cubicBezTo>
                  <a:cubicBezTo>
                    <a:pt x="3341288" y="1852318"/>
                    <a:pt x="3345965" y="1859776"/>
                    <a:pt x="3352800" y="1864747"/>
                  </a:cubicBezTo>
                  <a:cubicBezTo>
                    <a:pt x="3367999" y="1875801"/>
                    <a:pt x="3385577" y="1883353"/>
                    <a:pt x="3400612" y="1894629"/>
                  </a:cubicBezTo>
                  <a:cubicBezTo>
                    <a:pt x="3454995" y="1935416"/>
                    <a:pt x="3429097" y="1925657"/>
                    <a:pt x="3472330" y="1936464"/>
                  </a:cubicBezTo>
                  <a:cubicBezTo>
                    <a:pt x="3600578" y="2032652"/>
                    <a:pt x="3462949" y="1935902"/>
                    <a:pt x="3550024" y="1984276"/>
                  </a:cubicBezTo>
                  <a:cubicBezTo>
                    <a:pt x="3640126" y="2034332"/>
                    <a:pt x="3499028" y="1967742"/>
                    <a:pt x="3603812" y="2020135"/>
                  </a:cubicBezTo>
                  <a:cubicBezTo>
                    <a:pt x="3609446" y="2022952"/>
                    <a:pt x="3615984" y="2023552"/>
                    <a:pt x="3621741" y="2026111"/>
                  </a:cubicBezTo>
                  <a:cubicBezTo>
                    <a:pt x="3683978" y="2053772"/>
                    <a:pt x="3635143" y="2036556"/>
                    <a:pt x="3675530" y="2050017"/>
                  </a:cubicBezTo>
                  <a:cubicBezTo>
                    <a:pt x="3681506" y="2054001"/>
                    <a:pt x="3686734" y="2059448"/>
                    <a:pt x="3693459" y="2061970"/>
                  </a:cubicBezTo>
                  <a:cubicBezTo>
                    <a:pt x="3702970" y="2065537"/>
                    <a:pt x="3713486" y="2065483"/>
                    <a:pt x="3723341" y="2067947"/>
                  </a:cubicBezTo>
                  <a:cubicBezTo>
                    <a:pt x="3729453" y="2069475"/>
                    <a:pt x="3735213" y="2072192"/>
                    <a:pt x="3741271" y="2073923"/>
                  </a:cubicBezTo>
                  <a:cubicBezTo>
                    <a:pt x="3749169" y="2076180"/>
                    <a:pt x="3757208" y="2077908"/>
                    <a:pt x="3765177" y="2079900"/>
                  </a:cubicBezTo>
                  <a:cubicBezTo>
                    <a:pt x="3771153" y="2083884"/>
                    <a:pt x="3776356" y="2089398"/>
                    <a:pt x="3783106" y="2091853"/>
                  </a:cubicBezTo>
                  <a:cubicBezTo>
                    <a:pt x="3798545" y="2097467"/>
                    <a:pt x="3830918" y="2103805"/>
                    <a:pt x="3830918" y="2103805"/>
                  </a:cubicBezTo>
                  <a:cubicBezTo>
                    <a:pt x="3844502" y="2110597"/>
                    <a:pt x="3870535" y="2124441"/>
                    <a:pt x="3884706" y="2127711"/>
                  </a:cubicBezTo>
                  <a:cubicBezTo>
                    <a:pt x="3900356" y="2131323"/>
                    <a:pt x="3916581" y="2131696"/>
                    <a:pt x="3932518" y="2133688"/>
                  </a:cubicBezTo>
                  <a:cubicBezTo>
                    <a:pt x="3940487" y="2137672"/>
                    <a:pt x="3948082" y="2142513"/>
                    <a:pt x="3956424" y="2145641"/>
                  </a:cubicBezTo>
                  <a:cubicBezTo>
                    <a:pt x="3964115" y="2148525"/>
                    <a:pt x="3972780" y="2148381"/>
                    <a:pt x="3980330" y="2151617"/>
                  </a:cubicBezTo>
                  <a:cubicBezTo>
                    <a:pt x="4034197" y="2174703"/>
                    <a:pt x="3952344" y="2154386"/>
                    <a:pt x="4028141" y="2169547"/>
                  </a:cubicBezTo>
                  <a:cubicBezTo>
                    <a:pt x="4042086" y="2175523"/>
                    <a:pt x="4055890" y="2181841"/>
                    <a:pt x="4069977" y="2187476"/>
                  </a:cubicBezTo>
                  <a:cubicBezTo>
                    <a:pt x="4083749" y="2192985"/>
                    <a:pt x="4123093" y="2203359"/>
                    <a:pt x="4129741" y="2205405"/>
                  </a:cubicBezTo>
                  <a:cubicBezTo>
                    <a:pt x="4172062" y="2218426"/>
                    <a:pt x="4165271" y="2219683"/>
                    <a:pt x="4213412" y="2229311"/>
                  </a:cubicBezTo>
                  <a:cubicBezTo>
                    <a:pt x="4320507" y="2250731"/>
                    <a:pt x="4208269" y="2223545"/>
                    <a:pt x="4279153" y="2241264"/>
                  </a:cubicBezTo>
                  <a:cubicBezTo>
                    <a:pt x="4287122" y="2245248"/>
                    <a:pt x="4294607" y="2250400"/>
                    <a:pt x="4303059" y="2253217"/>
                  </a:cubicBezTo>
                  <a:cubicBezTo>
                    <a:pt x="4318644" y="2258412"/>
                    <a:pt x="4335286" y="2259975"/>
                    <a:pt x="4350871" y="2265170"/>
                  </a:cubicBezTo>
                  <a:cubicBezTo>
                    <a:pt x="4370843" y="2271828"/>
                    <a:pt x="4370184" y="2272118"/>
                    <a:pt x="4392706" y="2277123"/>
                  </a:cubicBezTo>
                  <a:cubicBezTo>
                    <a:pt x="4402622" y="2279327"/>
                    <a:pt x="4412733" y="2280636"/>
                    <a:pt x="4422588" y="2283100"/>
                  </a:cubicBezTo>
                  <a:cubicBezTo>
                    <a:pt x="4445840" y="2288913"/>
                    <a:pt x="4442937" y="2292790"/>
                    <a:pt x="4470400" y="2301029"/>
                  </a:cubicBezTo>
                  <a:cubicBezTo>
                    <a:pt x="4480130" y="2303948"/>
                    <a:pt x="4490427" y="2304541"/>
                    <a:pt x="4500282" y="2307005"/>
                  </a:cubicBezTo>
                  <a:cubicBezTo>
                    <a:pt x="4506394" y="2308533"/>
                    <a:pt x="4511998" y="2311946"/>
                    <a:pt x="4518212" y="2312982"/>
                  </a:cubicBezTo>
                  <a:cubicBezTo>
                    <a:pt x="4559348" y="2319838"/>
                    <a:pt x="4563048" y="2318958"/>
                    <a:pt x="4595906" y="23189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3AB3604-414D-6502-E9D4-69730D56C621}"/>
                </a:ext>
              </a:extLst>
            </p:cNvPr>
            <p:cNvSpPr/>
            <p:nvPr/>
          </p:nvSpPr>
          <p:spPr>
            <a:xfrm>
              <a:off x="4173188" y="187482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C61CC50-2DC5-0BC0-B5C6-33267C09A8F0}"/>
                </a:ext>
              </a:extLst>
            </p:cNvPr>
            <p:cNvSpPr/>
            <p:nvPr/>
          </p:nvSpPr>
          <p:spPr>
            <a:xfrm>
              <a:off x="4167993" y="231311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4000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9CC76F1-6C3F-242F-43E7-06D861DF69AC}"/>
                </a:ext>
              </a:extLst>
            </p:cNvPr>
            <p:cNvSpPr/>
            <p:nvPr/>
          </p:nvSpPr>
          <p:spPr>
            <a:xfrm>
              <a:off x="4163752" y="2751405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8BBFC60-2151-2E8E-2C88-1DAAA41BE850}"/>
                </a:ext>
              </a:extLst>
            </p:cNvPr>
            <p:cNvSpPr/>
            <p:nvPr/>
          </p:nvSpPr>
          <p:spPr>
            <a:xfrm>
              <a:off x="4161011" y="3229048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922C2-6BFF-62D0-F9A0-377BDCA6D1B4}"/>
                </a:ext>
              </a:extLst>
            </p:cNvPr>
            <p:cNvSpPr/>
            <p:nvPr/>
          </p:nvSpPr>
          <p:spPr>
            <a:xfrm>
              <a:off x="4161012" y="370669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716A0EA-0012-3221-E002-F14A7F0B11D3}"/>
                </a:ext>
              </a:extLst>
            </p:cNvPr>
            <p:cNvSpPr/>
            <p:nvPr/>
          </p:nvSpPr>
          <p:spPr>
            <a:xfrm>
              <a:off x="4162513" y="4144981"/>
              <a:ext cx="548637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     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11A809E-5166-56D4-7AA8-A3995B34A3BD}"/>
                </a:ext>
              </a:extLst>
            </p:cNvPr>
            <p:cNvSpPr/>
            <p:nvPr/>
          </p:nvSpPr>
          <p:spPr>
            <a:xfrm>
              <a:off x="3880241" y="1507998"/>
              <a:ext cx="752913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MtCO2eq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0579D4-54D0-AE5F-1C52-1971317BFCAC}"/>
                </a:ext>
              </a:extLst>
            </p:cNvPr>
            <p:cNvSpPr/>
            <p:nvPr/>
          </p:nvSpPr>
          <p:spPr>
            <a:xfrm>
              <a:off x="4506135" y="4654893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F532B98-3803-BC04-28C7-2E9BD01F8283}"/>
                </a:ext>
              </a:extLst>
            </p:cNvPr>
            <p:cNvSpPr/>
            <p:nvPr/>
          </p:nvSpPr>
          <p:spPr>
            <a:xfrm>
              <a:off x="5025229" y="4669920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C411AE5-08AE-6B91-AFB8-09F27E3455FB}"/>
                </a:ext>
              </a:extLst>
            </p:cNvPr>
            <p:cNvSpPr/>
            <p:nvPr/>
          </p:nvSpPr>
          <p:spPr>
            <a:xfrm>
              <a:off x="5522729" y="467282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49BCAE3-1FEE-58D6-4CAF-87658247AB90}"/>
                </a:ext>
              </a:extLst>
            </p:cNvPr>
            <p:cNvSpPr/>
            <p:nvPr/>
          </p:nvSpPr>
          <p:spPr>
            <a:xfrm>
              <a:off x="6041823" y="468785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9795F98-CB10-3E55-247B-B4492834F863}"/>
                </a:ext>
              </a:extLst>
            </p:cNvPr>
            <p:cNvSpPr/>
            <p:nvPr/>
          </p:nvSpPr>
          <p:spPr>
            <a:xfrm>
              <a:off x="6538150" y="468418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61D8ED2-364C-0CDC-CDE6-33F879BCDBC0}"/>
                </a:ext>
              </a:extLst>
            </p:cNvPr>
            <p:cNvSpPr/>
            <p:nvPr/>
          </p:nvSpPr>
          <p:spPr>
            <a:xfrm>
              <a:off x="7057244" y="4683311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4FBE5AD-2710-A8B6-D283-6882E3143549}"/>
                </a:ext>
              </a:extLst>
            </p:cNvPr>
            <p:cNvSpPr/>
            <p:nvPr/>
          </p:nvSpPr>
          <p:spPr>
            <a:xfrm>
              <a:off x="7554744" y="4686216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2035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7457C06-AA73-6DD8-7C3C-C01EF628E591}"/>
                </a:ext>
              </a:extLst>
            </p:cNvPr>
            <p:cNvSpPr/>
            <p:nvPr/>
          </p:nvSpPr>
          <p:spPr>
            <a:xfrm>
              <a:off x="8073838" y="4693292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2040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46EEF77-188D-B8C1-298A-E41AA9234435}"/>
                </a:ext>
              </a:extLst>
            </p:cNvPr>
            <p:cNvSpPr/>
            <p:nvPr/>
          </p:nvSpPr>
          <p:spPr>
            <a:xfrm>
              <a:off x="8565818" y="4693659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2045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56F2121-9835-D0BE-6562-B7D793C6BB69}"/>
                </a:ext>
              </a:extLst>
            </p:cNvPr>
            <p:cNvSpPr/>
            <p:nvPr/>
          </p:nvSpPr>
          <p:spPr>
            <a:xfrm>
              <a:off x="9084912" y="4700735"/>
              <a:ext cx="519094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2050</a:t>
              </a:r>
            </a:p>
          </p:txBody>
        </p: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FFFE16F-BA93-F303-57C7-14146FC4BD78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068318"/>
              <a:ext cx="7156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6BD6C29-0CCC-2D5F-65C7-13E4538F345C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435145"/>
              <a:ext cx="71561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3B307B4-E22C-1B66-B5B0-1707AC6319C9}"/>
                </a:ext>
              </a:extLst>
            </p:cNvPr>
            <p:cNvCxnSpPr>
              <a:cxnSpLocks/>
            </p:cNvCxnSpPr>
            <p:nvPr/>
          </p:nvCxnSpPr>
          <p:spPr>
            <a:xfrm>
              <a:off x="7377959" y="1841272"/>
              <a:ext cx="715617" cy="0"/>
            </a:xfrm>
            <a:prstGeom prst="lin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D4859E8-E6BE-99B6-DEC3-D3E6F45DEE1C}"/>
                </a:ext>
              </a:extLst>
            </p:cNvPr>
            <p:cNvSpPr/>
            <p:nvPr/>
          </p:nvSpPr>
          <p:spPr>
            <a:xfrm>
              <a:off x="8256587" y="952819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Emission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42E180-2929-3880-85DB-082E319C9F04}"/>
                </a:ext>
              </a:extLst>
            </p:cNvPr>
            <p:cNvSpPr/>
            <p:nvPr/>
          </p:nvSpPr>
          <p:spPr>
            <a:xfrm>
              <a:off x="8256586" y="1318492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Removal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DA5A57D-8BAA-2B0B-7BDF-3894E45510B7}"/>
                </a:ext>
              </a:extLst>
            </p:cNvPr>
            <p:cNvSpPr/>
            <p:nvPr/>
          </p:nvSpPr>
          <p:spPr>
            <a:xfrm>
              <a:off x="8278450" y="1684165"/>
              <a:ext cx="1081915" cy="22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b="1" dirty="0" err="1">
                  <a:solidFill>
                    <a:schemeClr val="tx1"/>
                  </a:solidFill>
                </a:rPr>
                <a:t>Effect</a:t>
              </a:r>
              <a:endParaRPr lang="it-IT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ttangolo 39">
            <a:extLst>
              <a:ext uri="{FF2B5EF4-FFF2-40B4-BE49-F238E27FC236}">
                <a16:creationId xmlns:a16="http://schemas.microsoft.com/office/drawing/2014/main" id="{A6C4DD03-28AB-BCF3-A700-0ADCE91F55DA}"/>
              </a:ext>
            </a:extLst>
          </p:cNvPr>
          <p:cNvSpPr/>
          <p:nvPr/>
        </p:nvSpPr>
        <p:spPr>
          <a:xfrm>
            <a:off x="7480852" y="2084948"/>
            <a:ext cx="2227690" cy="256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18C2704-5944-8BBF-B85B-19D7C7C44444}"/>
              </a:ext>
            </a:extLst>
          </p:cNvPr>
          <p:cNvSpPr/>
          <p:nvPr/>
        </p:nvSpPr>
        <p:spPr>
          <a:xfrm>
            <a:off x="-1" y="0"/>
            <a:ext cx="2331134" cy="6858000"/>
          </a:xfrm>
          <a:prstGeom prst="rect">
            <a:avLst/>
          </a:prstGeom>
          <a:solidFill>
            <a:srgbClr val="000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1B75FFE8-0D4D-C21C-473F-9FEA8E637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204654"/>
            <a:ext cx="1905512" cy="880086"/>
          </a:xfrm>
          <a:prstGeom prst="rect">
            <a:avLst/>
          </a:prstGeom>
        </p:spPr>
      </p:pic>
      <p:pic>
        <p:nvPicPr>
          <p:cNvPr id="33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62A32B3-67AF-805E-5626-B986BA0D1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" y="1305989"/>
            <a:ext cx="1549220" cy="1476143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99A9F2EB-1580-D221-C887-60B13624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79" y="12668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ABE222C-D109-32DC-CA87-9E3D96DF5022}"/>
              </a:ext>
            </a:extLst>
          </p:cNvPr>
          <p:cNvSpPr txBox="1">
            <a:spLocks/>
          </p:cNvSpPr>
          <p:nvPr/>
        </p:nvSpPr>
        <p:spPr>
          <a:xfrm>
            <a:off x="231028" y="3868179"/>
            <a:ext cx="1788236" cy="1871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 and carbon removal: the role of satellite in supporting carbon neutrality</a:t>
            </a:r>
          </a:p>
        </p:txBody>
      </p:sp>
      <p:pic>
        <p:nvPicPr>
          <p:cNvPr id="41" name="Immagine" descr="Immagine">
            <a:extLst>
              <a:ext uri="{FF2B5EF4-FFF2-40B4-BE49-F238E27FC236}">
                <a16:creationId xmlns:a16="http://schemas.microsoft.com/office/drawing/2014/main" id="{FDE68802-5337-BC52-7AB2-52F46B06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8" y="5880537"/>
            <a:ext cx="1249964" cy="54748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6855BFF3-E741-3975-30D1-DB0A355C49E2}"/>
              </a:ext>
            </a:extLst>
          </p:cNvPr>
          <p:cNvSpPr txBox="1"/>
          <p:nvPr/>
        </p:nvSpPr>
        <p:spPr>
          <a:xfrm>
            <a:off x="2851062" y="85574"/>
            <a:ext cx="78932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2060"/>
                </a:solidFill>
                <a:latin typeface="Aptos"/>
              </a:rPr>
              <a:t>Targeting 2050 EU Carbon </a:t>
            </a:r>
            <a:r>
              <a:rPr lang="de-DE" sz="3600" dirty="0" err="1">
                <a:solidFill>
                  <a:srgbClr val="002060"/>
                </a:solidFill>
                <a:latin typeface="Aptos"/>
              </a:rPr>
              <a:t>neutrality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3975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df818-c70e-43a7-bdb7-3feefbbd5a4f" xsi:nil="true"/>
    <lcf76f155ced4ddcb4097134ff3c332f xmlns="c71f459f-d4d7-4daf-a11e-4ec67a1c43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A6DCDDC45FA46AC26AEAD66851C1D" ma:contentTypeVersion="14" ma:contentTypeDescription="Create a new document." ma:contentTypeScope="" ma:versionID="16885a535f497d158765999c1b0e6eb2">
  <xsd:schema xmlns:xsd="http://www.w3.org/2001/XMLSchema" xmlns:xs="http://www.w3.org/2001/XMLSchema" xmlns:p="http://schemas.microsoft.com/office/2006/metadata/properties" xmlns:ns2="c71f459f-d4d7-4daf-a11e-4ec67a1c437c" xmlns:ns3="f57df818-c70e-43a7-bdb7-3feefbbd5a4f" targetNamespace="http://schemas.microsoft.com/office/2006/metadata/properties" ma:root="true" ma:fieldsID="6e875001f9f4cc83290551dcee32af51" ns2:_="" ns3:_="">
    <xsd:import namespace="c71f459f-d4d7-4daf-a11e-4ec67a1c437c"/>
    <xsd:import namespace="f57df818-c70e-43a7-bdb7-3feefbbd5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459f-d4d7-4daf-a11e-4ec67a1c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71d56-329a-47a3-a844-1a47ab2e4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f818-c70e-43a7-bdb7-3feefbbd5a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33883d-fd5d-4f01-bffd-91d18bfe7a87}" ma:internalName="TaxCatchAll" ma:showField="CatchAllData" ma:web="f57df818-c70e-43a7-bdb7-3feefbbd5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6BBB4-3C21-4EFD-A4A3-E097EB173BF4}">
  <ds:schemaRefs>
    <ds:schemaRef ds:uri="http://schemas.microsoft.com/office/2006/metadata/properties"/>
    <ds:schemaRef ds:uri="http://schemas.microsoft.com/office/infopath/2007/PartnerControls"/>
    <ds:schemaRef ds:uri="f57df818-c70e-43a7-bdb7-3feefbbd5a4f"/>
    <ds:schemaRef ds:uri="c71f459f-d4d7-4daf-a11e-4ec67a1c437c"/>
  </ds:schemaRefs>
</ds:datastoreItem>
</file>

<file path=customXml/itemProps2.xml><?xml version="1.0" encoding="utf-8"?>
<ds:datastoreItem xmlns:ds="http://schemas.openxmlformats.org/officeDocument/2006/customXml" ds:itemID="{396FED6C-534F-4C59-BC1E-ABEBD1132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CFC55-4D1C-47E4-A988-EBB6ACD27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f459f-d4d7-4daf-a11e-4ec67a1c437c"/>
    <ds:schemaRef ds:uri="f57df818-c70e-43a7-bdb7-3feefbbd5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1222</Words>
  <Application>Microsoft Office PowerPoint</Application>
  <PresentationFormat>Widescreen</PresentationFormat>
  <Paragraphs>322</Paragraphs>
  <Slides>24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Century Gothic</vt:lpstr>
      <vt:lpstr>Office Theme</vt:lpstr>
      <vt:lpstr>Office Theme</vt:lpstr>
      <vt:lpstr>European Regional Symposium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Fabio Volpe</cp:lastModifiedBy>
  <cp:revision>139</cp:revision>
  <dcterms:created xsi:type="dcterms:W3CDTF">2023-09-01T13:17:07Z</dcterms:created>
  <dcterms:modified xsi:type="dcterms:W3CDTF">2023-09-28T21:13:18Z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  <property fmtid="{D5CDD505-2E9C-101B-9397-08002B2CF9AE}" pid="3" name="MediaServiceImageTags">
    <vt:lpwstr/>
  </property>
  <property fmtid="{D5CDD505-2E9C-101B-9397-08002B2CF9AE}" pid="4" name="MSIP_Label_5be34829-0eee-47cd-a1a0-a84d7d4bb161_Enabled">
    <vt:lpwstr>true</vt:lpwstr>
  </property>
  <property fmtid="{D5CDD505-2E9C-101B-9397-08002B2CF9AE}" pid="5" name="MSIP_Label_5be34829-0eee-47cd-a1a0-a84d7d4bb161_SetDate">
    <vt:lpwstr>2023-09-18T06:34:12Z</vt:lpwstr>
  </property>
  <property fmtid="{D5CDD505-2E9C-101B-9397-08002B2CF9AE}" pid="6" name="MSIP_Label_5be34829-0eee-47cd-a1a0-a84d7d4bb161_Method">
    <vt:lpwstr>Privileged</vt:lpwstr>
  </property>
  <property fmtid="{D5CDD505-2E9C-101B-9397-08002B2CF9AE}" pid="7" name="MSIP_Label_5be34829-0eee-47cd-a1a0-a84d7d4bb161_Name">
    <vt:lpwstr>Company General Use with NO MARK</vt:lpwstr>
  </property>
  <property fmtid="{D5CDD505-2E9C-101B-9397-08002B2CF9AE}" pid="8" name="MSIP_Label_5be34829-0eee-47cd-a1a0-a84d7d4bb161_SiteId">
    <vt:lpwstr>e4fda1e2-a063-48c2-a133-cf4b3c22f5af</vt:lpwstr>
  </property>
  <property fmtid="{D5CDD505-2E9C-101B-9397-08002B2CF9AE}" pid="9" name="MSIP_Label_5be34829-0eee-47cd-a1a0-a84d7d4bb161_ActionId">
    <vt:lpwstr>9982cfdf-99d9-4dbc-9251-1a36916b07e6</vt:lpwstr>
  </property>
  <property fmtid="{D5CDD505-2E9C-101B-9397-08002B2CF9AE}" pid="10" name="MSIP_Label_5be34829-0eee-47cd-a1a0-a84d7d4bb161_ContentBits">
    <vt:lpwstr>0</vt:lpwstr>
  </property>
</Properties>
</file>