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4"/>
  </p:sldMasterIdLst>
  <p:notesMasterIdLst>
    <p:notesMasterId r:id="rId23"/>
  </p:notesMasterIdLst>
  <p:handoutMasterIdLst>
    <p:handoutMasterId r:id="rId24"/>
  </p:handoutMasterIdLst>
  <p:sldIdLst>
    <p:sldId id="256" r:id="rId5"/>
    <p:sldId id="2147478647" r:id="rId6"/>
    <p:sldId id="407" r:id="rId7"/>
    <p:sldId id="344" r:id="rId8"/>
    <p:sldId id="2134803983" r:id="rId9"/>
    <p:sldId id="500" r:id="rId10"/>
    <p:sldId id="2147478656" r:id="rId11"/>
    <p:sldId id="2147478658" r:id="rId12"/>
    <p:sldId id="2147478659" r:id="rId13"/>
    <p:sldId id="2147478660" r:id="rId14"/>
    <p:sldId id="2147478661" r:id="rId15"/>
    <p:sldId id="2147478662" r:id="rId16"/>
    <p:sldId id="2147478648" r:id="rId17"/>
    <p:sldId id="2147478649" r:id="rId18"/>
    <p:sldId id="2147478650" r:id="rId19"/>
    <p:sldId id="2147478654" r:id="rId20"/>
    <p:sldId id="2147478655" r:id="rId21"/>
    <p:sldId id="2147478646" r:id="rId22"/>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368" userDrawn="1">
          <p15:clr>
            <a:srgbClr val="A4A3A4"/>
          </p15:clr>
        </p15:guide>
        <p15:guide id="2" orient="horz" pos="2183" userDrawn="1">
          <p15:clr>
            <a:srgbClr val="A4A3A4"/>
          </p15:clr>
        </p15:guide>
        <p15:guide id="7" orient="horz" pos="3861">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5" pos="5087">
          <p15:clr>
            <a:srgbClr val="A4A3A4"/>
          </p15:clr>
        </p15:guide>
        <p15:guide id="16" pos="1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Rinaldo" initials="RR" lastIdx="1" clrIdx="0">
    <p:extLst>
      <p:ext uri="{19B8F6BF-5375-455C-9EA6-DF929625EA0E}">
        <p15:presenceInfo xmlns:p15="http://schemas.microsoft.com/office/powerpoint/2012/main" userId="S::Rita.Rinaldo@esa.int::f343e487-b637-4abe-af29-2b1502b6a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18"/>
    <a:srgbClr val="E8E9E4"/>
    <a:srgbClr val="76C8AE"/>
    <a:srgbClr val="8D42C6"/>
    <a:srgbClr val="647C9C"/>
    <a:srgbClr val="003249"/>
    <a:srgbClr val="F1666A"/>
    <a:srgbClr val="960136"/>
    <a:srgbClr val="335E6F"/>
    <a:srgbClr val="819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autoAdjust="0"/>
    <p:restoredTop sz="73414" autoAdjust="0"/>
  </p:normalViewPr>
  <p:slideViewPr>
    <p:cSldViewPr snapToGrid="0">
      <p:cViewPr varScale="1">
        <p:scale>
          <a:sx n="49" d="100"/>
          <a:sy n="49" d="100"/>
        </p:scale>
        <p:origin x="1316" y="52"/>
      </p:cViewPr>
      <p:guideLst>
        <p:guide orient="horz" pos="368"/>
        <p:guide orient="horz" pos="2183"/>
        <p:guide orient="horz" pos="3861"/>
        <p:guide pos="3273"/>
        <p:guide pos="7559"/>
        <p:guide pos="3545"/>
        <p:guide pos="4793"/>
        <p:guide pos="5087"/>
        <p:guide pos="121"/>
      </p:guideLst>
    </p:cSldViewPr>
  </p:slideViewPr>
  <p:notesTextViewPr>
    <p:cViewPr>
      <p:scale>
        <a:sx n="1" d="1"/>
        <a:sy n="1" d="1"/>
      </p:scale>
      <p:origin x="0" y="0"/>
    </p:cViewPr>
  </p:notesTextViewPr>
  <p:sorterViewPr>
    <p:cViewPr varScale="1">
      <p:scale>
        <a:sx n="100" d="100"/>
        <a:sy n="100" d="100"/>
      </p:scale>
      <p:origin x="0" y="-20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ja" userId="32daf780-252a-4cc8-9375-e1e40ac47417" providerId="ADAL" clId="{410023CF-4475-486B-A0CD-762A0E2FC8E5}"/>
    <pc:docChg chg="modSld">
      <pc:chgData name="Borja" userId="32daf780-252a-4cc8-9375-e1e40ac47417" providerId="ADAL" clId="{410023CF-4475-486B-A0CD-762A0E2FC8E5}" dt="2023-09-28T07:26:30.220" v="9" actId="20577"/>
      <pc:docMkLst>
        <pc:docMk/>
      </pc:docMkLst>
      <pc:sldChg chg="modNotesTx">
        <pc:chgData name="Borja" userId="32daf780-252a-4cc8-9375-e1e40ac47417" providerId="ADAL" clId="{410023CF-4475-486B-A0CD-762A0E2FC8E5}" dt="2023-09-28T07:25:44.913" v="0" actId="20577"/>
        <pc:sldMkLst>
          <pc:docMk/>
          <pc:sldMk cId="574419954" sldId="256"/>
        </pc:sldMkLst>
      </pc:sldChg>
      <pc:sldChg chg="modNotesTx">
        <pc:chgData name="Borja" userId="32daf780-252a-4cc8-9375-e1e40ac47417" providerId="ADAL" clId="{410023CF-4475-486B-A0CD-762A0E2FC8E5}" dt="2023-09-28T07:25:48.151" v="1" actId="20577"/>
        <pc:sldMkLst>
          <pc:docMk/>
          <pc:sldMk cId="3028197682" sldId="407"/>
        </pc:sldMkLst>
      </pc:sldChg>
      <pc:sldChg chg="modNotesTx">
        <pc:chgData name="Borja" userId="32daf780-252a-4cc8-9375-e1e40ac47417" providerId="ADAL" clId="{410023CF-4475-486B-A0CD-762A0E2FC8E5}" dt="2023-09-28T07:26:30.220" v="9" actId="20577"/>
        <pc:sldMkLst>
          <pc:docMk/>
          <pc:sldMk cId="610182328" sldId="2147478649"/>
        </pc:sldMkLst>
      </pc:sldChg>
      <pc:sldChg chg="modNotesTx">
        <pc:chgData name="Borja" userId="32daf780-252a-4cc8-9375-e1e40ac47417" providerId="ADAL" clId="{410023CF-4475-486B-A0CD-762A0E2FC8E5}" dt="2023-09-28T07:26:00.947" v="3" actId="20577"/>
        <pc:sldMkLst>
          <pc:docMk/>
          <pc:sldMk cId="1837676769" sldId="2147478656"/>
        </pc:sldMkLst>
      </pc:sldChg>
      <pc:sldChg chg="modNotesTx">
        <pc:chgData name="Borja" userId="32daf780-252a-4cc8-9375-e1e40ac47417" providerId="ADAL" clId="{410023CF-4475-486B-A0CD-762A0E2FC8E5}" dt="2023-09-28T07:26:07.647" v="4" actId="20577"/>
        <pc:sldMkLst>
          <pc:docMk/>
          <pc:sldMk cId="2505697656" sldId="2147478658"/>
        </pc:sldMkLst>
      </pc:sldChg>
      <pc:sldChg chg="modNotesTx">
        <pc:chgData name="Borja" userId="32daf780-252a-4cc8-9375-e1e40ac47417" providerId="ADAL" clId="{410023CF-4475-486B-A0CD-762A0E2FC8E5}" dt="2023-09-28T07:26:10.499" v="5" actId="20577"/>
        <pc:sldMkLst>
          <pc:docMk/>
          <pc:sldMk cId="2387237077" sldId="2147478659"/>
        </pc:sldMkLst>
      </pc:sldChg>
      <pc:sldChg chg="modNotesTx">
        <pc:chgData name="Borja" userId="32daf780-252a-4cc8-9375-e1e40ac47417" providerId="ADAL" clId="{410023CF-4475-486B-A0CD-762A0E2FC8E5}" dt="2023-09-28T07:26:13.246" v="6" actId="20577"/>
        <pc:sldMkLst>
          <pc:docMk/>
          <pc:sldMk cId="526762877" sldId="2147478660"/>
        </pc:sldMkLst>
      </pc:sldChg>
      <pc:sldChg chg="modNotesTx">
        <pc:chgData name="Borja" userId="32daf780-252a-4cc8-9375-e1e40ac47417" providerId="ADAL" clId="{410023CF-4475-486B-A0CD-762A0E2FC8E5}" dt="2023-09-28T07:26:17.125" v="7" actId="20577"/>
        <pc:sldMkLst>
          <pc:docMk/>
          <pc:sldMk cId="991353624" sldId="2147478661"/>
        </pc:sldMkLst>
      </pc:sldChg>
      <pc:sldChg chg="modNotesTx">
        <pc:chgData name="Borja" userId="32daf780-252a-4cc8-9375-e1e40ac47417" providerId="ADAL" clId="{410023CF-4475-486B-A0CD-762A0E2FC8E5}" dt="2023-09-28T07:26:20.496" v="8" actId="20577"/>
        <pc:sldMkLst>
          <pc:docMk/>
          <pc:sldMk cId="2685394100" sldId="2147478662"/>
        </pc:sldMkLst>
      </pc:sldChg>
    </pc:docChg>
  </pc:docChgLst>
  <pc:docChgLst>
    <pc:chgData name="Borja Teran Pickering" userId="32daf780-252a-4cc8-9375-e1e40ac47417" providerId="ADAL" clId="{410023CF-4475-486B-A0CD-762A0E2FC8E5}"/>
    <pc:docChg chg="undo custSel modSld">
      <pc:chgData name="Borja Teran Pickering" userId="32daf780-252a-4cc8-9375-e1e40ac47417" providerId="ADAL" clId="{410023CF-4475-486B-A0CD-762A0E2FC8E5}" dt="2023-09-28T10:57:13.536" v="318" actId="115"/>
      <pc:docMkLst>
        <pc:docMk/>
      </pc:docMkLst>
      <pc:sldChg chg="addSp delSp modSp mod">
        <pc:chgData name="Borja Teran Pickering" userId="32daf780-252a-4cc8-9375-e1e40ac47417" providerId="ADAL" clId="{410023CF-4475-486B-A0CD-762A0E2FC8E5}" dt="2023-09-28T10:57:13.536" v="318" actId="115"/>
        <pc:sldMkLst>
          <pc:docMk/>
          <pc:sldMk cId="3028197682" sldId="407"/>
        </pc:sldMkLst>
        <pc:spChg chg="mod">
          <ac:chgData name="Borja Teran Pickering" userId="32daf780-252a-4cc8-9375-e1e40ac47417" providerId="ADAL" clId="{410023CF-4475-486B-A0CD-762A0E2FC8E5}" dt="2023-09-28T10:57:13.536" v="318" actId="115"/>
          <ac:spMkLst>
            <pc:docMk/>
            <pc:sldMk cId="3028197682" sldId="407"/>
            <ac:spMk id="3" creationId="{00000000-0000-0000-0000-000000000000}"/>
          </ac:spMkLst>
        </pc:spChg>
        <pc:spChg chg="add del mod">
          <ac:chgData name="Borja Teran Pickering" userId="32daf780-252a-4cc8-9375-e1e40ac47417" providerId="ADAL" clId="{410023CF-4475-486B-A0CD-762A0E2FC8E5}" dt="2023-09-28T10:52:18.984" v="6" actId="478"/>
          <ac:spMkLst>
            <pc:docMk/>
            <pc:sldMk cId="3028197682" sldId="407"/>
            <ac:spMk id="7" creationId="{1A53C047-1FDB-4103-119B-BE46BFEE0AE7}"/>
          </ac:spMkLst>
        </pc:spChg>
        <pc:spChg chg="del">
          <ac:chgData name="Borja Teran Pickering" userId="32daf780-252a-4cc8-9375-e1e40ac47417" providerId="ADAL" clId="{410023CF-4475-486B-A0CD-762A0E2FC8E5}" dt="2023-09-28T10:52:10.776" v="2" actId="478"/>
          <ac:spMkLst>
            <pc:docMk/>
            <pc:sldMk cId="3028197682" sldId="407"/>
            <ac:spMk id="8" creationId="{B2FCF6F9-9094-23F9-77FC-7A88AD078CE3}"/>
          </ac:spMkLst>
        </pc:spChg>
        <pc:spChg chg="add del">
          <ac:chgData name="Borja Teran Pickering" userId="32daf780-252a-4cc8-9375-e1e40ac47417" providerId="ADAL" clId="{410023CF-4475-486B-A0CD-762A0E2FC8E5}" dt="2023-09-28T10:52:14.630" v="4" actId="478"/>
          <ac:spMkLst>
            <pc:docMk/>
            <pc:sldMk cId="3028197682" sldId="407"/>
            <ac:spMk id="9" creationId="{C38FD708-1F95-76BD-FB7C-01795B0ADD77}"/>
          </ac:spMkLst>
        </pc:spChg>
        <pc:spChg chg="del">
          <ac:chgData name="Borja Teran Pickering" userId="32daf780-252a-4cc8-9375-e1e40ac47417" providerId="ADAL" clId="{410023CF-4475-486B-A0CD-762A0E2FC8E5}" dt="2023-09-28T10:52:23.840" v="9" actId="478"/>
          <ac:spMkLst>
            <pc:docMk/>
            <pc:sldMk cId="3028197682" sldId="407"/>
            <ac:spMk id="10" creationId="{C9651B9D-4405-2D46-FAEB-475FD902752F}"/>
          </ac:spMkLst>
        </pc:spChg>
        <pc:spChg chg="add del">
          <ac:chgData name="Borja Teran Pickering" userId="32daf780-252a-4cc8-9375-e1e40ac47417" providerId="ADAL" clId="{410023CF-4475-486B-A0CD-762A0E2FC8E5}" dt="2023-09-28T10:52:20.594" v="7" actId="478"/>
          <ac:spMkLst>
            <pc:docMk/>
            <pc:sldMk cId="3028197682" sldId="407"/>
            <ac:spMk id="11" creationId="{E6297B94-2A3A-1FCE-F57B-87342ADF78B5}"/>
          </ac:spMkLst>
        </pc:spChg>
        <pc:spChg chg="add del">
          <ac:chgData name="Borja Teran Pickering" userId="32daf780-252a-4cc8-9375-e1e40ac47417" providerId="ADAL" clId="{410023CF-4475-486B-A0CD-762A0E2FC8E5}" dt="2023-09-28T10:52:22.133" v="8" actId="478"/>
          <ac:spMkLst>
            <pc:docMk/>
            <pc:sldMk cId="3028197682" sldId="407"/>
            <ac:spMk id="12" creationId="{C0CA92CA-4927-44C1-32C3-FCBE86B1533F}"/>
          </ac:spMkLst>
        </pc:spChg>
        <pc:spChg chg="del">
          <ac:chgData name="Borja Teran Pickering" userId="32daf780-252a-4cc8-9375-e1e40ac47417" providerId="ADAL" clId="{410023CF-4475-486B-A0CD-762A0E2FC8E5}" dt="2023-09-28T10:52:13.115" v="3" actId="478"/>
          <ac:spMkLst>
            <pc:docMk/>
            <pc:sldMk cId="3028197682" sldId="407"/>
            <ac:spMk id="17" creationId="{C03C6682-0672-F412-2D32-15461B10DC21}"/>
          </ac:spMkLst>
        </pc:spChg>
        <pc:picChg chg="add del mod">
          <ac:chgData name="Borja Teran Pickering" userId="32daf780-252a-4cc8-9375-e1e40ac47417" providerId="ADAL" clId="{410023CF-4475-486B-A0CD-762A0E2FC8E5}" dt="2023-09-28T10:56:13.557" v="223" actId="1076"/>
          <ac:picMkLst>
            <pc:docMk/>
            <pc:sldMk cId="3028197682" sldId="407"/>
            <ac:picMk id="13" creationId="{D4666AC1-D98D-DA67-BAFC-9E1486966F08}"/>
          </ac:picMkLst>
        </pc:picChg>
        <pc:picChg chg="add del mod">
          <ac:chgData name="Borja Teran Pickering" userId="32daf780-252a-4cc8-9375-e1e40ac47417" providerId="ADAL" clId="{410023CF-4475-486B-A0CD-762A0E2FC8E5}" dt="2023-09-28T10:56:18.184" v="225" actId="1076"/>
          <ac:picMkLst>
            <pc:docMk/>
            <pc:sldMk cId="3028197682" sldId="407"/>
            <ac:picMk id="14" creationId="{2C18BA79-34A2-1782-338C-A1A407090EDA}"/>
          </ac:picMkLst>
        </pc:picChg>
        <pc:picChg chg="add del mod">
          <ac:chgData name="Borja Teran Pickering" userId="32daf780-252a-4cc8-9375-e1e40ac47417" providerId="ADAL" clId="{410023CF-4475-486B-A0CD-762A0E2FC8E5}" dt="2023-09-28T10:56:21.504" v="227" actId="14100"/>
          <ac:picMkLst>
            <pc:docMk/>
            <pc:sldMk cId="3028197682" sldId="407"/>
            <ac:picMk id="15" creationId="{798F8152-6BD4-BDA8-CD19-8282FFD522E7}"/>
          </ac:picMkLst>
        </pc:picChg>
      </pc:sldChg>
    </pc:docChg>
  </pc:docChgLst>
  <pc:docChgLst>
    <pc:chgData name="Borja Teran Pickering" userId="32daf780-252a-4cc8-9375-e1e40ac47417" providerId="ADAL" clId="{E0521EC1-1E36-4FC9-BA22-8FE0F9CCB353}"/>
    <pc:docChg chg="addSld modSld sldOrd">
      <pc:chgData name="Borja Teran Pickering" userId="32daf780-252a-4cc8-9375-e1e40ac47417" providerId="ADAL" clId="{E0521EC1-1E36-4FC9-BA22-8FE0F9CCB353}" dt="2023-09-28T05:30:10.100" v="67"/>
      <pc:docMkLst>
        <pc:docMk/>
      </pc:docMkLst>
      <pc:sldChg chg="add ord">
        <pc:chgData name="Borja Teran Pickering" userId="32daf780-252a-4cc8-9375-e1e40ac47417" providerId="ADAL" clId="{E0521EC1-1E36-4FC9-BA22-8FE0F9CCB353}" dt="2023-09-28T05:30:10.100" v="67"/>
        <pc:sldMkLst>
          <pc:docMk/>
          <pc:sldMk cId="4062474278" sldId="2134803983"/>
        </pc:sldMkLst>
      </pc:sldChg>
      <pc:sldChg chg="modSp mod">
        <pc:chgData name="Borja Teran Pickering" userId="32daf780-252a-4cc8-9375-e1e40ac47417" providerId="ADAL" clId="{E0521EC1-1E36-4FC9-BA22-8FE0F9CCB353}" dt="2023-09-27T17:49:11.959" v="37" actId="113"/>
        <pc:sldMkLst>
          <pc:docMk/>
          <pc:sldMk cId="3824647034" sldId="2147478654"/>
        </pc:sldMkLst>
        <pc:spChg chg="mod">
          <ac:chgData name="Borja Teran Pickering" userId="32daf780-252a-4cc8-9375-e1e40ac47417" providerId="ADAL" clId="{E0521EC1-1E36-4FC9-BA22-8FE0F9CCB353}" dt="2023-09-27T17:49:11.959" v="37" actId="113"/>
          <ac:spMkLst>
            <pc:docMk/>
            <pc:sldMk cId="3824647034" sldId="2147478654"/>
            <ac:spMk id="21" creationId="{B8A3274D-5F5E-CD04-EB7C-D6891D24250F}"/>
          </ac:spMkLst>
        </pc:spChg>
      </pc:sldChg>
      <pc:sldChg chg="modSp mod">
        <pc:chgData name="Borja Teran Pickering" userId="32daf780-252a-4cc8-9375-e1e40ac47417" providerId="ADAL" clId="{E0521EC1-1E36-4FC9-BA22-8FE0F9CCB353}" dt="2023-09-27T17:02:54.902" v="6" actId="1076"/>
        <pc:sldMkLst>
          <pc:docMk/>
          <pc:sldMk cId="2505697656" sldId="2147478658"/>
        </pc:sldMkLst>
        <pc:spChg chg="mod">
          <ac:chgData name="Borja Teran Pickering" userId="32daf780-252a-4cc8-9375-e1e40ac47417" providerId="ADAL" clId="{E0521EC1-1E36-4FC9-BA22-8FE0F9CCB353}" dt="2023-09-27T17:02:54.902" v="6" actId="1076"/>
          <ac:spMkLst>
            <pc:docMk/>
            <pc:sldMk cId="2505697656" sldId="2147478658"/>
            <ac:spMk id="52" creationId="{93D928D7-B9DB-2252-4841-1AE629944FC5}"/>
          </ac:spMkLst>
        </pc:spChg>
        <pc:spChg chg="mod">
          <ac:chgData name="Borja Teran Pickering" userId="32daf780-252a-4cc8-9375-e1e40ac47417" providerId="ADAL" clId="{E0521EC1-1E36-4FC9-BA22-8FE0F9CCB353}" dt="2023-09-27T17:02:46.696" v="4" actId="1076"/>
          <ac:spMkLst>
            <pc:docMk/>
            <pc:sldMk cId="2505697656" sldId="2147478658"/>
            <ac:spMk id="53" creationId="{7DD9BE99-28FE-C063-E3FC-DF5660D17347}"/>
          </ac:spMkLst>
        </pc:spChg>
        <pc:spChg chg="mod">
          <ac:chgData name="Borja Teran Pickering" userId="32daf780-252a-4cc8-9375-e1e40ac47417" providerId="ADAL" clId="{E0521EC1-1E36-4FC9-BA22-8FE0F9CCB353}" dt="2023-09-27T17:02:34.093" v="0" actId="1076"/>
          <ac:spMkLst>
            <pc:docMk/>
            <pc:sldMk cId="2505697656" sldId="2147478658"/>
            <ac:spMk id="61" creationId="{D2EFA36D-77AF-1C7C-62A1-59BCC2BFFA52}"/>
          </ac:spMkLst>
        </pc:spChg>
        <pc:spChg chg="mod">
          <ac:chgData name="Borja Teran Pickering" userId="32daf780-252a-4cc8-9375-e1e40ac47417" providerId="ADAL" clId="{E0521EC1-1E36-4FC9-BA22-8FE0F9CCB353}" dt="2023-09-27T17:02:34.093" v="0" actId="1076"/>
          <ac:spMkLst>
            <pc:docMk/>
            <pc:sldMk cId="2505697656" sldId="2147478658"/>
            <ac:spMk id="62" creationId="{6FEDAA8C-DF2B-7D02-175D-21D65E6E0469}"/>
          </ac:spMkLst>
        </pc:spChg>
        <pc:picChg chg="mod">
          <ac:chgData name="Borja Teran Pickering" userId="32daf780-252a-4cc8-9375-e1e40ac47417" providerId="ADAL" clId="{E0521EC1-1E36-4FC9-BA22-8FE0F9CCB353}" dt="2023-09-27T17:02:34.093" v="0" actId="1076"/>
          <ac:picMkLst>
            <pc:docMk/>
            <pc:sldMk cId="2505697656" sldId="2147478658"/>
            <ac:picMk id="11" creationId="{7FDC0B9E-0BC1-4A42-AEFF-F2C7DE1CFD0F}"/>
          </ac:picMkLst>
        </pc:picChg>
        <pc:picChg chg="mod">
          <ac:chgData name="Borja Teran Pickering" userId="32daf780-252a-4cc8-9375-e1e40ac47417" providerId="ADAL" clId="{E0521EC1-1E36-4FC9-BA22-8FE0F9CCB353}" dt="2023-09-27T17:02:34.093" v="0" actId="1076"/>
          <ac:picMkLst>
            <pc:docMk/>
            <pc:sldMk cId="2505697656" sldId="2147478658"/>
            <ac:picMk id="12" creationId="{2E1C7A57-6150-46C9-8FE1-BF0BC2DCDFD8}"/>
          </ac:picMkLst>
        </pc:picChg>
        <pc:picChg chg="mod">
          <ac:chgData name="Borja Teran Pickering" userId="32daf780-252a-4cc8-9375-e1e40ac47417" providerId="ADAL" clId="{E0521EC1-1E36-4FC9-BA22-8FE0F9CCB353}" dt="2023-09-27T17:02:50.791" v="5" actId="1076"/>
          <ac:picMkLst>
            <pc:docMk/>
            <pc:sldMk cId="2505697656" sldId="2147478658"/>
            <ac:picMk id="48" creationId="{3AF3FDD5-C5FE-D4BF-6301-981A03E3DF78}"/>
          </ac:picMkLst>
        </pc:picChg>
        <pc:picChg chg="mod">
          <ac:chgData name="Borja Teran Pickering" userId="32daf780-252a-4cc8-9375-e1e40ac47417" providerId="ADAL" clId="{E0521EC1-1E36-4FC9-BA22-8FE0F9CCB353}" dt="2023-09-27T17:02:44.357" v="3" actId="1076"/>
          <ac:picMkLst>
            <pc:docMk/>
            <pc:sldMk cId="2505697656" sldId="2147478658"/>
            <ac:picMk id="50" creationId="{1D067E8E-513B-5EF1-3494-B58698F945BB}"/>
          </ac:picMkLst>
        </pc:picChg>
      </pc:sldChg>
      <pc:sldChg chg="modSp mod modNotesTx">
        <pc:chgData name="Borja Teran Pickering" userId="32daf780-252a-4cc8-9375-e1e40ac47417" providerId="ADAL" clId="{E0521EC1-1E36-4FC9-BA22-8FE0F9CCB353}" dt="2023-09-27T17:34:26.396" v="19" actId="20577"/>
        <pc:sldMkLst>
          <pc:docMk/>
          <pc:sldMk cId="526762877" sldId="2147478660"/>
        </pc:sldMkLst>
        <pc:spChg chg="mod">
          <ac:chgData name="Borja Teran Pickering" userId="32daf780-252a-4cc8-9375-e1e40ac47417" providerId="ADAL" clId="{E0521EC1-1E36-4FC9-BA22-8FE0F9CCB353}" dt="2023-09-27T17:34:26.396" v="19" actId="20577"/>
          <ac:spMkLst>
            <pc:docMk/>
            <pc:sldMk cId="526762877" sldId="2147478660"/>
            <ac:spMk id="10" creationId="{3EACD5EB-888C-47F5-883E-CB702117F4E8}"/>
          </ac:spMkLst>
        </pc:spChg>
      </pc:sldChg>
      <pc:sldChg chg="modSp mod">
        <pc:chgData name="Borja Teran Pickering" userId="32daf780-252a-4cc8-9375-e1e40ac47417" providerId="ADAL" clId="{E0521EC1-1E36-4FC9-BA22-8FE0F9CCB353}" dt="2023-09-27T17:46:01.375" v="30" actId="20577"/>
        <pc:sldMkLst>
          <pc:docMk/>
          <pc:sldMk cId="991353624" sldId="2147478661"/>
        </pc:sldMkLst>
        <pc:spChg chg="mod">
          <ac:chgData name="Borja Teran Pickering" userId="32daf780-252a-4cc8-9375-e1e40ac47417" providerId="ADAL" clId="{E0521EC1-1E36-4FC9-BA22-8FE0F9CCB353}" dt="2023-09-27T17:46:01.375" v="30" actId="20577"/>
          <ac:spMkLst>
            <pc:docMk/>
            <pc:sldMk cId="991353624" sldId="2147478661"/>
            <ac:spMk id="10" creationId="{3EACD5EB-888C-47F5-883E-CB702117F4E8}"/>
          </ac:spMkLst>
        </pc:spChg>
      </pc:sldChg>
      <pc:sldChg chg="modSp mod">
        <pc:chgData name="Borja Teran Pickering" userId="32daf780-252a-4cc8-9375-e1e40ac47417" providerId="ADAL" clId="{E0521EC1-1E36-4FC9-BA22-8FE0F9CCB353}" dt="2023-09-27T21:03:17.239" v="64" actId="20577"/>
        <pc:sldMkLst>
          <pc:docMk/>
          <pc:sldMk cId="2685394100" sldId="2147478662"/>
        </pc:sldMkLst>
        <pc:spChg chg="mod">
          <ac:chgData name="Borja Teran Pickering" userId="32daf780-252a-4cc8-9375-e1e40ac47417" providerId="ADAL" clId="{E0521EC1-1E36-4FC9-BA22-8FE0F9CCB353}" dt="2023-09-27T21:03:17.239" v="64" actId="20577"/>
          <ac:spMkLst>
            <pc:docMk/>
            <pc:sldMk cId="2685394100" sldId="2147478662"/>
            <ac:spMk id="10" creationId="{3EACD5EB-888C-47F5-883E-CB702117F4E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9/28/2023</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1039857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11</a:t>
            </a:fld>
            <a:endParaRPr lang="en-US" altLang="x-none"/>
          </a:p>
        </p:txBody>
      </p:sp>
    </p:spTree>
    <p:extLst>
      <p:ext uri="{BB962C8B-B14F-4D97-AF65-F5344CB8AC3E}">
        <p14:creationId xmlns:p14="http://schemas.microsoft.com/office/powerpoint/2010/main" val="1862190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12</a:t>
            </a:fld>
            <a:endParaRPr lang="en-US" altLang="x-none"/>
          </a:p>
        </p:txBody>
      </p:sp>
    </p:spTree>
    <p:extLst>
      <p:ext uri="{BB962C8B-B14F-4D97-AF65-F5344CB8AC3E}">
        <p14:creationId xmlns:p14="http://schemas.microsoft.com/office/powerpoint/2010/main" val="97156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13</a:t>
            </a:fld>
            <a:endParaRPr lang="en-US" altLang="x-none"/>
          </a:p>
        </p:txBody>
      </p:sp>
    </p:spTree>
    <p:extLst>
      <p:ext uri="{BB962C8B-B14F-4D97-AF65-F5344CB8AC3E}">
        <p14:creationId xmlns:p14="http://schemas.microsoft.com/office/powerpoint/2010/main" val="8043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14</a:t>
            </a:fld>
            <a:endParaRPr lang="en-US" altLang="x-none"/>
          </a:p>
        </p:txBody>
      </p:sp>
    </p:spTree>
    <p:extLst>
      <p:ext uri="{BB962C8B-B14F-4D97-AF65-F5344CB8AC3E}">
        <p14:creationId xmlns:p14="http://schemas.microsoft.com/office/powerpoint/2010/main" val="323071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16</a:t>
            </a:fld>
            <a:endParaRPr lang="en-US" altLang="x-none"/>
          </a:p>
        </p:txBody>
      </p:sp>
    </p:spTree>
    <p:extLst>
      <p:ext uri="{BB962C8B-B14F-4D97-AF65-F5344CB8AC3E}">
        <p14:creationId xmlns:p14="http://schemas.microsoft.com/office/powerpoint/2010/main" val="1901646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17</a:t>
            </a:fld>
            <a:endParaRPr lang="en-US" altLang="x-none"/>
          </a:p>
        </p:txBody>
      </p:sp>
    </p:spTree>
    <p:extLst>
      <p:ext uri="{BB962C8B-B14F-4D97-AF65-F5344CB8AC3E}">
        <p14:creationId xmlns:p14="http://schemas.microsoft.com/office/powerpoint/2010/main" val="206119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18</a:t>
            </a:fld>
            <a:endParaRPr lang="en-US" altLang="x-none"/>
          </a:p>
        </p:txBody>
      </p:sp>
    </p:spTree>
    <p:extLst>
      <p:ext uri="{BB962C8B-B14F-4D97-AF65-F5344CB8AC3E}">
        <p14:creationId xmlns:p14="http://schemas.microsoft.com/office/powerpoint/2010/main" val="414537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buFont typeface="+mj-lt"/>
              <a:buNone/>
            </a:pPr>
            <a:r>
              <a:rPr lang="en-GB" b="1" kern="0" dirty="0">
                <a:latin typeface="Arial"/>
                <a:ea typeface="MS PGothic"/>
                <a:cs typeface="Arial"/>
              </a:rPr>
              <a:t>Additional points for the socio-economic:</a:t>
            </a:r>
          </a:p>
          <a:p>
            <a:pPr marL="171450" indent="-171450">
              <a:buFont typeface="Arial" panose="020B0604020202020204" pitchFamily="34" charset="0"/>
              <a:buChar char="•"/>
            </a:pPr>
            <a:r>
              <a:rPr lang="en-GB" b="0" kern="0" dirty="0">
                <a:latin typeface="Arial"/>
                <a:ea typeface="MS PGothic"/>
                <a:cs typeface="Arial"/>
              </a:rPr>
              <a:t>To Establish </a:t>
            </a:r>
            <a:r>
              <a:rPr lang="en-GB" b="0" kern="0" dirty="0">
                <a:solidFill>
                  <a:schemeClr val="accent1"/>
                </a:solidFill>
                <a:latin typeface="Arial"/>
                <a:ea typeface="MS PGothic"/>
                <a:cs typeface="Arial"/>
              </a:rPr>
              <a:t>space as a pillar of the new digital economy</a:t>
            </a:r>
          </a:p>
          <a:p>
            <a:pPr marL="0" indent="0">
              <a:buFont typeface="Arial" panose="020B0604020202020204" pitchFamily="34" charset="0"/>
              <a:buNone/>
            </a:pPr>
            <a:endParaRPr lang="en-GB" b="1" kern="0" dirty="0">
              <a:latin typeface="Arial"/>
              <a:ea typeface="MS PGothic"/>
              <a:cs typeface="Arial"/>
            </a:endParaRPr>
          </a:p>
          <a:p>
            <a:pPr marL="0" indent="0">
              <a:buFont typeface="Arial" panose="020B0604020202020204" pitchFamily="34" charset="0"/>
              <a:buNone/>
            </a:pPr>
            <a:r>
              <a:rPr lang="en-GB" b="1" kern="0" dirty="0">
                <a:latin typeface="Arial"/>
                <a:ea typeface="MS PGothic"/>
                <a:cs typeface="Arial"/>
              </a:rPr>
              <a:t>Additional points for space use:</a:t>
            </a:r>
          </a:p>
          <a:p>
            <a:pPr marL="171450" indent="-171450">
              <a:buFont typeface="Arial" panose="020B0604020202020204" pitchFamily="34" charset="0"/>
              <a:buChar char="•"/>
            </a:pPr>
            <a:r>
              <a:rPr lang="en-GB" b="0" kern="0" dirty="0">
                <a:latin typeface="Arial"/>
                <a:ea typeface="MS PGothic"/>
                <a:cs typeface="Arial"/>
              </a:rPr>
              <a:t>Support the establishment of a resilient, fair and inclusive society through the integration of space with disruptive </a:t>
            </a:r>
            <a:r>
              <a:rPr lang="en-GB" b="0" kern="0" dirty="0">
                <a:solidFill>
                  <a:schemeClr val="accent1"/>
                </a:solidFill>
                <a:latin typeface="Arial"/>
                <a:ea typeface="MS PGothic"/>
                <a:cs typeface="Arial"/>
              </a:rPr>
              <a:t>digital technologies </a:t>
            </a:r>
          </a:p>
          <a:p>
            <a:pPr marL="0" indent="0">
              <a:buFont typeface="Arial" panose="020B0604020202020204" pitchFamily="34" charset="0"/>
              <a:buNone/>
            </a:pPr>
            <a:endParaRPr lang="en-GB" b="1" kern="0" dirty="0">
              <a:latin typeface="Arial"/>
              <a:ea typeface="MS PGothic"/>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kern="0" dirty="0">
                <a:latin typeface="Arial"/>
                <a:ea typeface="MS PGothic"/>
                <a:cs typeface="Arial"/>
              </a:rPr>
              <a:t>Additional points for industry competitiveness:</a:t>
            </a:r>
          </a:p>
          <a:p>
            <a:pPr marL="171450" indent="-171450">
              <a:buFont typeface="Arial" panose="020B0604020202020204" pitchFamily="34" charset="0"/>
              <a:buChar char="•"/>
            </a:pPr>
            <a:r>
              <a:rPr lang="en-GB" b="0" dirty="0">
                <a:solidFill>
                  <a:schemeClr val="accent1"/>
                </a:solidFill>
              </a:rPr>
              <a:t>Support companies </a:t>
            </a:r>
            <a:r>
              <a:rPr lang="en-GB" b="0" dirty="0">
                <a:solidFill>
                  <a:srgbClr val="8197A6"/>
                </a:solidFill>
                <a:latin typeface="Arial" charset="0"/>
                <a:ea typeface="MS PGothic" pitchFamily="34" charset="-128"/>
                <a:cs typeface="Arial" charset="0"/>
              </a:rPr>
              <a:t>through short time to contract and seed funding tools</a:t>
            </a:r>
          </a:p>
          <a:p>
            <a:pPr marL="171450" indent="-171450">
              <a:buFont typeface="Arial" panose="020B0604020202020204" pitchFamily="34" charset="0"/>
              <a:buChar char="•"/>
            </a:pPr>
            <a:r>
              <a:rPr lang="en-GB" b="0" dirty="0">
                <a:solidFill>
                  <a:schemeClr val="accent1"/>
                </a:solidFill>
              </a:rPr>
              <a:t>Increase uptake of space solutions </a:t>
            </a:r>
            <a:r>
              <a:rPr lang="en-GB" b="0" dirty="0">
                <a:solidFill>
                  <a:srgbClr val="8197A6"/>
                </a:solidFill>
                <a:latin typeface="Arial" charset="0"/>
                <a:ea typeface="MS PGothic" pitchFamily="34" charset="-128"/>
                <a:cs typeface="Arial" charset="0"/>
              </a:rPr>
              <a:t>through networking opportunities and access to investors</a:t>
            </a:r>
          </a:p>
          <a:p>
            <a:endParaRPr lang="en-US" dirty="0"/>
          </a:p>
        </p:txBody>
      </p:sp>
      <p:sp>
        <p:nvSpPr>
          <p:cNvPr id="4" name="Slide Number Placeholder 3"/>
          <p:cNvSpPr>
            <a:spLocks noGrp="1"/>
          </p:cNvSpPr>
          <p:nvPr>
            <p:ph type="sldNum" sz="quarter" idx="5"/>
          </p:nvPr>
        </p:nvSpPr>
        <p:spPr/>
        <p:txBody>
          <a:bodyPr/>
          <a:lstStyle/>
          <a:p>
            <a:fld id="{D9F8F0EE-D4A4-EA45-A193-6691A37AE187}" type="slidenum">
              <a:rPr lang="en-US" smtClean="0"/>
              <a:t>3</a:t>
            </a:fld>
            <a:endParaRPr lang="en-US"/>
          </a:p>
        </p:txBody>
      </p:sp>
    </p:spTree>
    <p:extLst>
      <p:ext uri="{BB962C8B-B14F-4D97-AF65-F5344CB8AC3E}">
        <p14:creationId xmlns:p14="http://schemas.microsoft.com/office/powerpoint/2010/main" val="61685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u="none" dirty="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270965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5</a:t>
            </a:fld>
            <a:endParaRPr lang="en-US" altLang="x-none"/>
          </a:p>
        </p:txBody>
      </p:sp>
    </p:spTree>
    <p:extLst>
      <p:ext uri="{BB962C8B-B14F-4D97-AF65-F5344CB8AC3E}">
        <p14:creationId xmlns:p14="http://schemas.microsoft.com/office/powerpoint/2010/main" val="122906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F8F0EE-D4A4-EA45-A193-6691A37AE1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9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4D5156"/>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7</a:t>
            </a:fld>
            <a:endParaRPr lang="en-US" altLang="x-none"/>
          </a:p>
        </p:txBody>
      </p:sp>
    </p:spTree>
    <p:extLst>
      <p:ext uri="{BB962C8B-B14F-4D97-AF65-F5344CB8AC3E}">
        <p14:creationId xmlns:p14="http://schemas.microsoft.com/office/powerpoint/2010/main" val="105500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dirty="0">
                <a:solidFill>
                  <a:srgbClr val="000000"/>
                </a:solidFill>
                <a:effectLst/>
                <a:latin typeface="Verdana" panose="020B0604030504040204" pitchFamily="34" charset="0"/>
              </a:rPr>
            </a:br>
            <a:endParaRPr lang="en-GB" b="0" i="0"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8</a:t>
            </a:fld>
            <a:endParaRPr lang="en-US" altLang="x-none"/>
          </a:p>
        </p:txBody>
      </p:sp>
    </p:spTree>
    <p:extLst>
      <p:ext uri="{BB962C8B-B14F-4D97-AF65-F5344CB8AC3E}">
        <p14:creationId xmlns:p14="http://schemas.microsoft.com/office/powerpoint/2010/main" val="132270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9</a:t>
            </a:fld>
            <a:endParaRPr lang="en-US" altLang="x-none"/>
          </a:p>
        </p:txBody>
      </p:sp>
    </p:spTree>
    <p:extLst>
      <p:ext uri="{BB962C8B-B14F-4D97-AF65-F5344CB8AC3E}">
        <p14:creationId xmlns:p14="http://schemas.microsoft.com/office/powerpoint/2010/main" val="2738761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dirty="0">
                <a:solidFill>
                  <a:srgbClr val="000000"/>
                </a:solidFill>
                <a:effectLst/>
                <a:latin typeface="Verdana" panose="020B0604030504040204" pitchFamily="34" charset="0"/>
              </a:rPr>
            </a:br>
            <a:endParaRPr lang="en-GB" b="0" i="0"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10</a:t>
            </a:fld>
            <a:endParaRPr lang="en-US" altLang="x-none"/>
          </a:p>
        </p:txBody>
      </p:sp>
    </p:spTree>
    <p:extLst>
      <p:ext uri="{BB962C8B-B14F-4D97-AF65-F5344CB8AC3E}">
        <p14:creationId xmlns:p14="http://schemas.microsoft.com/office/powerpoint/2010/main" val="2384884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0.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1.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0.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11.png"/><Relationship Id="rId21" Type="http://schemas.openxmlformats.org/officeDocument/2006/relationships/image" Target="../media/image50.png"/><Relationship Id="rId34" Type="http://schemas.openxmlformats.org/officeDocument/2006/relationships/image" Target="../media/image6.png"/><Relationship Id="rId42" Type="http://schemas.openxmlformats.org/officeDocument/2006/relationships/image" Target="../media/image14.png"/><Relationship Id="rId47" Type="http://schemas.openxmlformats.org/officeDocument/2006/relationships/image" Target="../media/image20.png"/><Relationship Id="rId50"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32.jpeg"/><Relationship Id="rId16" Type="http://schemas.openxmlformats.org/officeDocument/2006/relationships/image" Target="../media/image45.png"/><Relationship Id="rId29" Type="http://schemas.openxmlformats.org/officeDocument/2006/relationships/image" Target="../media/image1.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4.png"/><Relationship Id="rId37" Type="http://schemas.openxmlformats.org/officeDocument/2006/relationships/image" Target="../media/image9.png"/><Relationship Id="rId40" Type="http://schemas.openxmlformats.org/officeDocument/2006/relationships/image" Target="../media/image12.png"/><Relationship Id="rId45" Type="http://schemas.openxmlformats.org/officeDocument/2006/relationships/image" Target="../media/image17.png"/><Relationship Id="rId53" Type="http://schemas.openxmlformats.org/officeDocument/2006/relationships/image" Target="../media/image26.png"/><Relationship Id="rId5" Type="http://schemas.openxmlformats.org/officeDocument/2006/relationships/image" Target="../media/image35.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3.png"/><Relationship Id="rId44" Type="http://schemas.openxmlformats.org/officeDocument/2006/relationships/image" Target="../media/image16.png"/><Relationship Id="rId52"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2.png"/><Relationship Id="rId35" Type="http://schemas.openxmlformats.org/officeDocument/2006/relationships/image" Target="../media/image7.png"/><Relationship Id="rId43" Type="http://schemas.openxmlformats.org/officeDocument/2006/relationships/image" Target="../media/image15.png"/><Relationship Id="rId48" Type="http://schemas.openxmlformats.org/officeDocument/2006/relationships/image" Target="../media/image21.png"/><Relationship Id="rId8" Type="http://schemas.openxmlformats.org/officeDocument/2006/relationships/image" Target="../media/image18.png"/><Relationship Id="rId51" Type="http://schemas.openxmlformats.org/officeDocument/2006/relationships/image" Target="../media/image24.emf"/><Relationship Id="rId3" Type="http://schemas.openxmlformats.org/officeDocument/2006/relationships/image" Target="../media/image33.jpe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5.png"/><Relationship Id="rId38" Type="http://schemas.openxmlformats.org/officeDocument/2006/relationships/image" Target="../media/image10.png"/><Relationship Id="rId46" Type="http://schemas.openxmlformats.org/officeDocument/2006/relationships/image" Target="../media/image19.png"/><Relationship Id="rId20" Type="http://schemas.openxmlformats.org/officeDocument/2006/relationships/image" Target="../media/image49.png"/><Relationship Id="rId41" Type="http://schemas.openxmlformats.org/officeDocument/2006/relationships/image" Target="../media/image13.png"/><Relationship Id="rId54"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36.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jpeg"/><Relationship Id="rId36" Type="http://schemas.openxmlformats.org/officeDocument/2006/relationships/image" Target="../media/image8.png"/><Relationship Id="rId49"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60.png"/><Relationship Id="rId21"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image" Target="../media/image59.jpeg"/><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58.png"/><Relationship Id="rId5" Type="http://schemas.openxmlformats.org/officeDocument/2006/relationships/image" Target="../media/image62.png"/><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image" Target="../media/image61.png"/><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40" name="Group 39">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1" name="Group 70">
            <a:extLst>
              <a:ext uri="{FF2B5EF4-FFF2-40B4-BE49-F238E27FC236}">
                <a16:creationId xmlns:a16="http://schemas.microsoft.com/office/drawing/2014/main" id="{5428DC18-6100-4A4C-B0B6-D372F1EC6582}"/>
              </a:ext>
            </a:extLst>
          </p:cNvPr>
          <p:cNvGrpSpPr/>
          <p:nvPr userDrawn="1"/>
        </p:nvGrpSpPr>
        <p:grpSpPr>
          <a:xfrm>
            <a:off x="226688" y="6569736"/>
            <a:ext cx="9628745" cy="144114"/>
            <a:chOff x="1076500" y="4469696"/>
            <a:chExt cx="9628745" cy="144114"/>
          </a:xfrm>
        </p:grpSpPr>
        <p:pic>
          <p:nvPicPr>
            <p:cNvPr id="72" name="Picture 71" descr="de.png">
              <a:extLst>
                <a:ext uri="{FF2B5EF4-FFF2-40B4-BE49-F238E27FC236}">
                  <a16:creationId xmlns:a16="http://schemas.microsoft.com/office/drawing/2014/main" id="{7BD5C580-5151-EA44-BFDE-6189084E0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3" name="Picture 72" descr="at.png">
              <a:extLst>
                <a:ext uri="{FF2B5EF4-FFF2-40B4-BE49-F238E27FC236}">
                  <a16:creationId xmlns:a16="http://schemas.microsoft.com/office/drawing/2014/main" id="{EFFE82F2-BDCE-CD46-AF4F-63C81090B1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4" name="Picture 73" descr="be.png">
              <a:extLst>
                <a:ext uri="{FF2B5EF4-FFF2-40B4-BE49-F238E27FC236}">
                  <a16:creationId xmlns:a16="http://schemas.microsoft.com/office/drawing/2014/main" id="{CCE40969-9612-2B48-BCA2-66F083E8A6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5" name="Picture 74" descr="dk.png">
              <a:extLst>
                <a:ext uri="{FF2B5EF4-FFF2-40B4-BE49-F238E27FC236}">
                  <a16:creationId xmlns:a16="http://schemas.microsoft.com/office/drawing/2014/main" id="{1A2C2F64-F6BC-0A4C-B913-608CC001BE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6" name="Picture 75" descr="es.png">
              <a:extLst>
                <a:ext uri="{FF2B5EF4-FFF2-40B4-BE49-F238E27FC236}">
                  <a16:creationId xmlns:a16="http://schemas.microsoft.com/office/drawing/2014/main" id="{D9A8FD1D-ADC6-9041-8C4E-2DFC8D0269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7" name="Picture 76" descr="ee.png">
              <a:extLst>
                <a:ext uri="{FF2B5EF4-FFF2-40B4-BE49-F238E27FC236}">
                  <a16:creationId xmlns:a16="http://schemas.microsoft.com/office/drawing/2014/main" id="{8D35EA88-8390-9E4B-A747-3C09A1CFAAE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8" name="Picture 77" descr="fi.png">
              <a:extLst>
                <a:ext uri="{FF2B5EF4-FFF2-40B4-BE49-F238E27FC236}">
                  <a16:creationId xmlns:a16="http://schemas.microsoft.com/office/drawing/2014/main" id="{AE3DD92A-64D1-ED4F-AEC1-664A2DD962A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9" name="Picture 78" descr="fr.png">
              <a:extLst>
                <a:ext uri="{FF2B5EF4-FFF2-40B4-BE49-F238E27FC236}">
                  <a16:creationId xmlns:a16="http://schemas.microsoft.com/office/drawing/2014/main" id="{6316C1C8-38AF-8F41-B119-7D3911FA1A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0" name="Picture 79" descr="gr.png">
              <a:extLst>
                <a:ext uri="{FF2B5EF4-FFF2-40B4-BE49-F238E27FC236}">
                  <a16:creationId xmlns:a16="http://schemas.microsoft.com/office/drawing/2014/main" id="{1E47056C-FF00-3444-AE05-B0A8EA5FE3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1" name="Picture 80" descr="hu.png">
              <a:extLst>
                <a:ext uri="{FF2B5EF4-FFF2-40B4-BE49-F238E27FC236}">
                  <a16:creationId xmlns:a16="http://schemas.microsoft.com/office/drawing/2014/main" id="{BDDAF434-940C-2A4E-AF5A-50386B932E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2" name="Picture 81" descr="ie.png">
              <a:extLst>
                <a:ext uri="{FF2B5EF4-FFF2-40B4-BE49-F238E27FC236}">
                  <a16:creationId xmlns:a16="http://schemas.microsoft.com/office/drawing/2014/main" id="{71B775D2-2003-0D49-9AA4-2665F9CE8B5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3" name="Picture 82" descr="it.png">
              <a:extLst>
                <a:ext uri="{FF2B5EF4-FFF2-40B4-BE49-F238E27FC236}">
                  <a16:creationId xmlns:a16="http://schemas.microsoft.com/office/drawing/2014/main" id="{F10C9F07-92E0-7446-A17D-3B4DCAC14B6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4" name="Picture 83" descr="lu.png">
              <a:extLst>
                <a:ext uri="{FF2B5EF4-FFF2-40B4-BE49-F238E27FC236}">
                  <a16:creationId xmlns:a16="http://schemas.microsoft.com/office/drawing/2014/main" id="{64FB4858-2050-D445-9EDD-2C06A3EF6EA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5" name="Picture 84" descr="no.png">
              <a:extLst>
                <a:ext uri="{FF2B5EF4-FFF2-40B4-BE49-F238E27FC236}">
                  <a16:creationId xmlns:a16="http://schemas.microsoft.com/office/drawing/2014/main" id="{114C4550-7304-A840-A317-688B9D9BC58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6" name="Picture 85" descr="nl.png">
              <a:extLst>
                <a:ext uri="{FF2B5EF4-FFF2-40B4-BE49-F238E27FC236}">
                  <a16:creationId xmlns:a16="http://schemas.microsoft.com/office/drawing/2014/main" id="{0E96DAA7-BF65-8A4B-A692-64BA042C5EB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7" name="Picture 86" descr="pl.png">
              <a:extLst>
                <a:ext uri="{FF2B5EF4-FFF2-40B4-BE49-F238E27FC236}">
                  <a16:creationId xmlns:a16="http://schemas.microsoft.com/office/drawing/2014/main" id="{E6CCE95D-E78C-0847-8B8F-1F7FA445F3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8" name="Picture 87" descr="pt.png">
              <a:extLst>
                <a:ext uri="{FF2B5EF4-FFF2-40B4-BE49-F238E27FC236}">
                  <a16:creationId xmlns:a16="http://schemas.microsoft.com/office/drawing/2014/main" id="{6110F6C9-5C87-CE4E-A134-70D9816586B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9" name="Picture 88" descr="cz.png">
              <a:extLst>
                <a:ext uri="{FF2B5EF4-FFF2-40B4-BE49-F238E27FC236}">
                  <a16:creationId xmlns:a16="http://schemas.microsoft.com/office/drawing/2014/main" id="{2733FD31-2E24-7241-9FEF-499304A7638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0" name="Picture 89" descr="ro.png">
              <a:extLst>
                <a:ext uri="{FF2B5EF4-FFF2-40B4-BE49-F238E27FC236}">
                  <a16:creationId xmlns:a16="http://schemas.microsoft.com/office/drawing/2014/main" id="{BD2865F5-2E0A-3E48-9D54-5100619BBCF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1" name="Picture 90" descr="se.png">
              <a:extLst>
                <a:ext uri="{FF2B5EF4-FFF2-40B4-BE49-F238E27FC236}">
                  <a16:creationId xmlns:a16="http://schemas.microsoft.com/office/drawing/2014/main" id="{F4ED6D38-F590-044E-B0A5-50BC0840313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2" name="Picture 91" descr="ch.png">
              <a:extLst>
                <a:ext uri="{FF2B5EF4-FFF2-40B4-BE49-F238E27FC236}">
                  <a16:creationId xmlns:a16="http://schemas.microsoft.com/office/drawing/2014/main" id="{66BE5167-9316-BC41-B684-342F0F86ACB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3" name="Picture 92" descr="uk.png">
              <a:extLst>
                <a:ext uri="{FF2B5EF4-FFF2-40B4-BE49-F238E27FC236}">
                  <a16:creationId xmlns:a16="http://schemas.microsoft.com/office/drawing/2014/main" id="{B19C342E-FC09-4D4B-ADC6-94A88C9E7B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4" name="Picture 93">
              <a:extLst>
                <a:ext uri="{FF2B5EF4-FFF2-40B4-BE49-F238E27FC236}">
                  <a16:creationId xmlns:a16="http://schemas.microsoft.com/office/drawing/2014/main" id="{3DB96A46-E1E9-A149-A3CE-9BEE2DA46D4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5" name="Picture 94">
              <a:extLst>
                <a:ext uri="{FF2B5EF4-FFF2-40B4-BE49-F238E27FC236}">
                  <a16:creationId xmlns:a16="http://schemas.microsoft.com/office/drawing/2014/main" id="{4B3449AB-B3D7-754C-BDD2-6F22E720F0A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6" name="Picture 95" descr="ca.png">
              <a:extLst>
                <a:ext uri="{FF2B5EF4-FFF2-40B4-BE49-F238E27FC236}">
                  <a16:creationId xmlns:a16="http://schemas.microsoft.com/office/drawing/2014/main" id="{B7312A7E-BEF6-BD47-8AAF-23157B1ADE4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924F7455-C208-704C-8796-191926D963D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2" name="Group 71">
            <a:extLst>
              <a:ext uri="{FF2B5EF4-FFF2-40B4-BE49-F238E27FC236}">
                <a16:creationId xmlns:a16="http://schemas.microsoft.com/office/drawing/2014/main" id="{DEA8977A-E188-AF40-A013-4919652E3F74}"/>
              </a:ext>
            </a:extLst>
          </p:cNvPr>
          <p:cNvGrpSpPr/>
          <p:nvPr userDrawn="1"/>
        </p:nvGrpSpPr>
        <p:grpSpPr>
          <a:xfrm>
            <a:off x="226688" y="6569736"/>
            <a:ext cx="9628745" cy="144114"/>
            <a:chOff x="1076500" y="4469696"/>
            <a:chExt cx="9628745" cy="144114"/>
          </a:xfrm>
        </p:grpSpPr>
        <p:pic>
          <p:nvPicPr>
            <p:cNvPr id="73" name="Picture 72" descr="de.png">
              <a:extLst>
                <a:ext uri="{FF2B5EF4-FFF2-40B4-BE49-F238E27FC236}">
                  <a16:creationId xmlns:a16="http://schemas.microsoft.com/office/drawing/2014/main" id="{7B95CD0C-37DB-764B-A757-56E4EC59AE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4" name="Picture 73" descr="at.png">
              <a:extLst>
                <a:ext uri="{FF2B5EF4-FFF2-40B4-BE49-F238E27FC236}">
                  <a16:creationId xmlns:a16="http://schemas.microsoft.com/office/drawing/2014/main" id="{6CEE16E2-A5D1-7843-9B85-4EFDA64A7B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5" name="Picture 74" descr="be.png">
              <a:extLst>
                <a:ext uri="{FF2B5EF4-FFF2-40B4-BE49-F238E27FC236}">
                  <a16:creationId xmlns:a16="http://schemas.microsoft.com/office/drawing/2014/main" id="{B99CD6F0-93E0-7F4B-B8FA-3A8C4999D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6" name="Picture 75" descr="dk.png">
              <a:extLst>
                <a:ext uri="{FF2B5EF4-FFF2-40B4-BE49-F238E27FC236}">
                  <a16:creationId xmlns:a16="http://schemas.microsoft.com/office/drawing/2014/main" id="{D33A4837-7AE6-694E-946A-90C7AD1DA1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7" name="Picture 76" descr="es.png">
              <a:extLst>
                <a:ext uri="{FF2B5EF4-FFF2-40B4-BE49-F238E27FC236}">
                  <a16:creationId xmlns:a16="http://schemas.microsoft.com/office/drawing/2014/main" id="{42C25EB6-FDEA-1242-A5E0-45E6788C03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8" name="Picture 77" descr="ee.png">
              <a:extLst>
                <a:ext uri="{FF2B5EF4-FFF2-40B4-BE49-F238E27FC236}">
                  <a16:creationId xmlns:a16="http://schemas.microsoft.com/office/drawing/2014/main" id="{36731815-5186-A445-AAD6-8D1F691E02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9" name="Picture 78" descr="fi.png">
              <a:extLst>
                <a:ext uri="{FF2B5EF4-FFF2-40B4-BE49-F238E27FC236}">
                  <a16:creationId xmlns:a16="http://schemas.microsoft.com/office/drawing/2014/main" id="{605DC8B8-4D80-6F4F-8834-556BE0AD7B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80" name="Picture 79" descr="fr.png">
              <a:extLst>
                <a:ext uri="{FF2B5EF4-FFF2-40B4-BE49-F238E27FC236}">
                  <a16:creationId xmlns:a16="http://schemas.microsoft.com/office/drawing/2014/main" id="{96179CC0-82A3-8245-85D5-0023D925093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1" name="Picture 80" descr="gr.png">
              <a:extLst>
                <a:ext uri="{FF2B5EF4-FFF2-40B4-BE49-F238E27FC236}">
                  <a16:creationId xmlns:a16="http://schemas.microsoft.com/office/drawing/2014/main" id="{48E37F65-204B-5447-B5CD-DB71201E3B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2" name="Picture 81" descr="hu.png">
              <a:extLst>
                <a:ext uri="{FF2B5EF4-FFF2-40B4-BE49-F238E27FC236}">
                  <a16:creationId xmlns:a16="http://schemas.microsoft.com/office/drawing/2014/main" id="{5B88D93A-DE9E-E542-95AD-A1B314E43C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3" name="Picture 82" descr="ie.png">
              <a:extLst>
                <a:ext uri="{FF2B5EF4-FFF2-40B4-BE49-F238E27FC236}">
                  <a16:creationId xmlns:a16="http://schemas.microsoft.com/office/drawing/2014/main" id="{58B7A696-EA14-D645-BC50-78CB8A7EDE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4" name="Picture 83" descr="it.png">
              <a:extLst>
                <a:ext uri="{FF2B5EF4-FFF2-40B4-BE49-F238E27FC236}">
                  <a16:creationId xmlns:a16="http://schemas.microsoft.com/office/drawing/2014/main" id="{5B10D17D-91EE-0A4A-BE84-7BF02B2E043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5" name="Picture 84" descr="lu.png">
              <a:extLst>
                <a:ext uri="{FF2B5EF4-FFF2-40B4-BE49-F238E27FC236}">
                  <a16:creationId xmlns:a16="http://schemas.microsoft.com/office/drawing/2014/main" id="{2D3EBDDF-D5D5-1943-9555-DFDB0AA820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6" name="Picture 85" descr="no.png">
              <a:extLst>
                <a:ext uri="{FF2B5EF4-FFF2-40B4-BE49-F238E27FC236}">
                  <a16:creationId xmlns:a16="http://schemas.microsoft.com/office/drawing/2014/main" id="{2917B3CC-68BC-C944-ABF8-1836924EDC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7" name="Picture 86" descr="nl.png">
              <a:extLst>
                <a:ext uri="{FF2B5EF4-FFF2-40B4-BE49-F238E27FC236}">
                  <a16:creationId xmlns:a16="http://schemas.microsoft.com/office/drawing/2014/main" id="{0FA7A219-76E9-EB4A-97ED-517951762C7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8" name="Picture 87" descr="pl.png">
              <a:extLst>
                <a:ext uri="{FF2B5EF4-FFF2-40B4-BE49-F238E27FC236}">
                  <a16:creationId xmlns:a16="http://schemas.microsoft.com/office/drawing/2014/main" id="{B813C2A1-A665-E546-B748-80BF47C4EE4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9" name="Picture 88" descr="pt.png">
              <a:extLst>
                <a:ext uri="{FF2B5EF4-FFF2-40B4-BE49-F238E27FC236}">
                  <a16:creationId xmlns:a16="http://schemas.microsoft.com/office/drawing/2014/main" id="{4AD08413-EE55-4B4C-805D-DC0EC6DA01C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90" name="Picture 89" descr="cz.png">
              <a:extLst>
                <a:ext uri="{FF2B5EF4-FFF2-40B4-BE49-F238E27FC236}">
                  <a16:creationId xmlns:a16="http://schemas.microsoft.com/office/drawing/2014/main" id="{A0FB19C4-00DD-6A48-8040-3B4374EDD35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1" name="Picture 90" descr="ro.png">
              <a:extLst>
                <a:ext uri="{FF2B5EF4-FFF2-40B4-BE49-F238E27FC236}">
                  <a16:creationId xmlns:a16="http://schemas.microsoft.com/office/drawing/2014/main" id="{1EF7BCAB-66EA-024D-AC2C-47C69354B6C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2" name="Picture 91" descr="se.png">
              <a:extLst>
                <a:ext uri="{FF2B5EF4-FFF2-40B4-BE49-F238E27FC236}">
                  <a16:creationId xmlns:a16="http://schemas.microsoft.com/office/drawing/2014/main" id="{90463E80-EE0C-4842-8BA8-5B0B52E07B1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3" name="Picture 92" descr="ch.png">
              <a:extLst>
                <a:ext uri="{FF2B5EF4-FFF2-40B4-BE49-F238E27FC236}">
                  <a16:creationId xmlns:a16="http://schemas.microsoft.com/office/drawing/2014/main" id="{85E2B468-1202-7B46-8246-48E8C47E2E1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4" name="Picture 93" descr="uk.png">
              <a:extLst>
                <a:ext uri="{FF2B5EF4-FFF2-40B4-BE49-F238E27FC236}">
                  <a16:creationId xmlns:a16="http://schemas.microsoft.com/office/drawing/2014/main" id="{79ECE11B-E16E-144D-88A6-7C7A0681E0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5" name="Picture 94">
              <a:extLst>
                <a:ext uri="{FF2B5EF4-FFF2-40B4-BE49-F238E27FC236}">
                  <a16:creationId xmlns:a16="http://schemas.microsoft.com/office/drawing/2014/main" id="{066A355F-901F-D141-A632-FD1D2D4B015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6" name="Picture 95">
              <a:extLst>
                <a:ext uri="{FF2B5EF4-FFF2-40B4-BE49-F238E27FC236}">
                  <a16:creationId xmlns:a16="http://schemas.microsoft.com/office/drawing/2014/main" id="{7F252133-D0D8-EF47-A608-96BE2C771B8D}"/>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7" name="Picture 96" descr="ca.png">
              <a:extLst>
                <a:ext uri="{FF2B5EF4-FFF2-40B4-BE49-F238E27FC236}">
                  <a16:creationId xmlns:a16="http://schemas.microsoft.com/office/drawing/2014/main" id="{F813B462-0B76-8349-842F-50C1907F95E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9" name="Picture 98" descr="si.png">
              <a:extLst>
                <a:ext uri="{FF2B5EF4-FFF2-40B4-BE49-F238E27FC236}">
                  <a16:creationId xmlns:a16="http://schemas.microsoft.com/office/drawing/2014/main" id="{49B37F0F-4C6E-1243-B654-20665F6C29C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6" name="Text Placeholder"/>
          <p:cNvSpPr>
            <a:spLocks noGrp="1"/>
          </p:cNvSpPr>
          <p:nvPr>
            <p:ph type="body" sz="quarter" idx="12"/>
          </p:nvPr>
        </p:nvSpPr>
        <p:spPr>
          <a:xfrm>
            <a:off x="-2" y="3429000"/>
            <a:ext cx="3048004" cy="342900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333">
                <a:solidFill>
                  <a:schemeClr val="tx1"/>
                </a:solidFill>
              </a:defRPr>
            </a:lvl2pPr>
            <a:lvl3pPr>
              <a:buClr>
                <a:srgbClr val="001141"/>
              </a:buClr>
              <a:defRPr sz="1333">
                <a:solidFill>
                  <a:schemeClr val="tx1"/>
                </a:solidFill>
              </a:defRPr>
            </a:lvl3pPr>
            <a:lvl4pPr>
              <a:buClr>
                <a:srgbClr val="001141"/>
              </a:buClr>
              <a:defRPr sz="1333">
                <a:solidFill>
                  <a:schemeClr val="tx1"/>
                </a:solidFill>
              </a:defRPr>
            </a:lvl4pPr>
            <a:lvl5pPr>
              <a:buClr>
                <a:srgbClr val="001141"/>
              </a:buClr>
              <a:defRPr sz="13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Consulting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7946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ASIC_IMAGE_TEMP_WHITE_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5421ABD0-8865-F348-A87B-1DE04F3FA9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12191999" cy="6407287"/>
          </a:xfrm>
          <a:prstGeom prst="rect">
            <a:avLst/>
          </a:prstGeom>
        </p:spPr>
      </p:pic>
      <p:sp>
        <p:nvSpPr>
          <p:cNvPr id="9" name="Title 28"/>
          <p:cNvSpPr>
            <a:spLocks noGrp="1"/>
          </p:cNvSpPr>
          <p:nvPr>
            <p:ph type="title" hasCustomPrompt="1"/>
          </p:nvPr>
        </p:nvSpPr>
        <p:spPr>
          <a:xfrm>
            <a:off x="528322" y="1172412"/>
            <a:ext cx="3505200" cy="589915"/>
          </a:xfrm>
        </p:spPr>
        <p:txBody>
          <a:bodyPr>
            <a:normAutofit/>
          </a:bodyPr>
          <a:lstStyle>
            <a:lvl1pPr>
              <a:defRPr sz="2127" b="1" i="0" baseline="0">
                <a:solidFill>
                  <a:schemeClr val="bg1"/>
                </a:solidFill>
                <a:latin typeface="NotesEsa" charset="0"/>
                <a:ea typeface="NotesEsa" charset="0"/>
                <a:cs typeface="NotesEsa" charset="0"/>
              </a:defRPr>
            </a:lvl1pPr>
          </a:lstStyle>
          <a:p>
            <a:r>
              <a:rPr lang="en-US" dirty="0"/>
              <a:t>CLICK TO ADD TEXT</a:t>
            </a:r>
          </a:p>
        </p:txBody>
      </p:sp>
      <p:sp>
        <p:nvSpPr>
          <p:cNvPr id="21" name="Text Placeholder 9"/>
          <p:cNvSpPr>
            <a:spLocks noGrp="1"/>
          </p:cNvSpPr>
          <p:nvPr>
            <p:ph type="body" sz="quarter" idx="14"/>
          </p:nvPr>
        </p:nvSpPr>
        <p:spPr>
          <a:xfrm>
            <a:off x="528321" y="1904129"/>
            <a:ext cx="5616987" cy="3945732"/>
          </a:xfrm>
        </p:spPr>
        <p:txBody>
          <a:bodyPr>
            <a:normAutofit/>
          </a:bodyPr>
          <a:lstStyle>
            <a:lvl1pPr>
              <a:defRPr sz="1595" b="0" i="0">
                <a:solidFill>
                  <a:schemeClr val="bg1"/>
                </a:solidFill>
                <a:latin typeface="NotesEsa" charset="0"/>
                <a:ea typeface="NotesEsa" charset="0"/>
                <a:cs typeface="NotesEsa" charset="0"/>
              </a:defRPr>
            </a:lvl1pPr>
            <a:lvl2pPr>
              <a:defRPr sz="1595" b="0" i="0">
                <a:solidFill>
                  <a:schemeClr val="bg1"/>
                </a:solidFill>
                <a:latin typeface="NotesEsa" charset="0"/>
                <a:ea typeface="NotesEsa" charset="0"/>
                <a:cs typeface="NotesEsa" charset="0"/>
              </a:defRPr>
            </a:lvl2pPr>
            <a:lvl3pPr>
              <a:defRPr sz="1595" b="0" i="0">
                <a:solidFill>
                  <a:schemeClr val="bg1"/>
                </a:solidFill>
                <a:latin typeface="NotesEsa" charset="0"/>
                <a:ea typeface="NotesEsa" charset="0"/>
                <a:cs typeface="NotesEsa" charset="0"/>
              </a:defRPr>
            </a:lvl3pPr>
            <a:lvl4pPr>
              <a:defRPr sz="1595" b="0" i="0">
                <a:solidFill>
                  <a:schemeClr val="bg1"/>
                </a:solidFill>
                <a:latin typeface="NotesEsa" charset="0"/>
                <a:ea typeface="NotesEsa" charset="0"/>
                <a:cs typeface="NotesEsa" charset="0"/>
              </a:defRPr>
            </a:lvl4pPr>
            <a:lvl5pPr>
              <a:defRPr sz="1595" b="0" i="0">
                <a:solidFill>
                  <a:schemeClr val="bg1"/>
                </a:solidFill>
                <a:latin typeface="NotesEsa" charset="0"/>
                <a:ea typeface="NotesEsa" charset="0"/>
                <a:cs typeface="NotesEs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15" hasCustomPrompt="1"/>
          </p:nvPr>
        </p:nvSpPr>
        <p:spPr>
          <a:xfrm>
            <a:off x="528322" y="641673"/>
            <a:ext cx="3827089" cy="388937"/>
          </a:xfrm>
          <a:solidFill>
            <a:srgbClr val="00BAAD"/>
          </a:solidFill>
        </p:spPr>
        <p:txBody>
          <a:bodyPr tIns="54000" rIns="90000" bIns="39600" anchor="ctr">
            <a:noAutofit/>
          </a:bodyPr>
          <a:lstStyle>
            <a:lvl1pPr marL="0" indent="0">
              <a:buNone/>
              <a:defRPr sz="2127" b="1" i="0">
                <a:solidFill>
                  <a:schemeClr val="bg1"/>
                </a:solidFill>
                <a:latin typeface="NotesEsa" charset="0"/>
                <a:ea typeface="NotesEsa" charset="0"/>
                <a:cs typeface="NotesEsa" charset="0"/>
              </a:defRPr>
            </a:lvl1pPr>
          </a:lstStyle>
          <a:p>
            <a:r>
              <a:rPr lang="en-US" sz="2592" dirty="0"/>
              <a:t>BASIC IMAGE LAYOUT</a:t>
            </a:r>
          </a:p>
        </p:txBody>
      </p:sp>
      <p:sp>
        <p:nvSpPr>
          <p:cNvPr id="3" name="Picture Placeholder 2"/>
          <p:cNvSpPr>
            <a:spLocks noGrp="1"/>
          </p:cNvSpPr>
          <p:nvPr>
            <p:ph type="pic" sz="quarter" idx="16" hasCustomPrompt="1"/>
          </p:nvPr>
        </p:nvSpPr>
        <p:spPr>
          <a:xfrm>
            <a:off x="6561676" y="1"/>
            <a:ext cx="5630325" cy="6392477"/>
          </a:xfrm>
          <a:pattFill prst="pct60">
            <a:fgClr>
              <a:srgbClr val="00BAAD"/>
            </a:fgClr>
            <a:bgClr>
              <a:schemeClr val="bg1"/>
            </a:bgClr>
          </a:pattFill>
          <a:ln>
            <a:noFill/>
          </a:ln>
        </p:spPr>
        <p:txBody>
          <a:bodyPr anchor="ctr"/>
          <a:lstStyle>
            <a:lvl1pPr algn="ctr">
              <a:defRPr b="1" i="1">
                <a:latin typeface="Arial" charset="0"/>
                <a:ea typeface="Arial" charset="0"/>
                <a:cs typeface="Arial" charset="0"/>
              </a:defRPr>
            </a:lvl1pPr>
          </a:lstStyle>
          <a:p>
            <a:r>
              <a:rPr lang="en-US" dirty="0"/>
              <a:t>CLICK TO INSERT IMAGE HERE </a:t>
            </a:r>
          </a:p>
        </p:txBody>
      </p:sp>
      <p:pic>
        <p:nvPicPr>
          <p:cNvPr id="46" name="Picture 45" descr="PPT_Foote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84580"/>
            <a:ext cx="12192000" cy="488800"/>
          </a:xfrm>
          <a:prstGeom prst="rect">
            <a:avLst/>
          </a:prstGeom>
        </p:spPr>
      </p:pic>
      <p:sp>
        <p:nvSpPr>
          <p:cNvPr id="48" name="Text Box 38"/>
          <p:cNvSpPr txBox="1">
            <a:spLocks noChangeArrowheads="1"/>
          </p:cNvSpPr>
          <p:nvPr userDrawn="1"/>
        </p:nvSpPr>
        <p:spPr bwMode="auto">
          <a:xfrm>
            <a:off x="220800" y="6098917"/>
            <a:ext cx="6688666" cy="2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1063" noProof="0" dirty="0">
                <a:solidFill>
                  <a:schemeClr val="bg1"/>
                </a:solidFill>
              </a:rPr>
              <a:t>ESA UNCLASSIFIED</a:t>
            </a:r>
            <a:endParaRPr lang="en-GB" sz="1063" noProof="0" dirty="0">
              <a:solidFill>
                <a:schemeClr val="bg1"/>
              </a:solidFill>
            </a:endParaRPr>
          </a:p>
        </p:txBody>
      </p:sp>
      <p:grpSp>
        <p:nvGrpSpPr>
          <p:cNvPr id="50" name="Group 49"/>
          <p:cNvGrpSpPr/>
          <p:nvPr userDrawn="1"/>
        </p:nvGrpSpPr>
        <p:grpSpPr>
          <a:xfrm>
            <a:off x="230400" y="6554656"/>
            <a:ext cx="9102222" cy="148646"/>
            <a:chOff x="172269" y="6621494"/>
            <a:chExt cx="6826666" cy="111519"/>
          </a:xfrm>
        </p:grpSpPr>
        <p:pic>
          <p:nvPicPr>
            <p:cNvPr id="51" name="Picture 50"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52" name="Picture 51"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53" name="Picture 52"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54" name="Picture 53"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55" name="Picture 54"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56" name="Picture 55"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57" name="Picture 56"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58" name="Picture 57"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59" name="Picture 58"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60" name="Picture 59"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61" name="Picture 60"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62" name="Picture 61"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63" name="Picture 62"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64" name="Picture 63"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65" name="Picture 64"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66" name="Picture 65"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67" name="Picture 66"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68" name="Picture 67"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69" name="Picture 68"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70" name="Picture 69"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71" name="Picture 70"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72" name="Picture 71"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73" name="Picture 72"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74" name="Picture 73" descr="si.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6" name="Picture 35" descr="PPT_Footer.jp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6384580"/>
            <a:ext cx="12192000" cy="488800"/>
          </a:xfrm>
          <a:prstGeom prst="rect">
            <a:avLst/>
          </a:prstGeom>
        </p:spPr>
      </p:pic>
      <p:grpSp>
        <p:nvGrpSpPr>
          <p:cNvPr id="93" name="Group 92">
            <a:extLst>
              <a:ext uri="{FF2B5EF4-FFF2-40B4-BE49-F238E27FC236}">
                <a16:creationId xmlns:a16="http://schemas.microsoft.com/office/drawing/2014/main" id="{42C1F514-879A-478D-BB99-1F6AF115AC29}"/>
              </a:ext>
            </a:extLst>
          </p:cNvPr>
          <p:cNvGrpSpPr/>
          <p:nvPr userDrawn="1"/>
        </p:nvGrpSpPr>
        <p:grpSpPr>
          <a:xfrm>
            <a:off x="215627" y="6551090"/>
            <a:ext cx="9471671" cy="141719"/>
            <a:chOff x="1076500" y="4469696"/>
            <a:chExt cx="9628745" cy="144114"/>
          </a:xfrm>
        </p:grpSpPr>
        <p:pic>
          <p:nvPicPr>
            <p:cNvPr id="94" name="Picture 93" descr="de.png">
              <a:extLst>
                <a:ext uri="{FF2B5EF4-FFF2-40B4-BE49-F238E27FC236}">
                  <a16:creationId xmlns:a16="http://schemas.microsoft.com/office/drawing/2014/main" id="{B922B372-BBE1-41DD-90F6-CB569CE717A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5" name="Picture 94" descr="at.png">
              <a:extLst>
                <a:ext uri="{FF2B5EF4-FFF2-40B4-BE49-F238E27FC236}">
                  <a16:creationId xmlns:a16="http://schemas.microsoft.com/office/drawing/2014/main" id="{60B26EA8-940D-4E96-90C8-FEED4F554EB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6" name="Picture 95" descr="be.png">
              <a:extLst>
                <a:ext uri="{FF2B5EF4-FFF2-40B4-BE49-F238E27FC236}">
                  <a16:creationId xmlns:a16="http://schemas.microsoft.com/office/drawing/2014/main" id="{C9CCA5EB-2114-4CBB-8809-BDBA5DA4D3D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7" name="Picture 96" descr="dk.png">
              <a:extLst>
                <a:ext uri="{FF2B5EF4-FFF2-40B4-BE49-F238E27FC236}">
                  <a16:creationId xmlns:a16="http://schemas.microsoft.com/office/drawing/2014/main" id="{751EFCC7-8E26-4235-ADB0-8174E5D2465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8" name="Picture 97" descr="es.png">
              <a:extLst>
                <a:ext uri="{FF2B5EF4-FFF2-40B4-BE49-F238E27FC236}">
                  <a16:creationId xmlns:a16="http://schemas.microsoft.com/office/drawing/2014/main" id="{51D18AE5-198A-4E15-A350-0361F281727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9" name="Picture 98" descr="ee.png">
              <a:extLst>
                <a:ext uri="{FF2B5EF4-FFF2-40B4-BE49-F238E27FC236}">
                  <a16:creationId xmlns:a16="http://schemas.microsoft.com/office/drawing/2014/main" id="{B863E728-9FB4-403C-8378-9798320D384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0" name="Picture 99" descr="fi.png">
              <a:extLst>
                <a:ext uri="{FF2B5EF4-FFF2-40B4-BE49-F238E27FC236}">
                  <a16:creationId xmlns:a16="http://schemas.microsoft.com/office/drawing/2014/main" id="{0D1D21D0-00C1-4B6E-B818-D7C1A69F051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1" name="Picture 100" descr="fr.png">
              <a:extLst>
                <a:ext uri="{FF2B5EF4-FFF2-40B4-BE49-F238E27FC236}">
                  <a16:creationId xmlns:a16="http://schemas.microsoft.com/office/drawing/2014/main" id="{13EF7BDB-6C46-4A0E-BC3E-9BCBACCB984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2" name="Picture 101" descr="gr.png">
              <a:extLst>
                <a:ext uri="{FF2B5EF4-FFF2-40B4-BE49-F238E27FC236}">
                  <a16:creationId xmlns:a16="http://schemas.microsoft.com/office/drawing/2014/main" id="{551851D1-7F90-481A-9B60-C9DEE8C241D0}"/>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3" name="Picture 102" descr="hu.png">
              <a:extLst>
                <a:ext uri="{FF2B5EF4-FFF2-40B4-BE49-F238E27FC236}">
                  <a16:creationId xmlns:a16="http://schemas.microsoft.com/office/drawing/2014/main" id="{8D0E247C-7974-468D-ADC2-F4FC6A1A17BE}"/>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4" name="Picture 103" descr="ie.png">
              <a:extLst>
                <a:ext uri="{FF2B5EF4-FFF2-40B4-BE49-F238E27FC236}">
                  <a16:creationId xmlns:a16="http://schemas.microsoft.com/office/drawing/2014/main" id="{5BAE35C7-0B66-408F-9460-07909EDB3974}"/>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5" name="Picture 104" descr="it.png">
              <a:extLst>
                <a:ext uri="{FF2B5EF4-FFF2-40B4-BE49-F238E27FC236}">
                  <a16:creationId xmlns:a16="http://schemas.microsoft.com/office/drawing/2014/main" id="{631277C7-612E-4E75-AE94-797D26E0746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6" name="Picture 105" descr="lu.png">
              <a:extLst>
                <a:ext uri="{FF2B5EF4-FFF2-40B4-BE49-F238E27FC236}">
                  <a16:creationId xmlns:a16="http://schemas.microsoft.com/office/drawing/2014/main" id="{F1B3D04B-2DCF-40B6-964A-56865299F3A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7" name="Picture 106" descr="no.png">
              <a:extLst>
                <a:ext uri="{FF2B5EF4-FFF2-40B4-BE49-F238E27FC236}">
                  <a16:creationId xmlns:a16="http://schemas.microsoft.com/office/drawing/2014/main" id="{9FF1E74F-201D-4911-8653-54E7EFDD912E}"/>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8" name="Picture 107" descr="nl.png">
              <a:extLst>
                <a:ext uri="{FF2B5EF4-FFF2-40B4-BE49-F238E27FC236}">
                  <a16:creationId xmlns:a16="http://schemas.microsoft.com/office/drawing/2014/main" id="{C3EC7896-868D-4CA9-9D3F-BFDABA04189E}"/>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9" name="Picture 108" descr="pl.png">
              <a:extLst>
                <a:ext uri="{FF2B5EF4-FFF2-40B4-BE49-F238E27FC236}">
                  <a16:creationId xmlns:a16="http://schemas.microsoft.com/office/drawing/2014/main" id="{3E8BCDAB-AB63-4BD5-9591-C94DB5E54C6A}"/>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0" name="Picture 109" descr="pt.png">
              <a:extLst>
                <a:ext uri="{FF2B5EF4-FFF2-40B4-BE49-F238E27FC236}">
                  <a16:creationId xmlns:a16="http://schemas.microsoft.com/office/drawing/2014/main" id="{FB64114B-6243-4FA1-BB0B-916E1655E145}"/>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1" name="Picture 110" descr="cz.png">
              <a:extLst>
                <a:ext uri="{FF2B5EF4-FFF2-40B4-BE49-F238E27FC236}">
                  <a16:creationId xmlns:a16="http://schemas.microsoft.com/office/drawing/2014/main" id="{D3B9371F-B586-4B4C-A18A-D38640E862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2" name="Picture 111" descr="ro.png">
              <a:extLst>
                <a:ext uri="{FF2B5EF4-FFF2-40B4-BE49-F238E27FC236}">
                  <a16:creationId xmlns:a16="http://schemas.microsoft.com/office/drawing/2014/main" id="{4D1B6F13-8EFD-4D6D-A861-7C25B51F7FDF}"/>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3" name="Picture 112" descr="se.png">
              <a:extLst>
                <a:ext uri="{FF2B5EF4-FFF2-40B4-BE49-F238E27FC236}">
                  <a16:creationId xmlns:a16="http://schemas.microsoft.com/office/drawing/2014/main" id="{2BB268BF-9753-4684-8840-A56210EE7A75}"/>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4" name="Picture 113" descr="ch.png">
              <a:extLst>
                <a:ext uri="{FF2B5EF4-FFF2-40B4-BE49-F238E27FC236}">
                  <a16:creationId xmlns:a16="http://schemas.microsoft.com/office/drawing/2014/main" id="{D40B3E36-949C-4514-8981-9B61A57C3922}"/>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5" name="Picture 114" descr="uk.png">
              <a:extLst>
                <a:ext uri="{FF2B5EF4-FFF2-40B4-BE49-F238E27FC236}">
                  <a16:creationId xmlns:a16="http://schemas.microsoft.com/office/drawing/2014/main" id="{D029947D-9AE3-475C-AB7A-84BD9416711E}"/>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6" name="Picture 115">
              <a:extLst>
                <a:ext uri="{FF2B5EF4-FFF2-40B4-BE49-F238E27FC236}">
                  <a16:creationId xmlns:a16="http://schemas.microsoft.com/office/drawing/2014/main" id="{808E5B05-EA72-4FE2-8941-2B0C059DA87A}"/>
                </a:ext>
              </a:extLst>
            </p:cNvPr>
            <p:cNvPicPr>
              <a:picLocks noChangeAspect="1"/>
            </p:cNvPicPr>
            <p:nvPr userDrawn="1"/>
          </p:nvPicPr>
          <p:blipFill>
            <a:blip r:embed="rId50"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7" name="Picture 116">
              <a:extLst>
                <a:ext uri="{FF2B5EF4-FFF2-40B4-BE49-F238E27FC236}">
                  <a16:creationId xmlns:a16="http://schemas.microsoft.com/office/drawing/2014/main" id="{F07A0A76-DFB1-4211-8DF6-B7FD7B5EE732}"/>
                </a:ext>
              </a:extLst>
            </p:cNvPr>
            <p:cNvPicPr>
              <a:picLocks noChangeAspect="1"/>
            </p:cNvPicPr>
            <p:nvPr userDrawn="1"/>
          </p:nvPicPr>
          <p:blipFill>
            <a:blip r:embed="rId51"/>
            <a:stretch>
              <a:fillRect/>
            </a:stretch>
          </p:blipFill>
          <p:spPr>
            <a:xfrm>
              <a:off x="9768386" y="4469696"/>
              <a:ext cx="216000" cy="144000"/>
            </a:xfrm>
            <a:prstGeom prst="rect">
              <a:avLst/>
            </a:prstGeom>
          </p:spPr>
        </p:pic>
        <p:pic>
          <p:nvPicPr>
            <p:cNvPr id="118" name="Picture 117" descr="ca.png">
              <a:extLst>
                <a:ext uri="{FF2B5EF4-FFF2-40B4-BE49-F238E27FC236}">
                  <a16:creationId xmlns:a16="http://schemas.microsoft.com/office/drawing/2014/main" id="{19B49785-B4E0-48FB-926F-CFAE45522199}"/>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9" name="Picture 118" descr="si.png">
              <a:extLst>
                <a:ext uri="{FF2B5EF4-FFF2-40B4-BE49-F238E27FC236}">
                  <a16:creationId xmlns:a16="http://schemas.microsoft.com/office/drawing/2014/main" id="{6D82DB7D-A203-47A7-A11E-40B4AB643C34}"/>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75" name="Picture 74">
            <a:extLst>
              <a:ext uri="{FF2B5EF4-FFF2-40B4-BE49-F238E27FC236}">
                <a16:creationId xmlns:a16="http://schemas.microsoft.com/office/drawing/2014/main" id="{6E1DD4A5-E7DD-4D65-8B04-A668DBEF77CD}"/>
              </a:ext>
            </a:extLst>
          </p:cNvPr>
          <p:cNvPicPr>
            <a:picLocks noChangeAspect="1"/>
          </p:cNvPicPr>
          <p:nvPr userDrawn="1"/>
        </p:nvPicPr>
        <p:blipFill>
          <a:blip r:embed="rId54"/>
          <a:srcRect/>
          <a:stretch/>
        </p:blipFill>
        <p:spPr>
          <a:xfrm>
            <a:off x="10526277" y="10067"/>
            <a:ext cx="1681606" cy="1326312"/>
          </a:xfrm>
          <a:prstGeom prst="rect">
            <a:avLst/>
          </a:prstGeom>
        </p:spPr>
      </p:pic>
    </p:spTree>
    <p:extLst>
      <p:ext uri="{BB962C8B-B14F-4D97-AF65-F5344CB8AC3E}">
        <p14:creationId xmlns:p14="http://schemas.microsoft.com/office/powerpoint/2010/main" val="284217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DITABLE_HERO_COVER_TEMPLAT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421ABD0-8865-F348-A87B-1DE04F3FA9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97"/>
            <a:ext cx="12191999" cy="6857999"/>
          </a:xfrm>
          <a:prstGeom prst="rect">
            <a:avLst/>
          </a:prstGeom>
        </p:spPr>
      </p:pic>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b="-31434"/>
          <a:stretch/>
        </p:blipFill>
        <p:spPr>
          <a:xfrm>
            <a:off x="10387200" y="6530784"/>
            <a:ext cx="1595883" cy="191941"/>
          </a:xfrm>
          <a:prstGeom prst="rect">
            <a:avLst/>
          </a:prstGeom>
        </p:spPr>
      </p:pic>
      <p:cxnSp>
        <p:nvCxnSpPr>
          <p:cNvPr id="26" name="Straight Connector 25"/>
          <p:cNvCxnSpPr/>
          <p:nvPr userDrawn="1"/>
        </p:nvCxnSpPr>
        <p:spPr>
          <a:xfrm>
            <a:off x="221243" y="6383613"/>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0800" y="260532"/>
            <a:ext cx="495808" cy="491592"/>
          </a:xfrm>
          <a:prstGeom prst="rect">
            <a:avLst/>
          </a:prstGeom>
        </p:spPr>
      </p:pic>
      <p:pic>
        <p:nvPicPr>
          <p:cNvPr id="22" name="Picture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477564" y="5707498"/>
            <a:ext cx="495808" cy="491592"/>
          </a:xfrm>
          <a:prstGeom prst="rect">
            <a:avLst/>
          </a:prstGeom>
        </p:spPr>
      </p:pic>
      <p:sp>
        <p:nvSpPr>
          <p:cNvPr id="13" name="Title 28"/>
          <p:cNvSpPr>
            <a:spLocks noGrp="1"/>
          </p:cNvSpPr>
          <p:nvPr>
            <p:ph type="title" hasCustomPrompt="1"/>
          </p:nvPr>
        </p:nvSpPr>
        <p:spPr>
          <a:xfrm>
            <a:off x="6587367" y="2751452"/>
            <a:ext cx="4918552" cy="512407"/>
          </a:xfrm>
          <a:solidFill>
            <a:srgbClr val="00BAAD"/>
          </a:solidFill>
        </p:spPr>
        <p:txBody>
          <a:bodyPr tIns="108000" bIns="54000" anchor="ctr">
            <a:noAutofit/>
          </a:bodyPr>
          <a:lstStyle>
            <a:lvl1pPr fontAlgn="ctr" hangingPunct="1">
              <a:lnSpc>
                <a:spcPct val="90000"/>
              </a:lnSpc>
              <a:defRPr sz="3332" b="1" i="0" baseline="0">
                <a:ln>
                  <a:noFill/>
                </a:ln>
                <a:solidFill>
                  <a:schemeClr val="bg1"/>
                </a:solidFill>
                <a:latin typeface="NotesEsa" charset="0"/>
                <a:ea typeface="NotesEsa" charset="0"/>
                <a:cs typeface="NotesEsa" charset="0"/>
              </a:defRPr>
            </a:lvl1pPr>
          </a:lstStyle>
          <a:p>
            <a:r>
              <a:rPr lang="en-US" dirty="0"/>
              <a:t>CLICK TO ADD TEXT</a:t>
            </a:r>
          </a:p>
        </p:txBody>
      </p:sp>
      <p:sp>
        <p:nvSpPr>
          <p:cNvPr id="15" name="Text Placeholder 2"/>
          <p:cNvSpPr>
            <a:spLocks noGrp="1"/>
          </p:cNvSpPr>
          <p:nvPr>
            <p:ph type="body" sz="quarter" idx="13" hasCustomPrompt="1"/>
          </p:nvPr>
        </p:nvSpPr>
        <p:spPr>
          <a:xfrm>
            <a:off x="6587366" y="3356720"/>
            <a:ext cx="4918553" cy="520222"/>
          </a:xfrm>
          <a:solidFill>
            <a:srgbClr val="00BAAD"/>
          </a:solidFill>
        </p:spPr>
        <p:txBody>
          <a:bodyPr>
            <a:noAutofit/>
          </a:bodyPr>
          <a:lstStyle>
            <a:lvl1pPr marL="304701" marR="0" indent="-304701" algn="l" defTabSz="1218804" rtl="0" eaLnBrk="1" fontAlgn="auto" latinLnBrk="0" hangingPunct="1">
              <a:lnSpc>
                <a:spcPct val="90000"/>
              </a:lnSpc>
              <a:spcBef>
                <a:spcPts val="1333"/>
              </a:spcBef>
              <a:spcAft>
                <a:spcPts val="0"/>
              </a:spcAft>
              <a:buClrTx/>
              <a:buSzTx/>
              <a:buNone/>
              <a:tabLst/>
              <a:defRPr sz="3332" b="1" i="0" baseline="0">
                <a:solidFill>
                  <a:schemeClr val="bg1"/>
                </a:solidFill>
                <a:latin typeface="NotesEsa" charset="0"/>
                <a:ea typeface="NotesEsa" charset="0"/>
                <a:cs typeface="NotesEsa" charset="0"/>
              </a:defRPr>
            </a:lvl1pPr>
            <a:lvl2pPr>
              <a:defRPr b="1" i="0">
                <a:solidFill>
                  <a:schemeClr val="bg1"/>
                </a:solidFill>
                <a:latin typeface="NotesEsa" charset="0"/>
                <a:ea typeface="NotesEsa" charset="0"/>
                <a:cs typeface="NotesEsa" charset="0"/>
              </a:defRPr>
            </a:lvl2pPr>
            <a:lvl3pPr>
              <a:defRPr b="1" i="0">
                <a:solidFill>
                  <a:schemeClr val="bg1"/>
                </a:solidFill>
                <a:latin typeface="NotesEsa" charset="0"/>
                <a:ea typeface="NotesEsa" charset="0"/>
                <a:cs typeface="NotesEsa" charset="0"/>
              </a:defRPr>
            </a:lvl3pPr>
            <a:lvl4pPr>
              <a:defRPr b="1" i="0">
                <a:solidFill>
                  <a:schemeClr val="bg1"/>
                </a:solidFill>
                <a:latin typeface="NotesEsa" charset="0"/>
                <a:ea typeface="NotesEsa" charset="0"/>
                <a:cs typeface="NotesEsa" charset="0"/>
              </a:defRPr>
            </a:lvl4pPr>
            <a:lvl5pPr>
              <a:defRPr b="1" i="0">
                <a:solidFill>
                  <a:schemeClr val="bg1"/>
                </a:solidFill>
                <a:latin typeface="NotesEsa" charset="0"/>
                <a:ea typeface="NotesEsa" charset="0"/>
                <a:cs typeface="NotesEsa" charset="0"/>
              </a:defRPr>
            </a:lvl5pPr>
          </a:lstStyle>
          <a:p>
            <a:pPr marL="304701" marR="0" lvl="0" indent="-304701" algn="l" defTabSz="1218804" rtl="0" eaLnBrk="1" fontAlgn="auto" latinLnBrk="0" hangingPunct="1">
              <a:lnSpc>
                <a:spcPct val="90000"/>
              </a:lnSpc>
              <a:spcBef>
                <a:spcPts val="1333"/>
              </a:spcBef>
              <a:spcAft>
                <a:spcPts val="0"/>
              </a:spcAft>
              <a:buClrTx/>
              <a:buSzTx/>
              <a:tabLst/>
              <a:defRPr/>
            </a:pPr>
            <a:r>
              <a:rPr lang="en-US" dirty="0"/>
              <a:t>CLICK TO ADD TEXT</a:t>
            </a:r>
          </a:p>
        </p:txBody>
      </p:sp>
      <p:sp>
        <p:nvSpPr>
          <p:cNvPr id="17" name="Text Placeholder 9"/>
          <p:cNvSpPr>
            <a:spLocks noGrp="1"/>
          </p:cNvSpPr>
          <p:nvPr>
            <p:ph type="body" sz="quarter" idx="14" hasCustomPrompt="1"/>
          </p:nvPr>
        </p:nvSpPr>
        <p:spPr>
          <a:xfrm>
            <a:off x="6458254" y="5814640"/>
            <a:ext cx="1269173" cy="584181"/>
          </a:xfrm>
        </p:spPr>
        <p:txBody>
          <a:bodyPr>
            <a:normAutofit/>
          </a:bodyPr>
          <a:lstStyle>
            <a:lvl1pPr marL="0" indent="0">
              <a:buNone/>
              <a:defRPr sz="1066" b="0" i="0">
                <a:solidFill>
                  <a:schemeClr val="bg1"/>
                </a:solidFill>
                <a:latin typeface="Arial" charset="0"/>
                <a:ea typeface="Arial" charset="0"/>
                <a:cs typeface="Arial" charset="0"/>
              </a:defRPr>
            </a:lvl1pPr>
            <a:lvl2pPr>
              <a:defRPr sz="2666" b="0" i="0">
                <a:latin typeface="TheSansOsF SemiLight" charset="0"/>
                <a:ea typeface="TheSansOsF SemiLight" charset="0"/>
                <a:cs typeface="TheSansOsF SemiLight" charset="0"/>
              </a:defRPr>
            </a:lvl2pPr>
            <a:lvl3pPr>
              <a:defRPr sz="2399" b="0" i="0">
                <a:latin typeface="TheSansOsF SemiLight" charset="0"/>
                <a:ea typeface="TheSansOsF SemiLight" charset="0"/>
                <a:cs typeface="TheSansOsF SemiLight" charset="0"/>
              </a:defRPr>
            </a:lvl3pPr>
            <a:lvl4pPr>
              <a:defRPr sz="2133" b="0" i="0">
                <a:latin typeface="TheSansOsF SemiLight" charset="0"/>
                <a:ea typeface="TheSansOsF SemiLight" charset="0"/>
                <a:cs typeface="TheSansOsF SemiLight" charset="0"/>
              </a:defRPr>
            </a:lvl4pPr>
            <a:lvl5pPr marL="2437608" indent="0">
              <a:buNone/>
              <a:defRPr sz="2133" b="0" i="0">
                <a:latin typeface="TheSansOsF SemiLight" charset="0"/>
                <a:ea typeface="TheSansOsF SemiLight" charset="0"/>
                <a:cs typeface="TheSansOsF SemiLight" charset="0"/>
              </a:defRPr>
            </a:lvl5pPr>
          </a:lstStyle>
          <a:p>
            <a:pPr lvl="0"/>
            <a:r>
              <a:rPr lang="en-US" dirty="0"/>
              <a:t>Click to add text or delete box</a:t>
            </a:r>
          </a:p>
        </p:txBody>
      </p:sp>
      <p:sp>
        <p:nvSpPr>
          <p:cNvPr id="19" name="Text Placeholder 9"/>
          <p:cNvSpPr>
            <a:spLocks noGrp="1"/>
          </p:cNvSpPr>
          <p:nvPr>
            <p:ph type="body" sz="quarter" idx="16" hasCustomPrompt="1"/>
          </p:nvPr>
        </p:nvSpPr>
        <p:spPr>
          <a:xfrm>
            <a:off x="10171132" y="5805256"/>
            <a:ext cx="1269173" cy="584181"/>
          </a:xfrm>
        </p:spPr>
        <p:txBody>
          <a:bodyPr>
            <a:normAutofit/>
          </a:bodyPr>
          <a:lstStyle>
            <a:lvl1pPr marL="0" indent="0">
              <a:buNone/>
              <a:defRPr sz="1066" b="0" i="0">
                <a:solidFill>
                  <a:schemeClr val="bg1"/>
                </a:solidFill>
                <a:latin typeface="Arial" charset="0"/>
                <a:ea typeface="Arial" charset="0"/>
                <a:cs typeface="Arial" charset="0"/>
              </a:defRPr>
            </a:lvl1pPr>
            <a:lvl2pPr>
              <a:defRPr sz="2666" b="0" i="0">
                <a:latin typeface="TheSansOsF SemiLight" charset="0"/>
                <a:ea typeface="TheSansOsF SemiLight" charset="0"/>
                <a:cs typeface="TheSansOsF SemiLight" charset="0"/>
              </a:defRPr>
            </a:lvl2pPr>
            <a:lvl3pPr>
              <a:defRPr sz="2399" b="0" i="0">
                <a:latin typeface="TheSansOsF SemiLight" charset="0"/>
                <a:ea typeface="TheSansOsF SemiLight" charset="0"/>
                <a:cs typeface="TheSansOsF SemiLight" charset="0"/>
              </a:defRPr>
            </a:lvl3pPr>
            <a:lvl4pPr>
              <a:defRPr sz="2133" b="0" i="0">
                <a:latin typeface="TheSansOsF SemiLight" charset="0"/>
                <a:ea typeface="TheSansOsF SemiLight" charset="0"/>
                <a:cs typeface="TheSansOsF SemiLight" charset="0"/>
              </a:defRPr>
            </a:lvl4pPr>
            <a:lvl5pPr marL="2437608" indent="0">
              <a:buNone/>
              <a:defRPr sz="2133" b="0" i="0">
                <a:latin typeface="TheSansOsF SemiLight" charset="0"/>
                <a:ea typeface="TheSansOsF SemiLight" charset="0"/>
                <a:cs typeface="TheSansOsF SemiLight" charset="0"/>
              </a:defRPr>
            </a:lvl5pPr>
          </a:lstStyle>
          <a:p>
            <a:pPr lvl="0"/>
            <a:r>
              <a:rPr lang="en-US" dirty="0"/>
              <a:t>Click to add text or delete box</a:t>
            </a:r>
          </a:p>
        </p:txBody>
      </p:sp>
      <p:sp>
        <p:nvSpPr>
          <p:cNvPr id="20" name="Text Placeholder 9"/>
          <p:cNvSpPr>
            <a:spLocks noGrp="1"/>
          </p:cNvSpPr>
          <p:nvPr>
            <p:ph type="body" sz="quarter" idx="15" hasCustomPrompt="1"/>
          </p:nvPr>
        </p:nvSpPr>
        <p:spPr>
          <a:xfrm>
            <a:off x="8314692" y="5814640"/>
            <a:ext cx="1269173" cy="584181"/>
          </a:xfrm>
        </p:spPr>
        <p:txBody>
          <a:bodyPr>
            <a:normAutofit/>
          </a:bodyPr>
          <a:lstStyle>
            <a:lvl1pPr marL="0" indent="0">
              <a:buNone/>
              <a:defRPr sz="1066" b="0" i="0">
                <a:solidFill>
                  <a:schemeClr val="bg1"/>
                </a:solidFill>
                <a:latin typeface="Arial" charset="0"/>
                <a:ea typeface="Arial" charset="0"/>
                <a:cs typeface="Arial" charset="0"/>
              </a:defRPr>
            </a:lvl1pPr>
            <a:lvl2pPr>
              <a:defRPr sz="2666" b="0" i="0">
                <a:latin typeface="TheSansOsF SemiLight" charset="0"/>
                <a:ea typeface="TheSansOsF SemiLight" charset="0"/>
                <a:cs typeface="TheSansOsF SemiLight" charset="0"/>
              </a:defRPr>
            </a:lvl2pPr>
            <a:lvl3pPr>
              <a:defRPr sz="2399" b="0" i="0">
                <a:latin typeface="TheSansOsF SemiLight" charset="0"/>
                <a:ea typeface="TheSansOsF SemiLight" charset="0"/>
                <a:cs typeface="TheSansOsF SemiLight" charset="0"/>
              </a:defRPr>
            </a:lvl3pPr>
            <a:lvl4pPr>
              <a:defRPr sz="2133" b="0" i="0">
                <a:latin typeface="TheSansOsF SemiLight" charset="0"/>
                <a:ea typeface="TheSansOsF SemiLight" charset="0"/>
                <a:cs typeface="TheSansOsF SemiLight" charset="0"/>
              </a:defRPr>
            </a:lvl4pPr>
            <a:lvl5pPr marL="2437608" indent="0">
              <a:buNone/>
              <a:defRPr sz="2133" b="0" i="0">
                <a:latin typeface="TheSansOsF SemiLight" charset="0"/>
                <a:ea typeface="TheSansOsF SemiLight" charset="0"/>
                <a:cs typeface="TheSansOsF SemiLight" charset="0"/>
              </a:defRPr>
            </a:lvl5pPr>
          </a:lstStyle>
          <a:p>
            <a:pPr lvl="0"/>
            <a:r>
              <a:rPr lang="en-US" dirty="0"/>
              <a:t>Click to add text or delete box</a:t>
            </a:r>
          </a:p>
        </p:txBody>
      </p:sp>
      <p:sp>
        <p:nvSpPr>
          <p:cNvPr id="3" name="Picture Placeholder 2"/>
          <p:cNvSpPr>
            <a:spLocks noGrp="1"/>
          </p:cNvSpPr>
          <p:nvPr>
            <p:ph type="pic" sz="quarter" idx="17" hasCustomPrompt="1"/>
          </p:nvPr>
        </p:nvSpPr>
        <p:spPr>
          <a:xfrm>
            <a:off x="769558" y="681355"/>
            <a:ext cx="5048249" cy="5044576"/>
          </a:xfrm>
          <a:noFill/>
          <a:ln>
            <a:noFill/>
          </a:ln>
        </p:spPr>
        <p:txBody>
          <a:bodyPr anchor="ctr"/>
          <a:lstStyle>
            <a:lvl1pPr algn="ctr">
              <a:defRPr b="1" i="1" baseline="0">
                <a:solidFill>
                  <a:srgbClr val="FF0000"/>
                </a:solidFill>
                <a:latin typeface="Arial" charset="0"/>
                <a:ea typeface="Arial" charset="0"/>
                <a:cs typeface="Arial" charset="0"/>
              </a:defRPr>
            </a:lvl1pPr>
          </a:lstStyle>
          <a:p>
            <a:r>
              <a:rPr lang="en-US" dirty="0"/>
              <a:t>CLICK TO INSERT HERO GLOBE PNG HERE</a:t>
            </a:r>
          </a:p>
        </p:txBody>
      </p:sp>
      <p:sp>
        <p:nvSpPr>
          <p:cNvPr id="52" name="Text Box 58"/>
          <p:cNvSpPr txBox="1">
            <a:spLocks noChangeArrowheads="1"/>
          </p:cNvSpPr>
          <p:nvPr userDrawn="1"/>
        </p:nvSpPr>
        <p:spPr bwMode="auto">
          <a:xfrm>
            <a:off x="217099" y="6122986"/>
            <a:ext cx="6688667" cy="2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6" noProof="0" dirty="0">
                <a:solidFill>
                  <a:schemeClr val="bg1">
                    <a:lumMod val="85000"/>
                  </a:schemeClr>
                </a:solidFill>
              </a:rPr>
              <a:t>ESA UNCLASSIFIED</a:t>
            </a:r>
            <a:endParaRPr lang="en-GB" sz="1066" noProof="0" dirty="0">
              <a:solidFill>
                <a:schemeClr val="bg1">
                  <a:lumMod val="85000"/>
                </a:schemeClr>
              </a:solidFill>
            </a:endParaRPr>
          </a:p>
        </p:txBody>
      </p:sp>
      <p:grpSp>
        <p:nvGrpSpPr>
          <p:cNvPr id="41" name="Group 40">
            <a:extLst>
              <a:ext uri="{FF2B5EF4-FFF2-40B4-BE49-F238E27FC236}">
                <a16:creationId xmlns:a16="http://schemas.microsoft.com/office/drawing/2014/main" id="{853B116C-E437-43BC-B72D-F2A9D8C2F33B}"/>
              </a:ext>
            </a:extLst>
          </p:cNvPr>
          <p:cNvGrpSpPr/>
          <p:nvPr userDrawn="1"/>
        </p:nvGrpSpPr>
        <p:grpSpPr>
          <a:xfrm>
            <a:off x="215627" y="6551089"/>
            <a:ext cx="9471671" cy="141719"/>
            <a:chOff x="1076500" y="4469696"/>
            <a:chExt cx="9628745" cy="144114"/>
          </a:xfrm>
        </p:grpSpPr>
        <p:pic>
          <p:nvPicPr>
            <p:cNvPr id="42" name="Picture 41" descr="de.png">
              <a:extLst>
                <a:ext uri="{FF2B5EF4-FFF2-40B4-BE49-F238E27FC236}">
                  <a16:creationId xmlns:a16="http://schemas.microsoft.com/office/drawing/2014/main" id="{BDBB2063-3BD8-497E-B21B-C8C6E88DBDB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35085068-CC20-4601-BC01-03BE5E9305C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5EFFC1CC-AA24-4016-AA92-988AFD230B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11A0D23F-467C-46D8-9A2F-2807B137ED8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23950788-92A7-45C4-BE14-AF2F4705E1E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5F9CA359-A7BF-426E-85DB-58F37A0826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AE854BA7-19AD-41B3-8B85-F35F6D9BAC4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28B63F98-88FF-46AA-A1CB-BF08452E26B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468231E9-A283-4663-9C7D-F442417271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630893FE-F94D-4AC6-90E9-03962BC0621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9" name="Picture 78" descr="ie.png">
              <a:extLst>
                <a:ext uri="{FF2B5EF4-FFF2-40B4-BE49-F238E27FC236}">
                  <a16:creationId xmlns:a16="http://schemas.microsoft.com/office/drawing/2014/main" id="{7D28F397-ACE6-4E58-A927-65179CD290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0" name="Picture 79" descr="it.png">
              <a:extLst>
                <a:ext uri="{FF2B5EF4-FFF2-40B4-BE49-F238E27FC236}">
                  <a16:creationId xmlns:a16="http://schemas.microsoft.com/office/drawing/2014/main" id="{DE72EB46-A397-4C6A-A034-AAE4AE2678C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1" name="Picture 80" descr="lu.png">
              <a:extLst>
                <a:ext uri="{FF2B5EF4-FFF2-40B4-BE49-F238E27FC236}">
                  <a16:creationId xmlns:a16="http://schemas.microsoft.com/office/drawing/2014/main" id="{E91B1868-7831-485B-BAED-26F280B3DED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2" name="Picture 81" descr="no.png">
              <a:extLst>
                <a:ext uri="{FF2B5EF4-FFF2-40B4-BE49-F238E27FC236}">
                  <a16:creationId xmlns:a16="http://schemas.microsoft.com/office/drawing/2014/main" id="{CD0324FE-5B35-4BF5-B082-54EEEEC166C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3" name="Picture 82" descr="nl.png">
              <a:extLst>
                <a:ext uri="{FF2B5EF4-FFF2-40B4-BE49-F238E27FC236}">
                  <a16:creationId xmlns:a16="http://schemas.microsoft.com/office/drawing/2014/main" id="{21FEFDC7-C27F-404E-9540-F07E65CCACB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4" name="Picture 83" descr="pl.png">
              <a:extLst>
                <a:ext uri="{FF2B5EF4-FFF2-40B4-BE49-F238E27FC236}">
                  <a16:creationId xmlns:a16="http://schemas.microsoft.com/office/drawing/2014/main" id="{CBE0B960-4451-4125-A011-F79F1111B96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5" name="Picture 84" descr="pt.png">
              <a:extLst>
                <a:ext uri="{FF2B5EF4-FFF2-40B4-BE49-F238E27FC236}">
                  <a16:creationId xmlns:a16="http://schemas.microsoft.com/office/drawing/2014/main" id="{3481007D-D148-411A-92FA-671EE5FA206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6" name="Picture 85" descr="cz.png">
              <a:extLst>
                <a:ext uri="{FF2B5EF4-FFF2-40B4-BE49-F238E27FC236}">
                  <a16:creationId xmlns:a16="http://schemas.microsoft.com/office/drawing/2014/main" id="{94E27D42-9060-456C-80A7-09508DD6970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7" name="Picture 86" descr="ro.png">
              <a:extLst>
                <a:ext uri="{FF2B5EF4-FFF2-40B4-BE49-F238E27FC236}">
                  <a16:creationId xmlns:a16="http://schemas.microsoft.com/office/drawing/2014/main" id="{9A9568FA-3D6A-430F-96E2-409DAB63045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8" name="Picture 87" descr="se.png">
              <a:extLst>
                <a:ext uri="{FF2B5EF4-FFF2-40B4-BE49-F238E27FC236}">
                  <a16:creationId xmlns:a16="http://schemas.microsoft.com/office/drawing/2014/main" id="{D6CCAB16-5EA3-4006-9680-E91581FEF91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9" name="Picture 88" descr="ch.png">
              <a:extLst>
                <a:ext uri="{FF2B5EF4-FFF2-40B4-BE49-F238E27FC236}">
                  <a16:creationId xmlns:a16="http://schemas.microsoft.com/office/drawing/2014/main" id="{798DDA71-1B9E-4539-8B73-7B83EB25BC1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0" name="Picture 89" descr="uk.png">
              <a:extLst>
                <a:ext uri="{FF2B5EF4-FFF2-40B4-BE49-F238E27FC236}">
                  <a16:creationId xmlns:a16="http://schemas.microsoft.com/office/drawing/2014/main" id="{4C2A4681-C7A4-4592-8E0F-57D96CD1BEB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210EE05D-F8CF-4E89-9513-26D94050434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E2F203CC-F67C-4D93-AF4F-3E78BFFA87EE}"/>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4182273F-A4E5-40BB-8603-294FE7DACED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173B3089-780B-476B-8745-BFD827C0BAE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53" name="Picture 52">
            <a:extLst>
              <a:ext uri="{FF2B5EF4-FFF2-40B4-BE49-F238E27FC236}">
                <a16:creationId xmlns:a16="http://schemas.microsoft.com/office/drawing/2014/main" id="{486657D5-EB43-4DDB-81AD-0F36E96E7B12}"/>
              </a:ext>
            </a:extLst>
          </p:cNvPr>
          <p:cNvPicPr>
            <a:picLocks noChangeAspect="1"/>
          </p:cNvPicPr>
          <p:nvPr userDrawn="1"/>
        </p:nvPicPr>
        <p:blipFill>
          <a:blip r:embed="rId32"/>
          <a:srcRect/>
          <a:stretch/>
        </p:blipFill>
        <p:spPr>
          <a:xfrm>
            <a:off x="10526278" y="10067"/>
            <a:ext cx="1681605" cy="1326312"/>
          </a:xfrm>
          <a:prstGeom prst="rect">
            <a:avLst/>
          </a:prstGeom>
        </p:spPr>
      </p:pic>
    </p:spTree>
    <p:extLst>
      <p:ext uri="{BB962C8B-B14F-4D97-AF65-F5344CB8AC3E}">
        <p14:creationId xmlns:p14="http://schemas.microsoft.com/office/powerpoint/2010/main" val="378917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4"/>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0"/>
            </a:lvl1pPr>
            <a:lvl2pPr>
              <a:defRPr sz="1790"/>
            </a:lvl2pPr>
            <a:lvl3pPr>
              <a:defRPr sz="1790"/>
            </a:lvl3pPr>
            <a:lvl4pPr>
              <a:defRPr sz="1790"/>
            </a:lvl4pPr>
            <a:lvl5pPr>
              <a:defRPr sz="179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2768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7.xml"/><Relationship Id="rId12" Type="http://schemas.openxmlformats.org/officeDocument/2006/relationships/image" Target="../media/image4.pn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emf"/><Relationship Id="rId37" Type="http://schemas.openxmlformats.org/officeDocument/2006/relationships/image" Target="../media/image29.png"/><Relationship Id="rId5" Type="http://schemas.openxmlformats.org/officeDocument/2006/relationships/slideLayout" Target="../slideLayouts/slideLayout5.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image" Target="../media/image2.png"/><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theme" Target="../theme/theme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93" name="Picture 92"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4" name="Picture 93"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5" name="Picture 94"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6" name="Picture 95"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7" name="Picture 96"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8" name="Picture 97"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99" name="Picture 98"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0" name="Picture 99"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1" name="Picture 100"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2" name="Picture 101"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3" name="Picture 102"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4" name="Picture 103"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5" name="Picture 104"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6" name="Picture 105"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7" name="Picture 106"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8" name="Picture 107"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09" name="Picture 108"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0" name="Picture 109"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1" name="Picture 110"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2" name="Picture 111"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3" name="Picture 112"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4" name="Picture 113"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5" name="Picture 114">
              <a:extLst>
                <a:ext uri="{FF2B5EF4-FFF2-40B4-BE49-F238E27FC236}">
                  <a16:creationId xmlns:a16="http://schemas.microsoft.com/office/drawing/2014/main" id="{20AB05E4-2BE8-DE46-B436-FE570335B0F5}"/>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6" name="Picture 115">
              <a:extLst>
                <a:ext uri="{FF2B5EF4-FFF2-40B4-BE49-F238E27FC236}">
                  <a16:creationId xmlns:a16="http://schemas.microsoft.com/office/drawing/2014/main" id="{2D163D4C-EE71-9744-BE99-D166BF8ADE72}"/>
                </a:ext>
              </a:extLst>
            </p:cNvPr>
            <p:cNvPicPr>
              <a:picLocks noChangeAspect="1"/>
            </p:cNvPicPr>
            <p:nvPr userDrawn="1"/>
          </p:nvPicPr>
          <p:blipFill>
            <a:blip r:embed="rId32"/>
            <a:stretch>
              <a:fillRect/>
            </a:stretch>
          </p:blipFill>
          <p:spPr>
            <a:xfrm>
              <a:off x="9768386" y="4469696"/>
              <a:ext cx="216000" cy="144000"/>
            </a:xfrm>
            <a:prstGeom prst="rect">
              <a:avLst/>
            </a:prstGeom>
          </p:spPr>
        </p:pic>
        <p:pic>
          <p:nvPicPr>
            <p:cNvPr id="117" name="Picture 116"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11" r:id="rId4"/>
    <p:sldLayoutId id="2147487114" r:id="rId5"/>
    <p:sldLayoutId id="2147487116" r:id="rId6"/>
    <p:sldLayoutId id="2147487117" r:id="rId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5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38.png"/><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6.png"/><Relationship Id="rId7" Type="http://schemas.openxmlformats.org/officeDocument/2006/relationships/image" Target="../media/image1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55.png"/><Relationship Id="rId4" Type="http://schemas.openxmlformats.org/officeDocument/2006/relationships/image" Target="../media/image138.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business.esa.int/funding/space-for-tourism"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hyperlink" Target="https://business.esa.int/national-delegation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hyperlink" Target="https://business.esa.int/funding/space-for-tourism" TargetMode="External"/><Relationship Id="rId7" Type="http://schemas.openxmlformats.org/officeDocument/2006/relationships/image" Target="../media/image160.jpeg"/><Relationship Id="rId2" Type="http://schemas.openxmlformats.org/officeDocument/2006/relationships/hyperlink" Target="https://esastar-emr.sso.esa.int/" TargetMode="External"/><Relationship Id="rId1" Type="http://schemas.openxmlformats.org/officeDocument/2006/relationships/slideLayout" Target="../slideLayouts/slideLayout3.xml"/><Relationship Id="rId6" Type="http://schemas.openxmlformats.org/officeDocument/2006/relationships/hyperlink" Target="https://business.esa.int/national-delegations" TargetMode="External"/><Relationship Id="rId5" Type="http://schemas.openxmlformats.org/officeDocument/2006/relationships/hyperlink" Target="https://business.esa.int/apq-submit" TargetMode="External"/><Relationship Id="rId4" Type="http://schemas.openxmlformats.org/officeDocument/2006/relationships/hyperlink" Target="https://business.esa.int/funding/space-for-tourism#:~:text=Activity%20Pitch%20Questionnaire%20template" TargetMode="External"/><Relationship Id="rId9" Type="http://schemas.openxmlformats.org/officeDocument/2006/relationships/image" Target="../media/image1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business.esa.int/funding/space-for-touris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svg"/><Relationship Id="rId26" Type="http://schemas.openxmlformats.org/officeDocument/2006/relationships/image" Target="../media/image94.sv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2" Type="http://schemas.openxmlformats.org/officeDocument/2006/relationships/notesSlide" Target="../notesSlides/notesSlide3.xml"/><Relationship Id="rId16" Type="http://schemas.openxmlformats.org/officeDocument/2006/relationships/image" Target="../media/image84.svg"/><Relationship Id="rId20" Type="http://schemas.openxmlformats.org/officeDocument/2006/relationships/image" Target="../media/image88.svg"/><Relationship Id="rId29"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74.svg"/><Relationship Id="rId11" Type="http://schemas.openxmlformats.org/officeDocument/2006/relationships/image" Target="../media/image79.png"/><Relationship Id="rId24" Type="http://schemas.openxmlformats.org/officeDocument/2006/relationships/image" Target="../media/image92.svg"/><Relationship Id="rId32" Type="http://schemas.openxmlformats.org/officeDocument/2006/relationships/image" Target="../media/image100.sv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svg"/><Relationship Id="rId10" Type="http://schemas.openxmlformats.org/officeDocument/2006/relationships/image" Target="../media/image78.sv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90.svg"/><Relationship Id="rId27" Type="http://schemas.openxmlformats.org/officeDocument/2006/relationships/image" Target="../media/image95.png"/><Relationship Id="rId30" Type="http://schemas.openxmlformats.org/officeDocument/2006/relationships/image" Target="../media/image98.svg"/><Relationship Id="rId8" Type="http://schemas.openxmlformats.org/officeDocument/2006/relationships/image" Target="../media/image76.svg"/></Relationships>
</file>

<file path=ppt/slides/_rels/slide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4.xml"/><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5" Type="http://schemas.openxmlformats.org/officeDocument/2006/relationships/image" Target="../media/image114.jpe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jp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5.xml"/><Relationship Id="rId16"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7.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png"/><Relationship Id="rId7" Type="http://schemas.openxmlformats.org/officeDocument/2006/relationships/image" Target="../media/image14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jpg"/></Relationships>
</file>

<file path=ppt/slides/_rels/slide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36.png"/><Relationship Id="rId7"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3449187" y="3429000"/>
            <a:ext cx="5293625" cy="667794"/>
          </a:xfrm>
        </p:spPr>
        <p:txBody>
          <a:bodyPr/>
          <a:lstStyle/>
          <a:p>
            <a:pPr algn="ctr"/>
            <a:r>
              <a:rPr lang="en-US" dirty="0"/>
              <a:t>Space for Tourism</a:t>
            </a:r>
            <a:endParaRPr lang="en-GB" dirty="0"/>
          </a:p>
        </p:txBody>
      </p:sp>
      <p:sp>
        <p:nvSpPr>
          <p:cNvPr id="3" name="TextBox 2">
            <a:extLst>
              <a:ext uri="{FF2B5EF4-FFF2-40B4-BE49-F238E27FC236}">
                <a16:creationId xmlns:a16="http://schemas.microsoft.com/office/drawing/2014/main" id="{54938244-E4A8-4A07-A4E1-15738A0B310F}"/>
              </a:ext>
            </a:extLst>
          </p:cNvPr>
          <p:cNvSpPr txBox="1"/>
          <p:nvPr/>
        </p:nvSpPr>
        <p:spPr>
          <a:xfrm>
            <a:off x="4989640" y="5672069"/>
            <a:ext cx="2212721" cy="646331"/>
          </a:xfrm>
          <a:prstGeom prst="rect">
            <a:avLst/>
          </a:prstGeom>
          <a:noFill/>
        </p:spPr>
        <p:txBody>
          <a:bodyPr wrap="square" rtlCol="0">
            <a:spAutoFit/>
          </a:bodyPr>
          <a:lstStyle/>
          <a:p>
            <a:pPr algn="ctr"/>
            <a:r>
              <a:rPr lang="en-US" sz="1200" i="1" dirty="0">
                <a:solidFill>
                  <a:srgbClr val="E8E9E4"/>
                </a:solidFill>
              </a:rPr>
              <a:t>Borja Pickering</a:t>
            </a:r>
          </a:p>
          <a:p>
            <a:pPr algn="ctr"/>
            <a:r>
              <a:rPr lang="en-US" sz="1200" i="1" dirty="0">
                <a:solidFill>
                  <a:srgbClr val="E8E9E4"/>
                </a:solidFill>
              </a:rPr>
              <a:t>Business Applications</a:t>
            </a:r>
          </a:p>
          <a:p>
            <a:pPr algn="ctr"/>
            <a:r>
              <a:rPr lang="en-US" sz="1200" i="1" dirty="0">
                <a:solidFill>
                  <a:srgbClr val="E8E9E4"/>
                </a:solidFill>
              </a:rPr>
              <a:t>ESA BASS</a:t>
            </a:r>
          </a:p>
        </p:txBody>
      </p:sp>
      <p:pic>
        <p:nvPicPr>
          <p:cNvPr id="1026" name="Picture 2">
            <a:extLst>
              <a:ext uri="{FF2B5EF4-FFF2-40B4-BE49-F238E27FC236}">
                <a16:creationId xmlns:a16="http://schemas.microsoft.com/office/drawing/2014/main" id="{1D0A9082-7A6B-DA5B-98B2-0295706CC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4536404"/>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standing in front of a planet&#10;&#10;Description automatically generated">
            <a:extLst>
              <a:ext uri="{FF2B5EF4-FFF2-40B4-BE49-F238E27FC236}">
                <a16:creationId xmlns:a16="http://schemas.microsoft.com/office/drawing/2014/main" id="{39B9E1D5-F879-06F8-D8DD-5B818300A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48" y="377862"/>
            <a:ext cx="5852172" cy="3291847"/>
          </a:xfrm>
          <a:prstGeom prst="rect">
            <a:avLst/>
          </a:prstGeom>
        </p:spPr>
      </p:pic>
      <p:pic>
        <p:nvPicPr>
          <p:cNvPr id="11" name="Picture 10" descr="A person standing in front of a blue planet&#10;&#10;Description automatically generated">
            <a:extLst>
              <a:ext uri="{FF2B5EF4-FFF2-40B4-BE49-F238E27FC236}">
                <a16:creationId xmlns:a16="http://schemas.microsoft.com/office/drawing/2014/main" id="{7550C36A-3EFC-0C4E-2C07-3A888D5CC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647" y="282790"/>
            <a:ext cx="5852172" cy="3291847"/>
          </a:xfrm>
          <a:prstGeom prst="rect">
            <a:avLst/>
          </a:prstGeom>
        </p:spPr>
      </p:pic>
      <p:pic>
        <p:nvPicPr>
          <p:cNvPr id="13" name="Picture 12" descr="A planet with a person riding a bike&#10;&#10;Description automatically generated">
            <a:extLst>
              <a:ext uri="{FF2B5EF4-FFF2-40B4-BE49-F238E27FC236}">
                <a16:creationId xmlns:a16="http://schemas.microsoft.com/office/drawing/2014/main" id="{73581391-BBC9-9E64-7EA8-116122995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1798" y="282790"/>
            <a:ext cx="5852172" cy="3291847"/>
          </a:xfrm>
          <a:prstGeom prst="rect">
            <a:avLst/>
          </a:prstGeom>
        </p:spPr>
      </p:pic>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Areas of relevance </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4"/>
            <a:ext cx="3158005" cy="416512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342900" indent="-342900" defTabSz="914400">
              <a:buFont typeface="+mj-lt"/>
              <a:buAutoNum type="arabicPeriod"/>
            </a:pPr>
            <a:endParaRPr lang="en-GB" sz="1200" b="0" kern="0" dirty="0">
              <a:solidFill>
                <a:schemeClr val="accent3"/>
              </a:solidFill>
              <a:latin typeface="NotesEsa" panose="02000506030000020004" pitchFamily="2" charset="0"/>
              <a:sym typeface="Wingdings" panose="05000000000000000000" pitchFamily="2" charset="2"/>
            </a:endParaRPr>
          </a:p>
          <a:p>
            <a:pPr defTabSz="914400"/>
            <a:r>
              <a:rPr lang="en-GB" sz="2000" b="0" kern="0" dirty="0">
                <a:solidFill>
                  <a:schemeClr val="accent3"/>
                </a:solidFill>
                <a:latin typeface="NotesEsa" panose="02000506030000020004" pitchFamily="2" charset="0"/>
              </a:rPr>
              <a:t>3. Safe travel</a:t>
            </a:r>
          </a:p>
          <a:p>
            <a:pPr defTabSz="914400"/>
            <a:endParaRPr lang="en-GB" sz="1600" b="0" kern="0" dirty="0">
              <a:latin typeface="NotesEsa" panose="02000506030000020004" pitchFamily="2" charset="0"/>
            </a:endParaRPr>
          </a:p>
          <a:p>
            <a:pPr defTabSz="914400"/>
            <a:r>
              <a:rPr lang="en-GB" sz="1600" b="0" kern="0" dirty="0">
                <a:latin typeface="NotesEsa" panose="02000506030000020004" pitchFamily="2" charset="0"/>
              </a:rPr>
              <a:t>Applications and services to help tourism sector become more resilient to natural/man-made disasters and health issues promoting the safety of the destination. </a:t>
            </a:r>
          </a:p>
          <a:p>
            <a:pPr defTabSz="914400"/>
            <a:endParaRPr lang="en-GB" sz="1600" b="0" kern="0" dirty="0">
              <a:latin typeface="NotesEsa" panose="02000506030000020004" pitchFamily="2" charset="0"/>
            </a:endParaRPr>
          </a:p>
          <a:p>
            <a:pPr defTabSz="914400"/>
            <a:r>
              <a:rPr lang="en-GB" sz="1600" b="0" kern="0" dirty="0">
                <a:latin typeface="NotesEsa" panose="02000506030000020004" pitchFamily="2" charset="0"/>
              </a:rPr>
              <a:t>This is expected to be largely supported by seamless (always-on) connectivity and digitalisation. Always-on connectivity will re-ensure travellers of assistance for unforeseen circumstances.</a:t>
            </a:r>
            <a:endParaRPr lang="en-GB" sz="1400" b="0" kern="0" dirty="0">
              <a:latin typeface="NotesEsa" panose="02000506030000020004" pitchFamily="2" charset="0"/>
            </a:endParaRPr>
          </a:p>
        </p:txBody>
      </p:sp>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a:t>
            </a:r>
          </a:p>
        </p:txBody>
      </p:sp>
      <p:cxnSp>
        <p:nvCxnSpPr>
          <p:cNvPr id="5" name="Straight Connector 4">
            <a:extLst>
              <a:ext uri="{FF2B5EF4-FFF2-40B4-BE49-F238E27FC236}">
                <a16:creationId xmlns:a16="http://schemas.microsoft.com/office/drawing/2014/main" id="{69787CFF-888C-478F-1F90-5EC2CD00849A}"/>
              </a:ext>
            </a:extLst>
          </p:cNvPr>
          <p:cNvCxnSpPr>
            <a:cxnSpLocks/>
          </p:cNvCxnSpPr>
          <p:nvPr/>
        </p:nvCxnSpPr>
        <p:spPr>
          <a:xfrm flipH="1">
            <a:off x="5825114" y="1646210"/>
            <a:ext cx="28164" cy="43481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71FD9-C1B5-85D8-530A-5F043D05BDBA}"/>
              </a:ext>
            </a:extLst>
          </p:cNvPr>
          <p:cNvCxnSpPr>
            <a:cxnSpLocks/>
          </p:cNvCxnSpPr>
          <p:nvPr/>
        </p:nvCxnSpPr>
        <p:spPr>
          <a:xfrm flipH="1">
            <a:off x="3739727" y="343077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B48523-441E-A8D7-8BC4-67092BC9481E}"/>
              </a:ext>
            </a:extLst>
          </p:cNvPr>
          <p:cNvCxnSpPr>
            <a:cxnSpLocks/>
          </p:cNvCxnSpPr>
          <p:nvPr/>
        </p:nvCxnSpPr>
        <p:spPr>
          <a:xfrm flipH="1">
            <a:off x="3481507" y="476773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FCC5B-369A-E2B6-C205-F7C28D3594DD}"/>
              </a:ext>
            </a:extLst>
          </p:cNvPr>
          <p:cNvSpPr txBox="1"/>
          <p:nvPr/>
        </p:nvSpPr>
        <p:spPr>
          <a:xfrm>
            <a:off x="3586426" y="3054983"/>
            <a:ext cx="1997423"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SIS-SREM - Czechia</a:t>
            </a:r>
          </a:p>
        </p:txBody>
      </p:sp>
      <p:sp>
        <p:nvSpPr>
          <p:cNvPr id="37" name="TextBox 36">
            <a:extLst>
              <a:ext uri="{FF2B5EF4-FFF2-40B4-BE49-F238E27FC236}">
                <a16:creationId xmlns:a16="http://schemas.microsoft.com/office/drawing/2014/main" id="{3143DC94-16D0-6820-DBF2-60B6FD903E63}"/>
              </a:ext>
            </a:extLst>
          </p:cNvPr>
          <p:cNvSpPr txBox="1"/>
          <p:nvPr/>
        </p:nvSpPr>
        <p:spPr>
          <a:xfrm>
            <a:off x="3752403" y="4069805"/>
            <a:ext cx="1755395" cy="646331"/>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MiLoW</a:t>
            </a:r>
            <a:r>
              <a:rPr lang="en-GB" sz="1800" dirty="0">
                <a:solidFill>
                  <a:schemeClr val="bg1"/>
                </a:solidFill>
                <a:latin typeface="NotesEsa" panose="02000506030000020004" pitchFamily="2" charset="0"/>
              </a:rPr>
              <a:t> – RSS - Germany</a:t>
            </a:r>
          </a:p>
        </p:txBody>
      </p:sp>
      <p:sp>
        <p:nvSpPr>
          <p:cNvPr id="38" name="TextBox 37">
            <a:extLst>
              <a:ext uri="{FF2B5EF4-FFF2-40B4-BE49-F238E27FC236}">
                <a16:creationId xmlns:a16="http://schemas.microsoft.com/office/drawing/2014/main" id="{6F256DB2-5973-CF94-A298-B8D74DB4E867}"/>
              </a:ext>
            </a:extLst>
          </p:cNvPr>
          <p:cNvSpPr txBox="1"/>
          <p:nvPr/>
        </p:nvSpPr>
        <p:spPr>
          <a:xfrm>
            <a:off x="3398343" y="5854757"/>
            <a:ext cx="2310756"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DeFROST</a:t>
            </a:r>
            <a:r>
              <a:rPr lang="en-GB" sz="1800" dirty="0">
                <a:solidFill>
                  <a:schemeClr val="bg1"/>
                </a:solidFill>
                <a:latin typeface="NotesEsa" panose="02000506030000020004" pitchFamily="2" charset="0"/>
              </a:rPr>
              <a:t> - Switzerland</a:t>
            </a:r>
          </a:p>
        </p:txBody>
      </p:sp>
      <p:sp>
        <p:nvSpPr>
          <p:cNvPr id="40" name="TextBox 39">
            <a:extLst>
              <a:ext uri="{FF2B5EF4-FFF2-40B4-BE49-F238E27FC236}">
                <a16:creationId xmlns:a16="http://schemas.microsoft.com/office/drawing/2014/main" id="{3F1C8AD8-EE73-A86F-D7D5-ECB4DDB73BDE}"/>
              </a:ext>
            </a:extLst>
          </p:cNvPr>
          <p:cNvSpPr txBox="1"/>
          <p:nvPr/>
        </p:nvSpPr>
        <p:spPr>
          <a:xfrm>
            <a:off x="3282328" y="1628900"/>
            <a:ext cx="2776618"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Project name / Country</a:t>
            </a:r>
          </a:p>
        </p:txBody>
      </p:sp>
      <p:sp>
        <p:nvSpPr>
          <p:cNvPr id="41" name="TextBox 40">
            <a:extLst>
              <a:ext uri="{FF2B5EF4-FFF2-40B4-BE49-F238E27FC236}">
                <a16:creationId xmlns:a16="http://schemas.microsoft.com/office/drawing/2014/main" id="{53A2B2F4-656E-2A74-4A58-07F4BD34F7E6}"/>
              </a:ext>
            </a:extLst>
          </p:cNvPr>
          <p:cNvSpPr txBox="1"/>
          <p:nvPr/>
        </p:nvSpPr>
        <p:spPr>
          <a:xfrm>
            <a:off x="8835564" y="164621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Solution</a:t>
            </a:r>
          </a:p>
        </p:txBody>
      </p:sp>
      <p:sp>
        <p:nvSpPr>
          <p:cNvPr id="42" name="TextBox 41">
            <a:extLst>
              <a:ext uri="{FF2B5EF4-FFF2-40B4-BE49-F238E27FC236}">
                <a16:creationId xmlns:a16="http://schemas.microsoft.com/office/drawing/2014/main" id="{B41AD7DB-B3FC-ED59-C2B3-A789A4726532}"/>
              </a:ext>
            </a:extLst>
          </p:cNvPr>
          <p:cNvSpPr txBox="1"/>
          <p:nvPr/>
        </p:nvSpPr>
        <p:spPr>
          <a:xfrm>
            <a:off x="6058946" y="162890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Space asset</a:t>
            </a:r>
          </a:p>
        </p:txBody>
      </p:sp>
      <p:cxnSp>
        <p:nvCxnSpPr>
          <p:cNvPr id="43" name="Straight Connector 42">
            <a:extLst>
              <a:ext uri="{FF2B5EF4-FFF2-40B4-BE49-F238E27FC236}">
                <a16:creationId xmlns:a16="http://schemas.microsoft.com/office/drawing/2014/main" id="{21609757-1280-E588-FDAC-13C2C60416BE}"/>
              </a:ext>
            </a:extLst>
          </p:cNvPr>
          <p:cNvCxnSpPr>
            <a:cxnSpLocks/>
          </p:cNvCxnSpPr>
          <p:nvPr/>
        </p:nvCxnSpPr>
        <p:spPr>
          <a:xfrm>
            <a:off x="8454014" y="1628900"/>
            <a:ext cx="0" cy="4328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D523492-541A-780B-F8AB-578A0AA46C7C}"/>
              </a:ext>
            </a:extLst>
          </p:cNvPr>
          <p:cNvSpPr txBox="1"/>
          <p:nvPr/>
        </p:nvSpPr>
        <p:spPr>
          <a:xfrm>
            <a:off x="8512040" y="4850585"/>
            <a:ext cx="3332128" cy="1569660"/>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Terrain status information source for providers of Digital Outdoor Platforms as well as tourism offices managing a region focusing on outdoor activities like hiking, biking, skiing and other outdoor sports. </a:t>
            </a:r>
          </a:p>
        </p:txBody>
      </p:sp>
      <p:sp>
        <p:nvSpPr>
          <p:cNvPr id="47" name="TextBox 46">
            <a:extLst>
              <a:ext uri="{FF2B5EF4-FFF2-40B4-BE49-F238E27FC236}">
                <a16:creationId xmlns:a16="http://schemas.microsoft.com/office/drawing/2014/main" id="{2C4D194D-96CC-3C33-20BB-6B7C9E54F00C}"/>
              </a:ext>
            </a:extLst>
          </p:cNvPr>
          <p:cNvSpPr txBox="1"/>
          <p:nvPr/>
        </p:nvSpPr>
        <p:spPr>
          <a:xfrm>
            <a:off x="8482199" y="2113574"/>
            <a:ext cx="3541595" cy="1200329"/>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Advanced Mountain Rescue Team Management (MRTM) to better coordinate teams during S&amp;R missions through an Infotainment platform that provides 3D outdoor maps and mobile guidance for visitors</a:t>
            </a:r>
            <a:r>
              <a:rPr lang="en-GB" sz="1600" dirty="0">
                <a:solidFill>
                  <a:schemeClr val="bg1"/>
                </a:solidFill>
                <a:latin typeface="NotesEsa" panose="02000506030000020004" pitchFamily="2" charset="0"/>
              </a:rPr>
              <a:t> </a:t>
            </a:r>
            <a:r>
              <a:rPr lang="en-GB" sz="1400" dirty="0">
                <a:solidFill>
                  <a:schemeClr val="bg1"/>
                </a:solidFill>
                <a:latin typeface="NotesEsa" panose="02000506030000020004" pitchFamily="2" charset="0"/>
              </a:rPr>
              <a:t>+ Drone technology.</a:t>
            </a:r>
            <a:endParaRPr lang="en-GB" sz="1600" dirty="0">
              <a:solidFill>
                <a:schemeClr val="bg1"/>
              </a:solidFill>
              <a:latin typeface="NotesEsa" panose="02000506030000020004" pitchFamily="2" charset="0"/>
            </a:endParaRPr>
          </a:p>
        </p:txBody>
      </p:sp>
      <p:sp>
        <p:nvSpPr>
          <p:cNvPr id="55" name="TextBox 54">
            <a:extLst>
              <a:ext uri="{FF2B5EF4-FFF2-40B4-BE49-F238E27FC236}">
                <a16:creationId xmlns:a16="http://schemas.microsoft.com/office/drawing/2014/main" id="{3BF89437-01E6-16D5-E7E0-4C55554BB2E0}"/>
              </a:ext>
            </a:extLst>
          </p:cNvPr>
          <p:cNvSpPr txBox="1"/>
          <p:nvPr/>
        </p:nvSpPr>
        <p:spPr>
          <a:xfrm>
            <a:off x="8480085" y="3444296"/>
            <a:ext cx="3541595" cy="1169551"/>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Integration of high-resolution weather forecasts into outdoor routing and navigation solutions by combining maps, elevation profiles and route descriptions in dynamic </a:t>
            </a:r>
            <a:r>
              <a:rPr lang="en-GB" sz="1400" dirty="0" err="1">
                <a:solidFill>
                  <a:schemeClr val="bg1"/>
                </a:solidFill>
                <a:latin typeface="NotesEsa" panose="02000506030000020004" pitchFamily="2" charset="0"/>
              </a:rPr>
              <a:t>spatio</a:t>
            </a:r>
            <a:r>
              <a:rPr lang="en-GB" sz="1400" dirty="0">
                <a:solidFill>
                  <a:schemeClr val="bg1"/>
                </a:solidFill>
                <a:latin typeface="NotesEsa" panose="02000506030000020004" pitchFamily="2" charset="0"/>
              </a:rPr>
              <a:t>-temporal user interfaces.</a:t>
            </a:r>
          </a:p>
        </p:txBody>
      </p:sp>
      <p:sp>
        <p:nvSpPr>
          <p:cNvPr id="57" name="TextBox 56">
            <a:extLst>
              <a:ext uri="{FF2B5EF4-FFF2-40B4-BE49-F238E27FC236}">
                <a16:creationId xmlns:a16="http://schemas.microsoft.com/office/drawing/2014/main" id="{106E3CAF-22E3-3455-433D-F53347C754B1}"/>
              </a:ext>
            </a:extLst>
          </p:cNvPr>
          <p:cNvSpPr txBox="1"/>
          <p:nvPr/>
        </p:nvSpPr>
        <p:spPr>
          <a:xfrm>
            <a:off x="5940732" y="2905351"/>
            <a:ext cx="693638"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cxnSp>
        <p:nvCxnSpPr>
          <p:cNvPr id="58" name="Straight Connector 57">
            <a:extLst>
              <a:ext uri="{FF2B5EF4-FFF2-40B4-BE49-F238E27FC236}">
                <a16:creationId xmlns:a16="http://schemas.microsoft.com/office/drawing/2014/main" id="{124A2A0A-5964-3036-3C98-A257DAF1507C}"/>
              </a:ext>
            </a:extLst>
          </p:cNvPr>
          <p:cNvCxnSpPr>
            <a:cxnSpLocks/>
          </p:cNvCxnSpPr>
          <p:nvPr/>
        </p:nvCxnSpPr>
        <p:spPr>
          <a:xfrm flipH="1">
            <a:off x="3546116" y="206542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18">
            <a:extLst>
              <a:ext uri="{FF2B5EF4-FFF2-40B4-BE49-F238E27FC236}">
                <a16:creationId xmlns:a16="http://schemas.microsoft.com/office/drawing/2014/main" id="{8E932FC3-5352-FAA1-EC1A-8CDD049C18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8512" y="2132305"/>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a:extLst>
              <a:ext uri="{FF2B5EF4-FFF2-40B4-BE49-F238E27FC236}">
                <a16:creationId xmlns:a16="http://schemas.microsoft.com/office/drawing/2014/main" id="{9503EBBF-59C4-875C-BC34-6D70FDFDF0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1366" y="2142565"/>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a:extLst>
              <a:ext uri="{FF2B5EF4-FFF2-40B4-BE49-F238E27FC236}">
                <a16:creationId xmlns:a16="http://schemas.microsoft.com/office/drawing/2014/main" id="{634B4F1F-2E41-47BC-3B6B-9F5C4F49AF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3173" y="2133427"/>
            <a:ext cx="638223" cy="6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29F071A-758C-EB7E-1899-3C183C50377B}"/>
              </a:ext>
            </a:extLst>
          </p:cNvPr>
          <p:cNvSpPr txBox="1"/>
          <p:nvPr/>
        </p:nvSpPr>
        <p:spPr>
          <a:xfrm>
            <a:off x="7468933" y="2894385"/>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WLAN</a:t>
            </a:r>
          </a:p>
        </p:txBody>
      </p:sp>
      <p:sp>
        <p:nvSpPr>
          <p:cNvPr id="9" name="TextBox 8">
            <a:extLst>
              <a:ext uri="{FF2B5EF4-FFF2-40B4-BE49-F238E27FC236}">
                <a16:creationId xmlns:a16="http://schemas.microsoft.com/office/drawing/2014/main" id="{6D933BFC-2475-69F8-EE36-FB0FD328AD8D}"/>
              </a:ext>
            </a:extLst>
          </p:cNvPr>
          <p:cNvSpPr txBox="1"/>
          <p:nvPr/>
        </p:nvSpPr>
        <p:spPr>
          <a:xfrm>
            <a:off x="6634881" y="2819151"/>
            <a:ext cx="926114" cy="584775"/>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Weather</a:t>
            </a:r>
          </a:p>
          <a:p>
            <a:pPr algn="ctr"/>
            <a:r>
              <a:rPr lang="en-GB" sz="1600" dirty="0">
                <a:solidFill>
                  <a:schemeClr val="bg1"/>
                </a:solidFill>
                <a:latin typeface="NotesEsa" panose="02000506030000020004" pitchFamily="2" charset="0"/>
              </a:rPr>
              <a:t>Forecast</a:t>
            </a:r>
          </a:p>
        </p:txBody>
      </p:sp>
      <p:pic>
        <p:nvPicPr>
          <p:cNvPr id="3074" name="Picture 2">
            <a:extLst>
              <a:ext uri="{FF2B5EF4-FFF2-40B4-BE49-F238E27FC236}">
                <a16:creationId xmlns:a16="http://schemas.microsoft.com/office/drawing/2014/main" id="{71029CAD-642E-206C-6A07-9BD11E8E6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4916" y="2173158"/>
            <a:ext cx="12382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1F6470B-A468-47AD-B6EE-2E732A1048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2641" y="3551015"/>
            <a:ext cx="2197354" cy="4744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5DFE98-A9D2-9077-1C1C-DE71A2251B24}"/>
              </a:ext>
            </a:extLst>
          </p:cNvPr>
          <p:cNvSpPr txBox="1"/>
          <p:nvPr/>
        </p:nvSpPr>
        <p:spPr>
          <a:xfrm>
            <a:off x="6383066" y="4277835"/>
            <a:ext cx="693638"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pic>
        <p:nvPicPr>
          <p:cNvPr id="16" name="Picture 18">
            <a:extLst>
              <a:ext uri="{FF2B5EF4-FFF2-40B4-BE49-F238E27FC236}">
                <a16:creationId xmlns:a16="http://schemas.microsoft.com/office/drawing/2014/main" id="{32A8A023-C29A-229E-20FF-AAE1CD5E2B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0846" y="3504789"/>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9E93205-F471-B89C-41C2-8EB28A51DA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73700" y="3515049"/>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A7D5FC66-2DF3-0626-8876-FFC37FA726C4}"/>
              </a:ext>
            </a:extLst>
          </p:cNvPr>
          <p:cNvSpPr txBox="1"/>
          <p:nvPr/>
        </p:nvSpPr>
        <p:spPr>
          <a:xfrm>
            <a:off x="7077215" y="4191635"/>
            <a:ext cx="926114" cy="523220"/>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NOAA, S2, MODIS</a:t>
            </a:r>
            <a:endParaRPr lang="en-GB" sz="1200" dirty="0">
              <a:solidFill>
                <a:schemeClr val="bg1"/>
              </a:solidFill>
              <a:latin typeface="NotesEsa" panose="02000506030000020004" pitchFamily="2" charset="0"/>
            </a:endParaRPr>
          </a:p>
        </p:txBody>
      </p:sp>
      <p:pic>
        <p:nvPicPr>
          <p:cNvPr id="3078" name="Picture 6">
            <a:extLst>
              <a:ext uri="{FF2B5EF4-FFF2-40B4-BE49-F238E27FC236}">
                <a16:creationId xmlns:a16="http://schemas.microsoft.com/office/drawing/2014/main" id="{E3AC1FDF-90B7-A2FF-A7B4-0E84857B3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6308" y="4449085"/>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B991B005-2482-1981-1829-974A34C2FF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68066" y="5169357"/>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8D3114C0-86E5-2BA5-3F6A-7F8DDCB23232}"/>
              </a:ext>
            </a:extLst>
          </p:cNvPr>
          <p:cNvSpPr txBox="1"/>
          <p:nvPr/>
        </p:nvSpPr>
        <p:spPr>
          <a:xfrm>
            <a:off x="6634370" y="4901719"/>
            <a:ext cx="1658730" cy="1200329"/>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Sentinel 1-2-3</a:t>
            </a:r>
          </a:p>
          <a:p>
            <a:pPr algn="ctr"/>
            <a:r>
              <a:rPr lang="en-GB" sz="1800" dirty="0">
                <a:solidFill>
                  <a:schemeClr val="bg1"/>
                </a:solidFill>
                <a:latin typeface="NotesEsa" panose="02000506030000020004" pitchFamily="2" charset="0"/>
              </a:rPr>
              <a:t>Landsat 7-8</a:t>
            </a:r>
          </a:p>
          <a:p>
            <a:pPr algn="ctr"/>
            <a:r>
              <a:rPr lang="en-GB" sz="1800" dirty="0">
                <a:solidFill>
                  <a:schemeClr val="bg1"/>
                </a:solidFill>
                <a:latin typeface="NotesEsa" panose="02000506030000020004" pitchFamily="2" charset="0"/>
              </a:rPr>
              <a:t>MODIS Agua and Terra</a:t>
            </a:r>
          </a:p>
        </p:txBody>
      </p:sp>
    </p:spTree>
    <p:extLst>
      <p:ext uri="{BB962C8B-B14F-4D97-AF65-F5344CB8AC3E}">
        <p14:creationId xmlns:p14="http://schemas.microsoft.com/office/powerpoint/2010/main" val="52676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Areas of relevance </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4"/>
            <a:ext cx="3158005" cy="416512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defTabSz="914400"/>
            <a:r>
              <a:rPr lang="en-GB" sz="2000" b="0" kern="0" dirty="0">
                <a:solidFill>
                  <a:schemeClr val="accent3"/>
                </a:solidFill>
                <a:latin typeface="NotesEsa" panose="02000506030000020004" pitchFamily="2" charset="0"/>
              </a:rPr>
              <a:t>4. Guide investments and measuring impact</a:t>
            </a:r>
          </a:p>
          <a:p>
            <a:pPr defTabSz="914400"/>
            <a:endParaRPr lang="en-GB" sz="1600" b="0" kern="0" dirty="0">
              <a:latin typeface="NotesEsa" panose="02000506030000020004" pitchFamily="2" charset="0"/>
            </a:endParaRPr>
          </a:p>
          <a:p>
            <a:pPr defTabSz="914400"/>
            <a:r>
              <a:rPr lang="en-GB" sz="1800" b="0" kern="0" dirty="0">
                <a:latin typeface="NotesEsa" panose="02000506030000020004" pitchFamily="2" charset="0"/>
              </a:rPr>
              <a:t>Measure the net impact of tourism activities - focusing on rural tourism as well as investments and planning, including tourism seasonality, trends monitoring, managing and mitigating risks. </a:t>
            </a:r>
          </a:p>
        </p:txBody>
      </p:sp>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a:t>
            </a:r>
          </a:p>
        </p:txBody>
      </p:sp>
      <p:cxnSp>
        <p:nvCxnSpPr>
          <p:cNvPr id="5" name="Straight Connector 4">
            <a:extLst>
              <a:ext uri="{FF2B5EF4-FFF2-40B4-BE49-F238E27FC236}">
                <a16:creationId xmlns:a16="http://schemas.microsoft.com/office/drawing/2014/main" id="{69787CFF-888C-478F-1F90-5EC2CD00849A}"/>
              </a:ext>
            </a:extLst>
          </p:cNvPr>
          <p:cNvCxnSpPr>
            <a:cxnSpLocks/>
          </p:cNvCxnSpPr>
          <p:nvPr/>
        </p:nvCxnSpPr>
        <p:spPr>
          <a:xfrm flipH="1">
            <a:off x="5825114" y="1646210"/>
            <a:ext cx="28164" cy="43481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71FD9-C1B5-85D8-530A-5F043D05BDBA}"/>
              </a:ext>
            </a:extLst>
          </p:cNvPr>
          <p:cNvCxnSpPr>
            <a:cxnSpLocks/>
          </p:cNvCxnSpPr>
          <p:nvPr/>
        </p:nvCxnSpPr>
        <p:spPr>
          <a:xfrm flipH="1">
            <a:off x="3739727" y="343077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B48523-441E-A8D7-8BC4-67092BC9481E}"/>
              </a:ext>
            </a:extLst>
          </p:cNvPr>
          <p:cNvCxnSpPr>
            <a:cxnSpLocks/>
          </p:cNvCxnSpPr>
          <p:nvPr/>
        </p:nvCxnSpPr>
        <p:spPr>
          <a:xfrm flipH="1">
            <a:off x="3481507" y="476773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FCC5B-369A-E2B6-C205-F7C28D3594DD}"/>
              </a:ext>
            </a:extLst>
          </p:cNvPr>
          <p:cNvSpPr txBox="1"/>
          <p:nvPr/>
        </p:nvSpPr>
        <p:spPr>
          <a:xfrm>
            <a:off x="3560892" y="2876342"/>
            <a:ext cx="1997423" cy="523220"/>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Sustainable Tourism Indicators - France</a:t>
            </a:r>
          </a:p>
        </p:txBody>
      </p:sp>
      <p:sp>
        <p:nvSpPr>
          <p:cNvPr id="37" name="TextBox 36">
            <a:extLst>
              <a:ext uri="{FF2B5EF4-FFF2-40B4-BE49-F238E27FC236}">
                <a16:creationId xmlns:a16="http://schemas.microsoft.com/office/drawing/2014/main" id="{3143DC94-16D0-6820-DBF2-60B6FD903E63}"/>
              </a:ext>
            </a:extLst>
          </p:cNvPr>
          <p:cNvSpPr txBox="1"/>
          <p:nvPr/>
        </p:nvSpPr>
        <p:spPr>
          <a:xfrm>
            <a:off x="3752403" y="4069805"/>
            <a:ext cx="1755395" cy="738664"/>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Tourism Impact Monitoring Service - Netherlands</a:t>
            </a:r>
          </a:p>
        </p:txBody>
      </p:sp>
      <p:sp>
        <p:nvSpPr>
          <p:cNvPr id="38" name="TextBox 37">
            <a:extLst>
              <a:ext uri="{FF2B5EF4-FFF2-40B4-BE49-F238E27FC236}">
                <a16:creationId xmlns:a16="http://schemas.microsoft.com/office/drawing/2014/main" id="{6F256DB2-5973-CF94-A298-B8D74DB4E867}"/>
              </a:ext>
            </a:extLst>
          </p:cNvPr>
          <p:cNvSpPr txBox="1"/>
          <p:nvPr/>
        </p:nvSpPr>
        <p:spPr>
          <a:xfrm>
            <a:off x="3398343" y="5854757"/>
            <a:ext cx="2310756"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Sympa</a:t>
            </a:r>
            <a:r>
              <a:rPr lang="en-GB" sz="1800" dirty="0">
                <a:solidFill>
                  <a:schemeClr val="bg1"/>
                </a:solidFill>
                <a:latin typeface="NotesEsa" panose="02000506030000020004" pitchFamily="2" charset="0"/>
              </a:rPr>
              <a:t> - Belgium</a:t>
            </a:r>
          </a:p>
        </p:txBody>
      </p:sp>
      <p:sp>
        <p:nvSpPr>
          <p:cNvPr id="40" name="TextBox 39">
            <a:extLst>
              <a:ext uri="{FF2B5EF4-FFF2-40B4-BE49-F238E27FC236}">
                <a16:creationId xmlns:a16="http://schemas.microsoft.com/office/drawing/2014/main" id="{3F1C8AD8-EE73-A86F-D7D5-ECB4DDB73BDE}"/>
              </a:ext>
            </a:extLst>
          </p:cNvPr>
          <p:cNvSpPr txBox="1"/>
          <p:nvPr/>
        </p:nvSpPr>
        <p:spPr>
          <a:xfrm>
            <a:off x="3282328" y="1628900"/>
            <a:ext cx="2776618"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Project name / Country</a:t>
            </a:r>
          </a:p>
        </p:txBody>
      </p:sp>
      <p:sp>
        <p:nvSpPr>
          <p:cNvPr id="41" name="TextBox 40">
            <a:extLst>
              <a:ext uri="{FF2B5EF4-FFF2-40B4-BE49-F238E27FC236}">
                <a16:creationId xmlns:a16="http://schemas.microsoft.com/office/drawing/2014/main" id="{53A2B2F4-656E-2A74-4A58-07F4BD34F7E6}"/>
              </a:ext>
            </a:extLst>
          </p:cNvPr>
          <p:cNvSpPr txBox="1"/>
          <p:nvPr/>
        </p:nvSpPr>
        <p:spPr>
          <a:xfrm>
            <a:off x="8835564" y="164621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Solution</a:t>
            </a:r>
          </a:p>
        </p:txBody>
      </p:sp>
      <p:sp>
        <p:nvSpPr>
          <p:cNvPr id="42" name="TextBox 41">
            <a:extLst>
              <a:ext uri="{FF2B5EF4-FFF2-40B4-BE49-F238E27FC236}">
                <a16:creationId xmlns:a16="http://schemas.microsoft.com/office/drawing/2014/main" id="{B41AD7DB-B3FC-ED59-C2B3-A789A4726532}"/>
              </a:ext>
            </a:extLst>
          </p:cNvPr>
          <p:cNvSpPr txBox="1"/>
          <p:nvPr/>
        </p:nvSpPr>
        <p:spPr>
          <a:xfrm>
            <a:off x="6058946" y="162890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Space asset</a:t>
            </a:r>
          </a:p>
        </p:txBody>
      </p:sp>
      <p:cxnSp>
        <p:nvCxnSpPr>
          <p:cNvPr id="43" name="Straight Connector 42">
            <a:extLst>
              <a:ext uri="{FF2B5EF4-FFF2-40B4-BE49-F238E27FC236}">
                <a16:creationId xmlns:a16="http://schemas.microsoft.com/office/drawing/2014/main" id="{21609757-1280-E588-FDAC-13C2C60416BE}"/>
              </a:ext>
            </a:extLst>
          </p:cNvPr>
          <p:cNvCxnSpPr>
            <a:cxnSpLocks/>
          </p:cNvCxnSpPr>
          <p:nvPr/>
        </p:nvCxnSpPr>
        <p:spPr>
          <a:xfrm>
            <a:off x="8454014" y="1628900"/>
            <a:ext cx="0" cy="4328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D523492-541A-780B-F8AB-578A0AA46C7C}"/>
              </a:ext>
            </a:extLst>
          </p:cNvPr>
          <p:cNvSpPr txBox="1"/>
          <p:nvPr/>
        </p:nvSpPr>
        <p:spPr>
          <a:xfrm>
            <a:off x="8512040" y="4850585"/>
            <a:ext cx="3332128" cy="1600438"/>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Advanced location based services that transform a park visit in a pleasure experience, boosting the local and often rural economy, and enabling at the same time the monitoring and control of vessels inside the Protected Area to the benefit of marine resources conservation.</a:t>
            </a:r>
          </a:p>
        </p:txBody>
      </p:sp>
      <p:sp>
        <p:nvSpPr>
          <p:cNvPr id="47" name="TextBox 46">
            <a:extLst>
              <a:ext uri="{FF2B5EF4-FFF2-40B4-BE49-F238E27FC236}">
                <a16:creationId xmlns:a16="http://schemas.microsoft.com/office/drawing/2014/main" id="{2C4D194D-96CC-3C33-20BB-6B7C9E54F00C}"/>
              </a:ext>
            </a:extLst>
          </p:cNvPr>
          <p:cNvSpPr txBox="1"/>
          <p:nvPr/>
        </p:nvSpPr>
        <p:spPr>
          <a:xfrm>
            <a:off x="8482199" y="2113574"/>
            <a:ext cx="3541595" cy="954107"/>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Explore the feasibility of using satellite earth observation data, complemented with in-situ information,  to assess the environmental impact of the tourism activity </a:t>
            </a:r>
            <a:endParaRPr lang="en-GB" sz="1600" dirty="0">
              <a:solidFill>
                <a:schemeClr val="bg1"/>
              </a:solidFill>
              <a:latin typeface="NotesEsa" panose="02000506030000020004" pitchFamily="2" charset="0"/>
            </a:endParaRPr>
          </a:p>
        </p:txBody>
      </p:sp>
      <p:sp>
        <p:nvSpPr>
          <p:cNvPr id="55" name="TextBox 54">
            <a:extLst>
              <a:ext uri="{FF2B5EF4-FFF2-40B4-BE49-F238E27FC236}">
                <a16:creationId xmlns:a16="http://schemas.microsoft.com/office/drawing/2014/main" id="{3BF89437-01E6-16D5-E7E0-4C55554BB2E0}"/>
              </a:ext>
            </a:extLst>
          </p:cNvPr>
          <p:cNvSpPr txBox="1"/>
          <p:nvPr/>
        </p:nvSpPr>
        <p:spPr>
          <a:xfrm>
            <a:off x="8480085" y="3444296"/>
            <a:ext cx="3541595" cy="1384995"/>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A baseline map that provides information about the sustainable tourist destination assessed through sustainable indicators and the assessment, strategy planning, monitoring and protection recommendations of existing tourist destinations</a:t>
            </a:r>
          </a:p>
        </p:txBody>
      </p:sp>
      <p:cxnSp>
        <p:nvCxnSpPr>
          <p:cNvPr id="58" name="Straight Connector 57">
            <a:extLst>
              <a:ext uri="{FF2B5EF4-FFF2-40B4-BE49-F238E27FC236}">
                <a16:creationId xmlns:a16="http://schemas.microsoft.com/office/drawing/2014/main" id="{124A2A0A-5964-3036-3C98-A257DAF1507C}"/>
              </a:ext>
            </a:extLst>
          </p:cNvPr>
          <p:cNvCxnSpPr>
            <a:cxnSpLocks/>
          </p:cNvCxnSpPr>
          <p:nvPr/>
        </p:nvCxnSpPr>
        <p:spPr>
          <a:xfrm flipH="1">
            <a:off x="3546116" y="206542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16">
            <a:extLst>
              <a:ext uri="{FF2B5EF4-FFF2-40B4-BE49-F238E27FC236}">
                <a16:creationId xmlns:a16="http://schemas.microsoft.com/office/drawing/2014/main" id="{9503EBBF-59C4-875C-BC34-6D70FDFDF0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8519" y="2229462"/>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D933BFC-2475-69F8-EE36-FB0FD328AD8D}"/>
              </a:ext>
            </a:extLst>
          </p:cNvPr>
          <p:cNvSpPr txBox="1"/>
          <p:nvPr/>
        </p:nvSpPr>
        <p:spPr>
          <a:xfrm>
            <a:off x="6525392" y="2894806"/>
            <a:ext cx="1174268" cy="338554"/>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Copernicus</a:t>
            </a:r>
          </a:p>
        </p:txBody>
      </p:sp>
      <p:pic>
        <p:nvPicPr>
          <p:cNvPr id="16" name="Picture 18">
            <a:extLst>
              <a:ext uri="{FF2B5EF4-FFF2-40B4-BE49-F238E27FC236}">
                <a16:creationId xmlns:a16="http://schemas.microsoft.com/office/drawing/2014/main" id="{32A8A023-C29A-229E-20FF-AAE1CD5E2B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2948" y="3676401"/>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9E93205-F471-B89C-41C2-8EB28A51DA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5307" y="3667739"/>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49B85DC0-5041-B319-6A60-ADC7183D0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733" y="2152120"/>
            <a:ext cx="714101" cy="714101"/>
          </a:xfrm>
          <a:prstGeom prst="rect">
            <a:avLst/>
          </a:prstGeom>
          <a:solidFill>
            <a:schemeClr val="bg1"/>
          </a:solidFill>
        </p:spPr>
      </p:pic>
      <p:pic>
        <p:nvPicPr>
          <p:cNvPr id="4102" name="Picture 6">
            <a:extLst>
              <a:ext uri="{FF2B5EF4-FFF2-40B4-BE49-F238E27FC236}">
                <a16:creationId xmlns:a16="http://schemas.microsoft.com/office/drawing/2014/main" id="{EFCDDC51-BBD7-20D4-E2C9-92ED44310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852" y="3481426"/>
            <a:ext cx="808386" cy="633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a:extLst>
              <a:ext uri="{FF2B5EF4-FFF2-40B4-BE49-F238E27FC236}">
                <a16:creationId xmlns:a16="http://schemas.microsoft.com/office/drawing/2014/main" id="{A5CDF2AD-50DD-77CF-7446-74FE8A00E2B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47888" y="3687841"/>
            <a:ext cx="638223" cy="6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a:extLst>
              <a:ext uri="{FF2B5EF4-FFF2-40B4-BE49-F238E27FC236}">
                <a16:creationId xmlns:a16="http://schemas.microsoft.com/office/drawing/2014/main" id="{42B11C4D-E7FE-172F-1D39-D4C68697A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4947" y="5095008"/>
            <a:ext cx="864926" cy="651874"/>
          </a:xfrm>
          <a:prstGeom prst="rect">
            <a:avLst/>
          </a:prstGeom>
          <a:solidFill>
            <a:schemeClr val="bg1"/>
          </a:solidFill>
        </p:spPr>
      </p:pic>
      <p:pic>
        <p:nvPicPr>
          <p:cNvPr id="13" name="Picture 18">
            <a:extLst>
              <a:ext uri="{FF2B5EF4-FFF2-40B4-BE49-F238E27FC236}">
                <a16:creationId xmlns:a16="http://schemas.microsoft.com/office/drawing/2014/main" id="{E9AA3557-7DFC-0D81-94EC-DEA92411D4A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1527" y="5100680"/>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4B9FE5C-459A-979B-63D0-A1F0D2EA7E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3886" y="5092018"/>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8364A6F-F3FD-396B-2342-9EB8E29E4BA9}"/>
              </a:ext>
            </a:extLst>
          </p:cNvPr>
          <p:cNvSpPr txBox="1"/>
          <p:nvPr/>
        </p:nvSpPr>
        <p:spPr>
          <a:xfrm>
            <a:off x="6288511" y="5753464"/>
            <a:ext cx="775927" cy="584775"/>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AIS &amp; GNSS</a:t>
            </a:r>
          </a:p>
        </p:txBody>
      </p:sp>
      <p:sp>
        <p:nvSpPr>
          <p:cNvPr id="23" name="TextBox 22">
            <a:extLst>
              <a:ext uri="{FF2B5EF4-FFF2-40B4-BE49-F238E27FC236}">
                <a16:creationId xmlns:a16="http://schemas.microsoft.com/office/drawing/2014/main" id="{B5FEF831-5B9E-CDB8-2CB4-450C8C6ECFF6}"/>
              </a:ext>
            </a:extLst>
          </p:cNvPr>
          <p:cNvSpPr txBox="1"/>
          <p:nvPr/>
        </p:nvSpPr>
        <p:spPr>
          <a:xfrm>
            <a:off x="6972435" y="5809211"/>
            <a:ext cx="1150354" cy="338554"/>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Copernicus</a:t>
            </a:r>
          </a:p>
        </p:txBody>
      </p:sp>
    </p:spTree>
    <p:extLst>
      <p:ext uri="{BB962C8B-B14F-4D97-AF65-F5344CB8AC3E}">
        <p14:creationId xmlns:p14="http://schemas.microsoft.com/office/powerpoint/2010/main" val="99135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Areas of relevance </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4"/>
            <a:ext cx="3158005" cy="416512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defTabSz="914400"/>
            <a:r>
              <a:rPr lang="en-GB" sz="2000" kern="0" dirty="0">
                <a:solidFill>
                  <a:schemeClr val="accent3"/>
                </a:solidFill>
                <a:latin typeface="NotesEsa" panose="02000506030000020004" pitchFamily="2" charset="0"/>
              </a:rPr>
              <a:t>5. Drive sustainable tourism development.</a:t>
            </a:r>
          </a:p>
          <a:p>
            <a:pPr marL="285750" indent="-285750" defTabSz="914400">
              <a:buFont typeface="Arial" panose="020B0604020202020204" pitchFamily="34" charset="0"/>
              <a:buChar char="•"/>
            </a:pPr>
            <a:r>
              <a:rPr lang="en-GB" sz="1800" b="0" dirty="0">
                <a:solidFill>
                  <a:schemeClr val="bg1"/>
                </a:solidFill>
                <a:latin typeface="NotesEsa" panose="02000506030000020004" pitchFamily="2" charset="0"/>
              </a:rPr>
              <a:t>Helping to protect natural environments</a:t>
            </a:r>
          </a:p>
          <a:p>
            <a:pPr marL="285750" indent="-285750" defTabSz="914400">
              <a:buFont typeface="Arial" panose="020B0604020202020204" pitchFamily="34" charset="0"/>
              <a:buChar char="•"/>
            </a:pPr>
            <a:endParaRPr lang="en-GB" sz="1800" b="0" dirty="0">
              <a:solidFill>
                <a:schemeClr val="bg1"/>
              </a:solidFill>
              <a:latin typeface="NotesEsa" panose="02000506030000020004" pitchFamily="2" charset="0"/>
            </a:endParaRPr>
          </a:p>
          <a:p>
            <a:pPr marL="285750" indent="-285750" defTabSz="914400">
              <a:buFont typeface="Arial" panose="020B0604020202020204" pitchFamily="34" charset="0"/>
              <a:buChar char="•"/>
            </a:pPr>
            <a:r>
              <a:rPr lang="en-GB" sz="1800" b="0" kern="0" dirty="0">
                <a:latin typeface="NotesEsa" panose="02000506030000020004" pitchFamily="2" charset="0"/>
              </a:rPr>
              <a:t>Reducing the tourism impact that affects Climate change</a:t>
            </a:r>
          </a:p>
          <a:p>
            <a:pPr marL="285750" indent="-285750" defTabSz="914400">
              <a:buFont typeface="Arial" panose="020B0604020202020204" pitchFamily="34" charset="0"/>
              <a:buChar char="•"/>
            </a:pPr>
            <a:endParaRPr lang="en-GB" sz="1800" b="0" kern="0" dirty="0">
              <a:latin typeface="NotesEsa" panose="02000506030000020004" pitchFamily="2" charset="0"/>
            </a:endParaRPr>
          </a:p>
          <a:p>
            <a:pPr marL="285750" indent="-285750" defTabSz="914400">
              <a:buFont typeface="Arial" panose="020B0604020202020204" pitchFamily="34" charset="0"/>
              <a:buChar char="•"/>
            </a:pPr>
            <a:r>
              <a:rPr lang="en-GB" sz="1800" b="0" kern="0" dirty="0">
                <a:latin typeface="NotesEsa" panose="02000506030000020004" pitchFamily="2" charset="0"/>
              </a:rPr>
              <a:t>Promoting economic growth in local communities</a:t>
            </a:r>
          </a:p>
          <a:p>
            <a:pPr marL="285750" indent="-285750" defTabSz="914400">
              <a:buFont typeface="Arial" panose="020B0604020202020204" pitchFamily="34" charset="0"/>
              <a:buChar char="•"/>
            </a:pPr>
            <a:endParaRPr lang="en-GB" sz="1800" b="0" kern="0" dirty="0">
              <a:latin typeface="NotesEsa" panose="02000506030000020004" pitchFamily="2" charset="0"/>
            </a:endParaRPr>
          </a:p>
          <a:p>
            <a:pPr marL="285750" indent="-285750" defTabSz="914400">
              <a:buFont typeface="Arial" panose="020B0604020202020204" pitchFamily="34" charset="0"/>
              <a:buChar char="•"/>
            </a:pPr>
            <a:r>
              <a:rPr lang="en-GB" sz="1800" b="0" kern="0" dirty="0">
                <a:latin typeface="NotesEsa" panose="02000506030000020004" pitchFamily="2" charset="0"/>
              </a:rPr>
              <a:t>Fostering cultural appreciation and preservation</a:t>
            </a:r>
          </a:p>
          <a:p>
            <a:pPr defTabSz="914400"/>
            <a:endParaRPr lang="en-GB" sz="2000" kern="0" dirty="0">
              <a:highlight>
                <a:srgbClr val="FFFF00"/>
              </a:highlight>
              <a:latin typeface="NotesEsa" panose="02000506030000020004" pitchFamily="2" charset="0"/>
            </a:endParaRPr>
          </a:p>
          <a:p>
            <a:pPr defTabSz="914400"/>
            <a:endParaRPr lang="en-GB" sz="1600" kern="0" dirty="0">
              <a:latin typeface="NotesEsa" panose="02000506030000020004" pitchFamily="2" charset="0"/>
            </a:endParaRPr>
          </a:p>
        </p:txBody>
      </p:sp>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a:t>
            </a:r>
          </a:p>
        </p:txBody>
      </p:sp>
      <p:cxnSp>
        <p:nvCxnSpPr>
          <p:cNvPr id="5" name="Straight Connector 4">
            <a:extLst>
              <a:ext uri="{FF2B5EF4-FFF2-40B4-BE49-F238E27FC236}">
                <a16:creationId xmlns:a16="http://schemas.microsoft.com/office/drawing/2014/main" id="{69787CFF-888C-478F-1F90-5EC2CD00849A}"/>
              </a:ext>
            </a:extLst>
          </p:cNvPr>
          <p:cNvCxnSpPr>
            <a:cxnSpLocks/>
          </p:cNvCxnSpPr>
          <p:nvPr/>
        </p:nvCxnSpPr>
        <p:spPr>
          <a:xfrm flipH="1">
            <a:off x="5825114" y="1646210"/>
            <a:ext cx="28164" cy="43481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71FD9-C1B5-85D8-530A-5F043D05BDBA}"/>
              </a:ext>
            </a:extLst>
          </p:cNvPr>
          <p:cNvCxnSpPr>
            <a:cxnSpLocks/>
          </p:cNvCxnSpPr>
          <p:nvPr/>
        </p:nvCxnSpPr>
        <p:spPr>
          <a:xfrm flipH="1">
            <a:off x="3739727" y="343077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B48523-441E-A8D7-8BC4-67092BC9481E}"/>
              </a:ext>
            </a:extLst>
          </p:cNvPr>
          <p:cNvCxnSpPr>
            <a:cxnSpLocks/>
          </p:cNvCxnSpPr>
          <p:nvPr/>
        </p:nvCxnSpPr>
        <p:spPr>
          <a:xfrm flipH="1">
            <a:off x="3481507" y="476773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FCC5B-369A-E2B6-C205-F7C28D3594DD}"/>
              </a:ext>
            </a:extLst>
          </p:cNvPr>
          <p:cNvSpPr txBox="1"/>
          <p:nvPr/>
        </p:nvSpPr>
        <p:spPr>
          <a:xfrm>
            <a:off x="3561674" y="3041427"/>
            <a:ext cx="1997423" cy="338554"/>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Extension - Italy</a:t>
            </a:r>
          </a:p>
        </p:txBody>
      </p:sp>
      <p:sp>
        <p:nvSpPr>
          <p:cNvPr id="37" name="TextBox 36">
            <a:extLst>
              <a:ext uri="{FF2B5EF4-FFF2-40B4-BE49-F238E27FC236}">
                <a16:creationId xmlns:a16="http://schemas.microsoft.com/office/drawing/2014/main" id="{3143DC94-16D0-6820-DBF2-60B6FD903E63}"/>
              </a:ext>
            </a:extLst>
          </p:cNvPr>
          <p:cNvSpPr txBox="1"/>
          <p:nvPr/>
        </p:nvSpPr>
        <p:spPr>
          <a:xfrm>
            <a:off x="3767552" y="4351072"/>
            <a:ext cx="1755395" cy="307777"/>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DARTT – Germany</a:t>
            </a:r>
          </a:p>
        </p:txBody>
      </p:sp>
      <p:sp>
        <p:nvSpPr>
          <p:cNvPr id="38" name="TextBox 37">
            <a:extLst>
              <a:ext uri="{FF2B5EF4-FFF2-40B4-BE49-F238E27FC236}">
                <a16:creationId xmlns:a16="http://schemas.microsoft.com/office/drawing/2014/main" id="{6F256DB2-5973-CF94-A298-B8D74DB4E867}"/>
              </a:ext>
            </a:extLst>
          </p:cNvPr>
          <p:cNvSpPr txBox="1"/>
          <p:nvPr/>
        </p:nvSpPr>
        <p:spPr>
          <a:xfrm>
            <a:off x="3861936" y="5854755"/>
            <a:ext cx="1531288"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LocalB</a:t>
            </a:r>
            <a:r>
              <a:rPr lang="en-GB" sz="1800" dirty="0">
                <a:solidFill>
                  <a:schemeClr val="bg1"/>
                </a:solidFill>
                <a:latin typeface="NotesEsa" panose="02000506030000020004" pitchFamily="2" charset="0"/>
              </a:rPr>
              <a:t> - UK</a:t>
            </a:r>
          </a:p>
        </p:txBody>
      </p:sp>
      <p:sp>
        <p:nvSpPr>
          <p:cNvPr id="40" name="TextBox 39">
            <a:extLst>
              <a:ext uri="{FF2B5EF4-FFF2-40B4-BE49-F238E27FC236}">
                <a16:creationId xmlns:a16="http://schemas.microsoft.com/office/drawing/2014/main" id="{3F1C8AD8-EE73-A86F-D7D5-ECB4DDB73BDE}"/>
              </a:ext>
            </a:extLst>
          </p:cNvPr>
          <p:cNvSpPr txBox="1"/>
          <p:nvPr/>
        </p:nvSpPr>
        <p:spPr>
          <a:xfrm>
            <a:off x="3282328" y="1628900"/>
            <a:ext cx="2776618"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Project name / Country</a:t>
            </a:r>
          </a:p>
        </p:txBody>
      </p:sp>
      <p:sp>
        <p:nvSpPr>
          <p:cNvPr id="41" name="TextBox 40">
            <a:extLst>
              <a:ext uri="{FF2B5EF4-FFF2-40B4-BE49-F238E27FC236}">
                <a16:creationId xmlns:a16="http://schemas.microsoft.com/office/drawing/2014/main" id="{53A2B2F4-656E-2A74-4A58-07F4BD34F7E6}"/>
              </a:ext>
            </a:extLst>
          </p:cNvPr>
          <p:cNvSpPr txBox="1"/>
          <p:nvPr/>
        </p:nvSpPr>
        <p:spPr>
          <a:xfrm>
            <a:off x="8835564" y="164621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Solution</a:t>
            </a:r>
          </a:p>
        </p:txBody>
      </p:sp>
      <p:sp>
        <p:nvSpPr>
          <p:cNvPr id="42" name="TextBox 41">
            <a:extLst>
              <a:ext uri="{FF2B5EF4-FFF2-40B4-BE49-F238E27FC236}">
                <a16:creationId xmlns:a16="http://schemas.microsoft.com/office/drawing/2014/main" id="{B41AD7DB-B3FC-ED59-C2B3-A789A4726532}"/>
              </a:ext>
            </a:extLst>
          </p:cNvPr>
          <p:cNvSpPr txBox="1"/>
          <p:nvPr/>
        </p:nvSpPr>
        <p:spPr>
          <a:xfrm>
            <a:off x="6058946" y="162890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Space asset</a:t>
            </a:r>
          </a:p>
        </p:txBody>
      </p:sp>
      <p:cxnSp>
        <p:nvCxnSpPr>
          <p:cNvPr id="43" name="Straight Connector 42">
            <a:extLst>
              <a:ext uri="{FF2B5EF4-FFF2-40B4-BE49-F238E27FC236}">
                <a16:creationId xmlns:a16="http://schemas.microsoft.com/office/drawing/2014/main" id="{21609757-1280-E588-FDAC-13C2C60416BE}"/>
              </a:ext>
            </a:extLst>
          </p:cNvPr>
          <p:cNvCxnSpPr>
            <a:cxnSpLocks/>
          </p:cNvCxnSpPr>
          <p:nvPr/>
        </p:nvCxnSpPr>
        <p:spPr>
          <a:xfrm>
            <a:off x="8454014" y="1628900"/>
            <a:ext cx="0" cy="4328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D523492-541A-780B-F8AB-578A0AA46C7C}"/>
              </a:ext>
            </a:extLst>
          </p:cNvPr>
          <p:cNvSpPr txBox="1"/>
          <p:nvPr/>
        </p:nvSpPr>
        <p:spPr>
          <a:xfrm>
            <a:off x="8512039" y="4850585"/>
            <a:ext cx="3483567" cy="1600438"/>
          </a:xfrm>
          <a:prstGeom prst="rect">
            <a:avLst/>
          </a:prstGeom>
          <a:noFill/>
        </p:spPr>
        <p:txBody>
          <a:bodyPr wrap="square" rtlCol="0">
            <a:spAutoFit/>
          </a:bodyPr>
          <a:lstStyle/>
          <a:p>
            <a:pPr algn="ctr"/>
            <a:r>
              <a:rPr lang="en-GB" sz="1400" dirty="0" err="1">
                <a:solidFill>
                  <a:schemeClr val="bg1"/>
                </a:solidFill>
                <a:latin typeface="NotesEsa" panose="02000506030000020004" pitchFamily="2" charset="0"/>
              </a:rPr>
              <a:t>LocalB</a:t>
            </a:r>
            <a:r>
              <a:rPr lang="en-GB" sz="1400" dirty="0">
                <a:solidFill>
                  <a:schemeClr val="bg1"/>
                </a:solidFill>
                <a:latin typeface="NotesEsa" panose="02000506030000020004" pitchFamily="2" charset="0"/>
              </a:rPr>
              <a:t> encourages tourists to ‘be local’ by connecting them directly and dynamically with vendors where they are visiting. Through a common platform, vendors can dynamically advertise products and services directly to the tourist consumer, indicating location, distance, price and a number of other factors.</a:t>
            </a:r>
          </a:p>
        </p:txBody>
      </p:sp>
      <p:sp>
        <p:nvSpPr>
          <p:cNvPr id="47" name="TextBox 46">
            <a:extLst>
              <a:ext uri="{FF2B5EF4-FFF2-40B4-BE49-F238E27FC236}">
                <a16:creationId xmlns:a16="http://schemas.microsoft.com/office/drawing/2014/main" id="{2C4D194D-96CC-3C33-20BB-6B7C9E54F00C}"/>
              </a:ext>
            </a:extLst>
          </p:cNvPr>
          <p:cNvSpPr txBox="1"/>
          <p:nvPr/>
        </p:nvSpPr>
        <p:spPr>
          <a:xfrm>
            <a:off x="8466285" y="2190321"/>
            <a:ext cx="3541595" cy="1169551"/>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The project aims at the creation of services for the safeguard, conservation, promotion and enjoyment of the cultural heritage by using Space assets, AR and 5G network. Starting in the City of L’Aquila</a:t>
            </a:r>
            <a:endParaRPr lang="en-GB" sz="1600" dirty="0">
              <a:solidFill>
                <a:schemeClr val="bg1"/>
              </a:solidFill>
              <a:latin typeface="NotesEsa" panose="02000506030000020004" pitchFamily="2" charset="0"/>
            </a:endParaRPr>
          </a:p>
        </p:txBody>
      </p:sp>
      <p:sp>
        <p:nvSpPr>
          <p:cNvPr id="55" name="TextBox 54">
            <a:extLst>
              <a:ext uri="{FF2B5EF4-FFF2-40B4-BE49-F238E27FC236}">
                <a16:creationId xmlns:a16="http://schemas.microsoft.com/office/drawing/2014/main" id="{3BF89437-01E6-16D5-E7E0-4C55554BB2E0}"/>
              </a:ext>
            </a:extLst>
          </p:cNvPr>
          <p:cNvSpPr txBox="1"/>
          <p:nvPr/>
        </p:nvSpPr>
        <p:spPr>
          <a:xfrm>
            <a:off x="8480085" y="3444296"/>
            <a:ext cx="3541595" cy="1169551"/>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is a demand-responsive transport solution to improve the viability of public transport in rural areas. It combines a new experience for discovering tourism destinations, with booking bus tickets in rural areas.</a:t>
            </a:r>
          </a:p>
        </p:txBody>
      </p:sp>
      <p:cxnSp>
        <p:nvCxnSpPr>
          <p:cNvPr id="58" name="Straight Connector 57">
            <a:extLst>
              <a:ext uri="{FF2B5EF4-FFF2-40B4-BE49-F238E27FC236}">
                <a16:creationId xmlns:a16="http://schemas.microsoft.com/office/drawing/2014/main" id="{124A2A0A-5964-3036-3C98-A257DAF1507C}"/>
              </a:ext>
            </a:extLst>
          </p:cNvPr>
          <p:cNvCxnSpPr>
            <a:cxnSpLocks/>
          </p:cNvCxnSpPr>
          <p:nvPr/>
        </p:nvCxnSpPr>
        <p:spPr>
          <a:xfrm flipH="1">
            <a:off x="3546116" y="206542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8">
            <a:extLst>
              <a:ext uri="{FF2B5EF4-FFF2-40B4-BE49-F238E27FC236}">
                <a16:creationId xmlns:a16="http://schemas.microsoft.com/office/drawing/2014/main" id="{32A8A023-C29A-229E-20FF-AAE1CD5E2B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7349" y="3675587"/>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A5CDF2AD-50DD-77CF-7446-74FE8A00E2B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94" y="3687797"/>
            <a:ext cx="638223" cy="6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1D8B9D85-C6C9-E925-EE33-F9D581F96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024" y="2362100"/>
            <a:ext cx="1849613" cy="5055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a:extLst>
              <a:ext uri="{FF2B5EF4-FFF2-40B4-BE49-F238E27FC236}">
                <a16:creationId xmlns:a16="http://schemas.microsoft.com/office/drawing/2014/main" id="{908B30A3-90A5-7081-0FBE-6896D392BB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0279" y="2176097"/>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E36708B-ED2C-E22C-C980-3CA6F049FDE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02638" y="2167435"/>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7C58FB43-417E-C1E0-EAE2-A634A1F930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5219" y="2187537"/>
            <a:ext cx="638223" cy="6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F6012D2-8BA0-58A8-8E9C-B6D7FCB9227B}"/>
              </a:ext>
            </a:extLst>
          </p:cNvPr>
          <p:cNvSpPr txBox="1"/>
          <p:nvPr/>
        </p:nvSpPr>
        <p:spPr>
          <a:xfrm>
            <a:off x="7589516" y="2800642"/>
            <a:ext cx="922524" cy="523220"/>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5G and MEC</a:t>
            </a:r>
          </a:p>
        </p:txBody>
      </p:sp>
      <p:sp>
        <p:nvSpPr>
          <p:cNvPr id="18" name="TextBox 17">
            <a:extLst>
              <a:ext uri="{FF2B5EF4-FFF2-40B4-BE49-F238E27FC236}">
                <a16:creationId xmlns:a16="http://schemas.microsoft.com/office/drawing/2014/main" id="{B019FFBF-DE97-EA9A-CA74-B8383D9EBE1E}"/>
              </a:ext>
            </a:extLst>
          </p:cNvPr>
          <p:cNvSpPr txBox="1"/>
          <p:nvPr/>
        </p:nvSpPr>
        <p:spPr>
          <a:xfrm>
            <a:off x="6752613" y="2865179"/>
            <a:ext cx="922524" cy="307777"/>
          </a:xfrm>
          <a:prstGeom prst="rect">
            <a:avLst/>
          </a:prstGeom>
          <a:noFill/>
        </p:spPr>
        <p:txBody>
          <a:bodyPr wrap="square" rtlCol="0">
            <a:spAutoFit/>
          </a:bodyPr>
          <a:lstStyle/>
          <a:p>
            <a:pPr algn="ctr"/>
            <a:r>
              <a:rPr lang="en-GB" sz="1400" dirty="0" err="1">
                <a:solidFill>
                  <a:schemeClr val="bg1"/>
                </a:solidFill>
                <a:latin typeface="NotesEsa" panose="02000506030000020004" pitchFamily="2" charset="0"/>
              </a:rPr>
              <a:t>InSAR</a:t>
            </a:r>
            <a:endParaRPr lang="en-GB" sz="1400" dirty="0">
              <a:solidFill>
                <a:schemeClr val="bg1"/>
              </a:solidFill>
              <a:latin typeface="NotesEsa" panose="02000506030000020004" pitchFamily="2" charset="0"/>
            </a:endParaRPr>
          </a:p>
        </p:txBody>
      </p:sp>
      <p:sp>
        <p:nvSpPr>
          <p:cNvPr id="20" name="TextBox 19">
            <a:extLst>
              <a:ext uri="{FF2B5EF4-FFF2-40B4-BE49-F238E27FC236}">
                <a16:creationId xmlns:a16="http://schemas.microsoft.com/office/drawing/2014/main" id="{5125019C-21E0-31A1-C290-A48E3A476469}"/>
              </a:ext>
            </a:extLst>
          </p:cNvPr>
          <p:cNvSpPr txBox="1"/>
          <p:nvPr/>
        </p:nvSpPr>
        <p:spPr>
          <a:xfrm>
            <a:off x="5925151" y="2853759"/>
            <a:ext cx="922524" cy="307777"/>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GNSS</a:t>
            </a:r>
          </a:p>
        </p:txBody>
      </p:sp>
      <p:pic>
        <p:nvPicPr>
          <p:cNvPr id="5124" name="Picture 4">
            <a:extLst>
              <a:ext uri="{FF2B5EF4-FFF2-40B4-BE49-F238E27FC236}">
                <a16:creationId xmlns:a16="http://schemas.microsoft.com/office/drawing/2014/main" id="{05584040-A4A2-41A7-74C9-824C63D73D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3674" y="3296466"/>
            <a:ext cx="1452204" cy="14522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2AA8981-062F-9432-6B1F-2EBBE79EDB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0072" y="4852160"/>
            <a:ext cx="809504" cy="9570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a:extLst>
              <a:ext uri="{FF2B5EF4-FFF2-40B4-BE49-F238E27FC236}">
                <a16:creationId xmlns:a16="http://schemas.microsoft.com/office/drawing/2014/main" id="{37961E65-B248-7BBE-E82B-C3559991A1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5218" y="4986220"/>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EAFF6170-A473-07D2-8D5B-EB917CA065BB}"/>
              </a:ext>
            </a:extLst>
          </p:cNvPr>
          <p:cNvSpPr txBox="1"/>
          <p:nvPr/>
        </p:nvSpPr>
        <p:spPr>
          <a:xfrm>
            <a:off x="6650401" y="5669501"/>
            <a:ext cx="922524" cy="307777"/>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GNSS</a:t>
            </a:r>
          </a:p>
        </p:txBody>
      </p:sp>
    </p:spTree>
    <p:extLst>
      <p:ext uri="{BB962C8B-B14F-4D97-AF65-F5344CB8AC3E}">
        <p14:creationId xmlns:p14="http://schemas.microsoft.com/office/powerpoint/2010/main" val="2685394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354318" y="3106748"/>
            <a:ext cx="11137375" cy="1578672"/>
          </a:xfrm>
        </p:spPr>
        <p:txBody>
          <a:bodyPr/>
          <a:lstStyle/>
          <a:p>
            <a:pPr algn="ctr"/>
            <a:r>
              <a:rPr lang="en-US" dirty="0"/>
              <a:t>How can I apply?</a:t>
            </a:r>
            <a:endParaRPr lang="en-GB" dirty="0"/>
          </a:p>
        </p:txBody>
      </p:sp>
      <p:pic>
        <p:nvPicPr>
          <p:cNvPr id="5" name="Picture 4" descr="A person standing in front of a planet&#10;&#10;Description automatically generated">
            <a:extLst>
              <a:ext uri="{FF2B5EF4-FFF2-40B4-BE49-F238E27FC236}">
                <a16:creationId xmlns:a16="http://schemas.microsoft.com/office/drawing/2014/main" id="{D191AA04-C042-A5EE-C591-04653EBF0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195" y="-292860"/>
            <a:ext cx="8341093" cy="4691865"/>
          </a:xfrm>
          <a:prstGeom prst="rect">
            <a:avLst/>
          </a:prstGeom>
        </p:spPr>
      </p:pic>
    </p:spTree>
    <p:extLst>
      <p:ext uri="{BB962C8B-B14F-4D97-AF65-F5344CB8AC3E}">
        <p14:creationId xmlns:p14="http://schemas.microsoft.com/office/powerpoint/2010/main" val="269907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2688997" cy="544285"/>
          </a:xfrm>
          <a:prstGeom prst="rect">
            <a:avLst/>
          </a:prstGeom>
          <a:solidFill>
            <a:srgbClr val="00BAAD"/>
          </a:solidFill>
          <a:ln>
            <a:solidFill>
              <a:srgbClr val="00BAAD"/>
            </a:solidFill>
          </a:ln>
        </p:spPr>
        <p:txBody>
          <a:bodyPr vert="horz" lIns="161967" tIns="95650" rIns="161967" bIns="70144" rtlCol="0" anchor="ctr">
            <a:normAutofit fontScale="85000" lnSpcReduction="1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a:solidFill>
                  <a:schemeClr val="bg1"/>
                </a:solidFill>
                <a:latin typeface="NotesEsa" panose="02000506030000020004" pitchFamily="2" charset="0"/>
              </a:rPr>
              <a:t>Who can </a:t>
            </a:r>
            <a:r>
              <a:rPr lang="es-ES" sz="2800" dirty="0" err="1">
                <a:solidFill>
                  <a:schemeClr val="bg1"/>
                </a:solidFill>
                <a:latin typeface="NotesEsa" panose="02000506030000020004" pitchFamily="2" charset="0"/>
              </a:rPr>
              <a:t>apply</a:t>
            </a:r>
            <a:r>
              <a:rPr lang="es-ES" sz="2800" dirty="0">
                <a:solidFill>
                  <a:schemeClr val="bg1"/>
                </a:solidFill>
                <a:latin typeface="NotesEsa" panose="02000506030000020004" pitchFamily="2" charset="0"/>
              </a:rPr>
              <a:t>?</a:t>
            </a:r>
          </a:p>
        </p:txBody>
      </p:sp>
      <p:sp>
        <p:nvSpPr>
          <p:cNvPr id="5" name="Content Placeholder 5">
            <a:extLst>
              <a:ext uri="{FF2B5EF4-FFF2-40B4-BE49-F238E27FC236}">
                <a16:creationId xmlns:a16="http://schemas.microsoft.com/office/drawing/2014/main" id="{88C7BA5E-FAB2-8512-51B3-F7EE4383C218}"/>
              </a:ext>
            </a:extLst>
          </p:cNvPr>
          <p:cNvSpPr txBox="1">
            <a:spLocks/>
          </p:cNvSpPr>
          <p:nvPr/>
        </p:nvSpPr>
        <p:spPr>
          <a:xfrm>
            <a:off x="114882" y="930553"/>
            <a:ext cx="8789632" cy="52089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2000" dirty="0">
                <a:solidFill>
                  <a:schemeClr val="bg1"/>
                </a:solidFill>
                <a:latin typeface="NotesEsa" panose="02000506030000020004" pitchFamily="2" charset="0"/>
                <a:cs typeface="Arial" panose="020B0604020202020204" pitchFamily="34" charset="0"/>
              </a:rPr>
              <a:t>ESA will support Feasibility Studies and Demonstration Projects. </a:t>
            </a:r>
            <a:r>
              <a:rPr lang="en-GB" sz="2000" dirty="0">
                <a:solidFill>
                  <a:schemeClr val="bg1"/>
                </a:solidFill>
                <a:latin typeface="NotesEsa" panose="02000506030000020004" pitchFamily="2" charset="0"/>
                <a:cs typeface="Arial" panose="020B0604020202020204" pitchFamily="34" charset="0"/>
                <a:hlinkClick r:id="rId3"/>
              </a:rPr>
              <a:t>https://business.esa.int/funding/space-for-tourism</a:t>
            </a:r>
            <a:endParaRPr lang="en-GB" sz="2000" dirty="0">
              <a:solidFill>
                <a:schemeClr val="bg1"/>
              </a:solidFill>
              <a:latin typeface="NotesEsa" panose="02000506030000020004" pitchFamily="2" charset="0"/>
              <a:cs typeface="Arial" panose="020B0604020202020204" pitchFamily="34" charset="0"/>
            </a:endParaRPr>
          </a:p>
          <a:p>
            <a:pPr algn="just"/>
            <a:endParaRPr lang="en-GB" sz="2000" dirty="0">
              <a:solidFill>
                <a:schemeClr val="bg1"/>
              </a:solidFill>
              <a:latin typeface="NotesEsa" panose="02000506030000020004" pitchFamily="2" charset="0"/>
              <a:cs typeface="Arial" panose="020B0604020202020204" pitchFamily="34" charset="0"/>
            </a:endParaRPr>
          </a:p>
          <a:p>
            <a:pPr algn="just"/>
            <a:r>
              <a:rPr lang="en-GB" sz="2000" dirty="0">
                <a:solidFill>
                  <a:schemeClr val="bg1"/>
                </a:solidFill>
                <a:latin typeface="NotesEsa" panose="02000506030000020004" pitchFamily="2" charset="0"/>
                <a:cs typeface="Arial" panose="020B0604020202020204" pitchFamily="34" charset="0"/>
              </a:rPr>
              <a:t>To be eligible for funding, your team must be based in one of the following countries: </a:t>
            </a:r>
            <a:r>
              <a:rPr lang="en-GB" sz="2000" i="1" dirty="0">
                <a:solidFill>
                  <a:schemeClr val="bg1"/>
                </a:solidFill>
                <a:latin typeface="NotesEsa" panose="02000506030000020004" pitchFamily="2" charset="0"/>
                <a:cs typeface="Arial" panose="020B0604020202020204" pitchFamily="34" charset="0"/>
              </a:rPr>
              <a:t>Austria, Belgium, Czech Republic, Denmark, Estonia, Finland, France, Germany, Hungary, Ireland, Italy, Luxembourg, the Netherlands,  Norway, Poland, Portugal, Romania, Sweden and the United Kingdom. </a:t>
            </a:r>
          </a:p>
          <a:p>
            <a:pPr algn="just"/>
            <a:endParaRPr lang="en-GB" sz="2000" i="1" dirty="0">
              <a:solidFill>
                <a:schemeClr val="bg1"/>
              </a:solidFill>
              <a:latin typeface="NotesEsa" panose="02000506030000020004" pitchFamily="2" charset="0"/>
              <a:cs typeface="Arial" panose="020B0604020202020204" pitchFamily="34" charset="0"/>
            </a:endParaRPr>
          </a:p>
          <a:p>
            <a:pPr algn="just"/>
            <a:r>
              <a:rPr lang="en-GB" sz="2000" dirty="0">
                <a:solidFill>
                  <a:schemeClr val="bg1"/>
                </a:solidFill>
                <a:latin typeface="NotesEsa" panose="02000506030000020004" pitchFamily="2" charset="0"/>
                <a:cs typeface="Arial" panose="020B0604020202020204" pitchFamily="34" charset="0"/>
              </a:rPr>
              <a:t>If you are considering applying, you must inform your </a:t>
            </a:r>
            <a:r>
              <a:rPr lang="en-GB" sz="2000" dirty="0">
                <a:solidFill>
                  <a:schemeClr val="accent3"/>
                </a:solidFill>
                <a:latin typeface="NotesEsa" panose="02000506030000020004" pitchFamily="2" charset="0"/>
                <a:cs typeface="Arial" panose="020B0604020202020204" pitchFamily="34" charset="0"/>
              </a:rPr>
              <a:t>National Delegation to obtain a letter of authorisation</a:t>
            </a:r>
            <a:r>
              <a:rPr lang="en-GB" sz="2000" dirty="0">
                <a:solidFill>
                  <a:schemeClr val="bg1"/>
                </a:solidFill>
                <a:latin typeface="NotesEsa" panose="02000506030000020004" pitchFamily="2" charset="0"/>
                <a:cs typeface="Arial" panose="020B0604020202020204" pitchFamily="34" charset="0"/>
              </a:rPr>
              <a:t> allowing the funding of the proposed activity. Contact details of each National Delegate can be found here </a:t>
            </a:r>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rPr>
              <a:t> </a:t>
            </a:r>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hlinkClick r:id="rId4"/>
              </a:rPr>
              <a:t>https://business.esa.int/national-delegations</a:t>
            </a:r>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rPr>
              <a:t>ESA will bear up to 50% of the eligible total project or study costs. Micro, small and medium-sized enterprises or research institutions can be funded up to 80% depending on the funding level authorised by the related National Delegation(s).</a:t>
            </a:r>
          </a:p>
          <a:p>
            <a:pPr algn="just"/>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marL="0" indent="0" algn="just">
              <a:buNone/>
            </a:pPr>
            <a:endParaRPr lang="en-GB" sz="2000" b="1" dirty="0">
              <a:solidFill>
                <a:schemeClr val="bg1"/>
              </a:solidFill>
              <a:latin typeface="NotesEsa" panose="02000506030000020004" pitchFamily="2" charset="0"/>
              <a:cs typeface="Arial" panose="020B0604020202020204" pitchFamily="34" charset="0"/>
            </a:endParaRPr>
          </a:p>
          <a:p>
            <a:pPr marL="0" indent="0" algn="just">
              <a:buNone/>
            </a:pPr>
            <a:br>
              <a:rPr lang="en-GB" sz="1800" dirty="0">
                <a:solidFill>
                  <a:schemeClr val="bg1"/>
                </a:solidFill>
                <a:latin typeface="NotesEsa" panose="02000506030000020004" pitchFamily="2" charset="0"/>
                <a:cs typeface="Arial" panose="020B0604020202020204" pitchFamily="34" charset="0"/>
              </a:rPr>
            </a:br>
            <a:br>
              <a:rPr lang="en-GB" sz="1800" dirty="0">
                <a:solidFill>
                  <a:schemeClr val="bg1"/>
                </a:solidFill>
                <a:latin typeface="NotesEsa" panose="02000506030000020004" pitchFamily="2" charset="0"/>
                <a:cs typeface="Arial" panose="020B0604020202020204" pitchFamily="34" charset="0"/>
              </a:rPr>
            </a:br>
            <a:endParaRPr lang="en-GB" sz="1800" dirty="0">
              <a:solidFill>
                <a:schemeClr val="bg1"/>
              </a:solidFill>
              <a:latin typeface="NotesEsa" panose="02000506030000020004" pitchFamily="2" charset="0"/>
              <a:ea typeface="Georgia" panose="02040502050405020303" pitchFamily="18" charset="0"/>
            </a:endParaRPr>
          </a:p>
          <a:p>
            <a:pPr marL="0" indent="0" algn="just" defTabSz="914103">
              <a:spcBef>
                <a:spcPts val="1000"/>
              </a:spcBef>
              <a:buNone/>
            </a:pPr>
            <a:r>
              <a:rPr lang="en-GB" sz="1800" dirty="0">
                <a:solidFill>
                  <a:schemeClr val="bg1"/>
                </a:solidFill>
                <a:latin typeface="NotesEsa" panose="02000506030000020004" pitchFamily="2" charset="0"/>
                <a:cs typeface="Arial" panose="020B0604020202020204" pitchFamily="34" charset="0"/>
              </a:rPr>
              <a:t> </a:t>
            </a:r>
            <a:endParaRPr lang="en-GB" sz="1400" dirty="0">
              <a:solidFill>
                <a:schemeClr val="bg1"/>
              </a:solidFill>
              <a:latin typeface="NotesEsa" panose="02000506030000020004" pitchFamily="2" charset="0"/>
              <a:cs typeface="Arial" panose="020B0604020202020204" pitchFamily="34" charset="0"/>
            </a:endParaRPr>
          </a:p>
          <a:p>
            <a:pPr marL="0" indent="0" algn="just" defTabSz="914103">
              <a:spcBef>
                <a:spcPts val="1000"/>
              </a:spcBef>
              <a:buNone/>
            </a:pPr>
            <a:endParaRPr lang="en-GB" sz="1800" dirty="0">
              <a:solidFill>
                <a:schemeClr val="bg1"/>
              </a:solidFill>
              <a:latin typeface="Arial" panose="020B0604020202020204" pitchFamily="34" charset="0"/>
              <a:cs typeface="Arial" panose="020B0604020202020204" pitchFamily="34" charset="0"/>
            </a:endParaRPr>
          </a:p>
        </p:txBody>
      </p:sp>
      <p:pic>
        <p:nvPicPr>
          <p:cNvPr id="3" name="Picture 2" descr="A group of people hiking on a mountain&#10;&#10;Description automatically generated">
            <a:extLst>
              <a:ext uri="{FF2B5EF4-FFF2-40B4-BE49-F238E27FC236}">
                <a16:creationId xmlns:a16="http://schemas.microsoft.com/office/drawing/2014/main" id="{8410B387-E23D-6D2C-9B65-6D74374F9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5146" y="1829746"/>
            <a:ext cx="2817341" cy="1878227"/>
          </a:xfrm>
          <a:prstGeom prst="rect">
            <a:avLst/>
          </a:prstGeom>
        </p:spPr>
      </p:pic>
      <p:pic>
        <p:nvPicPr>
          <p:cNvPr id="8" name="Picture 7" descr="A person wearing a face mask taking a selfie&#10;&#10;Description automatically generated">
            <a:extLst>
              <a:ext uri="{FF2B5EF4-FFF2-40B4-BE49-F238E27FC236}">
                <a16:creationId xmlns:a16="http://schemas.microsoft.com/office/drawing/2014/main" id="{0E0B7BA4-4932-A962-CE4E-1F759BFBF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5148" y="3707973"/>
            <a:ext cx="2817340" cy="1878227"/>
          </a:xfrm>
          <a:prstGeom prst="rect">
            <a:avLst/>
          </a:prstGeom>
        </p:spPr>
      </p:pic>
    </p:spTree>
    <p:extLst>
      <p:ext uri="{BB962C8B-B14F-4D97-AF65-F5344CB8AC3E}">
        <p14:creationId xmlns:p14="http://schemas.microsoft.com/office/powerpoint/2010/main" val="61018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2688997" cy="544285"/>
          </a:xfrm>
          <a:prstGeom prst="rect">
            <a:avLst/>
          </a:prstGeom>
          <a:solidFill>
            <a:srgbClr val="00BAAD"/>
          </a:solidFill>
          <a:ln>
            <a:solidFill>
              <a:srgbClr val="00BAAD"/>
            </a:solidFill>
          </a:ln>
        </p:spPr>
        <p:txBody>
          <a:bodyPr vert="horz" lIns="161967" tIns="95650" rIns="161967" bIns="70144" rtlCol="0" anchor="ctr">
            <a:normAutofit fontScale="85000" lnSpcReduction="1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How</a:t>
            </a:r>
            <a:r>
              <a:rPr lang="es-ES" sz="2800" dirty="0">
                <a:solidFill>
                  <a:schemeClr val="bg1"/>
                </a:solidFill>
                <a:latin typeface="NotesEsa" panose="02000506030000020004" pitchFamily="2" charset="0"/>
              </a:rPr>
              <a:t> can </a:t>
            </a:r>
            <a:r>
              <a:rPr lang="es-ES" sz="2800" dirty="0" err="1">
                <a:solidFill>
                  <a:schemeClr val="bg1"/>
                </a:solidFill>
                <a:latin typeface="NotesEsa" panose="02000506030000020004" pitchFamily="2" charset="0"/>
              </a:rPr>
              <a:t>apply</a:t>
            </a:r>
            <a:r>
              <a:rPr lang="es-ES" sz="2800" dirty="0">
                <a:solidFill>
                  <a:schemeClr val="bg1"/>
                </a:solidFill>
                <a:latin typeface="NotesEsa" panose="02000506030000020004" pitchFamily="2" charset="0"/>
              </a:rPr>
              <a:t>?</a:t>
            </a:r>
          </a:p>
        </p:txBody>
      </p:sp>
      <p:sp>
        <p:nvSpPr>
          <p:cNvPr id="5" name="Content Placeholder 5">
            <a:extLst>
              <a:ext uri="{FF2B5EF4-FFF2-40B4-BE49-F238E27FC236}">
                <a16:creationId xmlns:a16="http://schemas.microsoft.com/office/drawing/2014/main" id="{88C7BA5E-FAB2-8512-51B3-F7EE4383C218}"/>
              </a:ext>
            </a:extLst>
          </p:cNvPr>
          <p:cNvSpPr txBox="1">
            <a:spLocks/>
          </p:cNvSpPr>
          <p:nvPr/>
        </p:nvSpPr>
        <p:spPr>
          <a:xfrm>
            <a:off x="114882" y="930553"/>
            <a:ext cx="8789632" cy="52089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2200" b="1" dirty="0">
                <a:solidFill>
                  <a:schemeClr val="bg1"/>
                </a:solidFill>
                <a:latin typeface="NotesEsa" panose="02000506030000020004" pitchFamily="2" charset="0"/>
                <a:cs typeface="Arial" panose="020B0604020202020204" pitchFamily="34" charset="0"/>
              </a:rPr>
              <a:t>1. Register your team on ESA-STAR </a:t>
            </a:r>
            <a:r>
              <a:rPr lang="en-GB" sz="2200" b="1" dirty="0">
                <a:solidFill>
                  <a:schemeClr val="accent3"/>
                </a:solidFill>
                <a:latin typeface="NotesEsa" panose="02000506030000020004" pitchFamily="2" charset="0"/>
                <a:cs typeface="Arial" panose="020B0604020202020204" pitchFamily="34" charset="0"/>
              </a:rPr>
              <a:t>registration</a:t>
            </a:r>
            <a:r>
              <a:rPr lang="en-GB" sz="2200" b="1" dirty="0">
                <a:solidFill>
                  <a:schemeClr val="bg1"/>
                </a:solidFill>
                <a:latin typeface="NotesEsa" panose="02000506030000020004" pitchFamily="2" charset="0"/>
                <a:cs typeface="Arial" panose="020B0604020202020204" pitchFamily="34" charset="0"/>
              </a:rPr>
              <a:t> today!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rPr>
              <a:t>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hlinkClick r:id="rId2"/>
              </a:rPr>
              <a:t>Click here</a:t>
            </a:r>
            <a:endParaRPr lang="en-GB" sz="2200" b="1" dirty="0">
              <a:solidFill>
                <a:schemeClr val="bg1"/>
              </a:solidFill>
              <a:latin typeface="NotesEsa" panose="02000506030000020004" pitchFamily="2" charset="0"/>
              <a:cs typeface="Arial" panose="020B0604020202020204" pitchFamily="34" charset="0"/>
            </a:endParaRPr>
          </a:p>
          <a:p>
            <a:pPr algn="just"/>
            <a:r>
              <a:rPr lang="en-GB" sz="2200" b="1" dirty="0">
                <a:solidFill>
                  <a:schemeClr val="bg1"/>
                </a:solidFill>
                <a:latin typeface="NotesEsa" panose="02000506030000020004" pitchFamily="2" charset="0"/>
                <a:cs typeface="Arial" panose="020B0604020202020204" pitchFamily="34" charset="0"/>
              </a:rPr>
              <a:t>2. Access </a:t>
            </a:r>
            <a:r>
              <a:rPr lang="en-GB" sz="2200" dirty="0">
                <a:solidFill>
                  <a:schemeClr val="bg1"/>
                </a:solidFill>
                <a:latin typeface="NotesEsa" panose="02000506030000020004" pitchFamily="2" charset="0"/>
                <a:cs typeface="Arial" panose="020B0604020202020204" pitchFamily="34" charset="0"/>
                <a:hlinkClick r:id="rId3"/>
              </a:rPr>
              <a:t>https://business.esa.int/funding/space-for-tourism</a:t>
            </a:r>
            <a:r>
              <a:rPr lang="en-GB" sz="2200" dirty="0">
                <a:solidFill>
                  <a:schemeClr val="bg1"/>
                </a:solidFill>
                <a:latin typeface="NotesEsa" panose="02000506030000020004" pitchFamily="2" charset="0"/>
                <a:cs typeface="Arial" panose="020B0604020202020204" pitchFamily="34" charset="0"/>
              </a:rPr>
              <a:t>. Scroll down to the ‘Downloads’ section of this webpage to download all of the official documents.</a:t>
            </a:r>
          </a:p>
          <a:p>
            <a:pPr algn="just"/>
            <a:endPar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rPr>
              <a:t>3. Download the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hlinkClick r:id="rId4"/>
              </a:rPr>
              <a:t>Activity Pitch Questionnaire template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rPr>
              <a:t>and Submit your pitch as instructed in the Activity Pitch Questionnaire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hlinkClick r:id="rId5"/>
              </a:rPr>
              <a:t>guidelines</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rPr>
              <a:t>, through the form online.​</a:t>
            </a:r>
          </a:p>
          <a:p>
            <a:pPr algn="just"/>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rPr>
              <a:t>4. ESA will evaluate your pitch. If the pitches are positively evaluated will be invited to prepare an Outline Proposal and then a Full Proposal. Teams must obtain a Letter of Authorisation from their respective National Delegation before submitting a Full Proposal. Contact details of each National Delegate can be found here  </a:t>
            </a:r>
            <a:r>
              <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hlinkClick r:id="rId6"/>
              </a:rPr>
              <a:t>Click here</a:t>
            </a:r>
            <a:endParaRPr lang="en-GB" sz="2200" b="1"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000" b="1"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marL="0" indent="0" algn="just">
              <a:buNone/>
            </a:pPr>
            <a:br>
              <a:rPr lang="en-GB" sz="1800" dirty="0">
                <a:solidFill>
                  <a:schemeClr val="bg1"/>
                </a:solidFill>
                <a:latin typeface="NotesEsa" panose="02000506030000020004" pitchFamily="2" charset="0"/>
                <a:cs typeface="Arial" panose="020B0604020202020204" pitchFamily="34" charset="0"/>
              </a:rPr>
            </a:br>
            <a:br>
              <a:rPr lang="en-GB" sz="1800" dirty="0">
                <a:solidFill>
                  <a:schemeClr val="bg1"/>
                </a:solidFill>
                <a:latin typeface="NotesEsa" panose="02000506030000020004" pitchFamily="2" charset="0"/>
                <a:cs typeface="Arial" panose="020B0604020202020204" pitchFamily="34" charset="0"/>
              </a:rPr>
            </a:br>
            <a:endParaRPr lang="en-GB" sz="1800" dirty="0">
              <a:solidFill>
                <a:schemeClr val="bg1"/>
              </a:solidFill>
              <a:latin typeface="NotesEsa" panose="02000506030000020004" pitchFamily="2" charset="0"/>
              <a:ea typeface="Georgia" panose="02040502050405020303" pitchFamily="18" charset="0"/>
            </a:endParaRPr>
          </a:p>
          <a:p>
            <a:pPr marL="0" indent="0" algn="just" defTabSz="914103">
              <a:spcBef>
                <a:spcPts val="1000"/>
              </a:spcBef>
              <a:buNone/>
            </a:pPr>
            <a:r>
              <a:rPr lang="en-GB" sz="1800" dirty="0">
                <a:solidFill>
                  <a:schemeClr val="bg1"/>
                </a:solidFill>
                <a:latin typeface="NotesEsa" panose="02000506030000020004" pitchFamily="2" charset="0"/>
                <a:cs typeface="Arial" panose="020B0604020202020204" pitchFamily="34" charset="0"/>
              </a:rPr>
              <a:t> </a:t>
            </a:r>
            <a:endParaRPr lang="en-GB" sz="1400" dirty="0">
              <a:solidFill>
                <a:schemeClr val="bg1"/>
              </a:solidFill>
              <a:latin typeface="NotesEsa" panose="02000506030000020004" pitchFamily="2" charset="0"/>
              <a:cs typeface="Arial" panose="020B0604020202020204" pitchFamily="34" charset="0"/>
            </a:endParaRPr>
          </a:p>
          <a:p>
            <a:pPr marL="0" indent="0" algn="just" defTabSz="914103">
              <a:spcBef>
                <a:spcPts val="1000"/>
              </a:spcBef>
              <a:buNone/>
            </a:pPr>
            <a:endParaRPr lang="en-GB" sz="1800" dirty="0">
              <a:solidFill>
                <a:schemeClr val="bg1"/>
              </a:solidFill>
              <a:latin typeface="Arial" panose="020B0604020202020204" pitchFamily="34" charset="0"/>
              <a:cs typeface="Arial" panose="020B0604020202020204" pitchFamily="34" charset="0"/>
            </a:endParaRPr>
          </a:p>
        </p:txBody>
      </p:sp>
      <p:pic>
        <p:nvPicPr>
          <p:cNvPr id="3" name="Picture 2" descr="A person wearing virtual reality goggles&#10;&#10;Description automatically generated">
            <a:extLst>
              <a:ext uri="{FF2B5EF4-FFF2-40B4-BE49-F238E27FC236}">
                <a16:creationId xmlns:a16="http://schemas.microsoft.com/office/drawing/2014/main" id="{17BF75B9-ADA9-321D-61AC-D8F7390580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849" y="1587843"/>
            <a:ext cx="2761468" cy="1841157"/>
          </a:xfrm>
          <a:prstGeom prst="rect">
            <a:avLst/>
          </a:prstGeom>
        </p:spPr>
      </p:pic>
      <p:pic>
        <p:nvPicPr>
          <p:cNvPr id="8" name="Picture 7" descr="A view of a river through a tent&#10;&#10;Description automatically generated">
            <a:extLst>
              <a:ext uri="{FF2B5EF4-FFF2-40B4-BE49-F238E27FC236}">
                <a16:creationId xmlns:a16="http://schemas.microsoft.com/office/drawing/2014/main" id="{B604B7E0-F103-1AFF-D55E-D40C3AF39E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581" y="3486525"/>
            <a:ext cx="2761736" cy="1841157"/>
          </a:xfrm>
          <a:prstGeom prst="rect">
            <a:avLst/>
          </a:prstGeom>
        </p:spPr>
      </p:pic>
      <p:pic>
        <p:nvPicPr>
          <p:cNvPr id="10" name="Picture 9">
            <a:extLst>
              <a:ext uri="{FF2B5EF4-FFF2-40B4-BE49-F238E27FC236}">
                <a16:creationId xmlns:a16="http://schemas.microsoft.com/office/drawing/2014/main" id="{769F56A6-B6BF-A520-8EF2-F595FA31CBBF}"/>
              </a:ext>
            </a:extLst>
          </p:cNvPr>
          <p:cNvPicPr>
            <a:picLocks noChangeAspect="1"/>
          </p:cNvPicPr>
          <p:nvPr/>
        </p:nvPicPr>
        <p:blipFill>
          <a:blip r:embed="rId9"/>
          <a:stretch>
            <a:fillRect/>
          </a:stretch>
        </p:blipFill>
        <p:spPr>
          <a:xfrm>
            <a:off x="2648450" y="2331847"/>
            <a:ext cx="3098194" cy="947381"/>
          </a:xfrm>
          <a:prstGeom prst="rect">
            <a:avLst/>
          </a:prstGeom>
          <a:ln w="57150">
            <a:solidFill>
              <a:srgbClr val="FFC000"/>
            </a:solidFill>
          </a:ln>
        </p:spPr>
      </p:pic>
    </p:spTree>
    <p:extLst>
      <p:ext uri="{BB962C8B-B14F-4D97-AF65-F5344CB8AC3E}">
        <p14:creationId xmlns:p14="http://schemas.microsoft.com/office/powerpoint/2010/main" val="350167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3265941" cy="544285"/>
          </a:xfrm>
          <a:prstGeom prst="rect">
            <a:avLst/>
          </a:prstGeom>
          <a:solidFill>
            <a:srgbClr val="00BAAD"/>
          </a:solidFill>
          <a:ln>
            <a:solidFill>
              <a:srgbClr val="00BAAD"/>
            </a:solidFill>
          </a:ln>
        </p:spPr>
        <p:txBody>
          <a:bodyPr vert="horz" lIns="161967" tIns="95650" rIns="161967" bIns="70144" rtlCol="0" anchor="ctr">
            <a:normAutofit fontScale="70000" lnSpcReduction="2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Before</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applying</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check</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that</a:t>
            </a:r>
            <a:endParaRPr lang="es-ES" sz="2800" dirty="0">
              <a:solidFill>
                <a:schemeClr val="bg1"/>
              </a:solidFill>
              <a:latin typeface="NotesEsa" panose="02000506030000020004" pitchFamily="2" charset="0"/>
            </a:endParaRPr>
          </a:p>
        </p:txBody>
      </p:sp>
      <p:sp>
        <p:nvSpPr>
          <p:cNvPr id="21" name="Content Placeholder 5">
            <a:extLst>
              <a:ext uri="{FF2B5EF4-FFF2-40B4-BE49-F238E27FC236}">
                <a16:creationId xmlns:a16="http://schemas.microsoft.com/office/drawing/2014/main" id="{B8A3274D-5F5E-CD04-EB7C-D6891D24250F}"/>
              </a:ext>
            </a:extLst>
          </p:cNvPr>
          <p:cNvSpPr txBox="1">
            <a:spLocks/>
          </p:cNvSpPr>
          <p:nvPr/>
        </p:nvSpPr>
        <p:spPr>
          <a:xfrm>
            <a:off x="315310" y="1267997"/>
            <a:ext cx="6692456" cy="465383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800" dirty="0">
                <a:solidFill>
                  <a:schemeClr val="bg1"/>
                </a:solidFill>
                <a:latin typeface="NotesEsa" panose="02000506030000020004" pitchFamily="2" charset="0"/>
                <a:cs typeface="Arial" panose="020B0604020202020204" pitchFamily="34" charset="0"/>
              </a:rPr>
              <a:t>1. Your team is proposing a service that could become operational in</a:t>
            </a:r>
          </a:p>
          <a:p>
            <a:pPr marL="0" indent="0">
              <a:buNone/>
            </a:pPr>
            <a:r>
              <a:rPr lang="en-GB" sz="1800" dirty="0">
                <a:solidFill>
                  <a:schemeClr val="bg1"/>
                </a:solidFill>
                <a:latin typeface="NotesEsa" panose="02000506030000020004" pitchFamily="2" charset="0"/>
                <a:cs typeface="Arial" panose="020B0604020202020204" pitchFamily="34" charset="0"/>
              </a:rPr>
              <a:t>the near future (1-4 years).</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2. Your idea tackles a challenge relating to the Tourism sector.</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3. Your idea uses satellite data or space technology (e.g. satellite</a:t>
            </a:r>
          </a:p>
          <a:p>
            <a:pPr marL="0" indent="0">
              <a:buNone/>
            </a:pPr>
            <a:r>
              <a:rPr lang="en-GB" sz="1800" dirty="0">
                <a:solidFill>
                  <a:schemeClr val="bg1"/>
                </a:solidFill>
                <a:latin typeface="NotesEsa" panose="02000506030000020004" pitchFamily="2" charset="0"/>
                <a:cs typeface="Arial" panose="020B0604020202020204" pitchFamily="34" charset="0"/>
              </a:rPr>
              <a:t>communication, earth observation or navigation).</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4. Your team is eligible for funding and has attained a letter of</a:t>
            </a:r>
          </a:p>
          <a:p>
            <a:pPr marL="0" indent="0">
              <a:buNone/>
            </a:pPr>
            <a:r>
              <a:rPr lang="en-GB" sz="1800" dirty="0">
                <a:solidFill>
                  <a:schemeClr val="bg1"/>
                </a:solidFill>
                <a:latin typeface="NotesEsa" panose="02000506030000020004" pitchFamily="2" charset="0"/>
                <a:cs typeface="Arial" panose="020B0604020202020204" pitchFamily="34" charset="0"/>
              </a:rPr>
              <a:t>authorisation from the National Delegate (if applicable).</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5. There is a market for your service and potential users/customers</a:t>
            </a:r>
          </a:p>
          <a:p>
            <a:pPr marL="0" indent="0">
              <a:buNone/>
            </a:pPr>
            <a:r>
              <a:rPr lang="en-GB" sz="1800" dirty="0">
                <a:solidFill>
                  <a:schemeClr val="bg1"/>
                </a:solidFill>
                <a:latin typeface="NotesEsa" panose="02000506030000020004" pitchFamily="2" charset="0"/>
                <a:cs typeface="Arial" panose="020B0604020202020204" pitchFamily="34" charset="0"/>
              </a:rPr>
              <a:t>will be involved during the activity.</a:t>
            </a:r>
            <a:br>
              <a:rPr lang="en-GB" sz="1600" dirty="0">
                <a:solidFill>
                  <a:schemeClr val="bg1"/>
                </a:solidFill>
                <a:latin typeface="NotesEsa" panose="02000506030000020004" pitchFamily="2" charset="0"/>
                <a:cs typeface="Arial" panose="020B0604020202020204" pitchFamily="34" charset="0"/>
              </a:rPr>
            </a:br>
            <a:br>
              <a:rPr lang="en-GB" sz="1600" dirty="0">
                <a:solidFill>
                  <a:schemeClr val="bg1"/>
                </a:solidFill>
                <a:latin typeface="NotesEsa" panose="02000506030000020004" pitchFamily="2" charset="0"/>
                <a:cs typeface="Arial" panose="020B0604020202020204" pitchFamily="34" charset="0"/>
              </a:rPr>
            </a:br>
            <a:endParaRPr lang="en-GB" sz="1600" dirty="0">
              <a:solidFill>
                <a:schemeClr val="bg1"/>
              </a:solidFill>
              <a:latin typeface="NotesEsa" panose="02000506030000020004" pitchFamily="2" charset="0"/>
              <a:ea typeface="Georgia" panose="02040502050405020303" pitchFamily="18" charset="0"/>
            </a:endParaRPr>
          </a:p>
          <a:p>
            <a:pPr marL="0" indent="0" defTabSz="914103">
              <a:spcBef>
                <a:spcPts val="1000"/>
              </a:spcBef>
              <a:buNone/>
            </a:pPr>
            <a:r>
              <a:rPr lang="en-GB" sz="1600" dirty="0">
                <a:solidFill>
                  <a:schemeClr val="bg1"/>
                </a:solidFill>
                <a:latin typeface="NotesEsa" panose="02000506030000020004" pitchFamily="2" charset="0"/>
                <a:cs typeface="Arial" panose="020B0604020202020204" pitchFamily="34" charset="0"/>
              </a:rPr>
              <a:t> </a:t>
            </a:r>
          </a:p>
          <a:p>
            <a:pPr marL="0" indent="0" defTabSz="914103">
              <a:spcBef>
                <a:spcPts val="1000"/>
              </a:spcBef>
              <a:buNone/>
            </a:pPr>
            <a:endParaRPr lang="en-GB" sz="1600" dirty="0">
              <a:solidFill>
                <a:schemeClr val="bg1"/>
              </a:solidFill>
              <a:latin typeface="Arial" panose="020B0604020202020204" pitchFamily="34" charset="0"/>
              <a:cs typeface="Arial" panose="020B0604020202020204" pitchFamily="34" charset="0"/>
            </a:endParaRPr>
          </a:p>
        </p:txBody>
      </p:sp>
      <p:pic>
        <p:nvPicPr>
          <p:cNvPr id="3" name="Picture 2" descr="A couple of people riding bikes in the woods&#10;&#10;Description automatically generated">
            <a:extLst>
              <a:ext uri="{FF2B5EF4-FFF2-40B4-BE49-F238E27FC236}">
                <a16:creationId xmlns:a16="http://schemas.microsoft.com/office/drawing/2014/main" id="{D96EB569-877C-8D1F-7912-9F4991EFD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562" y="2312513"/>
            <a:ext cx="4559643" cy="2564799"/>
          </a:xfrm>
          <a:prstGeom prst="rect">
            <a:avLst/>
          </a:prstGeom>
        </p:spPr>
      </p:pic>
    </p:spTree>
    <p:extLst>
      <p:ext uri="{BB962C8B-B14F-4D97-AF65-F5344CB8AC3E}">
        <p14:creationId xmlns:p14="http://schemas.microsoft.com/office/powerpoint/2010/main" val="382464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rocky beach looking at the ocean&#10;&#10;Description automatically generated">
            <a:extLst>
              <a:ext uri="{FF2B5EF4-FFF2-40B4-BE49-F238E27FC236}">
                <a16:creationId xmlns:a16="http://schemas.microsoft.com/office/drawing/2014/main" id="{C2D8EC9C-5ECA-48FE-D38B-AB57C45A3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10" name="Marcador de texto 9">
            <a:extLst>
              <a:ext uri="{FF2B5EF4-FFF2-40B4-BE49-F238E27FC236}">
                <a16:creationId xmlns:a16="http://schemas.microsoft.com/office/drawing/2014/main" id="{AD6FB28B-8CE7-9EA5-DA97-313C05C22C43}"/>
              </a:ext>
            </a:extLst>
          </p:cNvPr>
          <p:cNvSpPr txBox="1">
            <a:spLocks/>
          </p:cNvSpPr>
          <p:nvPr/>
        </p:nvSpPr>
        <p:spPr>
          <a:xfrm>
            <a:off x="217488" y="283029"/>
            <a:ext cx="3265941" cy="544285"/>
          </a:xfrm>
          <a:prstGeom prst="rect">
            <a:avLst/>
          </a:prstGeom>
          <a:solidFill>
            <a:srgbClr val="00BAAD"/>
          </a:solidFill>
          <a:ln w="57150">
            <a:solidFill>
              <a:schemeClr val="bg1">
                <a:lumMod val="25000"/>
              </a:schemeClr>
            </a:solidFill>
          </a:ln>
        </p:spPr>
        <p:txBody>
          <a:bodyPr vert="horz" lIns="161967" tIns="95650" rIns="161967" bIns="70144" rtlCol="0" anchor="ctr">
            <a:normAutofit fontScale="85000" lnSpcReduction="1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a:solidFill>
                  <a:schemeClr val="bg1"/>
                </a:solidFill>
                <a:latin typeface="NotesEsa" panose="02000506030000020004" pitchFamily="2" charset="0"/>
              </a:rPr>
              <a:t>QA </a:t>
            </a:r>
            <a:r>
              <a:rPr lang="es-ES" sz="2800" dirty="0" err="1">
                <a:solidFill>
                  <a:schemeClr val="bg1"/>
                </a:solidFill>
                <a:latin typeface="NotesEsa" panose="02000506030000020004" pitchFamily="2" charset="0"/>
              </a:rPr>
              <a:t>session</a:t>
            </a:r>
            <a:endParaRPr lang="es-ES" sz="2800" dirty="0">
              <a:solidFill>
                <a:schemeClr val="bg1"/>
              </a:solidFill>
              <a:latin typeface="NotesEsa" panose="02000506030000020004" pitchFamily="2" charset="0"/>
            </a:endParaRPr>
          </a:p>
        </p:txBody>
      </p:sp>
      <p:sp>
        <p:nvSpPr>
          <p:cNvPr id="12" name="Marcador de texto 9">
            <a:extLst>
              <a:ext uri="{FF2B5EF4-FFF2-40B4-BE49-F238E27FC236}">
                <a16:creationId xmlns:a16="http://schemas.microsoft.com/office/drawing/2014/main" id="{CC98FBC2-1AE3-5387-4C7B-FB18C03789E5}"/>
              </a:ext>
            </a:extLst>
          </p:cNvPr>
          <p:cNvSpPr txBox="1">
            <a:spLocks/>
          </p:cNvSpPr>
          <p:nvPr/>
        </p:nvSpPr>
        <p:spPr>
          <a:xfrm>
            <a:off x="8338230" y="283029"/>
            <a:ext cx="3265941" cy="892628"/>
          </a:xfrm>
          <a:prstGeom prst="rect">
            <a:avLst/>
          </a:prstGeom>
          <a:solidFill>
            <a:srgbClr val="00BAAD"/>
          </a:solidFill>
          <a:ln w="57150">
            <a:solidFill>
              <a:schemeClr val="bg1">
                <a:lumMod val="25000"/>
              </a:schemeClr>
            </a:solidFill>
          </a:ln>
        </p:spPr>
        <p:txBody>
          <a:bodyPr vert="horz" lIns="161967" tIns="95650" rIns="161967" bIns="70144" rtlCol="0" anchor="ctr">
            <a:normAutofit fontScale="85000" lnSpcReduction="2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Closing</a:t>
            </a:r>
            <a:r>
              <a:rPr lang="es-ES" sz="2800" dirty="0">
                <a:solidFill>
                  <a:schemeClr val="bg1"/>
                </a:solidFill>
                <a:latin typeface="NotesEsa" panose="02000506030000020004" pitchFamily="2" charset="0"/>
              </a:rPr>
              <a:t> Date</a:t>
            </a:r>
          </a:p>
          <a:p>
            <a:pPr algn="ctr"/>
            <a:r>
              <a:rPr lang="es-ES" sz="2800" dirty="0">
                <a:solidFill>
                  <a:schemeClr val="bg1"/>
                </a:solidFill>
                <a:latin typeface="NotesEsa" panose="02000506030000020004" pitchFamily="2" charset="0"/>
              </a:rPr>
              <a:t>31 </a:t>
            </a:r>
            <a:r>
              <a:rPr lang="es-ES" sz="2800" dirty="0" err="1">
                <a:solidFill>
                  <a:schemeClr val="bg1"/>
                </a:solidFill>
                <a:latin typeface="NotesEsa" panose="02000506030000020004" pitchFamily="2" charset="0"/>
              </a:rPr>
              <a:t>December</a:t>
            </a:r>
            <a:r>
              <a:rPr lang="es-ES" sz="2800" dirty="0">
                <a:solidFill>
                  <a:schemeClr val="bg1"/>
                </a:solidFill>
                <a:latin typeface="NotesEsa" panose="02000506030000020004" pitchFamily="2" charset="0"/>
              </a:rPr>
              <a:t> 2023</a:t>
            </a:r>
          </a:p>
        </p:txBody>
      </p:sp>
      <p:sp>
        <p:nvSpPr>
          <p:cNvPr id="13" name="Marcador de texto 9">
            <a:extLst>
              <a:ext uri="{FF2B5EF4-FFF2-40B4-BE49-F238E27FC236}">
                <a16:creationId xmlns:a16="http://schemas.microsoft.com/office/drawing/2014/main" id="{FF34083C-6C49-250E-3140-346EE4B9EB2C}"/>
              </a:ext>
            </a:extLst>
          </p:cNvPr>
          <p:cNvSpPr txBox="1">
            <a:spLocks/>
          </p:cNvSpPr>
          <p:nvPr/>
        </p:nvSpPr>
        <p:spPr>
          <a:xfrm>
            <a:off x="228374" y="5682343"/>
            <a:ext cx="11713255" cy="892628"/>
          </a:xfrm>
          <a:prstGeom prst="rect">
            <a:avLst/>
          </a:prstGeom>
          <a:solidFill>
            <a:schemeClr val="bg1"/>
          </a:solidFill>
          <a:ln w="57150">
            <a:solidFill>
              <a:schemeClr val="bg1">
                <a:lumMod val="25000"/>
              </a:schemeClr>
            </a:solidFill>
          </a:ln>
        </p:spPr>
        <p:txBody>
          <a:bodyPr vert="horz" lIns="161967" tIns="95650" rIns="161967" bIns="70144" rtlCol="0" anchor="ctr">
            <a:normAutofit fontScale="85000" lnSpcReduction="2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err="1">
                <a:solidFill>
                  <a:srgbClr val="FBAB18"/>
                </a:solidFill>
                <a:latin typeface="NotesEsa" panose="02000506030000020004" pitchFamily="2" charset="0"/>
              </a:rPr>
              <a:t>Click</a:t>
            </a:r>
            <a:r>
              <a:rPr lang="es-ES" sz="2800" dirty="0">
                <a:solidFill>
                  <a:srgbClr val="FBAB18"/>
                </a:solidFill>
                <a:latin typeface="NotesEsa" panose="02000506030000020004" pitchFamily="2" charset="0"/>
              </a:rPr>
              <a:t> </a:t>
            </a:r>
            <a:r>
              <a:rPr lang="es-ES" sz="2800" dirty="0" err="1">
                <a:solidFill>
                  <a:srgbClr val="FBAB18"/>
                </a:solidFill>
                <a:latin typeface="NotesEsa" panose="02000506030000020004" pitchFamily="2" charset="0"/>
              </a:rPr>
              <a:t>here</a:t>
            </a:r>
            <a:r>
              <a:rPr lang="es-ES" sz="2800" dirty="0">
                <a:solidFill>
                  <a:srgbClr val="FBAB18"/>
                </a:solidFill>
                <a:latin typeface="NotesEsa" panose="02000506030000020004" pitchFamily="2" charset="0"/>
              </a:rPr>
              <a:t> and </a:t>
            </a:r>
            <a:r>
              <a:rPr lang="es-ES" sz="2800" dirty="0" err="1">
                <a:solidFill>
                  <a:srgbClr val="FBAB18"/>
                </a:solidFill>
                <a:latin typeface="NotesEsa" panose="02000506030000020004" pitchFamily="2" charset="0"/>
              </a:rPr>
              <a:t>visit</a:t>
            </a:r>
            <a:br>
              <a:rPr lang="es-ES" sz="2800" dirty="0">
                <a:solidFill>
                  <a:schemeClr val="accent4">
                    <a:lumMod val="75000"/>
                  </a:schemeClr>
                </a:solidFill>
                <a:latin typeface="NotesEsa" panose="02000506030000020004" pitchFamily="2" charset="0"/>
              </a:rPr>
            </a:br>
            <a:r>
              <a:rPr lang="en-GB" sz="2800" dirty="0">
                <a:solidFill>
                  <a:srgbClr val="0070C0"/>
                </a:solidFill>
                <a:latin typeface="NotesEsa" panose="02000506030000020004" pitchFamily="2" charset="0"/>
                <a:hlinkClick r:id="rId4">
                  <a:extLst>
                    <a:ext uri="{A12FA001-AC4F-418D-AE19-62706E023703}">
                      <ahyp:hlinkClr xmlns:ahyp="http://schemas.microsoft.com/office/drawing/2018/hyperlinkcolor" val="tx"/>
                    </a:ext>
                  </a:extLst>
                </a:hlinkClick>
              </a:rPr>
              <a:t>Space for Tourism | ESA Business Applications</a:t>
            </a:r>
            <a:endParaRPr lang="es-ES" sz="2800" dirty="0">
              <a:solidFill>
                <a:srgbClr val="0070C0"/>
              </a:solidFill>
              <a:latin typeface="NotesEsa" panose="02000506030000020004" pitchFamily="2" charset="0"/>
            </a:endParaRPr>
          </a:p>
        </p:txBody>
      </p:sp>
    </p:spTree>
    <p:extLst>
      <p:ext uri="{BB962C8B-B14F-4D97-AF65-F5344CB8AC3E}">
        <p14:creationId xmlns:p14="http://schemas.microsoft.com/office/powerpoint/2010/main" val="1400062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216424" y="2494547"/>
            <a:ext cx="11137375" cy="1578672"/>
          </a:xfrm>
        </p:spPr>
        <p:txBody>
          <a:bodyPr/>
          <a:lstStyle/>
          <a:p>
            <a:pPr algn="ctr"/>
            <a:r>
              <a:rPr lang="en-US" sz="5400" dirty="0"/>
              <a:t>Thank you!</a:t>
            </a:r>
            <a:endParaRPr lang="en-GB" sz="5400" dirty="0"/>
          </a:p>
        </p:txBody>
      </p:sp>
      <p:sp>
        <p:nvSpPr>
          <p:cNvPr id="5" name="TextBox 4">
            <a:extLst>
              <a:ext uri="{FF2B5EF4-FFF2-40B4-BE49-F238E27FC236}">
                <a16:creationId xmlns:a16="http://schemas.microsoft.com/office/drawing/2014/main" id="{563907AB-43F3-9379-8D08-CB3E31EE375B}"/>
              </a:ext>
            </a:extLst>
          </p:cNvPr>
          <p:cNvSpPr txBox="1"/>
          <p:nvPr/>
        </p:nvSpPr>
        <p:spPr>
          <a:xfrm>
            <a:off x="9065172" y="5021317"/>
            <a:ext cx="2953407" cy="1200329"/>
          </a:xfrm>
          <a:prstGeom prst="rect">
            <a:avLst/>
          </a:prstGeom>
          <a:noFill/>
        </p:spPr>
        <p:txBody>
          <a:bodyPr wrap="square" rtlCol="0">
            <a:spAutoFit/>
          </a:bodyPr>
          <a:lstStyle/>
          <a:p>
            <a:pPr algn="r"/>
            <a:r>
              <a:rPr lang="en-US" sz="1800" i="1" dirty="0">
                <a:solidFill>
                  <a:srgbClr val="E8E9E4"/>
                </a:solidFill>
              </a:rPr>
              <a:t>Borja Pickering</a:t>
            </a:r>
          </a:p>
          <a:p>
            <a:pPr algn="r"/>
            <a:r>
              <a:rPr lang="en-US" sz="1800" i="1" dirty="0">
                <a:solidFill>
                  <a:srgbClr val="E8E9E4"/>
                </a:solidFill>
              </a:rPr>
              <a:t>Business Applications</a:t>
            </a:r>
          </a:p>
          <a:p>
            <a:pPr algn="r"/>
            <a:r>
              <a:rPr lang="en-US" sz="1800" i="1" dirty="0">
                <a:solidFill>
                  <a:srgbClr val="E8E9E4"/>
                </a:solidFill>
              </a:rPr>
              <a:t>ESA BASS</a:t>
            </a:r>
            <a:br>
              <a:rPr lang="en-US" sz="1800" i="1" dirty="0">
                <a:solidFill>
                  <a:srgbClr val="E8E9E4"/>
                </a:solidFill>
              </a:rPr>
            </a:br>
            <a:r>
              <a:rPr lang="en-US" sz="1800" i="1" dirty="0">
                <a:solidFill>
                  <a:srgbClr val="E8E9E4"/>
                </a:solidFill>
              </a:rPr>
              <a:t>borja.pickering@esa.int</a:t>
            </a:r>
          </a:p>
        </p:txBody>
      </p:sp>
    </p:spTree>
    <p:extLst>
      <p:ext uri="{BB962C8B-B14F-4D97-AF65-F5344CB8AC3E}">
        <p14:creationId xmlns:p14="http://schemas.microsoft.com/office/powerpoint/2010/main" val="2939718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7175-60D3-31D6-6C7C-6738D707BC01}"/>
              </a:ext>
            </a:extLst>
          </p:cNvPr>
          <p:cNvSpPr>
            <a:spLocks noGrp="1"/>
          </p:cNvSpPr>
          <p:nvPr>
            <p:ph type="title"/>
          </p:nvPr>
        </p:nvSpPr>
        <p:spPr>
          <a:xfrm>
            <a:off x="218261" y="157324"/>
            <a:ext cx="1996794" cy="553998"/>
          </a:xfrm>
        </p:spPr>
        <p:txBody>
          <a:bodyPr/>
          <a:lstStyle/>
          <a:p>
            <a:r>
              <a:rPr lang="en-GB" dirty="0"/>
              <a:t>Agenda</a:t>
            </a:r>
          </a:p>
        </p:txBody>
      </p:sp>
      <p:sp>
        <p:nvSpPr>
          <p:cNvPr id="3" name="Content Placeholder 2">
            <a:extLst>
              <a:ext uri="{FF2B5EF4-FFF2-40B4-BE49-F238E27FC236}">
                <a16:creationId xmlns:a16="http://schemas.microsoft.com/office/drawing/2014/main" id="{ACA24E92-6F7D-6BCC-915E-E34C2AC3C9A2}"/>
              </a:ext>
            </a:extLst>
          </p:cNvPr>
          <p:cNvSpPr>
            <a:spLocks noGrp="1"/>
          </p:cNvSpPr>
          <p:nvPr>
            <p:ph idx="1"/>
          </p:nvPr>
        </p:nvSpPr>
        <p:spPr>
          <a:xfrm>
            <a:off x="218263" y="1771566"/>
            <a:ext cx="5998608" cy="4525297"/>
          </a:xfrm>
        </p:spPr>
        <p:txBody>
          <a:bodyPr/>
          <a:lstStyle/>
          <a:p>
            <a:pPr marL="457200" indent="-457200">
              <a:buAutoNum type="arabicPeriod"/>
            </a:pPr>
            <a:r>
              <a:rPr lang="en-GB" sz="2400" b="1" dirty="0">
                <a:solidFill>
                  <a:schemeClr val="accent1"/>
                </a:solidFill>
                <a:latin typeface="NotesEsa" panose="02000506030000020004" pitchFamily="2" charset="0"/>
              </a:rPr>
              <a:t>ESA BASS introduction</a:t>
            </a:r>
          </a:p>
          <a:p>
            <a:pPr marL="457200" indent="-457200">
              <a:buAutoNum type="arabicPeriod"/>
            </a:pPr>
            <a:endParaRPr lang="en-GB" sz="2400" b="1" dirty="0">
              <a:solidFill>
                <a:schemeClr val="accent1"/>
              </a:solidFill>
              <a:latin typeface="NotesEsa" panose="02000506030000020004" pitchFamily="2" charset="0"/>
            </a:endParaRPr>
          </a:p>
          <a:p>
            <a:pPr algn="l"/>
            <a:r>
              <a:rPr lang="en-GB" sz="2400" b="1" dirty="0">
                <a:solidFill>
                  <a:schemeClr val="accent1"/>
                </a:solidFill>
                <a:latin typeface="NotesEsa" panose="02000506030000020004" pitchFamily="2" charset="0"/>
              </a:rPr>
              <a:t>2. Space for tourism funding call</a:t>
            </a:r>
          </a:p>
          <a:p>
            <a:pPr marL="0" indent="0"/>
            <a:endParaRPr lang="en-GB" sz="2400" b="1" dirty="0">
              <a:solidFill>
                <a:schemeClr val="accent1"/>
              </a:solidFill>
              <a:latin typeface="NotesEsa" panose="02000506030000020004" pitchFamily="2" charset="0"/>
            </a:endParaRPr>
          </a:p>
          <a:p>
            <a:pPr marL="0" indent="0"/>
            <a:r>
              <a:rPr lang="en-GB" sz="2400" b="1" dirty="0">
                <a:solidFill>
                  <a:schemeClr val="accent1"/>
                </a:solidFill>
                <a:latin typeface="NotesEsa" panose="02000506030000020004" pitchFamily="2" charset="0"/>
              </a:rPr>
              <a:t>3. Successful stories from BASS</a:t>
            </a:r>
          </a:p>
          <a:p>
            <a:pPr marL="0" indent="0"/>
            <a:endParaRPr lang="en-GB" sz="2400" b="1" dirty="0">
              <a:solidFill>
                <a:schemeClr val="accent1"/>
              </a:solidFill>
              <a:latin typeface="NotesEsa" panose="02000506030000020004" pitchFamily="2" charset="0"/>
            </a:endParaRPr>
          </a:p>
          <a:p>
            <a:pPr marL="0" indent="0"/>
            <a:r>
              <a:rPr lang="en-GB" sz="2400" b="1" dirty="0">
                <a:solidFill>
                  <a:schemeClr val="accent1"/>
                </a:solidFill>
                <a:latin typeface="NotesEsa" panose="02000506030000020004" pitchFamily="2" charset="0"/>
              </a:rPr>
              <a:t>4. How to apply to our funding call in tourism</a:t>
            </a:r>
          </a:p>
          <a:p>
            <a:pPr marL="514350" indent="-514350">
              <a:buAutoNum type="arabicPeriod"/>
            </a:pPr>
            <a:endParaRPr lang="en-GB" sz="2800" b="1" dirty="0">
              <a:solidFill>
                <a:srgbClr val="FBAB18"/>
              </a:solidFill>
            </a:endParaRPr>
          </a:p>
        </p:txBody>
      </p:sp>
      <p:pic>
        <p:nvPicPr>
          <p:cNvPr id="6" name="Picture 5" descr="A couple of luggage in front of an airplane&#10;&#10;Description automatically generated">
            <a:extLst>
              <a:ext uri="{FF2B5EF4-FFF2-40B4-BE49-F238E27FC236}">
                <a16:creationId xmlns:a16="http://schemas.microsoft.com/office/drawing/2014/main" id="{6DAE7A79-F3AD-3C97-6E46-7AEAC4233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871" y="1771566"/>
            <a:ext cx="5327403" cy="3558303"/>
          </a:xfrm>
          <a:prstGeom prst="rect">
            <a:avLst/>
          </a:prstGeom>
        </p:spPr>
      </p:pic>
    </p:spTree>
    <p:extLst>
      <p:ext uri="{BB962C8B-B14F-4D97-AF65-F5344CB8AC3E}">
        <p14:creationId xmlns:p14="http://schemas.microsoft.com/office/powerpoint/2010/main" val="317725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95" y="785828"/>
            <a:ext cx="7344697" cy="584596"/>
          </a:xfrm>
        </p:spPr>
        <p:txBody>
          <a:bodyPr>
            <a:normAutofit/>
          </a:bodyPr>
          <a:lstStyle/>
          <a:p>
            <a:r>
              <a:rPr lang="en-US" sz="2000" dirty="0">
                <a:solidFill>
                  <a:srgbClr val="FFC000"/>
                </a:solidFill>
                <a:latin typeface="Verdana" panose="020B0604030504040204" pitchFamily="34" charset="0"/>
                <a:ea typeface="Verdana" panose="020B0604030504040204" pitchFamily="34" charset="0"/>
              </a:rPr>
              <a:t>The largest space innovation network in the world</a:t>
            </a:r>
          </a:p>
        </p:txBody>
      </p:sp>
      <p:sp>
        <p:nvSpPr>
          <p:cNvPr id="3" name="Text Placeholder 2"/>
          <p:cNvSpPr>
            <a:spLocks noGrp="1"/>
          </p:cNvSpPr>
          <p:nvPr>
            <p:ph idx="1"/>
          </p:nvPr>
        </p:nvSpPr>
        <p:spPr>
          <a:xfrm>
            <a:off x="225795" y="1282535"/>
            <a:ext cx="11871563" cy="3371903"/>
          </a:xfrm>
        </p:spPr>
        <p:txBody>
          <a:bodyPr>
            <a:normAutofit/>
          </a:bodyPr>
          <a:lstStyle/>
          <a:p>
            <a:pPr marL="0" indent="0"/>
            <a:r>
              <a:rPr lang="en-US" sz="2000" dirty="0">
                <a:solidFill>
                  <a:schemeClr val="bg1"/>
                </a:solidFill>
                <a:latin typeface="NotesEsa" panose="02000506030000020004" pitchFamily="2" charset="0"/>
              </a:rPr>
              <a:t>Program started in 2009 </a:t>
            </a:r>
            <a:r>
              <a:rPr lang="en-US" sz="2000" dirty="0">
                <a:solidFill>
                  <a:schemeClr val="bg1"/>
                </a:solidFill>
                <a:latin typeface="NotesEsa" panose="02000506030000020004" pitchFamily="2" charset="0"/>
                <a:sym typeface="Wingdings" panose="05000000000000000000" pitchFamily="2" charset="2"/>
              </a:rPr>
              <a:t></a:t>
            </a:r>
            <a:r>
              <a:rPr lang="en-US" sz="2000" dirty="0">
                <a:solidFill>
                  <a:schemeClr val="bg1"/>
                </a:solidFill>
                <a:latin typeface="NotesEsa" panose="02000506030000020004" pitchFamily="2" charset="0"/>
              </a:rPr>
              <a:t> BASS invested + </a:t>
            </a:r>
            <a:r>
              <a:rPr lang="en-US" sz="2000" u="sng" dirty="0">
                <a:solidFill>
                  <a:schemeClr val="bg1"/>
                </a:solidFill>
                <a:latin typeface="NotesEsa" panose="02000506030000020004" pitchFamily="2" charset="0"/>
              </a:rPr>
              <a:t>€250M </a:t>
            </a:r>
            <a:r>
              <a:rPr lang="en-US" sz="2000" dirty="0">
                <a:solidFill>
                  <a:schemeClr val="bg1"/>
                </a:solidFill>
                <a:latin typeface="NotesEsa" panose="02000506030000020004" pitchFamily="2" charset="0"/>
              </a:rPr>
              <a:t>in launching innovative services in over </a:t>
            </a:r>
            <a:r>
              <a:rPr lang="en-US" sz="2000" u="sng" dirty="0">
                <a:solidFill>
                  <a:schemeClr val="bg1"/>
                </a:solidFill>
                <a:latin typeface="NotesEsa" panose="02000506030000020004" pitchFamily="2" charset="0"/>
              </a:rPr>
              <a:t>1200</a:t>
            </a:r>
            <a:r>
              <a:rPr lang="en-US" sz="2000" dirty="0">
                <a:solidFill>
                  <a:schemeClr val="bg1"/>
                </a:solidFill>
                <a:latin typeface="NotesEsa" panose="02000506030000020004" pitchFamily="2" charset="0"/>
              </a:rPr>
              <a:t> Business</a:t>
            </a:r>
          </a:p>
          <a:p>
            <a:pPr marL="0" indent="0"/>
            <a:r>
              <a:rPr lang="en-US" sz="2000" dirty="0">
                <a:solidFill>
                  <a:schemeClr val="bg1"/>
                </a:solidFill>
                <a:latin typeface="NotesEsa" panose="02000506030000020004" pitchFamily="2" charset="0"/>
              </a:rPr>
              <a:t>Around </a:t>
            </a:r>
            <a:r>
              <a:rPr lang="en-US" sz="2000" u="sng" dirty="0">
                <a:solidFill>
                  <a:schemeClr val="bg1"/>
                </a:solidFill>
                <a:latin typeface="NotesEsa" panose="02000506030000020004" pitchFamily="2" charset="0"/>
              </a:rPr>
              <a:t>35</a:t>
            </a:r>
            <a:r>
              <a:rPr lang="en-US" sz="2000" dirty="0">
                <a:solidFill>
                  <a:schemeClr val="bg1"/>
                </a:solidFill>
                <a:latin typeface="NotesEsa" panose="02000506030000020004" pitchFamily="2" charset="0"/>
              </a:rPr>
              <a:t> Activities only related to Tourism sector</a:t>
            </a:r>
          </a:p>
          <a:p>
            <a:pPr marL="0" indent="0"/>
            <a:endParaRPr lang="en-US" sz="2000" dirty="0">
              <a:solidFill>
                <a:schemeClr val="bg1"/>
              </a:solidFill>
              <a:latin typeface="NotesEsa" panose="02000506030000020004" pitchFamily="2" charset="0"/>
            </a:endParaRPr>
          </a:p>
          <a:p>
            <a:pPr>
              <a:buFont typeface="Arial" panose="020B0604020202020204" pitchFamily="34" charset="0"/>
              <a:buChar char="•"/>
            </a:pPr>
            <a:r>
              <a:rPr lang="en-US" sz="2000" dirty="0">
                <a:solidFill>
                  <a:schemeClr val="bg1"/>
                </a:solidFill>
                <a:latin typeface="NotesEsa" panose="02000506030000020004" pitchFamily="2" charset="0"/>
              </a:rPr>
              <a:t>The go-to place for great business involving space to improve everyday life. </a:t>
            </a:r>
          </a:p>
          <a:p>
            <a:pPr>
              <a:buFont typeface="Arial" panose="020B0604020202020204" pitchFamily="34" charset="0"/>
              <a:buChar char="•"/>
            </a:pPr>
            <a:r>
              <a:rPr lang="en-US" sz="2000" dirty="0">
                <a:solidFill>
                  <a:schemeClr val="bg1"/>
                </a:solidFill>
                <a:latin typeface="NotesEsa" panose="02000506030000020004" pitchFamily="2" charset="0"/>
              </a:rPr>
              <a:t>Supporting European companies regardless size to develop businesses using space technology and data.</a:t>
            </a:r>
          </a:p>
          <a:p>
            <a:pPr>
              <a:buFont typeface="Arial" panose="020B0604020202020204" pitchFamily="34" charset="0"/>
              <a:buChar char="•"/>
            </a:pPr>
            <a:r>
              <a:rPr lang="en-US" sz="2000" dirty="0">
                <a:solidFill>
                  <a:schemeClr val="bg1"/>
                </a:solidFill>
                <a:latin typeface="NotesEsa" panose="02000506030000020004" pitchFamily="2" charset="0"/>
              </a:rPr>
              <a:t>Offering funding, business and technical support to help to generate successful business and create jobs.</a:t>
            </a:r>
          </a:p>
        </p:txBody>
      </p:sp>
      <p:sp>
        <p:nvSpPr>
          <p:cNvPr id="4" name="Text Placeholder 3"/>
          <p:cNvSpPr>
            <a:spLocks noGrp="1"/>
          </p:cNvSpPr>
          <p:nvPr>
            <p:ph type="body" sz="quarter" idx="4294967295"/>
          </p:nvPr>
        </p:nvSpPr>
        <p:spPr>
          <a:xfrm>
            <a:off x="108177" y="113999"/>
            <a:ext cx="9950223" cy="801305"/>
          </a:xfrm>
        </p:spPr>
        <p:txBody>
          <a:bodyPr/>
          <a:lstStyle/>
          <a:p>
            <a:r>
              <a:rPr lang="is-IS" sz="3000" b="1" dirty="0">
                <a:solidFill>
                  <a:schemeClr val="bg1"/>
                </a:solidFill>
              </a:rPr>
              <a:t>ESA Business Applications Space Solutions - BASS</a:t>
            </a:r>
            <a:endParaRPr lang="en-US" sz="3000" b="1" dirty="0">
              <a:solidFill>
                <a:schemeClr val="bg1"/>
              </a:solidFill>
            </a:endParaRPr>
          </a:p>
        </p:txBody>
      </p:sp>
      <p:pic>
        <p:nvPicPr>
          <p:cNvPr id="13" name="Picture 12" descr="A person sitting in the grass reading a map&#10;&#10;Description automatically generated">
            <a:extLst>
              <a:ext uri="{FF2B5EF4-FFF2-40B4-BE49-F238E27FC236}">
                <a16:creationId xmlns:a16="http://schemas.microsoft.com/office/drawing/2014/main" id="{D4666AC1-D98D-DA67-BAFC-9E1486966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75" y="3887033"/>
            <a:ext cx="3304373" cy="2202915"/>
          </a:xfrm>
          <a:prstGeom prst="rect">
            <a:avLst/>
          </a:prstGeom>
        </p:spPr>
      </p:pic>
      <p:pic>
        <p:nvPicPr>
          <p:cNvPr id="14" name="Picture 13" descr="A person holding a tablet&#10;&#10;Description automatically generated">
            <a:extLst>
              <a:ext uri="{FF2B5EF4-FFF2-40B4-BE49-F238E27FC236}">
                <a16:creationId xmlns:a16="http://schemas.microsoft.com/office/drawing/2014/main" id="{2C18BA79-34A2-1782-338C-A1A407090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241" y="3884092"/>
            <a:ext cx="3304373" cy="2205856"/>
          </a:xfrm>
          <a:prstGeom prst="rect">
            <a:avLst/>
          </a:prstGeom>
        </p:spPr>
      </p:pic>
      <p:pic>
        <p:nvPicPr>
          <p:cNvPr id="15" name="Picture 14" descr="A person wearing a virtual reality headset&#10;&#10;Description automatically generated">
            <a:extLst>
              <a:ext uri="{FF2B5EF4-FFF2-40B4-BE49-F238E27FC236}">
                <a16:creationId xmlns:a16="http://schemas.microsoft.com/office/drawing/2014/main" id="{798F8152-6BD4-BDA8-CD19-8282FFD52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529" y="3884092"/>
            <a:ext cx="4135979" cy="2205856"/>
          </a:xfrm>
          <a:prstGeom prst="rect">
            <a:avLst/>
          </a:prstGeom>
        </p:spPr>
      </p:pic>
    </p:spTree>
    <p:extLst>
      <p:ext uri="{BB962C8B-B14F-4D97-AF65-F5344CB8AC3E}">
        <p14:creationId xmlns:p14="http://schemas.microsoft.com/office/powerpoint/2010/main" val="302819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BC26D208-9112-A9EC-FD66-0C3EDD4B9288}"/>
              </a:ext>
            </a:extLst>
          </p:cNvPr>
          <p:cNvSpPr txBox="1">
            <a:spLocks noChangeArrowheads="1"/>
          </p:cNvSpPr>
          <p:nvPr/>
        </p:nvSpPr>
        <p:spPr bwMode="auto">
          <a:xfrm>
            <a:off x="10567684" y="1869003"/>
            <a:ext cx="1335927"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Agriculture</a:t>
            </a:r>
          </a:p>
        </p:txBody>
      </p:sp>
      <p:sp>
        <p:nvSpPr>
          <p:cNvPr id="82" name="TextBox 81">
            <a:extLst>
              <a:ext uri="{FF2B5EF4-FFF2-40B4-BE49-F238E27FC236}">
                <a16:creationId xmlns:a16="http://schemas.microsoft.com/office/drawing/2014/main" id="{F86A501D-B312-87C0-2FCE-30BBB419A728}"/>
              </a:ext>
            </a:extLst>
          </p:cNvPr>
          <p:cNvSpPr txBox="1">
            <a:spLocks noChangeArrowheads="1"/>
          </p:cNvSpPr>
          <p:nvPr/>
        </p:nvSpPr>
        <p:spPr bwMode="auto">
          <a:xfrm>
            <a:off x="10567683" y="2799172"/>
            <a:ext cx="1335927"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Healthcare</a:t>
            </a:r>
          </a:p>
        </p:txBody>
      </p:sp>
      <p:sp>
        <p:nvSpPr>
          <p:cNvPr id="83" name="TextBox 82">
            <a:extLst>
              <a:ext uri="{FF2B5EF4-FFF2-40B4-BE49-F238E27FC236}">
                <a16:creationId xmlns:a16="http://schemas.microsoft.com/office/drawing/2014/main" id="{4E7E3ABC-87B7-B4EC-1D75-F80A07DD7FE5}"/>
              </a:ext>
            </a:extLst>
          </p:cNvPr>
          <p:cNvSpPr txBox="1">
            <a:spLocks noChangeArrowheads="1"/>
          </p:cNvSpPr>
          <p:nvPr/>
        </p:nvSpPr>
        <p:spPr bwMode="auto">
          <a:xfrm>
            <a:off x="10559210" y="3616359"/>
            <a:ext cx="1190989"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Transport</a:t>
            </a:r>
          </a:p>
        </p:txBody>
      </p:sp>
      <p:sp>
        <p:nvSpPr>
          <p:cNvPr id="84" name="TextBox 83">
            <a:extLst>
              <a:ext uri="{FF2B5EF4-FFF2-40B4-BE49-F238E27FC236}">
                <a16:creationId xmlns:a16="http://schemas.microsoft.com/office/drawing/2014/main" id="{3546EAB4-A438-7216-54D9-C890C87D2D81}"/>
              </a:ext>
            </a:extLst>
          </p:cNvPr>
          <p:cNvSpPr txBox="1">
            <a:spLocks noChangeArrowheads="1"/>
          </p:cNvSpPr>
          <p:nvPr/>
        </p:nvSpPr>
        <p:spPr bwMode="auto">
          <a:xfrm>
            <a:off x="10567684" y="4453175"/>
            <a:ext cx="880030"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Media</a:t>
            </a:r>
          </a:p>
        </p:txBody>
      </p:sp>
      <p:sp>
        <p:nvSpPr>
          <p:cNvPr id="85" name="TextBox 84">
            <a:extLst>
              <a:ext uri="{FF2B5EF4-FFF2-40B4-BE49-F238E27FC236}">
                <a16:creationId xmlns:a16="http://schemas.microsoft.com/office/drawing/2014/main" id="{F8E6EE65-88C9-39F9-190A-BEB21F49B494}"/>
              </a:ext>
            </a:extLst>
          </p:cNvPr>
          <p:cNvSpPr txBox="1">
            <a:spLocks noChangeArrowheads="1"/>
          </p:cNvSpPr>
          <p:nvPr/>
        </p:nvSpPr>
        <p:spPr bwMode="auto">
          <a:xfrm>
            <a:off x="10569490" y="5301084"/>
            <a:ext cx="1050163"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Aviation</a:t>
            </a:r>
          </a:p>
        </p:txBody>
      </p:sp>
      <p:sp>
        <p:nvSpPr>
          <p:cNvPr id="86" name="TextBox 85">
            <a:extLst>
              <a:ext uri="{FF2B5EF4-FFF2-40B4-BE49-F238E27FC236}">
                <a16:creationId xmlns:a16="http://schemas.microsoft.com/office/drawing/2014/main" id="{6753D5BD-8EE0-E521-834B-85DD1AB37AB3}"/>
              </a:ext>
            </a:extLst>
          </p:cNvPr>
          <p:cNvSpPr txBox="1">
            <a:spLocks noChangeArrowheads="1"/>
          </p:cNvSpPr>
          <p:nvPr/>
        </p:nvSpPr>
        <p:spPr bwMode="auto">
          <a:xfrm>
            <a:off x="8203727" y="5274722"/>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Energy</a:t>
            </a:r>
          </a:p>
        </p:txBody>
      </p:sp>
      <p:sp>
        <p:nvSpPr>
          <p:cNvPr id="87" name="TextBox 86">
            <a:extLst>
              <a:ext uri="{FF2B5EF4-FFF2-40B4-BE49-F238E27FC236}">
                <a16:creationId xmlns:a16="http://schemas.microsoft.com/office/drawing/2014/main" id="{E4EF4543-58D9-4E5D-DD2C-DD3C40C7BE7D}"/>
              </a:ext>
            </a:extLst>
          </p:cNvPr>
          <p:cNvSpPr txBox="1">
            <a:spLocks noChangeArrowheads="1"/>
          </p:cNvSpPr>
          <p:nvPr/>
        </p:nvSpPr>
        <p:spPr bwMode="auto">
          <a:xfrm>
            <a:off x="8195780" y="4441818"/>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Education</a:t>
            </a:r>
          </a:p>
        </p:txBody>
      </p:sp>
      <p:sp>
        <p:nvSpPr>
          <p:cNvPr id="88" name="TextBox 87">
            <a:extLst>
              <a:ext uri="{FF2B5EF4-FFF2-40B4-BE49-F238E27FC236}">
                <a16:creationId xmlns:a16="http://schemas.microsoft.com/office/drawing/2014/main" id="{EAE10B8A-F484-70A4-1783-5B526A961B42}"/>
              </a:ext>
            </a:extLst>
          </p:cNvPr>
          <p:cNvSpPr txBox="1">
            <a:spLocks noChangeArrowheads="1"/>
          </p:cNvSpPr>
          <p:nvPr/>
        </p:nvSpPr>
        <p:spPr bwMode="auto">
          <a:xfrm>
            <a:off x="8195781" y="3625247"/>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Financial</a:t>
            </a:r>
          </a:p>
        </p:txBody>
      </p:sp>
      <p:sp>
        <p:nvSpPr>
          <p:cNvPr id="89" name="TextBox 88">
            <a:extLst>
              <a:ext uri="{FF2B5EF4-FFF2-40B4-BE49-F238E27FC236}">
                <a16:creationId xmlns:a16="http://schemas.microsoft.com/office/drawing/2014/main" id="{4E5B3728-F1B1-F437-C9B8-9BFBA14D7738}"/>
              </a:ext>
            </a:extLst>
          </p:cNvPr>
          <p:cNvSpPr txBox="1">
            <a:spLocks noChangeArrowheads="1"/>
          </p:cNvSpPr>
          <p:nvPr/>
        </p:nvSpPr>
        <p:spPr bwMode="auto">
          <a:xfrm>
            <a:off x="8195782" y="2798828"/>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Environment</a:t>
            </a:r>
          </a:p>
        </p:txBody>
      </p:sp>
      <p:sp>
        <p:nvSpPr>
          <p:cNvPr id="90" name="TextBox 89">
            <a:extLst>
              <a:ext uri="{FF2B5EF4-FFF2-40B4-BE49-F238E27FC236}">
                <a16:creationId xmlns:a16="http://schemas.microsoft.com/office/drawing/2014/main" id="{8D420397-8088-E52A-0114-16D02D37A518}"/>
              </a:ext>
            </a:extLst>
          </p:cNvPr>
          <p:cNvSpPr txBox="1">
            <a:spLocks noChangeArrowheads="1"/>
          </p:cNvSpPr>
          <p:nvPr/>
        </p:nvSpPr>
        <p:spPr bwMode="auto">
          <a:xfrm>
            <a:off x="8203727" y="1955460"/>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Maritime</a:t>
            </a:r>
          </a:p>
        </p:txBody>
      </p:sp>
      <p:sp>
        <p:nvSpPr>
          <p:cNvPr id="91" name="TextBox 90">
            <a:extLst>
              <a:ext uri="{FF2B5EF4-FFF2-40B4-BE49-F238E27FC236}">
                <a16:creationId xmlns:a16="http://schemas.microsoft.com/office/drawing/2014/main" id="{CC12A0E3-A6D4-A83F-285A-5184ABCFCE8D}"/>
              </a:ext>
            </a:extLst>
          </p:cNvPr>
          <p:cNvSpPr txBox="1"/>
          <p:nvPr/>
        </p:nvSpPr>
        <p:spPr>
          <a:xfrm>
            <a:off x="3857929" y="1779623"/>
            <a:ext cx="3294438" cy="417447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810079">
              <a:lnSpc>
                <a:spcPct val="150000"/>
              </a:lnSpc>
            </a:pPr>
            <a:r>
              <a:rPr lang="en-GB" sz="1994" dirty="0">
                <a:solidFill>
                  <a:prstClr val="white"/>
                </a:solidFill>
                <a:latin typeface="NotesEsa" panose="02000506030000020004" pitchFamily="2" charset="0"/>
              </a:rPr>
              <a:t>Big Data analytics</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VR/AR</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Artificial Intelligence</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Mega-constellations</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Crowdsourcing</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IoT</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Cybersecurity</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Blockchain</a:t>
            </a:r>
          </a:p>
          <a:p>
            <a:pPr defTabSz="810079">
              <a:lnSpc>
                <a:spcPct val="150000"/>
              </a:lnSpc>
            </a:pPr>
            <a:r>
              <a:rPr lang="en-GB" sz="1994" dirty="0">
                <a:solidFill>
                  <a:prstClr val="white"/>
                </a:solidFill>
                <a:latin typeface="NotesEsa" panose="02000506030000020004" pitchFamily="2" charset="0"/>
              </a:rPr>
              <a:t>5G </a:t>
            </a:r>
            <a:r>
              <a:rPr lang="en-GB" sz="1462" dirty="0">
                <a:solidFill>
                  <a:prstClr val="white"/>
                </a:solidFill>
                <a:latin typeface="NotesEsa" panose="02000506030000020004" pitchFamily="2" charset="0"/>
              </a:rPr>
              <a:t>(https://artes.esa.int/esa-5g6g-hub)</a:t>
            </a:r>
          </a:p>
        </p:txBody>
      </p:sp>
      <p:sp>
        <p:nvSpPr>
          <p:cNvPr id="92" name="Title 2">
            <a:extLst>
              <a:ext uri="{FF2B5EF4-FFF2-40B4-BE49-F238E27FC236}">
                <a16:creationId xmlns:a16="http://schemas.microsoft.com/office/drawing/2014/main" id="{E46A8B04-2E4A-1F3D-1E2D-E3B1BF1E0507}"/>
              </a:ext>
            </a:extLst>
          </p:cNvPr>
          <p:cNvSpPr>
            <a:spLocks noGrp="1"/>
          </p:cNvSpPr>
          <p:nvPr>
            <p:ph type="title"/>
          </p:nvPr>
        </p:nvSpPr>
        <p:spPr>
          <a:xfrm>
            <a:off x="313814" y="1240115"/>
            <a:ext cx="3175218" cy="444866"/>
          </a:xfrm>
          <a:solidFill>
            <a:schemeClr val="bg1"/>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b="0" dirty="0">
                <a:solidFill>
                  <a:srgbClr val="003247"/>
                </a:solidFill>
                <a:latin typeface="NotesEsa" panose="02000506030000020004" pitchFamily="2" charset="0"/>
              </a:rPr>
              <a:t>Space Assets…</a:t>
            </a:r>
          </a:p>
        </p:txBody>
      </p:sp>
      <p:sp>
        <p:nvSpPr>
          <p:cNvPr id="93" name="Title 2">
            <a:extLst>
              <a:ext uri="{FF2B5EF4-FFF2-40B4-BE49-F238E27FC236}">
                <a16:creationId xmlns:a16="http://schemas.microsoft.com/office/drawing/2014/main" id="{42260B99-3597-0BAF-F92E-BD1165CD25AE}"/>
              </a:ext>
            </a:extLst>
          </p:cNvPr>
          <p:cNvSpPr txBox="1">
            <a:spLocks/>
          </p:cNvSpPr>
          <p:nvPr/>
        </p:nvSpPr>
        <p:spPr>
          <a:xfrm>
            <a:off x="7478207" y="1223921"/>
            <a:ext cx="4351430" cy="43833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lIns="162016" tIns="81008" rIns="162016" bIns="81008" rtlCol="0" anchor="ctr">
            <a:noAutofit/>
          </a:bodyPr>
          <a:lstStyle>
            <a:lvl1pPr algn="l" defTabSz="685800" rtl="0" eaLnBrk="1" latinLnBrk="0" hangingPunct="1">
              <a:lnSpc>
                <a:spcPct val="90000"/>
              </a:lnSpc>
              <a:spcBef>
                <a:spcPct val="0"/>
              </a:spcBef>
              <a:buNone/>
              <a:defRPr sz="1600" b="1" i="0" kern="1200" baseline="0">
                <a:solidFill>
                  <a:schemeClr val="bg1"/>
                </a:solidFill>
                <a:latin typeface="NotesEsa" charset="0"/>
                <a:ea typeface="NotesEsa" charset="0"/>
                <a:cs typeface="NotesEsa" charset="0"/>
              </a:defRPr>
            </a:lvl1pPr>
          </a:lstStyle>
          <a:p>
            <a:pPr algn="ctr" defTabSz="1215118"/>
            <a:r>
              <a:rPr lang="en-US" sz="2127" b="0" dirty="0">
                <a:solidFill>
                  <a:srgbClr val="003247"/>
                </a:solidFill>
              </a:rPr>
              <a:t>… to serve Users &amp; Market</a:t>
            </a:r>
          </a:p>
        </p:txBody>
      </p:sp>
      <p:sp>
        <p:nvSpPr>
          <p:cNvPr id="94" name="Title 2">
            <a:extLst>
              <a:ext uri="{FF2B5EF4-FFF2-40B4-BE49-F238E27FC236}">
                <a16:creationId xmlns:a16="http://schemas.microsoft.com/office/drawing/2014/main" id="{1F495F7E-EFEB-3278-B722-5726D7532F65}"/>
              </a:ext>
            </a:extLst>
          </p:cNvPr>
          <p:cNvSpPr txBox="1">
            <a:spLocks/>
          </p:cNvSpPr>
          <p:nvPr/>
        </p:nvSpPr>
        <p:spPr>
          <a:xfrm>
            <a:off x="3909788" y="1231951"/>
            <a:ext cx="3175218" cy="43833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lIns="162016" tIns="81008" rIns="162016" bIns="81008" rtlCol="0" anchor="ctr">
            <a:noAutofit/>
          </a:bodyPr>
          <a:lstStyle>
            <a:lvl1pPr algn="l" defTabSz="685800" rtl="0" eaLnBrk="1" latinLnBrk="0" hangingPunct="1">
              <a:lnSpc>
                <a:spcPct val="90000"/>
              </a:lnSpc>
              <a:spcBef>
                <a:spcPct val="0"/>
              </a:spcBef>
              <a:buNone/>
              <a:defRPr sz="1600" b="1" i="0" kern="1200" baseline="0">
                <a:solidFill>
                  <a:schemeClr val="bg1"/>
                </a:solidFill>
                <a:latin typeface="NotesEsa" charset="0"/>
                <a:ea typeface="NotesEsa" charset="0"/>
                <a:cs typeface="NotesEsa" charset="0"/>
              </a:defRPr>
            </a:lvl1pPr>
          </a:lstStyle>
          <a:p>
            <a:pPr algn="ctr" defTabSz="1215118"/>
            <a:r>
              <a:rPr lang="en-US" sz="2127" b="0" dirty="0">
                <a:solidFill>
                  <a:srgbClr val="003247"/>
                </a:solidFill>
              </a:rPr>
              <a:t>… coupled with… </a:t>
            </a:r>
          </a:p>
        </p:txBody>
      </p:sp>
      <p:pic>
        <p:nvPicPr>
          <p:cNvPr id="95" name="Graphic 94">
            <a:extLst>
              <a:ext uri="{FF2B5EF4-FFF2-40B4-BE49-F238E27FC236}">
                <a16:creationId xmlns:a16="http://schemas.microsoft.com/office/drawing/2014/main" id="{D1F3B1C5-952E-A874-10B7-98E6742B9F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54" y="1884109"/>
            <a:ext cx="674874" cy="674874"/>
          </a:xfrm>
          <a:prstGeom prst="rect">
            <a:avLst/>
          </a:prstGeom>
        </p:spPr>
      </p:pic>
      <p:pic>
        <p:nvPicPr>
          <p:cNvPr id="96" name="Graphic 95">
            <a:extLst>
              <a:ext uri="{FF2B5EF4-FFF2-40B4-BE49-F238E27FC236}">
                <a16:creationId xmlns:a16="http://schemas.microsoft.com/office/drawing/2014/main" id="{4855B76C-E0E1-44C2-782C-6FB95BE74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601" y="5245211"/>
            <a:ext cx="674874" cy="674874"/>
          </a:xfrm>
          <a:prstGeom prst="rect">
            <a:avLst/>
          </a:prstGeom>
        </p:spPr>
      </p:pic>
      <p:pic>
        <p:nvPicPr>
          <p:cNvPr id="97" name="Graphic 96">
            <a:extLst>
              <a:ext uri="{FF2B5EF4-FFF2-40B4-BE49-F238E27FC236}">
                <a16:creationId xmlns:a16="http://schemas.microsoft.com/office/drawing/2014/main" id="{C293B5BB-A256-43ED-3ACA-9E76450EB1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731" y="2724384"/>
            <a:ext cx="674874" cy="674874"/>
          </a:xfrm>
          <a:prstGeom prst="rect">
            <a:avLst/>
          </a:prstGeom>
        </p:spPr>
      </p:pic>
      <p:pic>
        <p:nvPicPr>
          <p:cNvPr id="98" name="Graphic 97">
            <a:extLst>
              <a:ext uri="{FF2B5EF4-FFF2-40B4-BE49-F238E27FC236}">
                <a16:creationId xmlns:a16="http://schemas.microsoft.com/office/drawing/2014/main" id="{163C3496-5A5D-0115-DD15-552A8CEFA8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780" y="3564659"/>
            <a:ext cx="674874" cy="674874"/>
          </a:xfrm>
          <a:prstGeom prst="rect">
            <a:avLst/>
          </a:prstGeom>
        </p:spPr>
      </p:pic>
      <p:pic>
        <p:nvPicPr>
          <p:cNvPr id="99" name="Graphic 98">
            <a:extLst>
              <a:ext uri="{FF2B5EF4-FFF2-40B4-BE49-F238E27FC236}">
                <a16:creationId xmlns:a16="http://schemas.microsoft.com/office/drawing/2014/main" id="{FE51F573-F43D-481B-A702-4A629DF78E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1498" y="4407086"/>
            <a:ext cx="857890" cy="880767"/>
          </a:xfrm>
          <a:prstGeom prst="rect">
            <a:avLst/>
          </a:prstGeom>
        </p:spPr>
      </p:pic>
      <p:sp>
        <p:nvSpPr>
          <p:cNvPr id="100" name="TextBox 99">
            <a:extLst>
              <a:ext uri="{FF2B5EF4-FFF2-40B4-BE49-F238E27FC236}">
                <a16:creationId xmlns:a16="http://schemas.microsoft.com/office/drawing/2014/main" id="{D9F330A8-4145-8373-066D-F47F425F98A3}"/>
              </a:ext>
            </a:extLst>
          </p:cNvPr>
          <p:cNvSpPr txBox="1">
            <a:spLocks noChangeArrowheads="1"/>
          </p:cNvSpPr>
          <p:nvPr/>
        </p:nvSpPr>
        <p:spPr bwMode="auto">
          <a:xfrm>
            <a:off x="1036221" y="5211446"/>
            <a:ext cx="1857793"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Space</a:t>
            </a:r>
            <a:br>
              <a:rPr lang="en-US" altLang="en-US" sz="1994" dirty="0">
                <a:solidFill>
                  <a:prstClr val="white"/>
                </a:solidFill>
                <a:latin typeface="NotesEsa" panose="02000506030000020004" pitchFamily="50" charset="0"/>
                <a:ea typeface="Verdana" pitchFamily="34" charset="0"/>
                <a:cs typeface="Verdana" pitchFamily="34" charset="0"/>
              </a:rPr>
            </a:br>
            <a:r>
              <a:rPr lang="en-US" altLang="en-US" sz="1994" dirty="0">
                <a:solidFill>
                  <a:prstClr val="white"/>
                </a:solidFill>
                <a:latin typeface="NotesEsa" panose="02000506030000020004" pitchFamily="50" charset="0"/>
                <a:ea typeface="Verdana" pitchFamily="34" charset="0"/>
                <a:cs typeface="Verdana" pitchFamily="34" charset="0"/>
              </a:rPr>
              <a:t>Weather</a:t>
            </a:r>
          </a:p>
        </p:txBody>
      </p:sp>
      <p:sp>
        <p:nvSpPr>
          <p:cNvPr id="101" name="TextBox 100">
            <a:extLst>
              <a:ext uri="{FF2B5EF4-FFF2-40B4-BE49-F238E27FC236}">
                <a16:creationId xmlns:a16="http://schemas.microsoft.com/office/drawing/2014/main" id="{D74A4906-675E-99D0-75FC-11B7943AA543}"/>
              </a:ext>
            </a:extLst>
          </p:cNvPr>
          <p:cNvSpPr txBox="1">
            <a:spLocks noChangeArrowheads="1"/>
          </p:cNvSpPr>
          <p:nvPr/>
        </p:nvSpPr>
        <p:spPr bwMode="auto">
          <a:xfrm>
            <a:off x="1018300" y="1842645"/>
            <a:ext cx="2387773"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Earth</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Observation</a:t>
            </a:r>
          </a:p>
        </p:txBody>
      </p:sp>
      <p:sp>
        <p:nvSpPr>
          <p:cNvPr id="102" name="TextBox 101">
            <a:extLst>
              <a:ext uri="{FF2B5EF4-FFF2-40B4-BE49-F238E27FC236}">
                <a16:creationId xmlns:a16="http://schemas.microsoft.com/office/drawing/2014/main" id="{90A185D7-3B3B-7CC2-BA68-5F6F1F8A90A0}"/>
              </a:ext>
            </a:extLst>
          </p:cNvPr>
          <p:cNvSpPr txBox="1">
            <a:spLocks noChangeArrowheads="1"/>
          </p:cNvSpPr>
          <p:nvPr/>
        </p:nvSpPr>
        <p:spPr bwMode="auto">
          <a:xfrm>
            <a:off x="1379691" y="2690619"/>
            <a:ext cx="2378861"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schemeClr val="bg1"/>
                </a:solidFill>
              </a:rPr>
              <a:t>Satellite</a:t>
            </a:r>
            <a:br>
              <a:rPr lang="en-US" altLang="en-US" sz="1994" dirty="0">
                <a:solidFill>
                  <a:schemeClr val="bg1"/>
                </a:solidFill>
              </a:rPr>
            </a:br>
            <a:r>
              <a:rPr lang="en-US" altLang="en-US" sz="1994" dirty="0">
                <a:solidFill>
                  <a:schemeClr val="bg1"/>
                </a:solidFill>
              </a:rPr>
              <a:t>Navigation</a:t>
            </a:r>
          </a:p>
        </p:txBody>
      </p:sp>
      <p:sp>
        <p:nvSpPr>
          <p:cNvPr id="103" name="TextBox 102">
            <a:extLst>
              <a:ext uri="{FF2B5EF4-FFF2-40B4-BE49-F238E27FC236}">
                <a16:creationId xmlns:a16="http://schemas.microsoft.com/office/drawing/2014/main" id="{324F04D9-B1D7-76A5-63F1-53791580EE50}"/>
              </a:ext>
            </a:extLst>
          </p:cNvPr>
          <p:cNvSpPr txBox="1">
            <a:spLocks noChangeArrowheads="1"/>
          </p:cNvSpPr>
          <p:nvPr/>
        </p:nvSpPr>
        <p:spPr bwMode="auto">
          <a:xfrm>
            <a:off x="1848996" y="3532046"/>
            <a:ext cx="1840495"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Satellite</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Communication</a:t>
            </a:r>
          </a:p>
        </p:txBody>
      </p:sp>
      <p:sp>
        <p:nvSpPr>
          <p:cNvPr id="104" name="TextBox 103">
            <a:extLst>
              <a:ext uri="{FF2B5EF4-FFF2-40B4-BE49-F238E27FC236}">
                <a16:creationId xmlns:a16="http://schemas.microsoft.com/office/drawing/2014/main" id="{D8A7BFD0-A739-4538-9737-5D3672DE7CE1}"/>
              </a:ext>
            </a:extLst>
          </p:cNvPr>
          <p:cNvSpPr txBox="1">
            <a:spLocks noChangeArrowheads="1"/>
          </p:cNvSpPr>
          <p:nvPr/>
        </p:nvSpPr>
        <p:spPr bwMode="auto">
          <a:xfrm>
            <a:off x="1438586" y="4363840"/>
            <a:ext cx="2846211"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Spaceflight</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Technologies</a:t>
            </a:r>
          </a:p>
        </p:txBody>
      </p:sp>
      <p:pic>
        <p:nvPicPr>
          <p:cNvPr id="105" name="Graphic 104">
            <a:extLst>
              <a:ext uri="{FF2B5EF4-FFF2-40B4-BE49-F238E27FC236}">
                <a16:creationId xmlns:a16="http://schemas.microsoft.com/office/drawing/2014/main" id="{17582C00-CB33-047D-8C00-15E19D67E4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60075" y="1844171"/>
            <a:ext cx="674874" cy="674874"/>
          </a:xfrm>
          <a:prstGeom prst="rect">
            <a:avLst/>
          </a:prstGeom>
        </p:spPr>
      </p:pic>
      <p:pic>
        <p:nvPicPr>
          <p:cNvPr id="106" name="Graphic 105">
            <a:extLst>
              <a:ext uri="{FF2B5EF4-FFF2-40B4-BE49-F238E27FC236}">
                <a16:creationId xmlns:a16="http://schemas.microsoft.com/office/drawing/2014/main" id="{FF78515B-7775-18A5-31D9-BE7549A50B2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32529" y="1844170"/>
            <a:ext cx="674875" cy="674875"/>
          </a:xfrm>
          <a:prstGeom prst="rect">
            <a:avLst/>
          </a:prstGeom>
        </p:spPr>
      </p:pic>
      <p:pic>
        <p:nvPicPr>
          <p:cNvPr id="107" name="Graphic 106">
            <a:extLst>
              <a:ext uri="{FF2B5EF4-FFF2-40B4-BE49-F238E27FC236}">
                <a16:creationId xmlns:a16="http://schemas.microsoft.com/office/drawing/2014/main" id="{A7DE7E34-2D82-47E5-1D86-D38E2B2555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7646" y="2677922"/>
            <a:ext cx="677302" cy="677302"/>
          </a:xfrm>
          <a:prstGeom prst="rect">
            <a:avLst/>
          </a:prstGeom>
        </p:spPr>
      </p:pic>
      <p:pic>
        <p:nvPicPr>
          <p:cNvPr id="108" name="Graphic 107">
            <a:extLst>
              <a:ext uri="{FF2B5EF4-FFF2-40B4-BE49-F238E27FC236}">
                <a16:creationId xmlns:a16="http://schemas.microsoft.com/office/drawing/2014/main" id="{D9CCBF76-F4B8-8188-A03F-CEAEBB05AA6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32529" y="2676179"/>
            <a:ext cx="674875" cy="674875"/>
          </a:xfrm>
          <a:prstGeom prst="rect">
            <a:avLst/>
          </a:prstGeom>
        </p:spPr>
      </p:pic>
      <p:pic>
        <p:nvPicPr>
          <p:cNvPr id="109" name="Graphic 108">
            <a:extLst>
              <a:ext uri="{FF2B5EF4-FFF2-40B4-BE49-F238E27FC236}">
                <a16:creationId xmlns:a16="http://schemas.microsoft.com/office/drawing/2014/main" id="{3467E855-D5F5-25E5-6CBB-611A76C7FB7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57646" y="3497473"/>
            <a:ext cx="677302" cy="677302"/>
          </a:xfrm>
          <a:prstGeom prst="rect">
            <a:avLst/>
          </a:prstGeom>
        </p:spPr>
      </p:pic>
      <p:pic>
        <p:nvPicPr>
          <p:cNvPr id="110" name="Graphic 109">
            <a:extLst>
              <a:ext uri="{FF2B5EF4-FFF2-40B4-BE49-F238E27FC236}">
                <a16:creationId xmlns:a16="http://schemas.microsoft.com/office/drawing/2014/main" id="{E2D9BC44-32FE-EAC6-80FE-EC17F8F3410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31156" y="3507117"/>
            <a:ext cx="676250" cy="676250"/>
          </a:xfrm>
          <a:prstGeom prst="rect">
            <a:avLst/>
          </a:prstGeom>
        </p:spPr>
      </p:pic>
      <p:pic>
        <p:nvPicPr>
          <p:cNvPr id="111" name="Graphic 110">
            <a:extLst>
              <a:ext uri="{FF2B5EF4-FFF2-40B4-BE49-F238E27FC236}">
                <a16:creationId xmlns:a16="http://schemas.microsoft.com/office/drawing/2014/main" id="{9D0E1D4B-0BF4-FFF0-0078-F5C774A784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57647" y="4330097"/>
            <a:ext cx="676250" cy="676250"/>
          </a:xfrm>
          <a:prstGeom prst="rect">
            <a:avLst/>
          </a:prstGeom>
        </p:spPr>
      </p:pic>
      <p:pic>
        <p:nvPicPr>
          <p:cNvPr id="112" name="Graphic 111">
            <a:extLst>
              <a:ext uri="{FF2B5EF4-FFF2-40B4-BE49-F238E27FC236}">
                <a16:creationId xmlns:a16="http://schemas.microsoft.com/office/drawing/2014/main" id="{F2C65EA3-2A5C-86EC-3D51-C5A2F73D2E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932530" y="4352847"/>
            <a:ext cx="676250" cy="676250"/>
          </a:xfrm>
          <a:prstGeom prst="rect">
            <a:avLst/>
          </a:prstGeom>
        </p:spPr>
      </p:pic>
      <p:pic>
        <p:nvPicPr>
          <p:cNvPr id="113" name="Graphic 112">
            <a:extLst>
              <a:ext uri="{FF2B5EF4-FFF2-40B4-BE49-F238E27FC236}">
                <a16:creationId xmlns:a16="http://schemas.microsoft.com/office/drawing/2014/main" id="{45CAE6F1-256B-25A4-EE2D-D0E96444AF1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557647" y="5167386"/>
            <a:ext cx="676250" cy="676250"/>
          </a:xfrm>
          <a:prstGeom prst="rect">
            <a:avLst/>
          </a:prstGeom>
        </p:spPr>
      </p:pic>
      <p:pic>
        <p:nvPicPr>
          <p:cNvPr id="114" name="Graphic 113">
            <a:extLst>
              <a:ext uri="{FF2B5EF4-FFF2-40B4-BE49-F238E27FC236}">
                <a16:creationId xmlns:a16="http://schemas.microsoft.com/office/drawing/2014/main" id="{BD7766D1-203B-3616-E40A-70917AC86E9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931156" y="5187974"/>
            <a:ext cx="676250" cy="676250"/>
          </a:xfrm>
          <a:prstGeom prst="rect">
            <a:avLst/>
          </a:prstGeom>
        </p:spPr>
      </p:pic>
      <p:sp>
        <p:nvSpPr>
          <p:cNvPr id="115" name="Marcador de texto 9">
            <a:extLst>
              <a:ext uri="{FF2B5EF4-FFF2-40B4-BE49-F238E27FC236}">
                <a16:creationId xmlns:a16="http://schemas.microsoft.com/office/drawing/2014/main" id="{CFBBD998-9BF1-984C-2BCB-A24491A6A56E}"/>
              </a:ext>
            </a:extLst>
          </p:cNvPr>
          <p:cNvSpPr txBox="1">
            <a:spLocks/>
          </p:cNvSpPr>
          <p:nvPr/>
        </p:nvSpPr>
        <p:spPr>
          <a:xfrm>
            <a:off x="313814" y="445750"/>
            <a:ext cx="5782186" cy="514012"/>
          </a:xfrm>
          <a:prstGeom prst="rect">
            <a:avLst/>
          </a:prstGeom>
          <a:solidFill>
            <a:srgbClr val="00BAAD"/>
          </a:solidFill>
          <a:ln>
            <a:solidFill>
              <a:srgbClr val="00BAAD"/>
            </a:solidFill>
          </a:ln>
        </p:spPr>
        <p:txBody>
          <a:bodyPr vert="horz" lIns="161967" tIns="95650" rIns="161967" bIns="70144" rtlCol="0" anchor="ctr">
            <a:normAutofit fontScale="62500" lnSpcReduction="2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4252" dirty="0">
                <a:solidFill>
                  <a:schemeClr val="bg1"/>
                </a:solidFill>
                <a:latin typeface="NotesEsa" panose="02000506030000020004" pitchFamily="2" charset="0"/>
              </a:rPr>
              <a:t>BASS - Space </a:t>
            </a:r>
            <a:r>
              <a:rPr lang="es-ES" sz="4252" dirty="0" err="1">
                <a:solidFill>
                  <a:schemeClr val="bg1"/>
                </a:solidFill>
                <a:latin typeface="NotesEsa" panose="02000506030000020004" pitchFamily="2" charset="0"/>
              </a:rPr>
              <a:t>assets</a:t>
            </a:r>
            <a:r>
              <a:rPr lang="es-ES" sz="4252" dirty="0">
                <a:solidFill>
                  <a:schemeClr val="bg1"/>
                </a:solidFill>
                <a:latin typeface="NotesEsa" panose="02000506030000020004" pitchFamily="2" charset="0"/>
              </a:rPr>
              <a:t>, users &amp; markets</a:t>
            </a:r>
          </a:p>
        </p:txBody>
      </p:sp>
      <p:pic>
        <p:nvPicPr>
          <p:cNvPr id="3" name="Picture 2" descr="A close up of food&#10;&#10;Description automatically generated">
            <a:extLst>
              <a:ext uri="{FF2B5EF4-FFF2-40B4-BE49-F238E27FC236}">
                <a16:creationId xmlns:a16="http://schemas.microsoft.com/office/drawing/2014/main" id="{7A139CFF-797C-2CE3-CB9A-262031A2364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394632" y="0"/>
            <a:ext cx="1839265" cy="1119917"/>
          </a:xfrm>
          <a:prstGeom prst="rect">
            <a:avLst/>
          </a:prstGeom>
        </p:spPr>
      </p:pic>
    </p:spTree>
    <p:extLst>
      <p:ext uri="{BB962C8B-B14F-4D97-AF65-F5344CB8AC3E}">
        <p14:creationId xmlns:p14="http://schemas.microsoft.com/office/powerpoint/2010/main" val="705954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D7DDA-6040-429D-910D-DD4E9B623C93}"/>
              </a:ext>
            </a:extLst>
          </p:cNvPr>
          <p:cNvSpPr>
            <a:spLocks noGrp="1"/>
          </p:cNvSpPr>
          <p:nvPr>
            <p:ph type="title"/>
          </p:nvPr>
        </p:nvSpPr>
        <p:spPr/>
        <p:txBody>
          <a:bodyPr/>
          <a:lstStyle/>
          <a:p>
            <a:r>
              <a:rPr lang="en-US" dirty="0"/>
              <a:t>BASS - Cooperations</a:t>
            </a:r>
            <a:endParaRPr lang="en-GB" dirty="0"/>
          </a:p>
        </p:txBody>
      </p:sp>
      <p:grpSp>
        <p:nvGrpSpPr>
          <p:cNvPr id="4" name="Group 3">
            <a:extLst>
              <a:ext uri="{FF2B5EF4-FFF2-40B4-BE49-F238E27FC236}">
                <a16:creationId xmlns:a16="http://schemas.microsoft.com/office/drawing/2014/main" id="{F48B7E58-0668-3674-752C-50B4056FCF0A}"/>
              </a:ext>
            </a:extLst>
          </p:cNvPr>
          <p:cNvGrpSpPr/>
          <p:nvPr/>
        </p:nvGrpSpPr>
        <p:grpSpPr>
          <a:xfrm>
            <a:off x="317181" y="1209576"/>
            <a:ext cx="11306996" cy="5244009"/>
            <a:chOff x="318048" y="1197157"/>
            <a:chExt cx="11337914" cy="5258348"/>
          </a:xfrm>
        </p:grpSpPr>
        <p:sp>
          <p:nvSpPr>
            <p:cNvPr id="85" name="Rectangle 84">
              <a:extLst>
                <a:ext uri="{FF2B5EF4-FFF2-40B4-BE49-F238E27FC236}">
                  <a16:creationId xmlns:a16="http://schemas.microsoft.com/office/drawing/2014/main" id="{F8D8F303-0F54-4856-B5B1-3AD2D47FB478}"/>
                </a:ext>
              </a:extLst>
            </p:cNvPr>
            <p:cNvSpPr/>
            <p:nvPr/>
          </p:nvSpPr>
          <p:spPr>
            <a:xfrm>
              <a:off x="318602" y="5189819"/>
              <a:ext cx="6116311" cy="126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dirty="0"/>
            </a:p>
          </p:txBody>
        </p:sp>
        <p:pic>
          <p:nvPicPr>
            <p:cNvPr id="70" name="Picture 69">
              <a:extLst>
                <a:ext uri="{FF2B5EF4-FFF2-40B4-BE49-F238E27FC236}">
                  <a16:creationId xmlns:a16="http://schemas.microsoft.com/office/drawing/2014/main" id="{6D117D4A-95EF-4EC6-B3D9-45E39494CB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048" y="1197157"/>
              <a:ext cx="6066117" cy="3992662"/>
            </a:xfrm>
            <a:prstGeom prst="rect">
              <a:avLst/>
            </a:prstGeom>
          </p:spPr>
        </p:pic>
        <p:pic>
          <p:nvPicPr>
            <p:cNvPr id="68" name="Picture 67">
              <a:extLst>
                <a:ext uri="{FF2B5EF4-FFF2-40B4-BE49-F238E27FC236}">
                  <a16:creationId xmlns:a16="http://schemas.microsoft.com/office/drawing/2014/main" id="{E0997578-C19F-4E3F-A111-CD0823F115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796" y="3049011"/>
              <a:ext cx="1790559" cy="824226"/>
            </a:xfrm>
            <a:prstGeom prst="rect">
              <a:avLst/>
            </a:prstGeom>
          </p:spPr>
        </p:pic>
        <p:pic>
          <p:nvPicPr>
            <p:cNvPr id="72" name="Picture 71">
              <a:extLst>
                <a:ext uri="{FF2B5EF4-FFF2-40B4-BE49-F238E27FC236}">
                  <a16:creationId xmlns:a16="http://schemas.microsoft.com/office/drawing/2014/main" id="{2E02D98F-270C-456C-B093-44383BF3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9356" y="4035411"/>
              <a:ext cx="2976282" cy="980069"/>
            </a:xfrm>
            <a:prstGeom prst="rect">
              <a:avLst/>
            </a:prstGeom>
          </p:spPr>
        </p:pic>
        <p:sp>
          <p:nvSpPr>
            <p:cNvPr id="73" name="Rectangle 72">
              <a:extLst>
                <a:ext uri="{FF2B5EF4-FFF2-40B4-BE49-F238E27FC236}">
                  <a16:creationId xmlns:a16="http://schemas.microsoft.com/office/drawing/2014/main" id="{E6164C72-3069-4E6C-89CC-72742B8F9802}"/>
                </a:ext>
              </a:extLst>
            </p:cNvPr>
            <p:cNvSpPr/>
            <p:nvPr/>
          </p:nvSpPr>
          <p:spPr>
            <a:xfrm>
              <a:off x="5111734" y="4436783"/>
              <a:ext cx="1249081" cy="639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a:p>
          </p:txBody>
        </p:sp>
        <p:pic>
          <p:nvPicPr>
            <p:cNvPr id="77" name="Picture 76">
              <a:extLst>
                <a:ext uri="{FF2B5EF4-FFF2-40B4-BE49-F238E27FC236}">
                  <a16:creationId xmlns:a16="http://schemas.microsoft.com/office/drawing/2014/main" id="{C0A9C1FD-ACC0-4635-8B9B-1047525447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60815" y="1197531"/>
              <a:ext cx="5291178" cy="2808942"/>
            </a:xfrm>
            <a:prstGeom prst="rect">
              <a:avLst/>
            </a:prstGeom>
          </p:spPr>
        </p:pic>
        <p:pic>
          <p:nvPicPr>
            <p:cNvPr id="79" name="Picture 78">
              <a:extLst>
                <a:ext uri="{FF2B5EF4-FFF2-40B4-BE49-F238E27FC236}">
                  <a16:creationId xmlns:a16="http://schemas.microsoft.com/office/drawing/2014/main" id="{D06BC69A-8A54-46AA-8B3F-3A96C566C9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72768" y="3924133"/>
              <a:ext cx="5283194" cy="2531372"/>
            </a:xfrm>
            <a:prstGeom prst="rect">
              <a:avLst/>
            </a:prstGeom>
          </p:spPr>
        </p:pic>
        <p:sp>
          <p:nvSpPr>
            <p:cNvPr id="81" name="Rectangle 80">
              <a:extLst>
                <a:ext uri="{FF2B5EF4-FFF2-40B4-BE49-F238E27FC236}">
                  <a16:creationId xmlns:a16="http://schemas.microsoft.com/office/drawing/2014/main" id="{C66DF2DC-E468-47D2-9148-29554268D8B3}"/>
                </a:ext>
              </a:extLst>
            </p:cNvPr>
            <p:cNvSpPr/>
            <p:nvPr/>
          </p:nvSpPr>
          <p:spPr>
            <a:xfrm flipV="1">
              <a:off x="6434913" y="3665822"/>
              <a:ext cx="2226842" cy="34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a:p>
          </p:txBody>
        </p:sp>
        <p:pic>
          <p:nvPicPr>
            <p:cNvPr id="82" name="Picture 6" descr="Logo, company name&#10;&#10;Description automatically generated">
              <a:extLst>
                <a:ext uri="{FF2B5EF4-FFF2-40B4-BE49-F238E27FC236}">
                  <a16:creationId xmlns:a16="http://schemas.microsoft.com/office/drawing/2014/main" id="{6FDAD178-A759-4A6A-BFA7-75FD25999D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096" y="5470449"/>
              <a:ext cx="973555" cy="691150"/>
            </a:xfrm>
            <a:prstGeom prst="rect">
              <a:avLst/>
            </a:prstGeom>
          </p:spPr>
        </p:pic>
        <p:pic>
          <p:nvPicPr>
            <p:cNvPr id="83" name="Picture 8" descr="Logo, company name&#10;&#10;Description automatically generated">
              <a:extLst>
                <a:ext uri="{FF2B5EF4-FFF2-40B4-BE49-F238E27FC236}">
                  <a16:creationId xmlns:a16="http://schemas.microsoft.com/office/drawing/2014/main" id="{A461DC06-C01E-4D5B-8A33-C56FE99921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2941" y="5521191"/>
              <a:ext cx="1586606" cy="795275"/>
            </a:xfrm>
            <a:prstGeom prst="rect">
              <a:avLst/>
            </a:prstGeom>
          </p:spPr>
        </p:pic>
        <p:pic>
          <p:nvPicPr>
            <p:cNvPr id="84" name="Picture 9" descr="A picture containing icon&#10;&#10;Description automatically generated">
              <a:extLst>
                <a:ext uri="{FF2B5EF4-FFF2-40B4-BE49-F238E27FC236}">
                  <a16:creationId xmlns:a16="http://schemas.microsoft.com/office/drawing/2014/main" id="{602135BD-AE0D-462E-9CD8-518DDADD07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54359" y="5526428"/>
              <a:ext cx="853545" cy="853620"/>
            </a:xfrm>
            <a:prstGeom prst="rect">
              <a:avLst/>
            </a:prstGeom>
          </p:spPr>
        </p:pic>
      </p:grpSp>
      <p:pic>
        <p:nvPicPr>
          <p:cNvPr id="1026" name="Picture 2" descr="Sustainable Energy - Home | Facebook">
            <a:extLst>
              <a:ext uri="{FF2B5EF4-FFF2-40B4-BE49-F238E27FC236}">
                <a16:creationId xmlns:a16="http://schemas.microsoft.com/office/drawing/2014/main" id="{7C365588-34B1-42C6-951F-8F613EC12BA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221299" y="2471925"/>
            <a:ext cx="869976" cy="8084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ameleon Events">
            <a:extLst>
              <a:ext uri="{FF2B5EF4-FFF2-40B4-BE49-F238E27FC236}">
                <a16:creationId xmlns:a16="http://schemas.microsoft.com/office/drawing/2014/main" id="{6F763E31-1E97-8E73-D9FB-0DA331B88BD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68119" y="2625867"/>
            <a:ext cx="1226184" cy="563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IC powered by Microsoft – ISP CONNECT">
            <a:extLst>
              <a:ext uri="{FF2B5EF4-FFF2-40B4-BE49-F238E27FC236}">
                <a16:creationId xmlns:a16="http://schemas.microsoft.com/office/drawing/2014/main" id="{9DB46F31-61CC-6AB4-C469-D57B59A8F45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38061" y="5689946"/>
            <a:ext cx="1167144" cy="676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ps of the Port Captaincies – Coast Guard - Wikipedia">
            <a:extLst>
              <a:ext uri="{FF2B5EF4-FFF2-40B4-BE49-F238E27FC236}">
                <a16:creationId xmlns:a16="http://schemas.microsoft.com/office/drawing/2014/main" id="{CD58A293-AEBB-C64B-9881-9AEC92D5B3E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9514" y="3027791"/>
            <a:ext cx="927946" cy="5965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rt Network Authority of the Ionian Sea-Port of Taranto | IAPH">
            <a:extLst>
              <a:ext uri="{FF2B5EF4-FFF2-40B4-BE49-F238E27FC236}">
                <a16:creationId xmlns:a16="http://schemas.microsoft.com/office/drawing/2014/main" id="{43132BD7-AAF1-E15D-D449-8AA6AA06097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3577" b="16724"/>
          <a:stretch/>
        </p:blipFill>
        <p:spPr bwMode="auto">
          <a:xfrm>
            <a:off x="3497142" y="3010603"/>
            <a:ext cx="1920388" cy="6047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SH Foundation India - Home | Facebook">
            <a:extLst>
              <a:ext uri="{FF2B5EF4-FFF2-40B4-BE49-F238E27FC236}">
                <a16:creationId xmlns:a16="http://schemas.microsoft.com/office/drawing/2014/main" id="{8600581B-1EC2-0B76-151E-813C449B00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74017" y="4837709"/>
            <a:ext cx="931403" cy="9314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ereniging Innovatieve Geneesmiddelen | Geneesmiddel Pfizer voor…">
            <a:extLst>
              <a:ext uri="{FF2B5EF4-FFF2-40B4-BE49-F238E27FC236}">
                <a16:creationId xmlns:a16="http://schemas.microsoft.com/office/drawing/2014/main" id="{FB6C83CF-7225-3C98-AD19-0ABC19D2355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8109" b="12088"/>
          <a:stretch/>
        </p:blipFill>
        <p:spPr bwMode="auto">
          <a:xfrm>
            <a:off x="2873634" y="4930215"/>
            <a:ext cx="1733253" cy="6361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randing – People's History of the NHS">
            <a:extLst>
              <a:ext uri="{FF2B5EF4-FFF2-40B4-BE49-F238E27FC236}">
                <a16:creationId xmlns:a16="http://schemas.microsoft.com/office/drawing/2014/main" id="{29E341EB-C8F3-620F-BE46-2B4F6C608A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2339" y="5031560"/>
            <a:ext cx="970900" cy="5437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partment for Digital, Culture, Media and Sport - Wikipedia">
            <a:extLst>
              <a:ext uri="{FF2B5EF4-FFF2-40B4-BE49-F238E27FC236}">
                <a16:creationId xmlns:a16="http://schemas.microsoft.com/office/drawing/2014/main" id="{9B4EC92A-9232-DDD0-9FA6-A6EDA741BA8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62091" y="4253806"/>
            <a:ext cx="882596" cy="60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474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E2C6F656-118F-4995-ADBA-947C462126C8}"/>
              </a:ext>
            </a:extLst>
          </p:cNvPr>
          <p:cNvPicPr>
            <a:picLocks noChangeAspect="1"/>
          </p:cNvPicPr>
          <p:nvPr/>
        </p:nvPicPr>
        <p:blipFill>
          <a:blip r:embed="rId3"/>
          <a:stretch>
            <a:fillRect/>
          </a:stretch>
        </p:blipFill>
        <p:spPr>
          <a:xfrm>
            <a:off x="19570" y="-1"/>
            <a:ext cx="12152861" cy="6858001"/>
          </a:xfrm>
          <a:prstGeom prst="rect">
            <a:avLst/>
          </a:prstGeom>
        </p:spPr>
      </p:pic>
      <p:sp>
        <p:nvSpPr>
          <p:cNvPr id="2" name="Rectangle 1">
            <a:extLst>
              <a:ext uri="{FF2B5EF4-FFF2-40B4-BE49-F238E27FC236}">
                <a16:creationId xmlns:a16="http://schemas.microsoft.com/office/drawing/2014/main" id="{D741A3E8-D02A-4707-B511-4D39CDA3B9DF}"/>
              </a:ext>
            </a:extLst>
          </p:cNvPr>
          <p:cNvSpPr/>
          <p:nvPr/>
        </p:nvSpPr>
        <p:spPr>
          <a:xfrm>
            <a:off x="26233" y="0"/>
            <a:ext cx="2766353" cy="6448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402" eaLnBrk="1" fontAlgn="auto" hangingPunct="1">
              <a:spcBef>
                <a:spcPts val="0"/>
              </a:spcBef>
              <a:spcAft>
                <a:spcPts val="0"/>
              </a:spcAft>
            </a:pPr>
            <a:endParaRPr lang="en-GB" sz="2399">
              <a:solidFill>
                <a:prstClr val="white"/>
              </a:solidFill>
              <a:latin typeface="Calibri" panose="020F0502020204030204"/>
            </a:endParaRPr>
          </a:p>
        </p:txBody>
      </p:sp>
      <p:sp>
        <p:nvSpPr>
          <p:cNvPr id="15" name="TextBox 14">
            <a:extLst>
              <a:ext uri="{FF2B5EF4-FFF2-40B4-BE49-F238E27FC236}">
                <a16:creationId xmlns:a16="http://schemas.microsoft.com/office/drawing/2014/main" id="{96EB6B3E-9799-40D6-BD97-5AA0AD6C4DAA}"/>
              </a:ext>
            </a:extLst>
          </p:cNvPr>
          <p:cNvSpPr txBox="1"/>
          <p:nvPr/>
        </p:nvSpPr>
        <p:spPr>
          <a:xfrm>
            <a:off x="92093" y="6410574"/>
            <a:ext cx="11965987" cy="35900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609402" eaLnBrk="1" fontAlgn="auto" hangingPunct="1">
              <a:spcBef>
                <a:spcPts val="0"/>
              </a:spcBef>
              <a:spcAft>
                <a:spcPts val="0"/>
              </a:spcAft>
            </a:pPr>
            <a:r>
              <a:rPr lang="en-GB" sz="1733" dirty="0">
                <a:solidFill>
                  <a:prstClr val="white"/>
                </a:solidFill>
                <a:latin typeface="NotesEsa" panose="02000506030000020004" pitchFamily="2" charset="0"/>
              </a:rPr>
              <a:t>https://business.esa.int/funding/intended-tender/space-for-tourism</a:t>
            </a:r>
          </a:p>
        </p:txBody>
      </p:sp>
      <p:pic>
        <p:nvPicPr>
          <p:cNvPr id="5" name="Picture 4">
            <a:extLst>
              <a:ext uri="{FF2B5EF4-FFF2-40B4-BE49-F238E27FC236}">
                <a16:creationId xmlns:a16="http://schemas.microsoft.com/office/drawing/2014/main" id="{A587D656-B44D-493B-9525-77849B5E355B}"/>
              </a:ext>
            </a:extLst>
          </p:cNvPr>
          <p:cNvPicPr>
            <a:picLocks noChangeAspect="1"/>
          </p:cNvPicPr>
          <p:nvPr/>
        </p:nvPicPr>
        <p:blipFill>
          <a:blip r:embed="rId4"/>
          <a:stretch>
            <a:fillRect/>
          </a:stretch>
        </p:blipFill>
        <p:spPr>
          <a:xfrm>
            <a:off x="43989" y="890301"/>
            <a:ext cx="1773530" cy="673326"/>
          </a:xfrm>
          <a:prstGeom prst="rect">
            <a:avLst/>
          </a:prstGeom>
        </p:spPr>
      </p:pic>
      <p:pic>
        <p:nvPicPr>
          <p:cNvPr id="7" name="Picture 6">
            <a:extLst>
              <a:ext uri="{FF2B5EF4-FFF2-40B4-BE49-F238E27FC236}">
                <a16:creationId xmlns:a16="http://schemas.microsoft.com/office/drawing/2014/main" id="{35D77907-F50E-457D-9DC2-0883AF567C62}"/>
              </a:ext>
            </a:extLst>
          </p:cNvPr>
          <p:cNvPicPr>
            <a:picLocks noChangeAspect="1"/>
          </p:cNvPicPr>
          <p:nvPr/>
        </p:nvPicPr>
        <p:blipFill>
          <a:blip r:embed="rId5"/>
          <a:stretch>
            <a:fillRect/>
          </a:stretch>
        </p:blipFill>
        <p:spPr>
          <a:xfrm>
            <a:off x="54058" y="2361519"/>
            <a:ext cx="1190155" cy="902340"/>
          </a:xfrm>
          <a:prstGeom prst="rect">
            <a:avLst/>
          </a:prstGeom>
        </p:spPr>
      </p:pic>
      <p:pic>
        <p:nvPicPr>
          <p:cNvPr id="8" name="Picture 7">
            <a:extLst>
              <a:ext uri="{FF2B5EF4-FFF2-40B4-BE49-F238E27FC236}">
                <a16:creationId xmlns:a16="http://schemas.microsoft.com/office/drawing/2014/main" id="{231C3585-90A5-4522-A83A-F09E5C36A3D3}"/>
              </a:ext>
            </a:extLst>
          </p:cNvPr>
          <p:cNvPicPr>
            <a:picLocks noChangeAspect="1"/>
          </p:cNvPicPr>
          <p:nvPr/>
        </p:nvPicPr>
        <p:blipFill>
          <a:blip r:embed="rId6"/>
          <a:stretch>
            <a:fillRect/>
          </a:stretch>
        </p:blipFill>
        <p:spPr>
          <a:xfrm>
            <a:off x="50482" y="4690865"/>
            <a:ext cx="1311397" cy="899513"/>
          </a:xfrm>
          <a:prstGeom prst="rect">
            <a:avLst/>
          </a:prstGeom>
        </p:spPr>
      </p:pic>
      <p:pic>
        <p:nvPicPr>
          <p:cNvPr id="9" name="Picture 8">
            <a:extLst>
              <a:ext uri="{FF2B5EF4-FFF2-40B4-BE49-F238E27FC236}">
                <a16:creationId xmlns:a16="http://schemas.microsoft.com/office/drawing/2014/main" id="{BB4977D6-E71D-4AA1-A58C-DD4695E0078A}"/>
              </a:ext>
            </a:extLst>
          </p:cNvPr>
          <p:cNvPicPr>
            <a:picLocks noChangeAspect="1"/>
          </p:cNvPicPr>
          <p:nvPr/>
        </p:nvPicPr>
        <p:blipFill>
          <a:blip r:embed="rId7"/>
          <a:stretch>
            <a:fillRect/>
          </a:stretch>
        </p:blipFill>
        <p:spPr>
          <a:xfrm>
            <a:off x="42225" y="3303142"/>
            <a:ext cx="1623258" cy="710175"/>
          </a:xfrm>
          <a:prstGeom prst="rect">
            <a:avLst/>
          </a:prstGeom>
        </p:spPr>
      </p:pic>
      <p:pic>
        <p:nvPicPr>
          <p:cNvPr id="10" name="Picture 9">
            <a:extLst>
              <a:ext uri="{FF2B5EF4-FFF2-40B4-BE49-F238E27FC236}">
                <a16:creationId xmlns:a16="http://schemas.microsoft.com/office/drawing/2014/main" id="{A057088F-4946-4EC7-AE96-3995B7DE9786}"/>
              </a:ext>
            </a:extLst>
          </p:cNvPr>
          <p:cNvPicPr>
            <a:picLocks noChangeAspect="1"/>
          </p:cNvPicPr>
          <p:nvPr/>
        </p:nvPicPr>
        <p:blipFill>
          <a:blip r:embed="rId8"/>
          <a:stretch>
            <a:fillRect/>
          </a:stretch>
        </p:blipFill>
        <p:spPr>
          <a:xfrm>
            <a:off x="26232" y="4051277"/>
            <a:ext cx="1623256" cy="610217"/>
          </a:xfrm>
          <a:prstGeom prst="rect">
            <a:avLst/>
          </a:prstGeom>
        </p:spPr>
      </p:pic>
      <p:pic>
        <p:nvPicPr>
          <p:cNvPr id="11" name="Picture 10">
            <a:extLst>
              <a:ext uri="{FF2B5EF4-FFF2-40B4-BE49-F238E27FC236}">
                <a16:creationId xmlns:a16="http://schemas.microsoft.com/office/drawing/2014/main" id="{B7C53424-596E-442C-9952-41090D8A2112}"/>
              </a:ext>
            </a:extLst>
          </p:cNvPr>
          <p:cNvPicPr>
            <a:picLocks noChangeAspect="1"/>
          </p:cNvPicPr>
          <p:nvPr/>
        </p:nvPicPr>
        <p:blipFill>
          <a:blip r:embed="rId9"/>
          <a:stretch>
            <a:fillRect/>
          </a:stretch>
        </p:blipFill>
        <p:spPr>
          <a:xfrm>
            <a:off x="42225" y="5669695"/>
            <a:ext cx="1359300" cy="778454"/>
          </a:xfrm>
          <a:prstGeom prst="rect">
            <a:avLst/>
          </a:prstGeom>
        </p:spPr>
      </p:pic>
      <p:pic>
        <p:nvPicPr>
          <p:cNvPr id="12" name="Picture 11" descr="A picture containing text, porcelain&#10;&#10;Description automatically generated">
            <a:extLst>
              <a:ext uri="{FF2B5EF4-FFF2-40B4-BE49-F238E27FC236}">
                <a16:creationId xmlns:a16="http://schemas.microsoft.com/office/drawing/2014/main" id="{F070D68D-4C19-47D9-9B99-64BA640D771D}"/>
              </a:ext>
            </a:extLst>
          </p:cNvPr>
          <p:cNvPicPr>
            <a:picLocks noChangeAspect="1"/>
          </p:cNvPicPr>
          <p:nvPr/>
        </p:nvPicPr>
        <p:blipFill>
          <a:blip r:embed="rId10"/>
          <a:stretch>
            <a:fillRect/>
          </a:stretch>
        </p:blipFill>
        <p:spPr>
          <a:xfrm>
            <a:off x="1630358" y="3759501"/>
            <a:ext cx="899513" cy="899513"/>
          </a:xfrm>
          <a:prstGeom prst="rect">
            <a:avLst/>
          </a:prstGeom>
        </p:spPr>
      </p:pic>
      <p:pic>
        <p:nvPicPr>
          <p:cNvPr id="14" name="Picture 13">
            <a:extLst>
              <a:ext uri="{FF2B5EF4-FFF2-40B4-BE49-F238E27FC236}">
                <a16:creationId xmlns:a16="http://schemas.microsoft.com/office/drawing/2014/main" id="{C6665EFF-B6CC-4A66-8325-D18427AAC8CD}"/>
              </a:ext>
            </a:extLst>
          </p:cNvPr>
          <p:cNvPicPr>
            <a:picLocks noChangeAspect="1"/>
          </p:cNvPicPr>
          <p:nvPr/>
        </p:nvPicPr>
        <p:blipFill>
          <a:blip r:embed="rId11"/>
          <a:stretch>
            <a:fillRect/>
          </a:stretch>
        </p:blipFill>
        <p:spPr>
          <a:xfrm>
            <a:off x="43990" y="57696"/>
            <a:ext cx="899465" cy="807335"/>
          </a:xfrm>
          <a:prstGeom prst="rect">
            <a:avLst/>
          </a:prstGeom>
        </p:spPr>
      </p:pic>
      <p:pic>
        <p:nvPicPr>
          <p:cNvPr id="16" name="Picture 15">
            <a:extLst>
              <a:ext uri="{FF2B5EF4-FFF2-40B4-BE49-F238E27FC236}">
                <a16:creationId xmlns:a16="http://schemas.microsoft.com/office/drawing/2014/main" id="{430C39E0-67DC-476A-8B86-CE0423011834}"/>
              </a:ext>
            </a:extLst>
          </p:cNvPr>
          <p:cNvPicPr>
            <a:picLocks noChangeAspect="1"/>
          </p:cNvPicPr>
          <p:nvPr/>
        </p:nvPicPr>
        <p:blipFill>
          <a:blip r:embed="rId12"/>
          <a:stretch>
            <a:fillRect/>
          </a:stretch>
        </p:blipFill>
        <p:spPr>
          <a:xfrm>
            <a:off x="43989" y="1606699"/>
            <a:ext cx="1719515" cy="730361"/>
          </a:xfrm>
          <a:prstGeom prst="rect">
            <a:avLst/>
          </a:prstGeom>
        </p:spPr>
      </p:pic>
      <p:pic>
        <p:nvPicPr>
          <p:cNvPr id="17" name="Picture 16">
            <a:extLst>
              <a:ext uri="{FF2B5EF4-FFF2-40B4-BE49-F238E27FC236}">
                <a16:creationId xmlns:a16="http://schemas.microsoft.com/office/drawing/2014/main" id="{2B57CABE-5E46-45EE-B46D-22D7BCBB7146}"/>
              </a:ext>
            </a:extLst>
          </p:cNvPr>
          <p:cNvPicPr>
            <a:picLocks noChangeAspect="1"/>
          </p:cNvPicPr>
          <p:nvPr/>
        </p:nvPicPr>
        <p:blipFill>
          <a:blip r:embed="rId13"/>
          <a:stretch>
            <a:fillRect/>
          </a:stretch>
        </p:blipFill>
        <p:spPr>
          <a:xfrm>
            <a:off x="1278704" y="2340786"/>
            <a:ext cx="1181879" cy="666870"/>
          </a:xfrm>
          <a:prstGeom prst="rect">
            <a:avLst/>
          </a:prstGeom>
        </p:spPr>
      </p:pic>
      <p:pic>
        <p:nvPicPr>
          <p:cNvPr id="18" name="Picture 17">
            <a:extLst>
              <a:ext uri="{FF2B5EF4-FFF2-40B4-BE49-F238E27FC236}">
                <a16:creationId xmlns:a16="http://schemas.microsoft.com/office/drawing/2014/main" id="{5671D34D-22CC-496B-960C-CA2E0A4B5489}"/>
              </a:ext>
            </a:extLst>
          </p:cNvPr>
          <p:cNvPicPr>
            <a:picLocks noChangeAspect="1"/>
          </p:cNvPicPr>
          <p:nvPr/>
        </p:nvPicPr>
        <p:blipFill>
          <a:blip r:embed="rId14"/>
          <a:stretch>
            <a:fillRect/>
          </a:stretch>
        </p:blipFill>
        <p:spPr>
          <a:xfrm>
            <a:off x="1680842" y="3018450"/>
            <a:ext cx="1002641" cy="730361"/>
          </a:xfrm>
          <a:prstGeom prst="rect">
            <a:avLst/>
          </a:prstGeom>
        </p:spPr>
      </p:pic>
      <p:pic>
        <p:nvPicPr>
          <p:cNvPr id="19" name="Picture 18">
            <a:extLst>
              <a:ext uri="{FF2B5EF4-FFF2-40B4-BE49-F238E27FC236}">
                <a16:creationId xmlns:a16="http://schemas.microsoft.com/office/drawing/2014/main" id="{BE9403C1-B79B-4FD8-A5C0-EF42DF018E18}"/>
              </a:ext>
            </a:extLst>
          </p:cNvPr>
          <p:cNvPicPr>
            <a:picLocks noChangeAspect="1"/>
          </p:cNvPicPr>
          <p:nvPr/>
        </p:nvPicPr>
        <p:blipFill>
          <a:blip r:embed="rId15"/>
          <a:stretch>
            <a:fillRect/>
          </a:stretch>
        </p:blipFill>
        <p:spPr>
          <a:xfrm>
            <a:off x="997138" y="42745"/>
            <a:ext cx="1532732" cy="815392"/>
          </a:xfrm>
          <a:prstGeom prst="rect">
            <a:avLst/>
          </a:prstGeom>
        </p:spPr>
      </p:pic>
      <p:pic>
        <p:nvPicPr>
          <p:cNvPr id="20" name="Picture 19">
            <a:extLst>
              <a:ext uri="{FF2B5EF4-FFF2-40B4-BE49-F238E27FC236}">
                <a16:creationId xmlns:a16="http://schemas.microsoft.com/office/drawing/2014/main" id="{51549FF9-D0AC-417B-9C5F-23357DDCBBDA}"/>
              </a:ext>
            </a:extLst>
          </p:cNvPr>
          <p:cNvPicPr>
            <a:picLocks noChangeAspect="1"/>
          </p:cNvPicPr>
          <p:nvPr/>
        </p:nvPicPr>
        <p:blipFill>
          <a:blip r:embed="rId16"/>
          <a:stretch>
            <a:fillRect/>
          </a:stretch>
        </p:blipFill>
        <p:spPr>
          <a:xfrm>
            <a:off x="1476391" y="5253074"/>
            <a:ext cx="1155657" cy="1135263"/>
          </a:xfrm>
          <a:prstGeom prst="rect">
            <a:avLst/>
          </a:prstGeom>
        </p:spPr>
      </p:pic>
      <p:pic>
        <p:nvPicPr>
          <p:cNvPr id="21" name="Picture 20">
            <a:extLst>
              <a:ext uri="{FF2B5EF4-FFF2-40B4-BE49-F238E27FC236}">
                <a16:creationId xmlns:a16="http://schemas.microsoft.com/office/drawing/2014/main" id="{5445B21A-7D60-4BA5-BA6D-3D55160E88F9}"/>
              </a:ext>
            </a:extLst>
          </p:cNvPr>
          <p:cNvPicPr>
            <a:picLocks noChangeAspect="1"/>
          </p:cNvPicPr>
          <p:nvPr/>
        </p:nvPicPr>
        <p:blipFill>
          <a:blip r:embed="rId17"/>
          <a:stretch>
            <a:fillRect/>
          </a:stretch>
        </p:blipFill>
        <p:spPr>
          <a:xfrm>
            <a:off x="1841940" y="896997"/>
            <a:ext cx="900777" cy="1166473"/>
          </a:xfrm>
          <a:prstGeom prst="rect">
            <a:avLst/>
          </a:prstGeom>
        </p:spPr>
      </p:pic>
      <p:pic>
        <p:nvPicPr>
          <p:cNvPr id="4" name="Picture 3">
            <a:extLst>
              <a:ext uri="{FF2B5EF4-FFF2-40B4-BE49-F238E27FC236}">
                <a16:creationId xmlns:a16="http://schemas.microsoft.com/office/drawing/2014/main" id="{9EEFD74C-80EE-4F1D-B3EC-34796CA71A62}"/>
              </a:ext>
            </a:extLst>
          </p:cNvPr>
          <p:cNvPicPr>
            <a:picLocks noChangeAspect="1"/>
          </p:cNvPicPr>
          <p:nvPr/>
        </p:nvPicPr>
        <p:blipFill>
          <a:blip r:embed="rId18"/>
          <a:stretch>
            <a:fillRect/>
          </a:stretch>
        </p:blipFill>
        <p:spPr>
          <a:xfrm>
            <a:off x="1358976" y="4717082"/>
            <a:ext cx="1433610" cy="498404"/>
          </a:xfrm>
          <a:prstGeom prst="rect">
            <a:avLst/>
          </a:prstGeom>
        </p:spPr>
      </p:pic>
      <p:pic>
        <p:nvPicPr>
          <p:cNvPr id="22" name="Picture 21">
            <a:extLst>
              <a:ext uri="{FF2B5EF4-FFF2-40B4-BE49-F238E27FC236}">
                <a16:creationId xmlns:a16="http://schemas.microsoft.com/office/drawing/2014/main" id="{593B4734-714F-4FBF-9F64-C691D75E9F22}"/>
              </a:ext>
            </a:extLst>
          </p:cNvPr>
          <p:cNvPicPr>
            <a:picLocks noChangeAspect="1"/>
          </p:cNvPicPr>
          <p:nvPr/>
        </p:nvPicPr>
        <p:blipFill>
          <a:blip r:embed="rId19"/>
          <a:stretch>
            <a:fillRect/>
          </a:stretch>
        </p:blipFill>
        <p:spPr>
          <a:xfrm>
            <a:off x="2632048" y="5129420"/>
            <a:ext cx="4068567" cy="1244107"/>
          </a:xfrm>
          <a:prstGeom prst="rect">
            <a:avLst/>
          </a:prstGeom>
          <a:ln w="57150">
            <a:solidFill>
              <a:srgbClr val="FFC000"/>
            </a:solidFill>
          </a:ln>
        </p:spPr>
      </p:pic>
      <p:sp>
        <p:nvSpPr>
          <p:cNvPr id="3" name="Marcador de texto 9">
            <a:extLst>
              <a:ext uri="{FF2B5EF4-FFF2-40B4-BE49-F238E27FC236}">
                <a16:creationId xmlns:a16="http://schemas.microsoft.com/office/drawing/2014/main" id="{BF05280E-BA3A-B990-B1DB-94A423F1C357}"/>
              </a:ext>
            </a:extLst>
          </p:cNvPr>
          <p:cNvSpPr txBox="1">
            <a:spLocks/>
          </p:cNvSpPr>
          <p:nvPr/>
        </p:nvSpPr>
        <p:spPr>
          <a:xfrm>
            <a:off x="8427200" y="2227907"/>
            <a:ext cx="3265941" cy="892628"/>
          </a:xfrm>
          <a:prstGeom prst="rect">
            <a:avLst/>
          </a:prstGeom>
          <a:solidFill>
            <a:srgbClr val="00BAAD"/>
          </a:solidFill>
          <a:ln w="57150">
            <a:solidFill>
              <a:schemeClr val="bg1">
                <a:lumMod val="25000"/>
              </a:schemeClr>
            </a:solidFill>
          </a:ln>
        </p:spPr>
        <p:txBody>
          <a:bodyPr vert="horz" lIns="161967" tIns="95650" rIns="161967" bIns="70144" rtlCol="0" anchor="ctr">
            <a:normAutofit fontScale="62500" lnSpcReduction="2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Opening</a:t>
            </a:r>
            <a:r>
              <a:rPr lang="es-ES" sz="2800" dirty="0">
                <a:solidFill>
                  <a:schemeClr val="bg1"/>
                </a:solidFill>
                <a:latin typeface="NotesEsa" panose="02000506030000020004" pitchFamily="2" charset="0"/>
              </a:rPr>
              <a:t> Date 25 April 2022</a:t>
            </a:r>
          </a:p>
          <a:p>
            <a:pPr algn="ctr"/>
            <a:r>
              <a:rPr lang="es-ES" sz="2800" dirty="0" err="1">
                <a:solidFill>
                  <a:schemeClr val="bg1"/>
                </a:solidFill>
                <a:latin typeface="NotesEsa" panose="02000506030000020004" pitchFamily="2" charset="0"/>
              </a:rPr>
              <a:t>Closing</a:t>
            </a:r>
            <a:r>
              <a:rPr lang="es-ES" sz="2800" dirty="0">
                <a:solidFill>
                  <a:schemeClr val="bg1"/>
                </a:solidFill>
                <a:latin typeface="NotesEsa" panose="02000506030000020004" pitchFamily="2" charset="0"/>
              </a:rPr>
              <a:t> Date 31 </a:t>
            </a:r>
            <a:r>
              <a:rPr lang="es-ES" sz="2800" dirty="0" err="1">
                <a:solidFill>
                  <a:schemeClr val="bg1"/>
                </a:solidFill>
                <a:latin typeface="NotesEsa" panose="02000506030000020004" pitchFamily="2" charset="0"/>
              </a:rPr>
              <a:t>December</a:t>
            </a:r>
            <a:r>
              <a:rPr lang="es-ES" sz="2800" dirty="0">
                <a:solidFill>
                  <a:schemeClr val="bg1"/>
                </a:solidFill>
                <a:latin typeface="NotesEsa" panose="02000506030000020004" pitchFamily="2" charset="0"/>
              </a:rPr>
              <a:t> 2023</a:t>
            </a:r>
          </a:p>
        </p:txBody>
      </p:sp>
    </p:spTree>
    <p:extLst>
      <p:ext uri="{BB962C8B-B14F-4D97-AF65-F5344CB8AC3E}">
        <p14:creationId xmlns:p14="http://schemas.microsoft.com/office/powerpoint/2010/main" val="418283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How Space can contributes to the </a:t>
            </a:r>
            <a:r>
              <a:rPr lang="en-GB" sz="2800" dirty="0">
                <a:solidFill>
                  <a:srgbClr val="00BAAD"/>
                </a:solidFill>
                <a:latin typeface="+mj-lt"/>
              </a:rPr>
              <a:t>tourism industry</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5"/>
            <a:ext cx="3158005" cy="346419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342900" indent="-342900" defTabSz="914400">
              <a:buFont typeface="+mj-lt"/>
              <a:buAutoNum type="arabicPeriod"/>
            </a:pPr>
            <a:endParaRPr lang="en-GB" sz="1200" b="0" kern="0" dirty="0">
              <a:latin typeface="NotesEsa" panose="02000506030000020004" pitchFamily="2" charset="0"/>
              <a:sym typeface="Wingdings" panose="05000000000000000000" pitchFamily="2" charset="2"/>
            </a:endParaRPr>
          </a:p>
          <a:p>
            <a:pPr marL="342900" indent="-342900" defTabSz="914400">
              <a:buFont typeface="+mj-lt"/>
              <a:buAutoNum type="arabicPeriod"/>
            </a:pPr>
            <a:endParaRPr lang="en-GB" sz="1200" b="0" kern="0" dirty="0">
              <a:latin typeface="NotesEsa" panose="02000506030000020004" pitchFamily="2" charset="0"/>
              <a:sym typeface="Wingdings" panose="05000000000000000000" pitchFamily="2" charset="2"/>
            </a:endParaRPr>
          </a:p>
          <a:p>
            <a:pPr marL="342900" indent="-342900" defTabSz="914400">
              <a:buFont typeface="+mj-lt"/>
              <a:buAutoNum type="arabicPeriod"/>
            </a:pPr>
            <a:r>
              <a:rPr lang="en-GB" sz="1200" b="0" kern="0" dirty="0">
                <a:latin typeface="NotesEsa" panose="02000506030000020004" pitchFamily="2" charset="0"/>
                <a:sym typeface="Wingdings" panose="05000000000000000000" pitchFamily="2" charset="2"/>
              </a:rPr>
              <a:t>Use of digital and connectivity solutions to help the sector embrace new business models required in post-COVID 19</a:t>
            </a:r>
          </a:p>
          <a:p>
            <a:pPr marL="800100" lvl="1" indent="-342900" defTabSz="914400">
              <a:buFont typeface="Arial" panose="020B0604020202020204" pitchFamily="34" charset="0"/>
              <a:buChar char="•"/>
            </a:pPr>
            <a:r>
              <a:rPr lang="en-GB" sz="1200" kern="0" dirty="0">
                <a:solidFill>
                  <a:schemeClr val="bg1"/>
                </a:solidFill>
                <a:latin typeface="NotesEsa" panose="02000506030000020004" pitchFamily="2" charset="0"/>
                <a:sym typeface="Wingdings" panose="05000000000000000000" pitchFamily="2" charset="2"/>
              </a:rPr>
              <a:t>Unmanned transport (automation &amp; robots)</a:t>
            </a:r>
          </a:p>
          <a:p>
            <a:pPr marL="800100" lvl="1" indent="-342900" defTabSz="914400">
              <a:buFont typeface="Arial" panose="020B0604020202020204" pitchFamily="34" charset="0"/>
              <a:buChar char="•"/>
            </a:pPr>
            <a:r>
              <a:rPr lang="en-GB" sz="1200" kern="0" dirty="0">
                <a:solidFill>
                  <a:schemeClr val="bg1"/>
                </a:solidFill>
                <a:latin typeface="NotesEsa" panose="02000506030000020004" pitchFamily="2" charset="0"/>
                <a:sym typeface="Wingdings" panose="05000000000000000000" pitchFamily="2" charset="2"/>
              </a:rPr>
              <a:t>Rural tourism</a:t>
            </a:r>
          </a:p>
          <a:p>
            <a:pPr marL="800100" lvl="1" indent="-342900" defTabSz="914400">
              <a:buFont typeface="Arial" panose="020B0604020202020204" pitchFamily="34" charset="0"/>
              <a:buChar char="•"/>
            </a:pPr>
            <a:r>
              <a:rPr lang="en-GB" sz="1200" kern="0" dirty="0">
                <a:solidFill>
                  <a:schemeClr val="bg1"/>
                </a:solidFill>
                <a:latin typeface="NotesEsa" panose="02000506030000020004" pitchFamily="2" charset="0"/>
                <a:sym typeface="Wingdings" panose="05000000000000000000" pitchFamily="2" charset="2"/>
              </a:rPr>
              <a:t>Everywhere connectivity to travellers</a:t>
            </a:r>
          </a:p>
          <a:p>
            <a:pPr marL="800100" lvl="1" indent="-342900" defTabSz="914400">
              <a:buFont typeface="Arial" panose="020B0604020202020204" pitchFamily="34" charset="0"/>
              <a:buChar char="•"/>
            </a:pPr>
            <a:r>
              <a:rPr lang="en-GB" sz="1200" kern="0" dirty="0">
                <a:solidFill>
                  <a:schemeClr val="bg1"/>
                </a:solidFill>
                <a:latin typeface="NotesEsa" panose="02000506030000020004" pitchFamily="2" charset="0"/>
                <a:sym typeface="Wingdings" panose="05000000000000000000" pitchFamily="2" charset="2"/>
              </a:rPr>
              <a:t>Active engagement with rural communities</a:t>
            </a:r>
            <a:endParaRPr lang="en-GB" sz="1200" kern="0" dirty="0">
              <a:solidFill>
                <a:schemeClr val="bg1"/>
              </a:solidFill>
              <a:latin typeface="NotesEsa" panose="02000506030000020004" pitchFamily="2" charset="0"/>
            </a:endParaRPr>
          </a:p>
          <a:p>
            <a:pPr marL="342900" indent="-342900" defTabSz="914400">
              <a:buFont typeface="+mj-lt"/>
              <a:buAutoNum type="arabicPeriod"/>
            </a:pPr>
            <a:r>
              <a:rPr lang="en-GB" sz="1200" b="0" kern="0" dirty="0">
                <a:latin typeface="NotesEsa" panose="02000506030000020004" pitchFamily="2" charset="0"/>
              </a:rPr>
              <a:t>Seamless travel</a:t>
            </a:r>
          </a:p>
          <a:p>
            <a:pPr marL="342900" indent="-342900" defTabSz="914400">
              <a:buFont typeface="+mj-lt"/>
              <a:buAutoNum type="arabicPeriod"/>
            </a:pPr>
            <a:r>
              <a:rPr lang="en-GB" sz="1200" b="0" kern="0" dirty="0">
                <a:latin typeface="NotesEsa" panose="02000506030000020004" pitchFamily="2" charset="0"/>
              </a:rPr>
              <a:t>Safe travel</a:t>
            </a:r>
          </a:p>
          <a:p>
            <a:pPr marL="342900" indent="-342900" defTabSz="914400">
              <a:buFont typeface="+mj-lt"/>
              <a:buAutoNum type="arabicPeriod"/>
            </a:pPr>
            <a:r>
              <a:rPr lang="en-GB" sz="1200" b="0" kern="0" dirty="0">
                <a:latin typeface="NotesEsa" panose="02000506030000020004" pitchFamily="2" charset="0"/>
              </a:rPr>
              <a:t>Guide investments and measuring impact</a:t>
            </a:r>
          </a:p>
          <a:p>
            <a:pPr marL="342900" indent="-342900" defTabSz="914400">
              <a:buFont typeface="+mj-lt"/>
              <a:buAutoNum type="arabicPeriod"/>
            </a:pPr>
            <a:r>
              <a:rPr lang="en-GB" sz="1200" b="0" kern="0" dirty="0">
                <a:latin typeface="NotesEsa" panose="02000506030000020004" pitchFamily="2" charset="0"/>
              </a:rPr>
              <a:t>Drive sustainable tourism development</a:t>
            </a:r>
            <a:br>
              <a:rPr lang="en-GB" sz="1200" b="0" kern="0" dirty="0">
                <a:latin typeface="NotesEsa" panose="02000506030000020004" pitchFamily="2" charset="0"/>
              </a:rPr>
            </a:br>
            <a:endParaRPr lang="en-GB" sz="1200" b="0" kern="0" dirty="0">
              <a:latin typeface="NotesEsa" panose="02000506030000020004" pitchFamily="2" charset="0"/>
            </a:endParaRPr>
          </a:p>
        </p:txBody>
      </p:sp>
      <p:pic>
        <p:nvPicPr>
          <p:cNvPr id="11" name="Picture 18">
            <a:extLst>
              <a:ext uri="{FF2B5EF4-FFF2-40B4-BE49-F238E27FC236}">
                <a16:creationId xmlns:a16="http://schemas.microsoft.com/office/drawing/2014/main" id="{7FDC0B9E-0BC1-4A42-AEFF-F2C7DE1CFD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188" y="3203270"/>
            <a:ext cx="1095174" cy="11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a:extLst>
              <a:ext uri="{FF2B5EF4-FFF2-40B4-BE49-F238E27FC236}">
                <a16:creationId xmlns:a16="http://schemas.microsoft.com/office/drawing/2014/main" id="{2E1C7A57-6150-46C9-8FE1-BF0BC2DCDF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7999" y="4573396"/>
            <a:ext cx="1083687" cy="11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a16="http://schemas.microsoft.com/office/drawing/2014/main" id="{D1DD9B28-27E3-4493-AFD4-8F89CAAC4D7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17723" y="1790849"/>
            <a:ext cx="1137999" cy="115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2">
            <a:extLst>
              <a:ext uri="{FF2B5EF4-FFF2-40B4-BE49-F238E27FC236}">
                <a16:creationId xmlns:a16="http://schemas.microsoft.com/office/drawing/2014/main" id="{744C9B65-52E2-4734-B84C-CEAA6DE306DA}"/>
              </a:ext>
            </a:extLst>
          </p:cNvPr>
          <p:cNvSpPr txBox="1">
            <a:spLocks/>
          </p:cNvSpPr>
          <p:nvPr/>
        </p:nvSpPr>
        <p:spPr>
          <a:xfrm>
            <a:off x="5095401" y="4573396"/>
            <a:ext cx="2836026" cy="140741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accent3"/>
                </a:solidFill>
                <a:effectLst/>
                <a:uLnTx/>
                <a:uFillTx/>
                <a:latin typeface="NotesEsa" panose="02000506030000020004" pitchFamily="2" charset="0"/>
                <a:ea typeface="+mn-ea"/>
                <a:cs typeface="+mn-cs"/>
              </a:rPr>
              <a:t>SatEO</a:t>
            </a:r>
            <a:r>
              <a:rPr kumimoji="0" lang="en-GB" sz="1200" b="0" i="0" u="none" strike="noStrike" kern="1200" cap="none" spc="0" normalizeH="0" baseline="0" noProof="0" dirty="0">
                <a:ln>
                  <a:noFill/>
                </a:ln>
                <a:solidFill>
                  <a:prstClr val="white"/>
                </a:solidFill>
                <a:effectLst/>
                <a:uLnTx/>
                <a:uFillTx/>
                <a:latin typeface="NotesEsa" panose="02000506030000020004" pitchFamily="2" charset="0"/>
                <a:ea typeface="+mn-ea"/>
                <a:cs typeface="+mn-cs"/>
              </a:rPr>
              <a:t> for m</a:t>
            </a:r>
            <a:r>
              <a:rPr lang="en-GB" sz="1200" dirty="0" err="1">
                <a:solidFill>
                  <a:prstClr val="white"/>
                </a:solidFill>
                <a:latin typeface="NotesEsa" panose="02000506030000020004" pitchFamily="2" charset="0"/>
              </a:rPr>
              <a:t>onitoring</a:t>
            </a:r>
            <a:r>
              <a:rPr lang="en-GB" sz="1200" dirty="0">
                <a:solidFill>
                  <a:prstClr val="white"/>
                </a:solidFill>
                <a:latin typeface="NotesEsa" panose="02000506030000020004" pitchFamily="2" charset="0"/>
              </a:rPr>
              <a:t> and planning of infrastructure (e.g. buildings, roads, parking lots, airports). Monitoring of big events for logistics planning and monitoring (e.g. sports, festivals, big trade fairs. Identification of open air “safe” and “unsafe” areas (e.g. parks, squares, big markets, touristic spaces with crowds).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200" dirty="0">
              <a:solidFill>
                <a:prstClr val="white"/>
              </a:solidFill>
              <a:latin typeface="NotesEsa" panose="02000506030000020004" pitchFamily="2"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200" dirty="0">
              <a:solidFill>
                <a:prstClr val="white"/>
              </a:solidFill>
              <a:latin typeface="NotesEsa" panose="02000506030000020004" pitchFamily="2"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white"/>
              </a:solidFill>
              <a:effectLst/>
              <a:uLnTx/>
              <a:uFillTx/>
              <a:latin typeface="NotesEsa" panose="02000506030000020004" pitchFamily="2" charset="0"/>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2486A52D-AB64-4D1D-AE25-2938503DCE97}"/>
              </a:ext>
            </a:extLst>
          </p:cNvPr>
          <p:cNvSpPr/>
          <p:nvPr/>
        </p:nvSpPr>
        <p:spPr>
          <a:xfrm>
            <a:off x="5095400" y="3203270"/>
            <a:ext cx="2756513"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3"/>
                </a:solidFill>
                <a:effectLst/>
                <a:uLnTx/>
                <a:uFillTx/>
                <a:latin typeface="NotesEsa" panose="02000506030000020004" pitchFamily="2" charset="0"/>
                <a:ea typeface="+mn-ea"/>
                <a:cs typeface="+mn-cs"/>
              </a:rPr>
              <a:t>GNSS</a:t>
            </a:r>
            <a:r>
              <a:rPr kumimoji="0" lang="en-GB" sz="1200" b="0" i="0" u="none" strike="noStrike" kern="1200" cap="none" spc="0" normalizeH="0" baseline="0" noProof="0" dirty="0">
                <a:ln>
                  <a:noFill/>
                </a:ln>
                <a:solidFill>
                  <a:prstClr val="white"/>
                </a:solidFill>
                <a:effectLst/>
                <a:uLnTx/>
                <a:uFillTx/>
                <a:latin typeface="NotesEsa" panose="02000506030000020004" pitchFamily="2" charset="0"/>
                <a:ea typeface="+mn-ea"/>
                <a:cs typeface="+mn-cs"/>
              </a:rPr>
              <a:t> can be used track and trace tourists and provide information to search and rescue teams. Enable visitor flow-monitoring and location-based services to geo-localise points of interest in the tourist maps. </a:t>
            </a:r>
          </a:p>
        </p:txBody>
      </p:sp>
      <p:sp>
        <p:nvSpPr>
          <p:cNvPr id="21" name="Rectangle 20">
            <a:extLst>
              <a:ext uri="{FF2B5EF4-FFF2-40B4-BE49-F238E27FC236}">
                <a16:creationId xmlns:a16="http://schemas.microsoft.com/office/drawing/2014/main" id="{1533E8DB-A18A-47F3-AEF4-BF52E65DAC76}"/>
              </a:ext>
            </a:extLst>
          </p:cNvPr>
          <p:cNvSpPr/>
          <p:nvPr/>
        </p:nvSpPr>
        <p:spPr>
          <a:xfrm>
            <a:off x="5066012" y="1900026"/>
            <a:ext cx="2865415"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chemeClr val="accent3"/>
                </a:solidFill>
                <a:effectLst/>
                <a:uLnTx/>
                <a:uFillTx/>
                <a:latin typeface="NotesEsa" panose="02000506030000020004" pitchFamily="2" charset="0"/>
                <a:ea typeface="+mn-ea"/>
                <a:cs typeface="+mn-cs"/>
              </a:rPr>
              <a:t>SatCom</a:t>
            </a:r>
            <a:r>
              <a:rPr kumimoji="0" lang="en-GB" sz="1200" b="0" i="0" u="none" strike="noStrike" kern="1200" cap="none" spc="0" normalizeH="0" baseline="0" noProof="0" dirty="0">
                <a:ln>
                  <a:noFill/>
                </a:ln>
                <a:solidFill>
                  <a:prstClr val="white"/>
                </a:solidFill>
                <a:effectLst/>
                <a:uLnTx/>
                <a:uFillTx/>
                <a:latin typeface="NotesEsa" panose="02000506030000020004" pitchFamily="2" charset="0"/>
                <a:ea typeface="+mn-ea"/>
                <a:cs typeface="+mn-cs"/>
              </a:rPr>
              <a:t> is essential to ensure communications whenever the terrestrial communications are absent or not reliable and to support digital solutions </a:t>
            </a:r>
          </a:p>
        </p:txBody>
      </p:sp>
      <p:pic>
        <p:nvPicPr>
          <p:cNvPr id="22" name="Picture Placeholder 1">
            <a:extLst>
              <a:ext uri="{FF2B5EF4-FFF2-40B4-BE49-F238E27FC236}">
                <a16:creationId xmlns:a16="http://schemas.microsoft.com/office/drawing/2014/main" id="{F44A0BD4-F406-44AE-9AB3-F88BAB30ED6A}"/>
              </a:ext>
            </a:extLst>
          </p:cNvPr>
          <p:cNvPicPr>
            <a:picLocks noChangeAspect="1"/>
          </p:cNvPicPr>
          <p:nvPr/>
        </p:nvPicPr>
        <p:blipFill>
          <a:blip r:embed="rId6">
            <a:extLst>
              <a:ext uri="{28A0092B-C50C-407E-A947-70E740481C1C}">
                <a14:useLocalDpi xmlns:a14="http://schemas.microsoft.com/office/drawing/2010/main" val="0"/>
              </a:ext>
            </a:extLst>
          </a:blip>
          <a:srcRect l="19025" r="19025"/>
          <a:stretch>
            <a:fillRect/>
          </a:stretch>
        </p:blipFill>
        <p:spPr>
          <a:xfrm>
            <a:off x="10109986" y="1605197"/>
            <a:ext cx="1885623" cy="2185863"/>
          </a:xfrm>
          <a:prstGeom prst="rect">
            <a:avLst/>
          </a:prstGeom>
        </p:spPr>
      </p:pic>
      <p:pic>
        <p:nvPicPr>
          <p:cNvPr id="23" name="Picture Placeholder 15">
            <a:extLst>
              <a:ext uri="{FF2B5EF4-FFF2-40B4-BE49-F238E27FC236}">
                <a16:creationId xmlns:a16="http://schemas.microsoft.com/office/drawing/2014/main" id="{8C0852C3-7D00-402E-9B93-3DA4A1D3A142}"/>
              </a:ext>
            </a:extLst>
          </p:cNvPr>
          <p:cNvPicPr>
            <a:picLocks noChangeAspect="1"/>
          </p:cNvPicPr>
          <p:nvPr/>
        </p:nvPicPr>
        <p:blipFill>
          <a:blip r:embed="rId7">
            <a:extLst>
              <a:ext uri="{28A0092B-C50C-407E-A947-70E740481C1C}">
                <a14:useLocalDpi xmlns:a14="http://schemas.microsoft.com/office/drawing/2010/main" val="0"/>
              </a:ext>
            </a:extLst>
          </a:blip>
          <a:srcRect l="13427" r="13427"/>
          <a:stretch>
            <a:fillRect/>
          </a:stretch>
        </p:blipFill>
        <p:spPr>
          <a:xfrm>
            <a:off x="10109986" y="3810892"/>
            <a:ext cx="1885623" cy="2127411"/>
          </a:xfrm>
          <a:prstGeom prst="rect">
            <a:avLst/>
          </a:prstGeom>
          <a:pattFill prst="pct60">
            <a:fgClr>
              <a:srgbClr val="00BAAD"/>
            </a:fgClr>
            <a:bgClr>
              <a:schemeClr val="bg1"/>
            </a:bgClr>
          </a:pattFill>
          <a:ln>
            <a:noFill/>
          </a:ln>
        </p:spPr>
      </p:pic>
      <p:pic>
        <p:nvPicPr>
          <p:cNvPr id="24" name="Picture Placeholder 1">
            <a:extLst>
              <a:ext uri="{FF2B5EF4-FFF2-40B4-BE49-F238E27FC236}">
                <a16:creationId xmlns:a16="http://schemas.microsoft.com/office/drawing/2014/main" id="{C272D03E-33AC-4F3A-B0C0-B65BC49254C5}"/>
              </a:ext>
            </a:extLst>
          </p:cNvPr>
          <p:cNvPicPr>
            <a:picLocks noChangeAspect="1"/>
          </p:cNvPicPr>
          <p:nvPr/>
        </p:nvPicPr>
        <p:blipFill>
          <a:blip r:embed="rId8">
            <a:extLst>
              <a:ext uri="{28A0092B-C50C-407E-A947-70E740481C1C}">
                <a14:useLocalDpi xmlns:a14="http://schemas.microsoft.com/office/drawing/2010/main" val="0"/>
              </a:ext>
            </a:extLst>
          </a:blip>
          <a:srcRect l="15137" r="15137"/>
          <a:stretch>
            <a:fillRect/>
          </a:stretch>
        </p:blipFill>
        <p:spPr>
          <a:xfrm>
            <a:off x="8164304" y="1605198"/>
            <a:ext cx="1935392" cy="2200784"/>
          </a:xfrm>
          <a:prstGeom prst="rect">
            <a:avLst/>
          </a:prstGeom>
          <a:pattFill prst="pct60">
            <a:fgClr>
              <a:srgbClr val="00BAAD"/>
            </a:fgClr>
            <a:bgClr>
              <a:schemeClr val="bg1"/>
            </a:bgClr>
          </a:pattFill>
          <a:ln>
            <a:noFill/>
          </a:ln>
        </p:spPr>
      </p:pic>
      <p:pic>
        <p:nvPicPr>
          <p:cNvPr id="25" name="Picture Placeholder 1">
            <a:extLst>
              <a:ext uri="{FF2B5EF4-FFF2-40B4-BE49-F238E27FC236}">
                <a16:creationId xmlns:a16="http://schemas.microsoft.com/office/drawing/2014/main" id="{EFC6225C-ECD1-4DFD-A35D-BC09AC32EC4C}"/>
              </a:ext>
            </a:extLst>
          </p:cNvPr>
          <p:cNvPicPr>
            <a:picLocks noChangeAspect="1"/>
          </p:cNvPicPr>
          <p:nvPr/>
        </p:nvPicPr>
        <p:blipFill>
          <a:blip r:embed="rId9">
            <a:extLst>
              <a:ext uri="{28A0092B-C50C-407E-A947-70E740481C1C}">
                <a14:useLocalDpi xmlns:a14="http://schemas.microsoft.com/office/drawing/2010/main" val="0"/>
              </a:ext>
            </a:extLst>
          </a:blip>
          <a:srcRect l="10532" r="10532"/>
          <a:stretch>
            <a:fillRect/>
          </a:stretch>
        </p:blipFill>
        <p:spPr>
          <a:xfrm>
            <a:off x="8174595" y="3805982"/>
            <a:ext cx="1935391" cy="2127411"/>
          </a:xfrm>
          <a:prstGeom prst="rect">
            <a:avLst/>
          </a:prstGeom>
          <a:pattFill prst="pct60">
            <a:fgClr>
              <a:srgbClr val="00BAAD"/>
            </a:fgClr>
            <a:bgClr>
              <a:schemeClr val="bg1"/>
            </a:bgClr>
          </a:pattFill>
          <a:ln>
            <a:noFill/>
          </a:ln>
        </p:spPr>
      </p:pic>
      <p:sp>
        <p:nvSpPr>
          <p:cNvPr id="26" name="Text Placeholder 11">
            <a:extLst>
              <a:ext uri="{FF2B5EF4-FFF2-40B4-BE49-F238E27FC236}">
                <a16:creationId xmlns:a16="http://schemas.microsoft.com/office/drawing/2014/main" id="{2C5E0B62-343F-49BC-962D-D027884FE183}"/>
              </a:ext>
            </a:extLst>
          </p:cNvPr>
          <p:cNvSpPr txBox="1">
            <a:spLocks/>
          </p:cNvSpPr>
          <p:nvPr/>
        </p:nvSpPr>
        <p:spPr>
          <a:xfrm>
            <a:off x="8264542" y="5586342"/>
            <a:ext cx="1756185" cy="3097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54000" rIns="90000" bIns="3960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2100" b="1" i="0" kern="1200">
                <a:solidFill>
                  <a:schemeClr val="bg1"/>
                </a:solidFill>
                <a:latin typeface="NotesEsa" charset="0"/>
                <a:ea typeface="NotesEsa" charset="0"/>
                <a:cs typeface="NotesEs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000" b="0" dirty="0"/>
              <a:t>Touristic Seasonality</a:t>
            </a:r>
            <a:endParaRPr lang="en-GB" sz="1000" dirty="0"/>
          </a:p>
        </p:txBody>
      </p:sp>
      <p:sp>
        <p:nvSpPr>
          <p:cNvPr id="27" name="Text Placeholder 11">
            <a:extLst>
              <a:ext uri="{FF2B5EF4-FFF2-40B4-BE49-F238E27FC236}">
                <a16:creationId xmlns:a16="http://schemas.microsoft.com/office/drawing/2014/main" id="{31438F54-D933-4662-93AB-9898AEF5C42F}"/>
              </a:ext>
            </a:extLst>
          </p:cNvPr>
          <p:cNvSpPr txBox="1">
            <a:spLocks/>
          </p:cNvSpPr>
          <p:nvPr/>
        </p:nvSpPr>
        <p:spPr>
          <a:xfrm>
            <a:off x="10206035" y="5577464"/>
            <a:ext cx="1756185" cy="3097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54000" rIns="90000" bIns="3960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2100" b="1" i="0" kern="1200">
                <a:solidFill>
                  <a:schemeClr val="bg1"/>
                </a:solidFill>
                <a:latin typeface="NotesEsa" charset="0"/>
                <a:ea typeface="NotesEsa" charset="0"/>
                <a:cs typeface="NotesEs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000" b="0" dirty="0"/>
              <a:t>Mobility &amp; tourism capacity</a:t>
            </a:r>
            <a:endParaRPr lang="en-GB" sz="1000" dirty="0"/>
          </a:p>
        </p:txBody>
      </p:sp>
      <p:sp>
        <p:nvSpPr>
          <p:cNvPr id="28" name="Text Placeholder 11">
            <a:extLst>
              <a:ext uri="{FF2B5EF4-FFF2-40B4-BE49-F238E27FC236}">
                <a16:creationId xmlns:a16="http://schemas.microsoft.com/office/drawing/2014/main" id="{717CD6FF-3DD3-46D4-AD5A-B9B07CCE5A9A}"/>
              </a:ext>
            </a:extLst>
          </p:cNvPr>
          <p:cNvSpPr txBox="1">
            <a:spLocks/>
          </p:cNvSpPr>
          <p:nvPr/>
        </p:nvSpPr>
        <p:spPr>
          <a:xfrm>
            <a:off x="10206034" y="3433184"/>
            <a:ext cx="1756185" cy="3097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54000" rIns="90000" bIns="39600" rtlCol="0" anchor="ctr">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2100" b="1" i="0" kern="1200">
                <a:solidFill>
                  <a:schemeClr val="bg1"/>
                </a:solidFill>
                <a:latin typeface="NotesEsa" charset="0"/>
                <a:ea typeface="NotesEsa" charset="0"/>
                <a:cs typeface="NotesEs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100" b="0" dirty="0"/>
              <a:t>Change detection/ land cover</a:t>
            </a:r>
            <a:endParaRPr lang="en-GB" sz="1100" dirty="0"/>
          </a:p>
        </p:txBody>
      </p:sp>
      <p:sp>
        <p:nvSpPr>
          <p:cNvPr id="29" name="Text Placeholder 11">
            <a:extLst>
              <a:ext uri="{FF2B5EF4-FFF2-40B4-BE49-F238E27FC236}">
                <a16:creationId xmlns:a16="http://schemas.microsoft.com/office/drawing/2014/main" id="{9E3FC942-C3CD-4D0C-916D-18FA4DE1DDBE}"/>
              </a:ext>
            </a:extLst>
          </p:cNvPr>
          <p:cNvSpPr txBox="1">
            <a:spLocks/>
          </p:cNvSpPr>
          <p:nvPr/>
        </p:nvSpPr>
        <p:spPr>
          <a:xfrm>
            <a:off x="8264542" y="3433184"/>
            <a:ext cx="1756185" cy="3097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54000" rIns="90000" bIns="39600" rtlCol="0" anchor="ctr">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2100" b="1" i="0" kern="1200">
                <a:solidFill>
                  <a:schemeClr val="bg1"/>
                </a:solidFill>
                <a:latin typeface="NotesEsa" charset="0"/>
                <a:ea typeface="NotesEsa" charset="0"/>
                <a:cs typeface="NotesEs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100" b="0" dirty="0"/>
              <a:t>Urban &amp; rural development/ real estate</a:t>
            </a:r>
          </a:p>
        </p:txBody>
      </p:sp>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 value of space</a:t>
            </a:r>
          </a:p>
        </p:txBody>
      </p:sp>
    </p:spTree>
    <p:extLst>
      <p:ext uri="{BB962C8B-B14F-4D97-AF65-F5344CB8AC3E}">
        <p14:creationId xmlns:p14="http://schemas.microsoft.com/office/powerpoint/2010/main" val="183767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Areas of relevance </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4"/>
            <a:ext cx="3158005" cy="398044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342900" indent="-342900" defTabSz="914400">
              <a:buFont typeface="+mj-lt"/>
              <a:buAutoNum type="arabicPeriod"/>
            </a:pPr>
            <a:endParaRPr lang="en-GB" sz="1200" b="0" kern="0" dirty="0">
              <a:latin typeface="NotesEsa" panose="02000506030000020004" pitchFamily="2" charset="0"/>
              <a:sym typeface="Wingdings" panose="05000000000000000000" pitchFamily="2" charset="2"/>
            </a:endParaRPr>
          </a:p>
          <a:p>
            <a:pPr marL="342900" indent="-342900" defTabSz="914400">
              <a:buFont typeface="+mj-lt"/>
              <a:buAutoNum type="arabicPeriod"/>
            </a:pPr>
            <a:endParaRPr lang="en-GB" sz="1600" b="0" kern="0" dirty="0">
              <a:latin typeface="NotesEsa" panose="02000506030000020004" pitchFamily="2" charset="0"/>
              <a:sym typeface="Wingdings" panose="05000000000000000000" pitchFamily="2" charset="2"/>
            </a:endParaRPr>
          </a:p>
          <a:p>
            <a:pPr marL="342900" indent="-342900" defTabSz="914400">
              <a:buFont typeface="+mj-lt"/>
              <a:buAutoNum type="arabicPeriod"/>
            </a:pPr>
            <a:r>
              <a:rPr lang="en-GB" sz="1800" b="0" kern="0" dirty="0">
                <a:solidFill>
                  <a:schemeClr val="accent3"/>
                </a:solidFill>
                <a:latin typeface="NotesEsa" panose="02000506030000020004" pitchFamily="2" charset="0"/>
                <a:sym typeface="Wingdings" panose="05000000000000000000" pitchFamily="2" charset="2"/>
              </a:rPr>
              <a:t>New business models required in post-COVID 19</a:t>
            </a:r>
          </a:p>
          <a:p>
            <a:pPr marL="800100" lvl="1" indent="-342900" defTabSz="914400">
              <a:buFont typeface="Arial" panose="020B0604020202020204" pitchFamily="34" charset="0"/>
              <a:buChar char="•"/>
            </a:pPr>
            <a:r>
              <a:rPr lang="en-GB" sz="1600" kern="0" dirty="0">
                <a:solidFill>
                  <a:schemeClr val="bg1"/>
                </a:solidFill>
                <a:latin typeface="NotesEsa" panose="02000506030000020004" pitchFamily="2" charset="0"/>
                <a:sym typeface="Wingdings" panose="05000000000000000000" pitchFamily="2" charset="2"/>
              </a:rPr>
              <a:t>Unmanned transport (automation &amp; robots)</a:t>
            </a:r>
          </a:p>
          <a:p>
            <a:pPr marL="800100" lvl="1" indent="-342900" defTabSz="914400">
              <a:buFont typeface="Arial" panose="020B0604020202020204" pitchFamily="34" charset="0"/>
              <a:buChar char="•"/>
            </a:pPr>
            <a:r>
              <a:rPr lang="en-GB" sz="1600" kern="0" dirty="0">
                <a:solidFill>
                  <a:schemeClr val="bg1"/>
                </a:solidFill>
                <a:latin typeface="NotesEsa" panose="02000506030000020004" pitchFamily="2" charset="0"/>
                <a:sym typeface="Wingdings" panose="05000000000000000000" pitchFamily="2" charset="2"/>
              </a:rPr>
              <a:t>Rural tourism</a:t>
            </a:r>
          </a:p>
          <a:p>
            <a:pPr marL="800100" lvl="1" indent="-342900" defTabSz="914400">
              <a:buFont typeface="Arial" panose="020B0604020202020204" pitchFamily="34" charset="0"/>
              <a:buChar char="•"/>
            </a:pPr>
            <a:r>
              <a:rPr lang="en-GB" sz="1600" kern="0" dirty="0">
                <a:solidFill>
                  <a:schemeClr val="bg1"/>
                </a:solidFill>
                <a:latin typeface="NotesEsa" panose="02000506030000020004" pitchFamily="2" charset="0"/>
                <a:sym typeface="Wingdings" panose="05000000000000000000" pitchFamily="2" charset="2"/>
              </a:rPr>
              <a:t>Everywhere connectivity to travellers</a:t>
            </a:r>
          </a:p>
          <a:p>
            <a:pPr marL="800100" lvl="1" indent="-342900" defTabSz="914400">
              <a:buFont typeface="Arial" panose="020B0604020202020204" pitchFamily="34" charset="0"/>
              <a:buChar char="•"/>
            </a:pPr>
            <a:r>
              <a:rPr lang="en-GB" sz="1600" kern="0" dirty="0">
                <a:solidFill>
                  <a:schemeClr val="bg1"/>
                </a:solidFill>
                <a:latin typeface="NotesEsa" panose="02000506030000020004" pitchFamily="2" charset="0"/>
                <a:sym typeface="Wingdings" panose="05000000000000000000" pitchFamily="2" charset="2"/>
              </a:rPr>
              <a:t>Active engagement with rural communities</a:t>
            </a:r>
            <a:endParaRPr lang="en-GB" sz="1600" kern="0" dirty="0">
              <a:solidFill>
                <a:schemeClr val="bg1"/>
              </a:solidFill>
              <a:latin typeface="NotesEsa" panose="02000506030000020004" pitchFamily="2" charset="0"/>
            </a:endParaRPr>
          </a:p>
          <a:p>
            <a:pPr defTabSz="914400"/>
            <a:br>
              <a:rPr lang="en-GB" sz="1200" b="0" kern="0" dirty="0">
                <a:latin typeface="NotesEsa" panose="02000506030000020004" pitchFamily="2" charset="0"/>
              </a:rPr>
            </a:br>
            <a:endParaRPr lang="en-GB" sz="1200" b="0" kern="0" dirty="0">
              <a:latin typeface="NotesEsa" panose="02000506030000020004" pitchFamily="2" charset="0"/>
            </a:endParaRPr>
          </a:p>
        </p:txBody>
      </p:sp>
      <p:pic>
        <p:nvPicPr>
          <p:cNvPr id="11" name="Picture 18">
            <a:extLst>
              <a:ext uri="{FF2B5EF4-FFF2-40B4-BE49-F238E27FC236}">
                <a16:creationId xmlns:a16="http://schemas.microsoft.com/office/drawing/2014/main" id="{7FDC0B9E-0BC1-4A42-AEFF-F2C7DE1CFD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4597" y="5116094"/>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a:extLst>
              <a:ext uri="{FF2B5EF4-FFF2-40B4-BE49-F238E27FC236}">
                <a16:creationId xmlns:a16="http://schemas.microsoft.com/office/drawing/2014/main" id="{2E1C7A57-6150-46C9-8FE1-BF0BC2DCDF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78014" y="5123156"/>
            <a:ext cx="637800" cy="6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a:t>
            </a:r>
          </a:p>
        </p:txBody>
      </p:sp>
      <p:pic>
        <p:nvPicPr>
          <p:cNvPr id="1026" name="Picture 2">
            <a:extLst>
              <a:ext uri="{FF2B5EF4-FFF2-40B4-BE49-F238E27FC236}">
                <a16:creationId xmlns:a16="http://schemas.microsoft.com/office/drawing/2014/main" id="{1D024D53-9267-EF2D-92D2-E16D04610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740" y="2194712"/>
            <a:ext cx="812917" cy="860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828F18-6D4D-712B-4884-3362568C4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1662" y="3665122"/>
            <a:ext cx="1745707" cy="441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3587156-185C-3D58-6475-3C6BC7505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2793" y="5103494"/>
            <a:ext cx="1331912" cy="8103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9787CFF-888C-478F-1F90-5EC2CD00849A}"/>
              </a:ext>
            </a:extLst>
          </p:cNvPr>
          <p:cNvCxnSpPr>
            <a:cxnSpLocks/>
          </p:cNvCxnSpPr>
          <p:nvPr/>
        </p:nvCxnSpPr>
        <p:spPr>
          <a:xfrm flipH="1">
            <a:off x="5825114" y="1646210"/>
            <a:ext cx="28164" cy="43481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71FD9-C1B5-85D8-530A-5F043D05BDBA}"/>
              </a:ext>
            </a:extLst>
          </p:cNvPr>
          <p:cNvCxnSpPr>
            <a:cxnSpLocks/>
          </p:cNvCxnSpPr>
          <p:nvPr/>
        </p:nvCxnSpPr>
        <p:spPr>
          <a:xfrm flipH="1">
            <a:off x="3739727" y="343077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B48523-441E-A8D7-8BC4-67092BC9481E}"/>
              </a:ext>
            </a:extLst>
          </p:cNvPr>
          <p:cNvCxnSpPr>
            <a:cxnSpLocks/>
          </p:cNvCxnSpPr>
          <p:nvPr/>
        </p:nvCxnSpPr>
        <p:spPr>
          <a:xfrm flipH="1">
            <a:off x="3481507" y="476773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FCC5B-369A-E2B6-C205-F7C28D3594DD}"/>
              </a:ext>
            </a:extLst>
          </p:cNvPr>
          <p:cNvSpPr txBox="1"/>
          <p:nvPr/>
        </p:nvSpPr>
        <p:spPr>
          <a:xfrm>
            <a:off x="3828454" y="3054983"/>
            <a:ext cx="1755395"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Gsot</a:t>
            </a:r>
            <a:r>
              <a:rPr lang="en-GB" sz="1800" dirty="0">
                <a:solidFill>
                  <a:schemeClr val="bg1"/>
                </a:solidFill>
                <a:latin typeface="NotesEsa" panose="02000506030000020004" pitchFamily="2" charset="0"/>
              </a:rPr>
              <a:t> - Poland</a:t>
            </a:r>
          </a:p>
        </p:txBody>
      </p:sp>
      <p:sp>
        <p:nvSpPr>
          <p:cNvPr id="37" name="TextBox 36">
            <a:extLst>
              <a:ext uri="{FF2B5EF4-FFF2-40B4-BE49-F238E27FC236}">
                <a16:creationId xmlns:a16="http://schemas.microsoft.com/office/drawing/2014/main" id="{3143DC94-16D0-6820-DBF2-60B6FD903E63}"/>
              </a:ext>
            </a:extLst>
          </p:cNvPr>
          <p:cNvSpPr txBox="1"/>
          <p:nvPr/>
        </p:nvSpPr>
        <p:spPr>
          <a:xfrm>
            <a:off x="3668705" y="4197295"/>
            <a:ext cx="1755395"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Vadus</a:t>
            </a:r>
            <a:r>
              <a:rPr lang="en-GB" sz="1800" dirty="0">
                <a:solidFill>
                  <a:schemeClr val="bg1"/>
                </a:solidFill>
                <a:latin typeface="NotesEsa" panose="02000506030000020004" pitchFamily="2" charset="0"/>
              </a:rPr>
              <a:t> - Italy</a:t>
            </a:r>
          </a:p>
        </p:txBody>
      </p:sp>
      <p:sp>
        <p:nvSpPr>
          <p:cNvPr id="38" name="TextBox 37">
            <a:extLst>
              <a:ext uri="{FF2B5EF4-FFF2-40B4-BE49-F238E27FC236}">
                <a16:creationId xmlns:a16="http://schemas.microsoft.com/office/drawing/2014/main" id="{6F256DB2-5973-CF94-A298-B8D74DB4E867}"/>
              </a:ext>
            </a:extLst>
          </p:cNvPr>
          <p:cNvSpPr txBox="1"/>
          <p:nvPr/>
        </p:nvSpPr>
        <p:spPr>
          <a:xfrm>
            <a:off x="3861534" y="5913866"/>
            <a:ext cx="1755395"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Xploit</a:t>
            </a:r>
            <a:r>
              <a:rPr lang="en-GB" sz="1800" dirty="0">
                <a:solidFill>
                  <a:schemeClr val="bg1"/>
                </a:solidFill>
                <a:latin typeface="NotesEsa" panose="02000506030000020004" pitchFamily="2" charset="0"/>
              </a:rPr>
              <a:t> - UK</a:t>
            </a:r>
          </a:p>
        </p:txBody>
      </p:sp>
      <p:sp>
        <p:nvSpPr>
          <p:cNvPr id="40" name="TextBox 39">
            <a:extLst>
              <a:ext uri="{FF2B5EF4-FFF2-40B4-BE49-F238E27FC236}">
                <a16:creationId xmlns:a16="http://schemas.microsoft.com/office/drawing/2014/main" id="{3F1C8AD8-EE73-A86F-D7D5-ECB4DDB73BDE}"/>
              </a:ext>
            </a:extLst>
          </p:cNvPr>
          <p:cNvSpPr txBox="1"/>
          <p:nvPr/>
        </p:nvSpPr>
        <p:spPr>
          <a:xfrm>
            <a:off x="3282328" y="1628900"/>
            <a:ext cx="2776618"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Project name / Country</a:t>
            </a:r>
          </a:p>
        </p:txBody>
      </p:sp>
      <p:sp>
        <p:nvSpPr>
          <p:cNvPr id="41" name="TextBox 40">
            <a:extLst>
              <a:ext uri="{FF2B5EF4-FFF2-40B4-BE49-F238E27FC236}">
                <a16:creationId xmlns:a16="http://schemas.microsoft.com/office/drawing/2014/main" id="{53A2B2F4-656E-2A74-4A58-07F4BD34F7E6}"/>
              </a:ext>
            </a:extLst>
          </p:cNvPr>
          <p:cNvSpPr txBox="1"/>
          <p:nvPr/>
        </p:nvSpPr>
        <p:spPr>
          <a:xfrm>
            <a:off x="8835564" y="164621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Solution</a:t>
            </a:r>
          </a:p>
        </p:txBody>
      </p:sp>
      <p:sp>
        <p:nvSpPr>
          <p:cNvPr id="42" name="TextBox 41">
            <a:extLst>
              <a:ext uri="{FF2B5EF4-FFF2-40B4-BE49-F238E27FC236}">
                <a16:creationId xmlns:a16="http://schemas.microsoft.com/office/drawing/2014/main" id="{B41AD7DB-B3FC-ED59-C2B3-A789A4726532}"/>
              </a:ext>
            </a:extLst>
          </p:cNvPr>
          <p:cNvSpPr txBox="1"/>
          <p:nvPr/>
        </p:nvSpPr>
        <p:spPr>
          <a:xfrm>
            <a:off x="6058946" y="162890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Space asset</a:t>
            </a:r>
          </a:p>
        </p:txBody>
      </p:sp>
      <p:cxnSp>
        <p:nvCxnSpPr>
          <p:cNvPr id="43" name="Straight Connector 42">
            <a:extLst>
              <a:ext uri="{FF2B5EF4-FFF2-40B4-BE49-F238E27FC236}">
                <a16:creationId xmlns:a16="http://schemas.microsoft.com/office/drawing/2014/main" id="{21609757-1280-E588-FDAC-13C2C60416BE}"/>
              </a:ext>
            </a:extLst>
          </p:cNvPr>
          <p:cNvCxnSpPr>
            <a:cxnSpLocks/>
          </p:cNvCxnSpPr>
          <p:nvPr/>
        </p:nvCxnSpPr>
        <p:spPr>
          <a:xfrm>
            <a:off x="8454014" y="1628900"/>
            <a:ext cx="0" cy="4328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D523492-541A-780B-F8AB-578A0AA46C7C}"/>
              </a:ext>
            </a:extLst>
          </p:cNvPr>
          <p:cNvSpPr txBox="1"/>
          <p:nvPr/>
        </p:nvSpPr>
        <p:spPr>
          <a:xfrm>
            <a:off x="8454014" y="5116094"/>
            <a:ext cx="3332128" cy="923330"/>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Mobile based solution to allow users to find the quickest routes at both indoor and outdoor venues</a:t>
            </a:r>
          </a:p>
        </p:txBody>
      </p:sp>
      <p:sp>
        <p:nvSpPr>
          <p:cNvPr id="47" name="TextBox 46">
            <a:extLst>
              <a:ext uri="{FF2B5EF4-FFF2-40B4-BE49-F238E27FC236}">
                <a16:creationId xmlns:a16="http://schemas.microsoft.com/office/drawing/2014/main" id="{2C4D194D-96CC-3C33-20BB-6B7C9E54F00C}"/>
              </a:ext>
            </a:extLst>
          </p:cNvPr>
          <p:cNvSpPr txBox="1"/>
          <p:nvPr/>
        </p:nvSpPr>
        <p:spPr>
          <a:xfrm>
            <a:off x="8482178" y="2316319"/>
            <a:ext cx="3541595" cy="923330"/>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Mobile based solution + AR for the 50Ha Grunwald battlefield site in Poland</a:t>
            </a:r>
          </a:p>
        </p:txBody>
      </p:sp>
      <p:pic>
        <p:nvPicPr>
          <p:cNvPr id="48" name="Picture 18">
            <a:extLst>
              <a:ext uri="{FF2B5EF4-FFF2-40B4-BE49-F238E27FC236}">
                <a16:creationId xmlns:a16="http://schemas.microsoft.com/office/drawing/2014/main" id="{3AF3FDD5-C5FE-D4BF-6301-981A03E3DF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8374" y="3616301"/>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6">
            <a:extLst>
              <a:ext uri="{FF2B5EF4-FFF2-40B4-BE49-F238E27FC236}">
                <a16:creationId xmlns:a16="http://schemas.microsoft.com/office/drawing/2014/main" id="{742466C4-068C-E233-0F92-C83342D66F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4076" y="3540577"/>
            <a:ext cx="455587" cy="46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7">
            <a:extLst>
              <a:ext uri="{FF2B5EF4-FFF2-40B4-BE49-F238E27FC236}">
                <a16:creationId xmlns:a16="http://schemas.microsoft.com/office/drawing/2014/main" id="{1D067E8E-513B-5EF1-3494-B58698F945B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54277" y="3619057"/>
            <a:ext cx="669765" cy="68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a:extLst>
              <a:ext uri="{FF2B5EF4-FFF2-40B4-BE49-F238E27FC236}">
                <a16:creationId xmlns:a16="http://schemas.microsoft.com/office/drawing/2014/main" id="{93D928D7-B9DB-2252-4841-1AE629944FC5}"/>
              </a:ext>
            </a:extLst>
          </p:cNvPr>
          <p:cNvSpPr txBox="1"/>
          <p:nvPr/>
        </p:nvSpPr>
        <p:spPr>
          <a:xfrm>
            <a:off x="5836432" y="4279355"/>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Galileo</a:t>
            </a:r>
          </a:p>
        </p:txBody>
      </p:sp>
      <p:sp>
        <p:nvSpPr>
          <p:cNvPr id="53" name="TextBox 52">
            <a:extLst>
              <a:ext uri="{FF2B5EF4-FFF2-40B4-BE49-F238E27FC236}">
                <a16:creationId xmlns:a16="http://schemas.microsoft.com/office/drawing/2014/main" id="{7DD9BE99-28FE-C063-E3FC-DF5660D17347}"/>
              </a:ext>
            </a:extLst>
          </p:cNvPr>
          <p:cNvSpPr txBox="1"/>
          <p:nvPr/>
        </p:nvSpPr>
        <p:spPr>
          <a:xfrm>
            <a:off x="7481132" y="4279355"/>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5G</a:t>
            </a:r>
          </a:p>
        </p:txBody>
      </p:sp>
      <p:sp>
        <p:nvSpPr>
          <p:cNvPr id="54" name="TextBox 53">
            <a:extLst>
              <a:ext uri="{FF2B5EF4-FFF2-40B4-BE49-F238E27FC236}">
                <a16:creationId xmlns:a16="http://schemas.microsoft.com/office/drawing/2014/main" id="{425C2A68-747A-9E47-DE27-0D53FB6C9E00}"/>
              </a:ext>
            </a:extLst>
          </p:cNvPr>
          <p:cNvSpPr txBox="1"/>
          <p:nvPr/>
        </p:nvSpPr>
        <p:spPr>
          <a:xfrm>
            <a:off x="6535457" y="3953173"/>
            <a:ext cx="1064958" cy="738664"/>
          </a:xfrm>
          <a:prstGeom prst="rect">
            <a:avLst/>
          </a:prstGeom>
          <a:noFill/>
        </p:spPr>
        <p:txBody>
          <a:bodyPr wrap="square" rtlCol="0">
            <a:spAutoFit/>
          </a:bodyPr>
          <a:lstStyle/>
          <a:p>
            <a:pPr algn="ctr"/>
            <a:r>
              <a:rPr lang="en-GB" sz="1400" dirty="0">
                <a:solidFill>
                  <a:schemeClr val="bg1"/>
                </a:solidFill>
                <a:latin typeface="NotesEsa" panose="02000506030000020004" pitchFamily="2" charset="0"/>
              </a:rPr>
              <a:t>Quickbird2</a:t>
            </a:r>
          </a:p>
          <a:p>
            <a:pPr algn="ctr"/>
            <a:r>
              <a:rPr lang="en-GB" sz="1400" dirty="0" err="1">
                <a:solidFill>
                  <a:schemeClr val="bg1"/>
                </a:solidFill>
                <a:latin typeface="NotesEsa" panose="02000506030000020004" pitchFamily="2" charset="0"/>
              </a:rPr>
              <a:t>Ikonos</a:t>
            </a:r>
            <a:endParaRPr lang="en-GB" sz="1400" dirty="0">
              <a:solidFill>
                <a:schemeClr val="bg1"/>
              </a:solidFill>
              <a:latin typeface="NotesEsa" panose="02000506030000020004" pitchFamily="2" charset="0"/>
            </a:endParaRPr>
          </a:p>
          <a:p>
            <a:pPr algn="ctr"/>
            <a:r>
              <a:rPr lang="en-GB" sz="1400" dirty="0" err="1">
                <a:solidFill>
                  <a:schemeClr val="bg1"/>
                </a:solidFill>
                <a:latin typeface="NotesEsa" panose="02000506030000020004" pitchFamily="2" charset="0"/>
              </a:rPr>
              <a:t>Wolrdview</a:t>
            </a:r>
            <a:endParaRPr lang="en-GB" sz="1400" dirty="0">
              <a:solidFill>
                <a:schemeClr val="bg1"/>
              </a:solidFill>
              <a:latin typeface="NotesEsa" panose="02000506030000020004" pitchFamily="2" charset="0"/>
            </a:endParaRPr>
          </a:p>
        </p:txBody>
      </p:sp>
      <p:sp>
        <p:nvSpPr>
          <p:cNvPr id="55" name="TextBox 54">
            <a:extLst>
              <a:ext uri="{FF2B5EF4-FFF2-40B4-BE49-F238E27FC236}">
                <a16:creationId xmlns:a16="http://schemas.microsoft.com/office/drawing/2014/main" id="{3BF89437-01E6-16D5-E7E0-4C55554BB2E0}"/>
              </a:ext>
            </a:extLst>
          </p:cNvPr>
          <p:cNvSpPr txBox="1"/>
          <p:nvPr/>
        </p:nvSpPr>
        <p:spPr>
          <a:xfrm>
            <a:off x="8500204" y="3646354"/>
            <a:ext cx="3541595" cy="923330"/>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Mobile based solution + AR/VR + 5G sat services for a fully immersive virtual visit of inaccessible sites</a:t>
            </a:r>
          </a:p>
        </p:txBody>
      </p:sp>
      <p:pic>
        <p:nvPicPr>
          <p:cNvPr id="56" name="Picture 18">
            <a:extLst>
              <a:ext uri="{FF2B5EF4-FFF2-40B4-BE49-F238E27FC236}">
                <a16:creationId xmlns:a16="http://schemas.microsoft.com/office/drawing/2014/main" id="{B0FE831E-2600-1C69-75B3-4FD312AF9C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1366" y="2311398"/>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106E3CAF-22E3-3455-433D-F53347C754B1}"/>
              </a:ext>
            </a:extLst>
          </p:cNvPr>
          <p:cNvSpPr txBox="1"/>
          <p:nvPr/>
        </p:nvSpPr>
        <p:spPr>
          <a:xfrm>
            <a:off x="6717859" y="2984573"/>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cxnSp>
        <p:nvCxnSpPr>
          <p:cNvPr id="58" name="Straight Connector 57">
            <a:extLst>
              <a:ext uri="{FF2B5EF4-FFF2-40B4-BE49-F238E27FC236}">
                <a16:creationId xmlns:a16="http://schemas.microsoft.com/office/drawing/2014/main" id="{124A2A0A-5964-3036-3C98-A257DAF1507C}"/>
              </a:ext>
            </a:extLst>
          </p:cNvPr>
          <p:cNvCxnSpPr>
            <a:cxnSpLocks/>
          </p:cNvCxnSpPr>
          <p:nvPr/>
        </p:nvCxnSpPr>
        <p:spPr>
          <a:xfrm flipH="1">
            <a:off x="3546116" y="206542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2EFA36D-77AF-1C7C-62A1-59BCC2BFFA52}"/>
              </a:ext>
            </a:extLst>
          </p:cNvPr>
          <p:cNvSpPr txBox="1"/>
          <p:nvPr/>
        </p:nvSpPr>
        <p:spPr>
          <a:xfrm>
            <a:off x="6254287" y="5738974"/>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sp>
        <p:nvSpPr>
          <p:cNvPr id="62" name="TextBox 61">
            <a:extLst>
              <a:ext uri="{FF2B5EF4-FFF2-40B4-BE49-F238E27FC236}">
                <a16:creationId xmlns:a16="http://schemas.microsoft.com/office/drawing/2014/main" id="{6FEDAA8C-DF2B-7D02-175D-21D65E6E0469}"/>
              </a:ext>
            </a:extLst>
          </p:cNvPr>
          <p:cNvSpPr txBox="1"/>
          <p:nvPr/>
        </p:nvSpPr>
        <p:spPr>
          <a:xfrm>
            <a:off x="7040439" y="5722184"/>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EO</a:t>
            </a:r>
          </a:p>
        </p:txBody>
      </p:sp>
    </p:spTree>
    <p:extLst>
      <p:ext uri="{BB962C8B-B14F-4D97-AF65-F5344CB8AC3E}">
        <p14:creationId xmlns:p14="http://schemas.microsoft.com/office/powerpoint/2010/main" val="250569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A94A-86DF-41BA-B269-607C918ABA95}"/>
              </a:ext>
            </a:extLst>
          </p:cNvPr>
          <p:cNvSpPr>
            <a:spLocks noGrp="1"/>
          </p:cNvSpPr>
          <p:nvPr>
            <p:ph type="title"/>
          </p:nvPr>
        </p:nvSpPr>
        <p:spPr>
          <a:xfrm>
            <a:off x="215410" y="168560"/>
            <a:ext cx="10757389" cy="553998"/>
          </a:xfrm>
        </p:spPr>
        <p:txBody>
          <a:bodyPr/>
          <a:lstStyle/>
          <a:p>
            <a:r>
              <a:rPr lang="en-GB" dirty="0"/>
              <a:t>Areas of relevance </a:t>
            </a:r>
            <a:endParaRPr lang="en-GB" sz="1200" dirty="0">
              <a:solidFill>
                <a:srgbClr val="00BAAD"/>
              </a:solidFill>
              <a:latin typeface="+mj-lt"/>
            </a:endParaRPr>
          </a:p>
        </p:txBody>
      </p:sp>
      <p:sp>
        <p:nvSpPr>
          <p:cNvPr id="10" name="Title 14">
            <a:extLst>
              <a:ext uri="{FF2B5EF4-FFF2-40B4-BE49-F238E27FC236}">
                <a16:creationId xmlns:a16="http://schemas.microsoft.com/office/drawing/2014/main" id="{3EACD5EB-888C-47F5-883E-CB702117F4E8}"/>
              </a:ext>
            </a:extLst>
          </p:cNvPr>
          <p:cNvSpPr txBox="1">
            <a:spLocks/>
          </p:cNvSpPr>
          <p:nvPr/>
        </p:nvSpPr>
        <p:spPr>
          <a:xfrm>
            <a:off x="196391" y="2058965"/>
            <a:ext cx="3158005" cy="346419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342900" indent="-342900" defTabSz="914400">
              <a:buFont typeface="+mj-lt"/>
              <a:buAutoNum type="arabicPeriod"/>
            </a:pPr>
            <a:endParaRPr lang="en-GB" sz="1200" b="0" kern="0" dirty="0">
              <a:latin typeface="NotesEsa" panose="02000506030000020004" pitchFamily="2" charset="0"/>
              <a:sym typeface="Wingdings" panose="05000000000000000000" pitchFamily="2" charset="2"/>
            </a:endParaRPr>
          </a:p>
          <a:p>
            <a:pPr marL="342900" indent="-342900" defTabSz="914400">
              <a:buFont typeface="+mj-lt"/>
              <a:buAutoNum type="arabicPeriod"/>
            </a:pPr>
            <a:endParaRPr lang="en-GB" sz="2000" b="0" kern="0" dirty="0">
              <a:latin typeface="NotesEsa" panose="02000506030000020004" pitchFamily="2" charset="0"/>
              <a:sym typeface="Wingdings" panose="05000000000000000000" pitchFamily="2" charset="2"/>
            </a:endParaRPr>
          </a:p>
          <a:p>
            <a:pPr defTabSz="914400"/>
            <a:r>
              <a:rPr lang="en-GB" sz="2000" b="0" kern="0" dirty="0">
                <a:solidFill>
                  <a:schemeClr val="accent3"/>
                </a:solidFill>
                <a:latin typeface="NotesEsa" panose="02000506030000020004" pitchFamily="2" charset="0"/>
              </a:rPr>
              <a:t>2. Seamless travel</a:t>
            </a:r>
          </a:p>
          <a:p>
            <a:pPr defTabSz="914400"/>
            <a:endParaRPr lang="en-GB" sz="1600" b="0" kern="0" dirty="0">
              <a:latin typeface="NotesEsa" panose="02000506030000020004" pitchFamily="2" charset="0"/>
            </a:endParaRPr>
          </a:p>
          <a:p>
            <a:pPr defTabSz="914400"/>
            <a:r>
              <a:rPr lang="en-GB" sz="1800" b="0" kern="0" dirty="0">
                <a:latin typeface="NotesEsa" panose="02000506030000020004" pitchFamily="2" charset="0"/>
              </a:rPr>
              <a:t>Technology and services to ensure </a:t>
            </a:r>
            <a:r>
              <a:rPr lang="en-GB" sz="1800" b="0" u="sng" kern="0" dirty="0">
                <a:latin typeface="NotesEsa" panose="02000506030000020004" pitchFamily="2" charset="0"/>
              </a:rPr>
              <a:t>transparency and traceability </a:t>
            </a:r>
            <a:r>
              <a:rPr lang="en-GB" sz="1800" b="0" kern="0" dirty="0">
                <a:latin typeface="NotesEsa" panose="02000506030000020004" pitchFamily="2" charset="0"/>
              </a:rPr>
              <a:t>according to relevant protocols (including border controls) and enable </a:t>
            </a:r>
            <a:r>
              <a:rPr lang="en-GB" sz="1800" b="0" u="sng" kern="0" dirty="0">
                <a:latin typeface="NotesEsa" panose="02000506030000020004" pitchFamily="2" charset="0"/>
              </a:rPr>
              <a:t>efficient implementation of new regulations.</a:t>
            </a:r>
          </a:p>
          <a:p>
            <a:pPr defTabSz="914400"/>
            <a:br>
              <a:rPr lang="en-GB" sz="1200" b="0" kern="0" dirty="0">
                <a:latin typeface="NotesEsa" panose="02000506030000020004" pitchFamily="2" charset="0"/>
              </a:rPr>
            </a:br>
            <a:endParaRPr lang="en-GB" sz="1200" b="0" kern="0" dirty="0">
              <a:latin typeface="NotesEsa" panose="02000506030000020004" pitchFamily="2" charset="0"/>
            </a:endParaRPr>
          </a:p>
        </p:txBody>
      </p:sp>
      <p:pic>
        <p:nvPicPr>
          <p:cNvPr id="11" name="Picture 18">
            <a:extLst>
              <a:ext uri="{FF2B5EF4-FFF2-40B4-BE49-F238E27FC236}">
                <a16:creationId xmlns:a16="http://schemas.microsoft.com/office/drawing/2014/main" id="{7FDC0B9E-0BC1-4A42-AEFF-F2C7DE1CFD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6125" y="4997660"/>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53AECF60-C2AC-4CAE-881D-1060C81B50D8}"/>
              </a:ext>
            </a:extLst>
          </p:cNvPr>
          <p:cNvSpPr txBox="1"/>
          <p:nvPr/>
        </p:nvSpPr>
        <p:spPr>
          <a:xfrm>
            <a:off x="215410" y="1147981"/>
            <a:ext cx="3138986"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Areas of relevance</a:t>
            </a:r>
          </a:p>
        </p:txBody>
      </p:sp>
      <p:sp>
        <p:nvSpPr>
          <p:cNvPr id="36" name="TextBox 35">
            <a:extLst>
              <a:ext uri="{FF2B5EF4-FFF2-40B4-BE49-F238E27FC236}">
                <a16:creationId xmlns:a16="http://schemas.microsoft.com/office/drawing/2014/main" id="{A927D722-B292-400F-8248-44E00244EBF5}"/>
              </a:ext>
            </a:extLst>
          </p:cNvPr>
          <p:cNvSpPr txBox="1"/>
          <p:nvPr/>
        </p:nvSpPr>
        <p:spPr>
          <a:xfrm>
            <a:off x="3935897" y="1147981"/>
            <a:ext cx="80597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eaLnBrk="1" hangingPunct="1">
              <a:buClr>
                <a:srgbClr val="8197A6"/>
              </a:buClr>
            </a:pPr>
            <a:r>
              <a:rPr lang="en-GB" sz="1400" kern="1200" dirty="0">
                <a:solidFill>
                  <a:schemeClr val="bg1"/>
                </a:solidFill>
                <a:latin typeface="Verdana" pitchFamily="34" charset="0"/>
                <a:ea typeface="+mn-ea"/>
                <a:cs typeface="+mn-cs"/>
              </a:rPr>
              <a:t>Examples</a:t>
            </a:r>
          </a:p>
        </p:txBody>
      </p:sp>
      <p:cxnSp>
        <p:nvCxnSpPr>
          <p:cNvPr id="5" name="Straight Connector 4">
            <a:extLst>
              <a:ext uri="{FF2B5EF4-FFF2-40B4-BE49-F238E27FC236}">
                <a16:creationId xmlns:a16="http://schemas.microsoft.com/office/drawing/2014/main" id="{69787CFF-888C-478F-1F90-5EC2CD00849A}"/>
              </a:ext>
            </a:extLst>
          </p:cNvPr>
          <p:cNvCxnSpPr>
            <a:cxnSpLocks/>
          </p:cNvCxnSpPr>
          <p:nvPr/>
        </p:nvCxnSpPr>
        <p:spPr>
          <a:xfrm flipH="1">
            <a:off x="5825114" y="1646210"/>
            <a:ext cx="28164" cy="43481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71FD9-C1B5-85D8-530A-5F043D05BDBA}"/>
              </a:ext>
            </a:extLst>
          </p:cNvPr>
          <p:cNvCxnSpPr>
            <a:cxnSpLocks/>
          </p:cNvCxnSpPr>
          <p:nvPr/>
        </p:nvCxnSpPr>
        <p:spPr>
          <a:xfrm flipH="1">
            <a:off x="3739727" y="343077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B48523-441E-A8D7-8BC4-67092BC9481E}"/>
              </a:ext>
            </a:extLst>
          </p:cNvPr>
          <p:cNvCxnSpPr>
            <a:cxnSpLocks/>
          </p:cNvCxnSpPr>
          <p:nvPr/>
        </p:nvCxnSpPr>
        <p:spPr>
          <a:xfrm flipH="1">
            <a:off x="3481507" y="476773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FCC5B-369A-E2B6-C205-F7C28D3594DD}"/>
              </a:ext>
            </a:extLst>
          </p:cNvPr>
          <p:cNvSpPr txBox="1"/>
          <p:nvPr/>
        </p:nvSpPr>
        <p:spPr>
          <a:xfrm>
            <a:off x="3828454" y="3054983"/>
            <a:ext cx="1755395"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AMOR - Italy</a:t>
            </a:r>
          </a:p>
        </p:txBody>
      </p:sp>
      <p:sp>
        <p:nvSpPr>
          <p:cNvPr id="37" name="TextBox 36">
            <a:extLst>
              <a:ext uri="{FF2B5EF4-FFF2-40B4-BE49-F238E27FC236}">
                <a16:creationId xmlns:a16="http://schemas.microsoft.com/office/drawing/2014/main" id="{3143DC94-16D0-6820-DBF2-60B6FD903E63}"/>
              </a:ext>
            </a:extLst>
          </p:cNvPr>
          <p:cNvSpPr txBox="1"/>
          <p:nvPr/>
        </p:nvSpPr>
        <p:spPr>
          <a:xfrm>
            <a:off x="3668705" y="4197295"/>
            <a:ext cx="1755395" cy="369332"/>
          </a:xfrm>
          <a:prstGeom prst="rect">
            <a:avLst/>
          </a:prstGeom>
          <a:noFill/>
        </p:spPr>
        <p:txBody>
          <a:bodyPr wrap="square" rtlCol="0">
            <a:spAutoFit/>
          </a:bodyPr>
          <a:lstStyle/>
          <a:p>
            <a:pPr algn="ctr"/>
            <a:r>
              <a:rPr lang="en-GB" sz="1800" dirty="0" err="1">
                <a:solidFill>
                  <a:schemeClr val="bg1"/>
                </a:solidFill>
                <a:latin typeface="NotesEsa" panose="02000506030000020004" pitchFamily="2" charset="0"/>
              </a:rPr>
              <a:t>GeoA</a:t>
            </a:r>
            <a:r>
              <a:rPr lang="en-GB" sz="1800" dirty="0">
                <a:solidFill>
                  <a:schemeClr val="bg1"/>
                </a:solidFill>
                <a:latin typeface="NotesEsa" panose="02000506030000020004" pitchFamily="2" charset="0"/>
              </a:rPr>
              <a:t> - UK</a:t>
            </a:r>
          </a:p>
        </p:txBody>
      </p:sp>
      <p:sp>
        <p:nvSpPr>
          <p:cNvPr id="38" name="TextBox 37">
            <a:extLst>
              <a:ext uri="{FF2B5EF4-FFF2-40B4-BE49-F238E27FC236}">
                <a16:creationId xmlns:a16="http://schemas.microsoft.com/office/drawing/2014/main" id="{6F256DB2-5973-CF94-A298-B8D74DB4E867}"/>
              </a:ext>
            </a:extLst>
          </p:cNvPr>
          <p:cNvSpPr txBox="1"/>
          <p:nvPr/>
        </p:nvSpPr>
        <p:spPr>
          <a:xfrm>
            <a:off x="3438765" y="5854758"/>
            <a:ext cx="2154319"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Connie AI - Germany</a:t>
            </a:r>
          </a:p>
        </p:txBody>
      </p:sp>
      <p:sp>
        <p:nvSpPr>
          <p:cNvPr id="40" name="TextBox 39">
            <a:extLst>
              <a:ext uri="{FF2B5EF4-FFF2-40B4-BE49-F238E27FC236}">
                <a16:creationId xmlns:a16="http://schemas.microsoft.com/office/drawing/2014/main" id="{3F1C8AD8-EE73-A86F-D7D5-ECB4DDB73BDE}"/>
              </a:ext>
            </a:extLst>
          </p:cNvPr>
          <p:cNvSpPr txBox="1"/>
          <p:nvPr/>
        </p:nvSpPr>
        <p:spPr>
          <a:xfrm>
            <a:off x="3282328" y="1628900"/>
            <a:ext cx="2776618"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Project name / Country</a:t>
            </a:r>
          </a:p>
        </p:txBody>
      </p:sp>
      <p:sp>
        <p:nvSpPr>
          <p:cNvPr id="41" name="TextBox 40">
            <a:extLst>
              <a:ext uri="{FF2B5EF4-FFF2-40B4-BE49-F238E27FC236}">
                <a16:creationId xmlns:a16="http://schemas.microsoft.com/office/drawing/2014/main" id="{53A2B2F4-656E-2A74-4A58-07F4BD34F7E6}"/>
              </a:ext>
            </a:extLst>
          </p:cNvPr>
          <p:cNvSpPr txBox="1"/>
          <p:nvPr/>
        </p:nvSpPr>
        <p:spPr>
          <a:xfrm>
            <a:off x="8835564" y="164621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Solution</a:t>
            </a:r>
          </a:p>
        </p:txBody>
      </p:sp>
      <p:sp>
        <p:nvSpPr>
          <p:cNvPr id="42" name="TextBox 41">
            <a:extLst>
              <a:ext uri="{FF2B5EF4-FFF2-40B4-BE49-F238E27FC236}">
                <a16:creationId xmlns:a16="http://schemas.microsoft.com/office/drawing/2014/main" id="{B41AD7DB-B3FC-ED59-C2B3-A789A4726532}"/>
              </a:ext>
            </a:extLst>
          </p:cNvPr>
          <p:cNvSpPr txBox="1"/>
          <p:nvPr/>
        </p:nvSpPr>
        <p:spPr>
          <a:xfrm>
            <a:off x="6058946" y="1628900"/>
            <a:ext cx="2234154" cy="369332"/>
          </a:xfrm>
          <a:prstGeom prst="rect">
            <a:avLst/>
          </a:prstGeom>
          <a:noFill/>
        </p:spPr>
        <p:txBody>
          <a:bodyPr wrap="square">
            <a:spAutoFit/>
          </a:bodyPr>
          <a:lstStyle/>
          <a:p>
            <a:pPr algn="ctr"/>
            <a:r>
              <a:rPr lang="en-GB" sz="1800" dirty="0">
                <a:solidFill>
                  <a:schemeClr val="accent3"/>
                </a:solidFill>
                <a:latin typeface="NotesEsa" panose="02000506030000020004" pitchFamily="2" charset="0"/>
              </a:rPr>
              <a:t>Space asset</a:t>
            </a:r>
          </a:p>
        </p:txBody>
      </p:sp>
      <p:cxnSp>
        <p:nvCxnSpPr>
          <p:cNvPr id="43" name="Straight Connector 42">
            <a:extLst>
              <a:ext uri="{FF2B5EF4-FFF2-40B4-BE49-F238E27FC236}">
                <a16:creationId xmlns:a16="http://schemas.microsoft.com/office/drawing/2014/main" id="{21609757-1280-E588-FDAC-13C2C60416BE}"/>
              </a:ext>
            </a:extLst>
          </p:cNvPr>
          <p:cNvCxnSpPr>
            <a:cxnSpLocks/>
          </p:cNvCxnSpPr>
          <p:nvPr/>
        </p:nvCxnSpPr>
        <p:spPr>
          <a:xfrm>
            <a:off x="8454014" y="1628900"/>
            <a:ext cx="0" cy="4328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D523492-541A-780B-F8AB-578A0AA46C7C}"/>
              </a:ext>
            </a:extLst>
          </p:cNvPr>
          <p:cNvSpPr txBox="1"/>
          <p:nvPr/>
        </p:nvSpPr>
        <p:spPr>
          <a:xfrm>
            <a:off x="8512040" y="4850585"/>
            <a:ext cx="3332128" cy="1477328"/>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AI based smartphone app platform to guide tourist providing multimedia content and orientation services in touristic venues like zoos </a:t>
            </a:r>
          </a:p>
        </p:txBody>
      </p:sp>
      <p:sp>
        <p:nvSpPr>
          <p:cNvPr id="47" name="TextBox 46">
            <a:extLst>
              <a:ext uri="{FF2B5EF4-FFF2-40B4-BE49-F238E27FC236}">
                <a16:creationId xmlns:a16="http://schemas.microsoft.com/office/drawing/2014/main" id="{2C4D194D-96CC-3C33-20BB-6B7C9E54F00C}"/>
              </a:ext>
            </a:extLst>
          </p:cNvPr>
          <p:cNvSpPr txBox="1"/>
          <p:nvPr/>
        </p:nvSpPr>
        <p:spPr>
          <a:xfrm>
            <a:off x="8482199" y="2113574"/>
            <a:ext cx="3541595" cy="1323439"/>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Through </a:t>
            </a:r>
            <a:r>
              <a:rPr lang="en-GB" sz="1600" dirty="0" err="1">
                <a:solidFill>
                  <a:schemeClr val="bg1"/>
                </a:solidFill>
                <a:latin typeface="NotesEsa" panose="02000506030000020004" pitchFamily="2" charset="0"/>
              </a:rPr>
              <a:t>St’ART</a:t>
            </a:r>
            <a:r>
              <a:rPr lang="en-GB" sz="1600" dirty="0">
                <a:solidFill>
                  <a:schemeClr val="bg1"/>
                </a:solidFill>
                <a:latin typeface="NotesEsa" panose="02000506030000020004" pitchFamily="2" charset="0"/>
              </a:rPr>
              <a:t>® web platform. The solution aims at improving the decision-making by moving from an emergency interventions approach into a predictive restauration and conservation model</a:t>
            </a:r>
          </a:p>
        </p:txBody>
      </p:sp>
      <p:sp>
        <p:nvSpPr>
          <p:cNvPr id="55" name="TextBox 54">
            <a:extLst>
              <a:ext uri="{FF2B5EF4-FFF2-40B4-BE49-F238E27FC236}">
                <a16:creationId xmlns:a16="http://schemas.microsoft.com/office/drawing/2014/main" id="{3BF89437-01E6-16D5-E7E0-4C55554BB2E0}"/>
              </a:ext>
            </a:extLst>
          </p:cNvPr>
          <p:cNvSpPr txBox="1"/>
          <p:nvPr/>
        </p:nvSpPr>
        <p:spPr>
          <a:xfrm>
            <a:off x="8480085" y="3444296"/>
            <a:ext cx="3541595" cy="1323439"/>
          </a:xfrm>
          <a:prstGeom prst="rect">
            <a:avLst/>
          </a:prstGeom>
          <a:noFill/>
        </p:spPr>
        <p:txBody>
          <a:bodyPr wrap="square" rtlCol="0">
            <a:spAutoFit/>
          </a:bodyPr>
          <a:lstStyle/>
          <a:p>
            <a:pPr algn="ctr"/>
            <a:r>
              <a:rPr lang="en-GB" sz="1600" dirty="0">
                <a:solidFill>
                  <a:schemeClr val="bg1"/>
                </a:solidFill>
                <a:latin typeface="NotesEsa" panose="02000506030000020004" pitchFamily="2" charset="0"/>
              </a:rPr>
              <a:t>Mobile solution where users experience an immersive soundscape of voice, music and sound effects triggered by GNSS derived locations as they move through the landscape</a:t>
            </a:r>
          </a:p>
        </p:txBody>
      </p:sp>
      <p:sp>
        <p:nvSpPr>
          <p:cNvPr id="57" name="TextBox 56">
            <a:extLst>
              <a:ext uri="{FF2B5EF4-FFF2-40B4-BE49-F238E27FC236}">
                <a16:creationId xmlns:a16="http://schemas.microsoft.com/office/drawing/2014/main" id="{106E3CAF-22E3-3455-433D-F53347C754B1}"/>
              </a:ext>
            </a:extLst>
          </p:cNvPr>
          <p:cNvSpPr txBox="1"/>
          <p:nvPr/>
        </p:nvSpPr>
        <p:spPr>
          <a:xfrm>
            <a:off x="5940732" y="2905351"/>
            <a:ext cx="693638"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cxnSp>
        <p:nvCxnSpPr>
          <p:cNvPr id="58" name="Straight Connector 57">
            <a:extLst>
              <a:ext uri="{FF2B5EF4-FFF2-40B4-BE49-F238E27FC236}">
                <a16:creationId xmlns:a16="http://schemas.microsoft.com/office/drawing/2014/main" id="{124A2A0A-5964-3036-3C98-A257DAF1507C}"/>
              </a:ext>
            </a:extLst>
          </p:cNvPr>
          <p:cNvCxnSpPr>
            <a:cxnSpLocks/>
          </p:cNvCxnSpPr>
          <p:nvPr/>
        </p:nvCxnSpPr>
        <p:spPr>
          <a:xfrm flipH="1">
            <a:off x="3546116" y="2065425"/>
            <a:ext cx="80163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2EFA36D-77AF-1C7C-62A1-59BCC2BFFA52}"/>
              </a:ext>
            </a:extLst>
          </p:cNvPr>
          <p:cNvSpPr txBox="1"/>
          <p:nvPr/>
        </p:nvSpPr>
        <p:spPr>
          <a:xfrm>
            <a:off x="6655815" y="5620540"/>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pic>
        <p:nvPicPr>
          <p:cNvPr id="2050" name="Picture 2">
            <a:extLst>
              <a:ext uri="{FF2B5EF4-FFF2-40B4-BE49-F238E27FC236}">
                <a16:creationId xmlns:a16="http://schemas.microsoft.com/office/drawing/2014/main" id="{F84A6106-E630-6A70-8EC1-45E573F71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799" y="2128546"/>
            <a:ext cx="1617919" cy="97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a:extLst>
              <a:ext uri="{FF2B5EF4-FFF2-40B4-BE49-F238E27FC236}">
                <a16:creationId xmlns:a16="http://schemas.microsoft.com/office/drawing/2014/main" id="{8E932FC3-5352-FAA1-EC1A-8CDD049C18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8512" y="2132305"/>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a:extLst>
              <a:ext uri="{FF2B5EF4-FFF2-40B4-BE49-F238E27FC236}">
                <a16:creationId xmlns:a16="http://schemas.microsoft.com/office/drawing/2014/main" id="{9503EBBF-59C4-875C-BC34-6D70FDFDF0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31366" y="2142565"/>
            <a:ext cx="638970" cy="6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a:extLst>
              <a:ext uri="{FF2B5EF4-FFF2-40B4-BE49-F238E27FC236}">
                <a16:creationId xmlns:a16="http://schemas.microsoft.com/office/drawing/2014/main" id="{634B4F1F-2E41-47BC-3B6B-9F5C4F49AFD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3173" y="2133427"/>
            <a:ext cx="638223" cy="6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29F071A-758C-EB7E-1899-3C183C50377B}"/>
              </a:ext>
            </a:extLst>
          </p:cNvPr>
          <p:cNvSpPr txBox="1"/>
          <p:nvPr/>
        </p:nvSpPr>
        <p:spPr>
          <a:xfrm>
            <a:off x="7468933" y="2894385"/>
            <a:ext cx="87157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5G</a:t>
            </a:r>
          </a:p>
        </p:txBody>
      </p:sp>
      <p:sp>
        <p:nvSpPr>
          <p:cNvPr id="9" name="TextBox 8">
            <a:extLst>
              <a:ext uri="{FF2B5EF4-FFF2-40B4-BE49-F238E27FC236}">
                <a16:creationId xmlns:a16="http://schemas.microsoft.com/office/drawing/2014/main" id="{6D933BFC-2475-69F8-EE36-FB0FD328AD8D}"/>
              </a:ext>
            </a:extLst>
          </p:cNvPr>
          <p:cNvSpPr txBox="1"/>
          <p:nvPr/>
        </p:nvSpPr>
        <p:spPr>
          <a:xfrm>
            <a:off x="6674301" y="2894385"/>
            <a:ext cx="926114"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SAR-MS</a:t>
            </a:r>
          </a:p>
        </p:txBody>
      </p:sp>
      <p:pic>
        <p:nvPicPr>
          <p:cNvPr id="2052" name="Picture 4">
            <a:extLst>
              <a:ext uri="{FF2B5EF4-FFF2-40B4-BE49-F238E27FC236}">
                <a16:creationId xmlns:a16="http://schemas.microsoft.com/office/drawing/2014/main" id="{ECDBDC78-8BFB-CD4D-9884-5568523A34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484" y="3624065"/>
            <a:ext cx="1819234" cy="3221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67A3AB-5F4D-A278-7B5F-5AD912834E83}"/>
              </a:ext>
            </a:extLst>
          </p:cNvPr>
          <p:cNvSpPr txBox="1"/>
          <p:nvPr/>
        </p:nvSpPr>
        <p:spPr>
          <a:xfrm>
            <a:off x="6771914" y="4351443"/>
            <a:ext cx="693638" cy="369332"/>
          </a:xfrm>
          <a:prstGeom prst="rect">
            <a:avLst/>
          </a:prstGeom>
          <a:noFill/>
        </p:spPr>
        <p:txBody>
          <a:bodyPr wrap="square" rtlCol="0">
            <a:spAutoFit/>
          </a:bodyPr>
          <a:lstStyle/>
          <a:p>
            <a:pPr algn="ctr"/>
            <a:r>
              <a:rPr lang="en-GB" sz="1800" dirty="0">
                <a:solidFill>
                  <a:schemeClr val="bg1"/>
                </a:solidFill>
                <a:latin typeface="NotesEsa" panose="02000506030000020004" pitchFamily="2" charset="0"/>
              </a:rPr>
              <a:t>GNSS</a:t>
            </a:r>
          </a:p>
        </p:txBody>
      </p:sp>
      <p:pic>
        <p:nvPicPr>
          <p:cNvPr id="15" name="Picture 18">
            <a:extLst>
              <a:ext uri="{FF2B5EF4-FFF2-40B4-BE49-F238E27FC236}">
                <a16:creationId xmlns:a16="http://schemas.microsoft.com/office/drawing/2014/main" id="{3D678A7F-FC33-0A13-D7FB-ED07F2219B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9694" y="3578397"/>
            <a:ext cx="644560" cy="65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7B1580B3-F9D6-1077-2EC0-AF4E786751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5469" y="4880555"/>
            <a:ext cx="921795" cy="92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37077"/>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ACB5ED293BB644A62B0F46F5473E35" ma:contentTypeVersion="6" ma:contentTypeDescription="Create a new document." ma:contentTypeScope="" ma:versionID="4f9aa2b4e0f8fd0b0aaa8a7a143cc4fa">
  <xsd:schema xmlns:xsd="http://www.w3.org/2001/XMLSchema" xmlns:xs="http://www.w3.org/2001/XMLSchema" xmlns:p="http://schemas.microsoft.com/office/2006/metadata/properties" xmlns:ns2="ca8f4cdc-ab5a-4dce-a4ca-bcb4178ade77" xmlns:ns3="983fdce3-71ae-4688-afba-ab2e1a60ef51" targetNamespace="http://schemas.microsoft.com/office/2006/metadata/properties" ma:root="true" ma:fieldsID="72c74afae18dfdfcdb2c23e6923899af" ns2:_="" ns3:_="">
    <xsd:import namespace="ca8f4cdc-ab5a-4dce-a4ca-bcb4178ade77"/>
    <xsd:import namespace="983fdce3-71ae-4688-afba-ab2e1a60ef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f4cdc-ab5a-4dce-a4ca-bcb4178ade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3fdce3-71ae-4688-afba-ab2e1a60ef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05BBC5-C38B-4CF1-8664-EB49E3A2B4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f4cdc-ab5a-4dce-a4ca-bcb4178ade77"/>
    <ds:schemaRef ds:uri="983fdce3-71ae-4688-afba-ab2e1a60e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374FC4-00B0-4C70-9A7E-A6F8977BA04D}">
  <ds:schemaRefs>
    <ds:schemaRef ds:uri="http://purl.org/dc/terms/"/>
    <ds:schemaRef ds:uri="http://www.w3.org/XML/1998/namespace"/>
    <ds:schemaRef ds:uri="http://purl.org/dc/elements/1.1/"/>
    <ds:schemaRef ds:uri="http://schemas.microsoft.com/office/2006/documentManagement/types"/>
    <ds:schemaRef ds:uri="http://purl.org/dc/dcmitype/"/>
    <ds:schemaRef ds:uri="ca8f4cdc-ab5a-4dce-a4ca-bcb4178ade77"/>
    <ds:schemaRef ds:uri="http://schemas.microsoft.com/office/2006/metadata/properties"/>
    <ds:schemaRef ds:uri="983fdce3-71ae-4688-afba-ab2e1a60ef5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37F6AF5-10C3-4FD3-A9FA-30C6B297A03E}">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Template>
  <TotalTime>12237</TotalTime>
  <Words>1775</Words>
  <Application>Microsoft Office PowerPoint</Application>
  <PresentationFormat>Widescreen</PresentationFormat>
  <Paragraphs>266</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vt:lpstr>
      <vt:lpstr>Calibri</vt:lpstr>
      <vt:lpstr>Google Sans</vt:lpstr>
      <vt:lpstr>NotesEsa</vt:lpstr>
      <vt:lpstr>TheSansOsF SemiLight</vt:lpstr>
      <vt:lpstr>Verdana</vt:lpstr>
      <vt:lpstr>ESA_Presentation_DARK</vt:lpstr>
      <vt:lpstr>Space for Tourism</vt:lpstr>
      <vt:lpstr>Agenda</vt:lpstr>
      <vt:lpstr>The largest space innovation network in the world</vt:lpstr>
      <vt:lpstr>Space Assets…</vt:lpstr>
      <vt:lpstr>BASS - Cooperations</vt:lpstr>
      <vt:lpstr>PowerPoint Presentation</vt:lpstr>
      <vt:lpstr>How Space can contributes to the tourism industry</vt:lpstr>
      <vt:lpstr>Areas of relevance </vt:lpstr>
      <vt:lpstr>Areas of relevance </vt:lpstr>
      <vt:lpstr>Areas of relevance </vt:lpstr>
      <vt:lpstr>Areas of relevance </vt:lpstr>
      <vt:lpstr>Areas of relevance </vt:lpstr>
      <vt:lpstr>How can I apply?</vt:lpstr>
      <vt:lpstr>PowerPoint Presentation</vt:lpstr>
      <vt:lpstr>PowerPoint Presentation</vt:lpstr>
      <vt:lpstr>PowerPoint Presentation</vt:lpstr>
      <vt:lpstr>PowerPoint Presentation</vt:lpstr>
      <vt:lpstr>Thank you!</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Borja Teran Pickering</cp:lastModifiedBy>
  <cp:revision>34</cp:revision>
  <cp:lastPrinted>2019-04-05T12:22:34Z</cp:lastPrinted>
  <dcterms:created xsi:type="dcterms:W3CDTF">2015-07-01T15:01:13Z</dcterms:created>
  <dcterms:modified xsi:type="dcterms:W3CDTF">2023-09-28T11:13:07Z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2021-06-14T21:20:07Z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a4b2960f-9a66-4fcc-9c7c-073e46caeeba</vt:lpwstr>
  </property>
  <property fmtid="{D5CDD505-2E9C-101B-9397-08002B2CF9AE}" pid="35" name="MSIP_Label_3976fa30-1907-4356-8241-62ea5e1c0256_ContentBits">
    <vt:lpwstr>0</vt:lpwstr>
  </property>
  <property fmtid="{D5CDD505-2E9C-101B-9397-08002B2CF9AE}" pid="36" name="ContentTypeId">
    <vt:lpwstr>0x010100EFACB5ED293BB644A62B0F46F5473E35</vt:lpwstr>
  </property>
</Properties>
</file>