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100.jpg" ContentType="image/jpg"/>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6">
  <p:sldMasterIdLst>
    <p:sldMasterId id="2147483648" r:id="rId1"/>
    <p:sldMasterId id="2147483679" r:id="rId2"/>
    <p:sldMasterId id="2147483666" r:id="rId3"/>
    <p:sldMasterId id="2147483709" r:id="rId4"/>
  </p:sldMasterIdLst>
  <p:notesMasterIdLst>
    <p:notesMasterId r:id="rId33"/>
  </p:notesMasterIdLst>
  <p:sldIdLst>
    <p:sldId id="347" r:id="rId5"/>
    <p:sldId id="336" r:id="rId6"/>
    <p:sldId id="292" r:id="rId7"/>
    <p:sldId id="341" r:id="rId8"/>
    <p:sldId id="309" r:id="rId9"/>
    <p:sldId id="306" r:id="rId10"/>
    <p:sldId id="1138" r:id="rId11"/>
    <p:sldId id="359" r:id="rId12"/>
    <p:sldId id="343" r:id="rId13"/>
    <p:sldId id="344" r:id="rId14"/>
    <p:sldId id="345" r:id="rId15"/>
    <p:sldId id="346" r:id="rId16"/>
    <p:sldId id="342" r:id="rId17"/>
    <p:sldId id="340" r:id="rId18"/>
    <p:sldId id="358" r:id="rId19"/>
    <p:sldId id="1139" r:id="rId20"/>
    <p:sldId id="1140" r:id="rId21"/>
    <p:sldId id="371" r:id="rId22"/>
    <p:sldId id="367" r:id="rId23"/>
    <p:sldId id="374" r:id="rId24"/>
    <p:sldId id="385" r:id="rId25"/>
    <p:sldId id="384" r:id="rId26"/>
    <p:sldId id="312" r:id="rId27"/>
    <p:sldId id="326" r:id="rId28"/>
    <p:sldId id="1141" r:id="rId29"/>
    <p:sldId id="328" r:id="rId30"/>
    <p:sldId id="308" r:id="rId31"/>
    <p:sldId id="279"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32" autoAdjust="0"/>
    <p:restoredTop sz="95356" autoAdjust="0"/>
  </p:normalViewPr>
  <p:slideViewPr>
    <p:cSldViewPr>
      <p:cViewPr varScale="1">
        <p:scale>
          <a:sx n="65" d="100"/>
          <a:sy n="65" d="100"/>
        </p:scale>
        <p:origin x="1350" y="6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624"/>
    </p:cViewPr>
  </p:sorterViewPr>
  <p:notesViewPr>
    <p:cSldViewPr>
      <p:cViewPr varScale="1">
        <p:scale>
          <a:sx n="68" d="100"/>
          <a:sy n="68" d="100"/>
        </p:scale>
        <p:origin x="2592" y="6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084919-899C-4718-81B0-DFEF94AE1FE5}" type="doc">
      <dgm:prSet loTypeId="urn:microsoft.com/office/officeart/2005/8/layout/orgChart1" loCatId="hierarchy" qsTypeId="urn:microsoft.com/office/officeart/2005/8/quickstyle/3d1" qsCatId="3D" csTypeId="urn:microsoft.com/office/officeart/2005/8/colors/colorful3" csCatId="colorful" phldr="1"/>
      <dgm:spPr/>
      <dgm:t>
        <a:bodyPr/>
        <a:lstStyle/>
        <a:p>
          <a:endParaRPr lang="en-GB"/>
        </a:p>
      </dgm:t>
    </dgm:pt>
    <dgm:pt modelId="{F962AF9C-805E-43A5-8DFF-BFB4717F82A7}">
      <dgm:prSet phldrT="[Testo]"/>
      <dgm:spPr/>
      <dgm:t>
        <a:bodyPr/>
        <a:lstStyle/>
        <a:p>
          <a:r>
            <a:rPr lang="en-GB" b="1" dirty="0"/>
            <a:t>CNR</a:t>
          </a:r>
        </a:p>
      </dgm:t>
    </dgm:pt>
    <dgm:pt modelId="{D946CCA8-9C4D-4B40-B764-7F8763CC55DC}" type="parTrans" cxnId="{04A0D7C7-8271-4AFD-B153-86074EDF1E95}">
      <dgm:prSet/>
      <dgm:spPr/>
      <dgm:t>
        <a:bodyPr/>
        <a:lstStyle/>
        <a:p>
          <a:endParaRPr lang="en-GB" b="1"/>
        </a:p>
      </dgm:t>
    </dgm:pt>
    <dgm:pt modelId="{70083071-0C10-497B-A468-2039792A2713}" type="sibTrans" cxnId="{04A0D7C7-8271-4AFD-B153-86074EDF1E95}">
      <dgm:prSet/>
      <dgm:spPr/>
      <dgm:t>
        <a:bodyPr/>
        <a:lstStyle/>
        <a:p>
          <a:endParaRPr lang="en-GB" b="1"/>
        </a:p>
      </dgm:t>
    </dgm:pt>
    <dgm:pt modelId="{2EEEFD2A-8685-48B1-8BDD-19740FAAF172}">
      <dgm:prSet phldrT="[Testo]"/>
      <dgm:spPr/>
      <dgm:t>
        <a:bodyPr/>
        <a:lstStyle/>
        <a:p>
          <a:r>
            <a:rPr lang="en-GB" b="1" dirty="0"/>
            <a:t>ENEA</a:t>
          </a:r>
        </a:p>
      </dgm:t>
    </dgm:pt>
    <dgm:pt modelId="{C4AE2367-9B75-4274-9E0C-C9D8ADC8D0D9}" type="parTrans" cxnId="{D73AA2C7-CB77-471A-937D-29A2B9FF14EF}">
      <dgm:prSet/>
      <dgm:spPr/>
      <dgm:t>
        <a:bodyPr/>
        <a:lstStyle/>
        <a:p>
          <a:endParaRPr lang="en-GB" b="1"/>
        </a:p>
      </dgm:t>
    </dgm:pt>
    <dgm:pt modelId="{DAB0D90E-64B6-4A35-A38F-24814FCFFE7D}" type="sibTrans" cxnId="{D73AA2C7-CB77-471A-937D-29A2B9FF14EF}">
      <dgm:prSet/>
      <dgm:spPr/>
      <dgm:t>
        <a:bodyPr/>
        <a:lstStyle/>
        <a:p>
          <a:endParaRPr lang="en-GB" b="1"/>
        </a:p>
      </dgm:t>
    </dgm:pt>
    <dgm:pt modelId="{D40E0542-CCAD-4F88-99FD-1EAD7A246A2E}">
      <dgm:prSet phldrT="[Testo]" custT="1"/>
      <dgm:spPr/>
      <dgm:t>
        <a:bodyPr/>
        <a:lstStyle/>
        <a:p>
          <a:r>
            <a:rPr lang="en-GB" sz="2000" b="1" i="1" dirty="0"/>
            <a:t>PRIVATE</a:t>
          </a:r>
        </a:p>
      </dgm:t>
    </dgm:pt>
    <dgm:pt modelId="{ED82C15E-BAF0-40D8-85E6-8CDFC2D75CD4}" type="parTrans" cxnId="{8643B802-A6E7-4323-AA97-A1A533217DED}">
      <dgm:prSet/>
      <dgm:spPr/>
      <dgm:t>
        <a:bodyPr/>
        <a:lstStyle/>
        <a:p>
          <a:endParaRPr lang="en-GB" b="1"/>
        </a:p>
      </dgm:t>
    </dgm:pt>
    <dgm:pt modelId="{EBC68196-D7C1-46AB-B192-BFF4274A63ED}" type="sibTrans" cxnId="{8643B802-A6E7-4323-AA97-A1A533217DED}">
      <dgm:prSet/>
      <dgm:spPr/>
      <dgm:t>
        <a:bodyPr/>
        <a:lstStyle/>
        <a:p>
          <a:endParaRPr lang="en-GB" b="1"/>
        </a:p>
      </dgm:t>
    </dgm:pt>
    <dgm:pt modelId="{B07649EA-66AE-43D7-9876-8F39C0281DD3}">
      <dgm:prSet phldrT="[Testo]"/>
      <dgm:spPr/>
      <dgm:t>
        <a:bodyPr/>
        <a:lstStyle/>
        <a:p>
          <a:r>
            <a:rPr lang="en-GB" b="1" dirty="0"/>
            <a:t>E-GEOS</a:t>
          </a:r>
        </a:p>
      </dgm:t>
    </dgm:pt>
    <dgm:pt modelId="{4D91DDDA-FB4E-4E39-8C56-3744B503D27E}" type="parTrans" cxnId="{F039D63C-3FCB-490B-94CC-FA22F8C49CD9}">
      <dgm:prSet/>
      <dgm:spPr/>
      <dgm:t>
        <a:bodyPr/>
        <a:lstStyle/>
        <a:p>
          <a:endParaRPr lang="en-GB" b="1"/>
        </a:p>
      </dgm:t>
    </dgm:pt>
    <dgm:pt modelId="{0201BEF4-E9A7-488E-B286-F7B6797CCEF3}" type="sibTrans" cxnId="{F039D63C-3FCB-490B-94CC-FA22F8C49CD9}">
      <dgm:prSet/>
      <dgm:spPr/>
      <dgm:t>
        <a:bodyPr/>
        <a:lstStyle/>
        <a:p>
          <a:endParaRPr lang="en-GB" b="1"/>
        </a:p>
      </dgm:t>
    </dgm:pt>
    <dgm:pt modelId="{9C64619C-F67B-45FD-963A-EC72E986C9E9}">
      <dgm:prSet/>
      <dgm:spPr/>
      <dgm:t>
        <a:bodyPr/>
        <a:lstStyle/>
        <a:p>
          <a:r>
            <a:rPr lang="en-GB" b="1" dirty="0"/>
            <a:t>ARPAB</a:t>
          </a:r>
        </a:p>
      </dgm:t>
    </dgm:pt>
    <dgm:pt modelId="{289DCC2A-D3FB-4A57-A0F4-C054CEEFE4E8}" type="parTrans" cxnId="{69410150-70FA-4D15-883F-D01C2F80BC6E}">
      <dgm:prSet/>
      <dgm:spPr/>
      <dgm:t>
        <a:bodyPr/>
        <a:lstStyle/>
        <a:p>
          <a:endParaRPr lang="en-GB" b="1"/>
        </a:p>
      </dgm:t>
    </dgm:pt>
    <dgm:pt modelId="{01137B65-3FAE-4C1D-84F6-F30582583365}" type="sibTrans" cxnId="{69410150-70FA-4D15-883F-D01C2F80BC6E}">
      <dgm:prSet/>
      <dgm:spPr/>
      <dgm:t>
        <a:bodyPr/>
        <a:lstStyle/>
        <a:p>
          <a:endParaRPr lang="en-GB" b="1"/>
        </a:p>
      </dgm:t>
    </dgm:pt>
    <dgm:pt modelId="{2D9F494B-8A3E-4665-8D1F-A7A0AC686A41}">
      <dgm:prSet/>
      <dgm:spPr/>
      <dgm:t>
        <a:bodyPr/>
        <a:lstStyle/>
        <a:p>
          <a:r>
            <a:rPr lang="en-GB" b="1" dirty="0"/>
            <a:t>UNIVERSITY of</a:t>
          </a:r>
        </a:p>
        <a:p>
          <a:r>
            <a:rPr lang="en-GB" b="1" dirty="0"/>
            <a:t>BASILICATA</a:t>
          </a:r>
        </a:p>
      </dgm:t>
    </dgm:pt>
    <dgm:pt modelId="{B5AD9FCC-2C9F-4DED-9970-8454B0BF7BCA}" type="parTrans" cxnId="{FC7D28DA-F294-4A2B-B586-E57018C32B20}">
      <dgm:prSet/>
      <dgm:spPr/>
      <dgm:t>
        <a:bodyPr/>
        <a:lstStyle/>
        <a:p>
          <a:endParaRPr lang="en-GB" b="1"/>
        </a:p>
      </dgm:t>
    </dgm:pt>
    <dgm:pt modelId="{6E173C20-12DF-4B1F-960C-A2AB7D6229BD}" type="sibTrans" cxnId="{FC7D28DA-F294-4A2B-B586-E57018C32B20}">
      <dgm:prSet/>
      <dgm:spPr/>
      <dgm:t>
        <a:bodyPr/>
        <a:lstStyle/>
        <a:p>
          <a:endParaRPr lang="en-GB" b="1"/>
        </a:p>
      </dgm:t>
    </dgm:pt>
    <dgm:pt modelId="{C3F0D33A-F9FA-48A0-85F1-82CBFAD475D2}">
      <dgm:prSet/>
      <dgm:spPr/>
      <dgm:t>
        <a:bodyPr/>
        <a:lstStyle/>
        <a:p>
          <a:r>
            <a:rPr lang="en-GB" b="1" dirty="0"/>
            <a:t>RELUIS</a:t>
          </a:r>
        </a:p>
      </dgm:t>
    </dgm:pt>
    <dgm:pt modelId="{DD21313E-0FA0-4661-BB66-E251C8AD9BE1}" type="parTrans" cxnId="{9B03DAA2-36EF-4097-81E9-FDACCC2BDD23}">
      <dgm:prSet/>
      <dgm:spPr/>
      <dgm:t>
        <a:bodyPr/>
        <a:lstStyle/>
        <a:p>
          <a:endParaRPr lang="en-GB" b="1"/>
        </a:p>
      </dgm:t>
    </dgm:pt>
    <dgm:pt modelId="{CD24258E-5A77-43D2-92B8-3652B0DCF520}" type="sibTrans" cxnId="{9B03DAA2-36EF-4097-81E9-FDACCC2BDD23}">
      <dgm:prSet/>
      <dgm:spPr/>
      <dgm:t>
        <a:bodyPr/>
        <a:lstStyle/>
        <a:p>
          <a:endParaRPr lang="en-GB" b="1"/>
        </a:p>
      </dgm:t>
    </dgm:pt>
    <dgm:pt modelId="{A57BD9B8-3C5C-4EA3-BDA6-CAD428D78E71}">
      <dgm:prSet/>
      <dgm:spPr/>
      <dgm:t>
        <a:bodyPr/>
        <a:lstStyle/>
        <a:p>
          <a:r>
            <a:rPr lang="en-GB" b="1" dirty="0"/>
            <a:t>CREATEC</a:t>
          </a:r>
        </a:p>
        <a:p>
          <a:r>
            <a:rPr lang="en-GB" b="1" dirty="0"/>
            <a:t>(SMEs)</a:t>
          </a:r>
        </a:p>
      </dgm:t>
    </dgm:pt>
    <dgm:pt modelId="{5038A4C5-522D-4223-93B3-8E518CE5F15F}" type="parTrans" cxnId="{164F0DFA-EED1-4C2D-9589-E784A2C1578B}">
      <dgm:prSet/>
      <dgm:spPr/>
      <dgm:t>
        <a:bodyPr/>
        <a:lstStyle/>
        <a:p>
          <a:endParaRPr lang="en-GB" b="1"/>
        </a:p>
      </dgm:t>
    </dgm:pt>
    <dgm:pt modelId="{CB6293F8-2479-4AF7-BE0F-36D6D88DE45F}" type="sibTrans" cxnId="{164F0DFA-EED1-4C2D-9589-E784A2C1578B}">
      <dgm:prSet/>
      <dgm:spPr/>
      <dgm:t>
        <a:bodyPr/>
        <a:lstStyle/>
        <a:p>
          <a:endParaRPr lang="en-GB" b="1"/>
        </a:p>
      </dgm:t>
    </dgm:pt>
    <dgm:pt modelId="{7B334770-7362-4791-84FE-DED798D56539}">
      <dgm:prSet/>
      <dgm:spPr/>
      <dgm:t>
        <a:bodyPr/>
        <a:lstStyle/>
        <a:p>
          <a:r>
            <a:rPr lang="en-GB" b="1" dirty="0"/>
            <a:t>TELESPAZIO</a:t>
          </a:r>
        </a:p>
      </dgm:t>
    </dgm:pt>
    <dgm:pt modelId="{840CD36E-D08F-4F03-9AA0-8971B0D33A03}" type="parTrans" cxnId="{80F245A0-5C9B-4257-A1DA-E0B1F217A0B2}">
      <dgm:prSet/>
      <dgm:spPr/>
      <dgm:t>
        <a:bodyPr/>
        <a:lstStyle/>
        <a:p>
          <a:endParaRPr lang="en-GB" b="1"/>
        </a:p>
      </dgm:t>
    </dgm:pt>
    <dgm:pt modelId="{1EBA0FB8-9FBF-4E88-90E3-6AE86CEE164F}" type="sibTrans" cxnId="{80F245A0-5C9B-4257-A1DA-E0B1F217A0B2}">
      <dgm:prSet/>
      <dgm:spPr/>
      <dgm:t>
        <a:bodyPr/>
        <a:lstStyle/>
        <a:p>
          <a:endParaRPr lang="en-GB" b="1"/>
        </a:p>
      </dgm:t>
    </dgm:pt>
    <dgm:pt modelId="{B72E10D6-DF43-4668-ACCE-65C8F33BAEFD}">
      <dgm:prSet/>
      <dgm:spPr/>
      <dgm:t>
        <a:bodyPr/>
        <a:lstStyle/>
        <a:p>
          <a:r>
            <a:rPr lang="en-GB" b="1" dirty="0"/>
            <a:t>ITALIAN SPACE ACENCY</a:t>
          </a:r>
        </a:p>
      </dgm:t>
    </dgm:pt>
    <dgm:pt modelId="{45DB2056-A4E5-4741-BE16-6C461401E697}" type="parTrans" cxnId="{9E77E76B-0D73-45C6-AF54-4C1860CEC78F}">
      <dgm:prSet/>
      <dgm:spPr/>
      <dgm:t>
        <a:bodyPr/>
        <a:lstStyle/>
        <a:p>
          <a:endParaRPr lang="en-GB" b="1"/>
        </a:p>
      </dgm:t>
    </dgm:pt>
    <dgm:pt modelId="{382E0B1F-F9DC-4B22-8167-F5B1C64A28E5}" type="sibTrans" cxnId="{9E77E76B-0D73-45C6-AF54-4C1860CEC78F}">
      <dgm:prSet/>
      <dgm:spPr/>
      <dgm:t>
        <a:bodyPr/>
        <a:lstStyle/>
        <a:p>
          <a:endParaRPr lang="en-GB" b="1"/>
        </a:p>
      </dgm:t>
    </dgm:pt>
    <dgm:pt modelId="{0F5D7D88-69DE-429B-A41A-A6A255165C32}">
      <dgm:prSet phldrT="[Testo]" custT="1"/>
      <dgm:spPr/>
      <dgm:t>
        <a:bodyPr/>
        <a:lstStyle/>
        <a:p>
          <a:r>
            <a:rPr lang="en-GB" sz="2000" b="1" i="1" dirty="0"/>
            <a:t>PUBLIC</a:t>
          </a:r>
        </a:p>
      </dgm:t>
    </dgm:pt>
    <dgm:pt modelId="{1CEF6101-D0F6-4C93-97E4-B3FDA81A57C0}" type="sibTrans" cxnId="{8DB2C91C-58DA-41B1-8446-49A715B10873}">
      <dgm:prSet/>
      <dgm:spPr/>
      <dgm:t>
        <a:bodyPr/>
        <a:lstStyle/>
        <a:p>
          <a:endParaRPr lang="en-GB" b="1"/>
        </a:p>
      </dgm:t>
    </dgm:pt>
    <dgm:pt modelId="{1003730C-BBB0-4125-A536-1928BD9F539D}" type="parTrans" cxnId="{8DB2C91C-58DA-41B1-8446-49A715B10873}">
      <dgm:prSet/>
      <dgm:spPr/>
      <dgm:t>
        <a:bodyPr/>
        <a:lstStyle/>
        <a:p>
          <a:endParaRPr lang="en-GB" b="1"/>
        </a:p>
      </dgm:t>
    </dgm:pt>
    <dgm:pt modelId="{A92EDC41-FAF9-42D4-A044-6B8A41A22664}">
      <dgm:prSet phldrT="[Testo]" custT="1"/>
      <dgm:spPr>
        <a:solidFill>
          <a:srgbClr val="C00000"/>
        </a:solidFill>
      </dgm:spPr>
      <dgm:t>
        <a:bodyPr/>
        <a:lstStyle/>
        <a:p>
          <a:r>
            <a:rPr lang="en-GB" sz="2400" b="1" dirty="0"/>
            <a:t>TERN</a:t>
          </a:r>
        </a:p>
      </dgm:t>
    </dgm:pt>
    <dgm:pt modelId="{08396CF4-227F-49C5-876B-A0AE81994372}" type="sibTrans" cxnId="{F08D1169-FC5A-4DBF-B7F9-ADB27EC2BF98}">
      <dgm:prSet/>
      <dgm:spPr/>
      <dgm:t>
        <a:bodyPr/>
        <a:lstStyle/>
        <a:p>
          <a:endParaRPr lang="en-GB" b="1"/>
        </a:p>
      </dgm:t>
    </dgm:pt>
    <dgm:pt modelId="{9797B473-AD96-436E-91B0-7C435F39860E}" type="parTrans" cxnId="{F08D1169-FC5A-4DBF-B7F9-ADB27EC2BF98}">
      <dgm:prSet/>
      <dgm:spPr/>
      <dgm:t>
        <a:bodyPr/>
        <a:lstStyle/>
        <a:p>
          <a:endParaRPr lang="en-GB" b="1"/>
        </a:p>
      </dgm:t>
    </dgm:pt>
    <dgm:pt modelId="{C29249E0-658B-4D43-9944-AE338021320F}" type="pres">
      <dgm:prSet presAssocID="{5B084919-899C-4718-81B0-DFEF94AE1FE5}" presName="hierChild1" presStyleCnt="0">
        <dgm:presLayoutVars>
          <dgm:orgChart val="1"/>
          <dgm:chPref val="1"/>
          <dgm:dir/>
          <dgm:animOne val="branch"/>
          <dgm:animLvl val="lvl"/>
          <dgm:resizeHandles/>
        </dgm:presLayoutVars>
      </dgm:prSet>
      <dgm:spPr/>
    </dgm:pt>
    <dgm:pt modelId="{F6E09B09-54A4-4853-B478-B1533BCBF175}" type="pres">
      <dgm:prSet presAssocID="{A92EDC41-FAF9-42D4-A044-6B8A41A22664}" presName="hierRoot1" presStyleCnt="0">
        <dgm:presLayoutVars>
          <dgm:hierBranch val="init"/>
        </dgm:presLayoutVars>
      </dgm:prSet>
      <dgm:spPr/>
    </dgm:pt>
    <dgm:pt modelId="{1C0A12D4-CAE0-4A12-854A-8097F33E3B94}" type="pres">
      <dgm:prSet presAssocID="{A92EDC41-FAF9-42D4-A044-6B8A41A22664}" presName="rootComposite1" presStyleCnt="0"/>
      <dgm:spPr/>
    </dgm:pt>
    <dgm:pt modelId="{40FEAEDA-4D14-484B-AD79-0B760800DE93}" type="pres">
      <dgm:prSet presAssocID="{A92EDC41-FAF9-42D4-A044-6B8A41A22664}" presName="rootText1" presStyleLbl="node0" presStyleIdx="0" presStyleCnt="1" custLinFactNeighborX="25562">
        <dgm:presLayoutVars>
          <dgm:chPref val="3"/>
        </dgm:presLayoutVars>
      </dgm:prSet>
      <dgm:spPr/>
    </dgm:pt>
    <dgm:pt modelId="{33E0EF54-9CDE-440D-BCA5-FD9D654D7CE4}" type="pres">
      <dgm:prSet presAssocID="{A92EDC41-FAF9-42D4-A044-6B8A41A22664}" presName="rootConnector1" presStyleLbl="node1" presStyleIdx="0" presStyleCnt="0"/>
      <dgm:spPr/>
    </dgm:pt>
    <dgm:pt modelId="{0EC7FB1B-768C-4F6F-B43A-6C36DB7F6A86}" type="pres">
      <dgm:prSet presAssocID="{A92EDC41-FAF9-42D4-A044-6B8A41A22664}" presName="hierChild2" presStyleCnt="0"/>
      <dgm:spPr/>
    </dgm:pt>
    <dgm:pt modelId="{D80C71B5-E433-443B-8CBA-BBA9134B3672}" type="pres">
      <dgm:prSet presAssocID="{1003730C-BBB0-4125-A536-1928BD9F539D}" presName="Name37" presStyleLbl="parChTrans1D2" presStyleIdx="0" presStyleCnt="2"/>
      <dgm:spPr/>
    </dgm:pt>
    <dgm:pt modelId="{2D4B1675-3DAC-4B33-8889-691878A518CC}" type="pres">
      <dgm:prSet presAssocID="{0F5D7D88-69DE-429B-A41A-A6A255165C32}" presName="hierRoot2" presStyleCnt="0">
        <dgm:presLayoutVars>
          <dgm:hierBranch val="init"/>
        </dgm:presLayoutVars>
      </dgm:prSet>
      <dgm:spPr/>
    </dgm:pt>
    <dgm:pt modelId="{D0C7C555-6A9E-430A-8AE6-F880C49A880C}" type="pres">
      <dgm:prSet presAssocID="{0F5D7D88-69DE-429B-A41A-A6A255165C32}" presName="rootComposite" presStyleCnt="0"/>
      <dgm:spPr/>
    </dgm:pt>
    <dgm:pt modelId="{248D4A98-737E-4983-8890-8162B2FCB8CE}" type="pres">
      <dgm:prSet presAssocID="{0F5D7D88-69DE-429B-A41A-A6A255165C32}" presName="rootText" presStyleLbl="node2" presStyleIdx="0" presStyleCnt="2" custAng="0" custScaleX="141136" custLinFactNeighborX="-59833" custLinFactNeighborY="3025">
        <dgm:presLayoutVars>
          <dgm:chPref val="3"/>
        </dgm:presLayoutVars>
      </dgm:prSet>
      <dgm:spPr/>
    </dgm:pt>
    <dgm:pt modelId="{57052893-22CD-4E6E-B15A-69FF41218775}" type="pres">
      <dgm:prSet presAssocID="{0F5D7D88-69DE-429B-A41A-A6A255165C32}" presName="rootConnector" presStyleLbl="node2" presStyleIdx="0" presStyleCnt="2"/>
      <dgm:spPr/>
    </dgm:pt>
    <dgm:pt modelId="{4F5C1BAB-CAF5-4EE5-A423-CD53EF6EFE11}" type="pres">
      <dgm:prSet presAssocID="{0F5D7D88-69DE-429B-A41A-A6A255165C32}" presName="hierChild4" presStyleCnt="0"/>
      <dgm:spPr/>
    </dgm:pt>
    <dgm:pt modelId="{E55BC935-030A-4C0B-838F-F2DC90881A3A}" type="pres">
      <dgm:prSet presAssocID="{D946CCA8-9C4D-4B40-B764-7F8763CC55DC}" presName="Name37" presStyleLbl="parChTrans1D3" presStyleIdx="0" presStyleCnt="7"/>
      <dgm:spPr/>
    </dgm:pt>
    <dgm:pt modelId="{95D38D5A-391D-4802-92B3-50B88F02B897}" type="pres">
      <dgm:prSet presAssocID="{F962AF9C-805E-43A5-8DFF-BFB4717F82A7}" presName="hierRoot2" presStyleCnt="0">
        <dgm:presLayoutVars>
          <dgm:hierBranch val="init"/>
        </dgm:presLayoutVars>
      </dgm:prSet>
      <dgm:spPr/>
    </dgm:pt>
    <dgm:pt modelId="{02D64846-1688-4C9F-ABC0-AF47C289C69F}" type="pres">
      <dgm:prSet presAssocID="{F962AF9C-805E-43A5-8DFF-BFB4717F82A7}" presName="rootComposite" presStyleCnt="0"/>
      <dgm:spPr/>
    </dgm:pt>
    <dgm:pt modelId="{8F145CCB-F5FA-44A3-843B-58E232F5335F}" type="pres">
      <dgm:prSet presAssocID="{F962AF9C-805E-43A5-8DFF-BFB4717F82A7}" presName="rootText" presStyleLbl="node3" presStyleIdx="0" presStyleCnt="7" custLinFactNeighborX="-49083" custLinFactNeighborY="472">
        <dgm:presLayoutVars>
          <dgm:chPref val="3"/>
        </dgm:presLayoutVars>
      </dgm:prSet>
      <dgm:spPr/>
    </dgm:pt>
    <dgm:pt modelId="{D5D73635-93C1-48DE-82E9-35D57AEFDCF1}" type="pres">
      <dgm:prSet presAssocID="{F962AF9C-805E-43A5-8DFF-BFB4717F82A7}" presName="rootConnector" presStyleLbl="node3" presStyleIdx="0" presStyleCnt="7"/>
      <dgm:spPr/>
    </dgm:pt>
    <dgm:pt modelId="{53C269F1-E761-47BF-AF13-75F3C86861C1}" type="pres">
      <dgm:prSet presAssocID="{F962AF9C-805E-43A5-8DFF-BFB4717F82A7}" presName="hierChild4" presStyleCnt="0"/>
      <dgm:spPr/>
    </dgm:pt>
    <dgm:pt modelId="{005C7A88-4CE1-4BCE-9AB8-2C50CEB8FD80}" type="pres">
      <dgm:prSet presAssocID="{F962AF9C-805E-43A5-8DFF-BFB4717F82A7}" presName="hierChild5" presStyleCnt="0"/>
      <dgm:spPr/>
    </dgm:pt>
    <dgm:pt modelId="{638C86C5-1B0E-406C-A7A1-3C6EE2EE1885}" type="pres">
      <dgm:prSet presAssocID="{C4AE2367-9B75-4274-9E0C-C9D8ADC8D0D9}" presName="Name37" presStyleLbl="parChTrans1D3" presStyleIdx="1" presStyleCnt="7"/>
      <dgm:spPr/>
    </dgm:pt>
    <dgm:pt modelId="{C3F767B1-5583-4544-954C-C40A69887B89}" type="pres">
      <dgm:prSet presAssocID="{2EEEFD2A-8685-48B1-8BDD-19740FAAF172}" presName="hierRoot2" presStyleCnt="0">
        <dgm:presLayoutVars>
          <dgm:hierBranch val="init"/>
        </dgm:presLayoutVars>
      </dgm:prSet>
      <dgm:spPr/>
    </dgm:pt>
    <dgm:pt modelId="{B4D908A8-E8CC-4275-B5B9-057CEEEA0B06}" type="pres">
      <dgm:prSet presAssocID="{2EEEFD2A-8685-48B1-8BDD-19740FAAF172}" presName="rootComposite" presStyleCnt="0"/>
      <dgm:spPr/>
    </dgm:pt>
    <dgm:pt modelId="{206E2AAA-77A2-4AD1-9B48-4D9187C97DB4}" type="pres">
      <dgm:prSet presAssocID="{2EEEFD2A-8685-48B1-8BDD-19740FAAF172}" presName="rootText" presStyleLbl="node3" presStyleIdx="1" presStyleCnt="7" custLinFactNeighborX="-49560" custLinFactNeighborY="-11798">
        <dgm:presLayoutVars>
          <dgm:chPref val="3"/>
        </dgm:presLayoutVars>
      </dgm:prSet>
      <dgm:spPr/>
    </dgm:pt>
    <dgm:pt modelId="{FAEE9D37-A038-4958-ABA2-9C1A3729060E}" type="pres">
      <dgm:prSet presAssocID="{2EEEFD2A-8685-48B1-8BDD-19740FAAF172}" presName="rootConnector" presStyleLbl="node3" presStyleIdx="1" presStyleCnt="7"/>
      <dgm:spPr/>
    </dgm:pt>
    <dgm:pt modelId="{30539873-5235-4A26-B215-13358A15AE6E}" type="pres">
      <dgm:prSet presAssocID="{2EEEFD2A-8685-48B1-8BDD-19740FAAF172}" presName="hierChild4" presStyleCnt="0"/>
      <dgm:spPr/>
    </dgm:pt>
    <dgm:pt modelId="{9B94E76C-31FB-458D-A519-4F7C588C7389}" type="pres">
      <dgm:prSet presAssocID="{2EEEFD2A-8685-48B1-8BDD-19740FAAF172}" presName="hierChild5" presStyleCnt="0"/>
      <dgm:spPr/>
    </dgm:pt>
    <dgm:pt modelId="{CF82C1B9-F7DC-4208-B86B-4DD55C757406}" type="pres">
      <dgm:prSet presAssocID="{289DCC2A-D3FB-4A57-A0F4-C054CEEFE4E8}" presName="Name37" presStyleLbl="parChTrans1D3" presStyleIdx="2" presStyleCnt="7"/>
      <dgm:spPr/>
    </dgm:pt>
    <dgm:pt modelId="{2A5DDB90-FA49-49C4-AB41-82EAB72AEBE8}" type="pres">
      <dgm:prSet presAssocID="{9C64619C-F67B-45FD-963A-EC72E986C9E9}" presName="hierRoot2" presStyleCnt="0">
        <dgm:presLayoutVars>
          <dgm:hierBranch val="init"/>
        </dgm:presLayoutVars>
      </dgm:prSet>
      <dgm:spPr/>
    </dgm:pt>
    <dgm:pt modelId="{33A98DE1-AD67-44DB-8A9B-560FCC9B2030}" type="pres">
      <dgm:prSet presAssocID="{9C64619C-F67B-45FD-963A-EC72E986C9E9}" presName="rootComposite" presStyleCnt="0"/>
      <dgm:spPr/>
    </dgm:pt>
    <dgm:pt modelId="{91653506-BD72-4AE4-8EAE-1C59A52E962A}" type="pres">
      <dgm:prSet presAssocID="{9C64619C-F67B-45FD-963A-EC72E986C9E9}" presName="rootText" presStyleLbl="node3" presStyleIdx="2" presStyleCnt="7" custLinFactNeighborX="-51010" custLinFactNeighborY="-35668">
        <dgm:presLayoutVars>
          <dgm:chPref val="3"/>
        </dgm:presLayoutVars>
      </dgm:prSet>
      <dgm:spPr/>
    </dgm:pt>
    <dgm:pt modelId="{1AA06B35-528A-42F2-A219-229AE7E613DC}" type="pres">
      <dgm:prSet presAssocID="{9C64619C-F67B-45FD-963A-EC72E986C9E9}" presName="rootConnector" presStyleLbl="node3" presStyleIdx="2" presStyleCnt="7"/>
      <dgm:spPr/>
    </dgm:pt>
    <dgm:pt modelId="{9482242F-C4E4-4568-9987-7C2815356703}" type="pres">
      <dgm:prSet presAssocID="{9C64619C-F67B-45FD-963A-EC72E986C9E9}" presName="hierChild4" presStyleCnt="0"/>
      <dgm:spPr/>
    </dgm:pt>
    <dgm:pt modelId="{C38CE719-3267-43A1-B542-75C4007F27A2}" type="pres">
      <dgm:prSet presAssocID="{9C64619C-F67B-45FD-963A-EC72E986C9E9}" presName="hierChild5" presStyleCnt="0"/>
      <dgm:spPr/>
    </dgm:pt>
    <dgm:pt modelId="{7312F21D-2690-486C-893C-F504A8A97808}" type="pres">
      <dgm:prSet presAssocID="{B5AD9FCC-2C9F-4DED-9970-8454B0BF7BCA}" presName="Name37" presStyleLbl="parChTrans1D3" presStyleIdx="3" presStyleCnt="7"/>
      <dgm:spPr/>
    </dgm:pt>
    <dgm:pt modelId="{C9C511C6-819C-430B-B20B-90F4103976E3}" type="pres">
      <dgm:prSet presAssocID="{2D9F494B-8A3E-4665-8D1F-A7A0AC686A41}" presName="hierRoot2" presStyleCnt="0">
        <dgm:presLayoutVars>
          <dgm:hierBranch val="init"/>
        </dgm:presLayoutVars>
      </dgm:prSet>
      <dgm:spPr/>
    </dgm:pt>
    <dgm:pt modelId="{85C11334-6C83-4312-8C57-A1C0F3675F30}" type="pres">
      <dgm:prSet presAssocID="{2D9F494B-8A3E-4665-8D1F-A7A0AC686A41}" presName="rootComposite" presStyleCnt="0"/>
      <dgm:spPr/>
    </dgm:pt>
    <dgm:pt modelId="{DBDEC024-3422-467F-A174-BE4199709514}" type="pres">
      <dgm:prSet presAssocID="{2D9F494B-8A3E-4665-8D1F-A7A0AC686A41}" presName="rootText" presStyleLbl="node3" presStyleIdx="3" presStyleCnt="7" custLinFactNeighborX="-50939" custLinFactNeighborY="-55644">
        <dgm:presLayoutVars>
          <dgm:chPref val="3"/>
        </dgm:presLayoutVars>
      </dgm:prSet>
      <dgm:spPr/>
    </dgm:pt>
    <dgm:pt modelId="{3A09E671-EC66-41D7-95DD-E99D2FFAD817}" type="pres">
      <dgm:prSet presAssocID="{2D9F494B-8A3E-4665-8D1F-A7A0AC686A41}" presName="rootConnector" presStyleLbl="node3" presStyleIdx="3" presStyleCnt="7"/>
      <dgm:spPr/>
    </dgm:pt>
    <dgm:pt modelId="{0E14229D-0313-453C-8D30-231463C78E9C}" type="pres">
      <dgm:prSet presAssocID="{2D9F494B-8A3E-4665-8D1F-A7A0AC686A41}" presName="hierChild4" presStyleCnt="0"/>
      <dgm:spPr/>
    </dgm:pt>
    <dgm:pt modelId="{2094C8D0-9EF4-4DB2-A010-63562D9FD0B3}" type="pres">
      <dgm:prSet presAssocID="{2D9F494B-8A3E-4665-8D1F-A7A0AC686A41}" presName="hierChild5" presStyleCnt="0"/>
      <dgm:spPr/>
    </dgm:pt>
    <dgm:pt modelId="{AC2F945E-9570-41EE-97C2-F02106C902F7}" type="pres">
      <dgm:prSet presAssocID="{DD21313E-0FA0-4661-BB66-E251C8AD9BE1}" presName="Name37" presStyleLbl="parChTrans1D3" presStyleIdx="4" presStyleCnt="7"/>
      <dgm:spPr/>
    </dgm:pt>
    <dgm:pt modelId="{E3124926-A4D3-4797-8D04-CB89829B40AE}" type="pres">
      <dgm:prSet presAssocID="{C3F0D33A-F9FA-48A0-85F1-82CBFAD475D2}" presName="hierRoot2" presStyleCnt="0">
        <dgm:presLayoutVars>
          <dgm:hierBranch val="init"/>
        </dgm:presLayoutVars>
      </dgm:prSet>
      <dgm:spPr/>
    </dgm:pt>
    <dgm:pt modelId="{C677B42A-1C57-4666-8CD9-8D42DC8AADE9}" type="pres">
      <dgm:prSet presAssocID="{C3F0D33A-F9FA-48A0-85F1-82CBFAD475D2}" presName="rootComposite" presStyleCnt="0"/>
      <dgm:spPr/>
    </dgm:pt>
    <dgm:pt modelId="{0169ADF0-69F4-4948-B108-CC3C53CFF7D7}" type="pres">
      <dgm:prSet presAssocID="{C3F0D33A-F9FA-48A0-85F1-82CBFAD475D2}" presName="rootText" presStyleLbl="node3" presStyleIdx="4" presStyleCnt="7" custLinFactNeighborX="-52504" custLinFactNeighborY="-72869">
        <dgm:presLayoutVars>
          <dgm:chPref val="3"/>
        </dgm:presLayoutVars>
      </dgm:prSet>
      <dgm:spPr/>
    </dgm:pt>
    <dgm:pt modelId="{3F477D22-EE41-426C-AE6E-539831C3DE5C}" type="pres">
      <dgm:prSet presAssocID="{C3F0D33A-F9FA-48A0-85F1-82CBFAD475D2}" presName="rootConnector" presStyleLbl="node3" presStyleIdx="4" presStyleCnt="7"/>
      <dgm:spPr/>
    </dgm:pt>
    <dgm:pt modelId="{8B85CB59-C190-4A7E-97F6-E582D736BEFC}" type="pres">
      <dgm:prSet presAssocID="{C3F0D33A-F9FA-48A0-85F1-82CBFAD475D2}" presName="hierChild4" presStyleCnt="0"/>
      <dgm:spPr/>
    </dgm:pt>
    <dgm:pt modelId="{428F4699-685F-475B-BCAF-B94D348C3F19}" type="pres">
      <dgm:prSet presAssocID="{C3F0D33A-F9FA-48A0-85F1-82CBFAD475D2}" presName="hierChild5" presStyleCnt="0"/>
      <dgm:spPr/>
    </dgm:pt>
    <dgm:pt modelId="{734307DE-7718-43A2-9758-0FB8AC3EF777}" type="pres">
      <dgm:prSet presAssocID="{0F5D7D88-69DE-429B-A41A-A6A255165C32}" presName="hierChild5" presStyleCnt="0"/>
      <dgm:spPr/>
    </dgm:pt>
    <dgm:pt modelId="{2BF82C2C-0B1D-47AD-A163-085680BE7A06}" type="pres">
      <dgm:prSet presAssocID="{ED82C15E-BAF0-40D8-85E6-8CDFC2D75CD4}" presName="Name37" presStyleLbl="parChTrans1D2" presStyleIdx="1" presStyleCnt="2"/>
      <dgm:spPr/>
    </dgm:pt>
    <dgm:pt modelId="{876192A3-EB9B-46E8-9BB6-814FB5912E7C}" type="pres">
      <dgm:prSet presAssocID="{D40E0542-CCAD-4F88-99FD-1EAD7A246A2E}" presName="hierRoot2" presStyleCnt="0">
        <dgm:presLayoutVars>
          <dgm:hierBranch val="init"/>
        </dgm:presLayoutVars>
      </dgm:prSet>
      <dgm:spPr/>
    </dgm:pt>
    <dgm:pt modelId="{747F09DA-5919-4A4F-9FD4-184647D8D50B}" type="pres">
      <dgm:prSet presAssocID="{D40E0542-CCAD-4F88-99FD-1EAD7A246A2E}" presName="rootComposite" presStyleCnt="0"/>
      <dgm:spPr/>
    </dgm:pt>
    <dgm:pt modelId="{EF5F8CFE-1F29-4481-9963-B0A6F0C7D832}" type="pres">
      <dgm:prSet presAssocID="{D40E0542-CCAD-4F88-99FD-1EAD7A246A2E}" presName="rootText" presStyleLbl="node2" presStyleIdx="1" presStyleCnt="2" custScaleX="127541" custLinFactNeighborX="91247" custLinFactNeighborY="2842">
        <dgm:presLayoutVars>
          <dgm:chPref val="3"/>
        </dgm:presLayoutVars>
      </dgm:prSet>
      <dgm:spPr/>
    </dgm:pt>
    <dgm:pt modelId="{C926BE87-7BEB-40E9-9956-B9694833DCF3}" type="pres">
      <dgm:prSet presAssocID="{D40E0542-CCAD-4F88-99FD-1EAD7A246A2E}" presName="rootConnector" presStyleLbl="node2" presStyleIdx="1" presStyleCnt="2"/>
      <dgm:spPr/>
    </dgm:pt>
    <dgm:pt modelId="{F8E92F87-D7F3-4FE0-8F06-A9E08FFCD8A5}" type="pres">
      <dgm:prSet presAssocID="{D40E0542-CCAD-4F88-99FD-1EAD7A246A2E}" presName="hierChild4" presStyleCnt="0"/>
      <dgm:spPr/>
    </dgm:pt>
    <dgm:pt modelId="{52D10A52-3248-4781-8E3D-963E01052280}" type="pres">
      <dgm:prSet presAssocID="{4D91DDDA-FB4E-4E39-8C56-3744B503D27E}" presName="Name37" presStyleLbl="parChTrans1D3" presStyleIdx="5" presStyleCnt="7"/>
      <dgm:spPr/>
    </dgm:pt>
    <dgm:pt modelId="{0877C3A3-C1AE-46B5-B779-CF47547C71E9}" type="pres">
      <dgm:prSet presAssocID="{B07649EA-66AE-43D7-9876-8F39C0281DD3}" presName="hierRoot2" presStyleCnt="0">
        <dgm:presLayoutVars>
          <dgm:hierBranch val="init"/>
        </dgm:presLayoutVars>
      </dgm:prSet>
      <dgm:spPr/>
    </dgm:pt>
    <dgm:pt modelId="{A7AA7101-BE5B-4B84-9F8C-61F9413977E4}" type="pres">
      <dgm:prSet presAssocID="{B07649EA-66AE-43D7-9876-8F39C0281DD3}" presName="rootComposite" presStyleCnt="0"/>
      <dgm:spPr/>
    </dgm:pt>
    <dgm:pt modelId="{2F5D4B60-3FBA-440C-8928-881434081D20}" type="pres">
      <dgm:prSet presAssocID="{B07649EA-66AE-43D7-9876-8F39C0281DD3}" presName="rootText" presStyleLbl="node3" presStyleIdx="5" presStyleCnt="7" custLinFactNeighborX="24340">
        <dgm:presLayoutVars>
          <dgm:chPref val="3"/>
        </dgm:presLayoutVars>
      </dgm:prSet>
      <dgm:spPr/>
    </dgm:pt>
    <dgm:pt modelId="{7BA06166-5D00-4422-A56A-182445DB71AF}" type="pres">
      <dgm:prSet presAssocID="{B07649EA-66AE-43D7-9876-8F39C0281DD3}" presName="rootConnector" presStyleLbl="node3" presStyleIdx="5" presStyleCnt="7"/>
      <dgm:spPr/>
    </dgm:pt>
    <dgm:pt modelId="{5A1DD336-0840-41B1-8FFC-B10986BCDB53}" type="pres">
      <dgm:prSet presAssocID="{B07649EA-66AE-43D7-9876-8F39C0281DD3}" presName="hierChild4" presStyleCnt="0"/>
      <dgm:spPr/>
    </dgm:pt>
    <dgm:pt modelId="{B3B12366-C24E-4DC9-8C05-11CFCECB5562}" type="pres">
      <dgm:prSet presAssocID="{840CD36E-D08F-4F03-9AA0-8971B0D33A03}" presName="Name37" presStyleLbl="parChTrans1D4" presStyleIdx="0" presStyleCnt="2"/>
      <dgm:spPr/>
    </dgm:pt>
    <dgm:pt modelId="{710094FF-5906-4F6E-9175-86E9C91250EF}" type="pres">
      <dgm:prSet presAssocID="{7B334770-7362-4791-84FE-DED798D56539}" presName="hierRoot2" presStyleCnt="0">
        <dgm:presLayoutVars>
          <dgm:hierBranch val="init"/>
        </dgm:presLayoutVars>
      </dgm:prSet>
      <dgm:spPr/>
    </dgm:pt>
    <dgm:pt modelId="{D59010AE-D79D-44C3-A667-C4354AFE9E31}" type="pres">
      <dgm:prSet presAssocID="{7B334770-7362-4791-84FE-DED798D56539}" presName="rootComposite" presStyleCnt="0"/>
      <dgm:spPr/>
    </dgm:pt>
    <dgm:pt modelId="{3998B6DE-0CDB-4AD8-AE7E-966F43F38003}" type="pres">
      <dgm:prSet presAssocID="{7B334770-7362-4791-84FE-DED798D56539}" presName="rootText" presStyleLbl="node4" presStyleIdx="0" presStyleCnt="2" custScaleX="122305" custLinFactNeighborX="24340">
        <dgm:presLayoutVars>
          <dgm:chPref val="3"/>
        </dgm:presLayoutVars>
      </dgm:prSet>
      <dgm:spPr/>
    </dgm:pt>
    <dgm:pt modelId="{493B5023-3F83-4DAD-9073-B65B28BACB8F}" type="pres">
      <dgm:prSet presAssocID="{7B334770-7362-4791-84FE-DED798D56539}" presName="rootConnector" presStyleLbl="node4" presStyleIdx="0" presStyleCnt="2"/>
      <dgm:spPr/>
    </dgm:pt>
    <dgm:pt modelId="{100F4EB3-5463-4BCA-BDB9-31BD600204DF}" type="pres">
      <dgm:prSet presAssocID="{7B334770-7362-4791-84FE-DED798D56539}" presName="hierChild4" presStyleCnt="0"/>
      <dgm:spPr/>
    </dgm:pt>
    <dgm:pt modelId="{48A17D91-EC1E-4AAB-A135-0D8742BE701C}" type="pres">
      <dgm:prSet presAssocID="{7B334770-7362-4791-84FE-DED798D56539}" presName="hierChild5" presStyleCnt="0"/>
      <dgm:spPr/>
    </dgm:pt>
    <dgm:pt modelId="{67BBC624-DDC8-415F-972A-02C28CB1D6A3}" type="pres">
      <dgm:prSet presAssocID="{45DB2056-A4E5-4741-BE16-6C461401E697}" presName="Name37" presStyleLbl="parChTrans1D4" presStyleIdx="1" presStyleCnt="2"/>
      <dgm:spPr/>
    </dgm:pt>
    <dgm:pt modelId="{34B63A11-02F6-4FB5-9C61-32227EB898FB}" type="pres">
      <dgm:prSet presAssocID="{B72E10D6-DF43-4668-ACCE-65C8F33BAEFD}" presName="hierRoot2" presStyleCnt="0">
        <dgm:presLayoutVars>
          <dgm:hierBranch val="init"/>
        </dgm:presLayoutVars>
      </dgm:prSet>
      <dgm:spPr/>
    </dgm:pt>
    <dgm:pt modelId="{31C28F3A-71F7-45EF-85E8-42957A936BF2}" type="pres">
      <dgm:prSet presAssocID="{B72E10D6-DF43-4668-ACCE-65C8F33BAEFD}" presName="rootComposite" presStyleCnt="0"/>
      <dgm:spPr/>
    </dgm:pt>
    <dgm:pt modelId="{BF3B8DD7-1031-4339-8209-F33D5A22164A}" type="pres">
      <dgm:prSet presAssocID="{B72E10D6-DF43-4668-ACCE-65C8F33BAEFD}" presName="rootText" presStyleLbl="node4" presStyleIdx="1" presStyleCnt="2" custScaleX="118086" custLinFactNeighborX="24340">
        <dgm:presLayoutVars>
          <dgm:chPref val="3"/>
        </dgm:presLayoutVars>
      </dgm:prSet>
      <dgm:spPr/>
    </dgm:pt>
    <dgm:pt modelId="{AA3D5357-3AE2-44C4-87D0-FDC49A247EBB}" type="pres">
      <dgm:prSet presAssocID="{B72E10D6-DF43-4668-ACCE-65C8F33BAEFD}" presName="rootConnector" presStyleLbl="node4" presStyleIdx="1" presStyleCnt="2"/>
      <dgm:spPr/>
    </dgm:pt>
    <dgm:pt modelId="{D90DAFCB-BB8E-4C46-AD2F-E5F5EA66CA07}" type="pres">
      <dgm:prSet presAssocID="{B72E10D6-DF43-4668-ACCE-65C8F33BAEFD}" presName="hierChild4" presStyleCnt="0"/>
      <dgm:spPr/>
    </dgm:pt>
    <dgm:pt modelId="{EDA1FA4A-0336-46B9-BE00-12B6C9089D13}" type="pres">
      <dgm:prSet presAssocID="{B72E10D6-DF43-4668-ACCE-65C8F33BAEFD}" presName="hierChild5" presStyleCnt="0"/>
      <dgm:spPr/>
    </dgm:pt>
    <dgm:pt modelId="{56C8BBAB-85C6-4B40-85AC-BCB4E12BD35E}" type="pres">
      <dgm:prSet presAssocID="{B07649EA-66AE-43D7-9876-8F39C0281DD3}" presName="hierChild5" presStyleCnt="0"/>
      <dgm:spPr/>
    </dgm:pt>
    <dgm:pt modelId="{C00AF671-8E5B-4D4A-A2B0-6909E34CEB9F}" type="pres">
      <dgm:prSet presAssocID="{5038A4C5-522D-4223-93B3-8E518CE5F15F}" presName="Name37" presStyleLbl="parChTrans1D3" presStyleIdx="6" presStyleCnt="7"/>
      <dgm:spPr/>
    </dgm:pt>
    <dgm:pt modelId="{2B1C16F8-68A2-4BF4-AADA-9464640B92E7}" type="pres">
      <dgm:prSet presAssocID="{A57BD9B8-3C5C-4EA3-BDA6-CAD428D78E71}" presName="hierRoot2" presStyleCnt="0">
        <dgm:presLayoutVars>
          <dgm:hierBranch val="init"/>
        </dgm:presLayoutVars>
      </dgm:prSet>
      <dgm:spPr/>
    </dgm:pt>
    <dgm:pt modelId="{01F0FA6B-F6E1-4E64-AE18-6CA7B871CFA1}" type="pres">
      <dgm:prSet presAssocID="{A57BD9B8-3C5C-4EA3-BDA6-CAD428D78E71}" presName="rootComposite" presStyleCnt="0"/>
      <dgm:spPr/>
    </dgm:pt>
    <dgm:pt modelId="{AA107B26-ADF1-4428-B508-C750F0410B75}" type="pres">
      <dgm:prSet presAssocID="{A57BD9B8-3C5C-4EA3-BDA6-CAD428D78E71}" presName="rootText" presStyleLbl="node3" presStyleIdx="6" presStyleCnt="7" custLinFactX="2601" custLinFactNeighborX="100000">
        <dgm:presLayoutVars>
          <dgm:chPref val="3"/>
        </dgm:presLayoutVars>
      </dgm:prSet>
      <dgm:spPr/>
    </dgm:pt>
    <dgm:pt modelId="{0FADE2F2-403D-4C0E-8BB9-42DAF6B36036}" type="pres">
      <dgm:prSet presAssocID="{A57BD9B8-3C5C-4EA3-BDA6-CAD428D78E71}" presName="rootConnector" presStyleLbl="node3" presStyleIdx="6" presStyleCnt="7"/>
      <dgm:spPr/>
    </dgm:pt>
    <dgm:pt modelId="{4E2DDAAD-35F2-486B-B170-5C3A6B53B7FD}" type="pres">
      <dgm:prSet presAssocID="{A57BD9B8-3C5C-4EA3-BDA6-CAD428D78E71}" presName="hierChild4" presStyleCnt="0"/>
      <dgm:spPr/>
    </dgm:pt>
    <dgm:pt modelId="{1B64772D-EAC6-480B-AE22-38076AAC6244}" type="pres">
      <dgm:prSet presAssocID="{A57BD9B8-3C5C-4EA3-BDA6-CAD428D78E71}" presName="hierChild5" presStyleCnt="0"/>
      <dgm:spPr/>
    </dgm:pt>
    <dgm:pt modelId="{22F08646-F050-4FDC-B84E-835073BAB39D}" type="pres">
      <dgm:prSet presAssocID="{D40E0542-CCAD-4F88-99FD-1EAD7A246A2E}" presName="hierChild5" presStyleCnt="0"/>
      <dgm:spPr/>
    </dgm:pt>
    <dgm:pt modelId="{042D6E78-7554-4F98-ACA0-A371606A92C9}" type="pres">
      <dgm:prSet presAssocID="{A92EDC41-FAF9-42D4-A044-6B8A41A22664}" presName="hierChild3" presStyleCnt="0"/>
      <dgm:spPr/>
    </dgm:pt>
  </dgm:ptLst>
  <dgm:cxnLst>
    <dgm:cxn modelId="{B8844801-C9E6-48DB-BEC2-F6BD784C015E}" type="presOf" srcId="{9C64619C-F67B-45FD-963A-EC72E986C9E9}" destId="{1AA06B35-528A-42F2-A219-229AE7E613DC}" srcOrd="1" destOrd="0" presId="urn:microsoft.com/office/officeart/2005/8/layout/orgChart1"/>
    <dgm:cxn modelId="{8643B802-A6E7-4323-AA97-A1A533217DED}" srcId="{A92EDC41-FAF9-42D4-A044-6B8A41A22664}" destId="{D40E0542-CCAD-4F88-99FD-1EAD7A246A2E}" srcOrd="1" destOrd="0" parTransId="{ED82C15E-BAF0-40D8-85E6-8CDFC2D75CD4}" sibTransId="{EBC68196-D7C1-46AB-B192-BFF4274A63ED}"/>
    <dgm:cxn modelId="{B473CC06-BA4B-4614-8BD9-5E14B66F7FC7}" type="presOf" srcId="{B72E10D6-DF43-4668-ACCE-65C8F33BAEFD}" destId="{AA3D5357-3AE2-44C4-87D0-FDC49A247EBB}" srcOrd="1" destOrd="0" presId="urn:microsoft.com/office/officeart/2005/8/layout/orgChart1"/>
    <dgm:cxn modelId="{58FA2D14-72E1-42DC-B2DC-DA7347CD3FE4}" type="presOf" srcId="{9C64619C-F67B-45FD-963A-EC72E986C9E9}" destId="{91653506-BD72-4AE4-8EAE-1C59A52E962A}" srcOrd="0" destOrd="0" presId="urn:microsoft.com/office/officeart/2005/8/layout/orgChart1"/>
    <dgm:cxn modelId="{8DB2C91C-58DA-41B1-8446-49A715B10873}" srcId="{A92EDC41-FAF9-42D4-A044-6B8A41A22664}" destId="{0F5D7D88-69DE-429B-A41A-A6A255165C32}" srcOrd="0" destOrd="0" parTransId="{1003730C-BBB0-4125-A536-1928BD9F539D}" sibTransId="{1CEF6101-D0F6-4C93-97E4-B3FDA81A57C0}"/>
    <dgm:cxn modelId="{432CDA20-02ED-4502-9E09-70B7F1E89C20}" type="presOf" srcId="{C4AE2367-9B75-4274-9E0C-C9D8ADC8D0D9}" destId="{638C86C5-1B0E-406C-A7A1-3C6EE2EE1885}" srcOrd="0" destOrd="0" presId="urn:microsoft.com/office/officeart/2005/8/layout/orgChart1"/>
    <dgm:cxn modelId="{17951925-8861-4F7C-891D-B4CEC27A2F2E}" type="presOf" srcId="{5B084919-899C-4718-81B0-DFEF94AE1FE5}" destId="{C29249E0-658B-4D43-9944-AE338021320F}" srcOrd="0" destOrd="0" presId="urn:microsoft.com/office/officeart/2005/8/layout/orgChart1"/>
    <dgm:cxn modelId="{B4874F2A-2967-484E-B939-690C4C3DD881}" type="presOf" srcId="{2D9F494B-8A3E-4665-8D1F-A7A0AC686A41}" destId="{DBDEC024-3422-467F-A174-BE4199709514}" srcOrd="0" destOrd="0" presId="urn:microsoft.com/office/officeart/2005/8/layout/orgChart1"/>
    <dgm:cxn modelId="{9584B033-6794-4960-8AAD-46B02BC61FBD}" type="presOf" srcId="{0F5D7D88-69DE-429B-A41A-A6A255165C32}" destId="{57052893-22CD-4E6E-B15A-69FF41218775}" srcOrd="1" destOrd="0" presId="urn:microsoft.com/office/officeart/2005/8/layout/orgChart1"/>
    <dgm:cxn modelId="{4BA00D3C-7F0B-4EF9-83A1-56BFAC7A96E8}" type="presOf" srcId="{4D91DDDA-FB4E-4E39-8C56-3744B503D27E}" destId="{52D10A52-3248-4781-8E3D-963E01052280}" srcOrd="0" destOrd="0" presId="urn:microsoft.com/office/officeart/2005/8/layout/orgChart1"/>
    <dgm:cxn modelId="{F039D63C-3FCB-490B-94CC-FA22F8C49CD9}" srcId="{D40E0542-CCAD-4F88-99FD-1EAD7A246A2E}" destId="{B07649EA-66AE-43D7-9876-8F39C0281DD3}" srcOrd="0" destOrd="0" parTransId="{4D91DDDA-FB4E-4E39-8C56-3744B503D27E}" sibTransId="{0201BEF4-E9A7-488E-B286-F7B6797CCEF3}"/>
    <dgm:cxn modelId="{DBBC0C5C-8210-47C8-B870-7DAED141BAA1}" type="presOf" srcId="{B07649EA-66AE-43D7-9876-8F39C0281DD3}" destId="{7BA06166-5D00-4422-A56A-182445DB71AF}" srcOrd="1" destOrd="0" presId="urn:microsoft.com/office/officeart/2005/8/layout/orgChart1"/>
    <dgm:cxn modelId="{F2DCAD5E-777F-4EBF-9AAD-E31AEFDEC4F6}" type="presOf" srcId="{ED82C15E-BAF0-40D8-85E6-8CDFC2D75CD4}" destId="{2BF82C2C-0B1D-47AD-A163-085680BE7A06}" srcOrd="0" destOrd="0" presId="urn:microsoft.com/office/officeart/2005/8/layout/orgChart1"/>
    <dgm:cxn modelId="{76BE6766-49AB-47A9-8A99-CDDE3D494C81}" type="presOf" srcId="{7B334770-7362-4791-84FE-DED798D56539}" destId="{493B5023-3F83-4DAD-9073-B65B28BACB8F}" srcOrd="1" destOrd="0" presId="urn:microsoft.com/office/officeart/2005/8/layout/orgChart1"/>
    <dgm:cxn modelId="{9AB6A548-1BB2-47D9-B04B-CCAF5B782D59}" type="presOf" srcId="{C3F0D33A-F9FA-48A0-85F1-82CBFAD475D2}" destId="{0169ADF0-69F4-4948-B108-CC3C53CFF7D7}" srcOrd="0" destOrd="0" presId="urn:microsoft.com/office/officeart/2005/8/layout/orgChart1"/>
    <dgm:cxn modelId="{0769FB48-7BA2-414C-A375-E98F26062F66}" type="presOf" srcId="{B5AD9FCC-2C9F-4DED-9970-8454B0BF7BCA}" destId="{7312F21D-2690-486C-893C-F504A8A97808}" srcOrd="0" destOrd="0" presId="urn:microsoft.com/office/officeart/2005/8/layout/orgChart1"/>
    <dgm:cxn modelId="{F08D1169-FC5A-4DBF-B7F9-ADB27EC2BF98}" srcId="{5B084919-899C-4718-81B0-DFEF94AE1FE5}" destId="{A92EDC41-FAF9-42D4-A044-6B8A41A22664}" srcOrd="0" destOrd="0" parTransId="{9797B473-AD96-436E-91B0-7C435F39860E}" sibTransId="{08396CF4-227F-49C5-876B-A0AE81994372}"/>
    <dgm:cxn modelId="{9E77E76B-0D73-45C6-AF54-4C1860CEC78F}" srcId="{B07649EA-66AE-43D7-9876-8F39C0281DD3}" destId="{B72E10D6-DF43-4668-ACCE-65C8F33BAEFD}" srcOrd="1" destOrd="0" parTransId="{45DB2056-A4E5-4741-BE16-6C461401E697}" sibTransId="{382E0B1F-F9DC-4B22-8167-F5B1C64A28E5}"/>
    <dgm:cxn modelId="{52F1D34D-3BAC-41AC-9C0E-2559739BB3C8}" type="presOf" srcId="{D40E0542-CCAD-4F88-99FD-1EAD7A246A2E}" destId="{EF5F8CFE-1F29-4481-9963-B0A6F0C7D832}" srcOrd="0" destOrd="0" presId="urn:microsoft.com/office/officeart/2005/8/layout/orgChart1"/>
    <dgm:cxn modelId="{69410150-70FA-4D15-883F-D01C2F80BC6E}" srcId="{0F5D7D88-69DE-429B-A41A-A6A255165C32}" destId="{9C64619C-F67B-45FD-963A-EC72E986C9E9}" srcOrd="2" destOrd="0" parTransId="{289DCC2A-D3FB-4A57-A0F4-C054CEEFE4E8}" sibTransId="{01137B65-3FAE-4C1D-84F6-F30582583365}"/>
    <dgm:cxn modelId="{79A94171-4B20-404E-933D-687C3CBD6B2A}" type="presOf" srcId="{D40E0542-CCAD-4F88-99FD-1EAD7A246A2E}" destId="{C926BE87-7BEB-40E9-9956-B9694833DCF3}" srcOrd="1" destOrd="0" presId="urn:microsoft.com/office/officeart/2005/8/layout/orgChart1"/>
    <dgm:cxn modelId="{AAC68D51-C65F-4E1D-983B-045E395DDBED}" type="presOf" srcId="{DD21313E-0FA0-4661-BB66-E251C8AD9BE1}" destId="{AC2F945E-9570-41EE-97C2-F02106C902F7}" srcOrd="0" destOrd="0" presId="urn:microsoft.com/office/officeart/2005/8/layout/orgChart1"/>
    <dgm:cxn modelId="{4BB70557-8314-46CC-9CBB-FC813952498A}" type="presOf" srcId="{C3F0D33A-F9FA-48A0-85F1-82CBFAD475D2}" destId="{3F477D22-EE41-426C-AE6E-539831C3DE5C}" srcOrd="1" destOrd="0" presId="urn:microsoft.com/office/officeart/2005/8/layout/orgChart1"/>
    <dgm:cxn modelId="{1173A47C-887C-41C8-ADFC-1EF110E70107}" type="presOf" srcId="{A57BD9B8-3C5C-4EA3-BDA6-CAD428D78E71}" destId="{0FADE2F2-403D-4C0E-8BB9-42DAF6B36036}" srcOrd="1" destOrd="0" presId="urn:microsoft.com/office/officeart/2005/8/layout/orgChart1"/>
    <dgm:cxn modelId="{5E66247D-05D3-4326-996C-588C36B3B93A}" type="presOf" srcId="{7B334770-7362-4791-84FE-DED798D56539}" destId="{3998B6DE-0CDB-4AD8-AE7E-966F43F38003}" srcOrd="0" destOrd="0" presId="urn:microsoft.com/office/officeart/2005/8/layout/orgChart1"/>
    <dgm:cxn modelId="{7070267E-7F93-4D50-9CC2-D042AF97D87F}" type="presOf" srcId="{2EEEFD2A-8685-48B1-8BDD-19740FAAF172}" destId="{206E2AAA-77A2-4AD1-9B48-4D9187C97DB4}" srcOrd="0" destOrd="0" presId="urn:microsoft.com/office/officeart/2005/8/layout/orgChart1"/>
    <dgm:cxn modelId="{2939207F-EFAD-4807-946B-5FB929D5D271}" type="presOf" srcId="{840CD36E-D08F-4F03-9AA0-8971B0D33A03}" destId="{B3B12366-C24E-4DC9-8C05-11CFCECB5562}" srcOrd="0" destOrd="0" presId="urn:microsoft.com/office/officeart/2005/8/layout/orgChart1"/>
    <dgm:cxn modelId="{E9AB0580-6600-4BE3-87A6-19CF66439E66}" type="presOf" srcId="{289DCC2A-D3FB-4A57-A0F4-C054CEEFE4E8}" destId="{CF82C1B9-F7DC-4208-B86B-4DD55C757406}" srcOrd="0" destOrd="0" presId="urn:microsoft.com/office/officeart/2005/8/layout/orgChart1"/>
    <dgm:cxn modelId="{4DC3C981-AE6F-4571-A9D2-B6D66F9BE0B9}" type="presOf" srcId="{5038A4C5-522D-4223-93B3-8E518CE5F15F}" destId="{C00AF671-8E5B-4D4A-A2B0-6909E34CEB9F}" srcOrd="0" destOrd="0" presId="urn:microsoft.com/office/officeart/2005/8/layout/orgChart1"/>
    <dgm:cxn modelId="{B6CB5C98-9A04-4B31-B8F7-0FC6CEB1C3C6}" type="presOf" srcId="{1003730C-BBB0-4125-A536-1928BD9F539D}" destId="{D80C71B5-E433-443B-8CBA-BBA9134B3672}" srcOrd="0" destOrd="0" presId="urn:microsoft.com/office/officeart/2005/8/layout/orgChart1"/>
    <dgm:cxn modelId="{80F245A0-5C9B-4257-A1DA-E0B1F217A0B2}" srcId="{B07649EA-66AE-43D7-9876-8F39C0281DD3}" destId="{7B334770-7362-4791-84FE-DED798D56539}" srcOrd="0" destOrd="0" parTransId="{840CD36E-D08F-4F03-9AA0-8971B0D33A03}" sibTransId="{1EBA0FB8-9FBF-4E88-90E3-6AE86CEE164F}"/>
    <dgm:cxn modelId="{9B03DAA2-36EF-4097-81E9-FDACCC2BDD23}" srcId="{0F5D7D88-69DE-429B-A41A-A6A255165C32}" destId="{C3F0D33A-F9FA-48A0-85F1-82CBFAD475D2}" srcOrd="4" destOrd="0" parTransId="{DD21313E-0FA0-4661-BB66-E251C8AD9BE1}" sibTransId="{CD24258E-5A77-43D2-92B8-3652B0DCF520}"/>
    <dgm:cxn modelId="{3738FDA3-96C2-4DF0-88BE-8BC452C9C67B}" type="presOf" srcId="{2D9F494B-8A3E-4665-8D1F-A7A0AC686A41}" destId="{3A09E671-EC66-41D7-95DD-E99D2FFAD817}" srcOrd="1" destOrd="0" presId="urn:microsoft.com/office/officeart/2005/8/layout/orgChart1"/>
    <dgm:cxn modelId="{1EBCE6AF-242F-415F-897C-89A087ED51D6}" type="presOf" srcId="{B72E10D6-DF43-4668-ACCE-65C8F33BAEFD}" destId="{BF3B8DD7-1031-4339-8209-F33D5A22164A}" srcOrd="0" destOrd="0" presId="urn:microsoft.com/office/officeart/2005/8/layout/orgChart1"/>
    <dgm:cxn modelId="{F0B2D9B7-9AFC-444D-8528-FB9D0BBF98A2}" type="presOf" srcId="{0F5D7D88-69DE-429B-A41A-A6A255165C32}" destId="{248D4A98-737E-4983-8890-8162B2FCB8CE}" srcOrd="0" destOrd="0" presId="urn:microsoft.com/office/officeart/2005/8/layout/orgChart1"/>
    <dgm:cxn modelId="{51936CBB-20EE-4EBF-A0AE-43A13AB058D7}" type="presOf" srcId="{45DB2056-A4E5-4741-BE16-6C461401E697}" destId="{67BBC624-DDC8-415F-972A-02C28CB1D6A3}" srcOrd="0" destOrd="0" presId="urn:microsoft.com/office/officeart/2005/8/layout/orgChart1"/>
    <dgm:cxn modelId="{E15D25BD-AA6F-4B75-A335-1AB6B708F21D}" type="presOf" srcId="{F962AF9C-805E-43A5-8DFF-BFB4717F82A7}" destId="{D5D73635-93C1-48DE-82E9-35D57AEFDCF1}" srcOrd="1" destOrd="0" presId="urn:microsoft.com/office/officeart/2005/8/layout/orgChart1"/>
    <dgm:cxn modelId="{5939D3C3-60A5-4554-9A7B-672816EDF3AA}" type="presOf" srcId="{B07649EA-66AE-43D7-9876-8F39C0281DD3}" destId="{2F5D4B60-3FBA-440C-8928-881434081D20}" srcOrd="0" destOrd="0" presId="urn:microsoft.com/office/officeart/2005/8/layout/orgChart1"/>
    <dgm:cxn modelId="{D73AA2C7-CB77-471A-937D-29A2B9FF14EF}" srcId="{0F5D7D88-69DE-429B-A41A-A6A255165C32}" destId="{2EEEFD2A-8685-48B1-8BDD-19740FAAF172}" srcOrd="1" destOrd="0" parTransId="{C4AE2367-9B75-4274-9E0C-C9D8ADC8D0D9}" sibTransId="{DAB0D90E-64B6-4A35-A38F-24814FCFFE7D}"/>
    <dgm:cxn modelId="{04A0D7C7-8271-4AFD-B153-86074EDF1E95}" srcId="{0F5D7D88-69DE-429B-A41A-A6A255165C32}" destId="{F962AF9C-805E-43A5-8DFF-BFB4717F82A7}" srcOrd="0" destOrd="0" parTransId="{D946CCA8-9C4D-4B40-B764-7F8763CC55DC}" sibTransId="{70083071-0C10-497B-A468-2039792A2713}"/>
    <dgm:cxn modelId="{B0A683CC-FBE8-4B3F-B45F-94784E76584B}" type="presOf" srcId="{D946CCA8-9C4D-4B40-B764-7F8763CC55DC}" destId="{E55BC935-030A-4C0B-838F-F2DC90881A3A}" srcOrd="0" destOrd="0" presId="urn:microsoft.com/office/officeart/2005/8/layout/orgChart1"/>
    <dgm:cxn modelId="{FC7D28DA-F294-4A2B-B586-E57018C32B20}" srcId="{0F5D7D88-69DE-429B-A41A-A6A255165C32}" destId="{2D9F494B-8A3E-4665-8D1F-A7A0AC686A41}" srcOrd="3" destOrd="0" parTransId="{B5AD9FCC-2C9F-4DED-9970-8454B0BF7BCA}" sibTransId="{6E173C20-12DF-4B1F-960C-A2AB7D6229BD}"/>
    <dgm:cxn modelId="{5E4130E8-72A3-4E56-928C-CB7D1AD8F2C0}" type="presOf" srcId="{A57BD9B8-3C5C-4EA3-BDA6-CAD428D78E71}" destId="{AA107B26-ADF1-4428-B508-C750F0410B75}" srcOrd="0" destOrd="0" presId="urn:microsoft.com/office/officeart/2005/8/layout/orgChart1"/>
    <dgm:cxn modelId="{4A0C68E8-DDA6-4746-810A-1A92A00CF1F9}" type="presOf" srcId="{2EEEFD2A-8685-48B1-8BDD-19740FAAF172}" destId="{FAEE9D37-A038-4958-ABA2-9C1A3729060E}" srcOrd="1" destOrd="0" presId="urn:microsoft.com/office/officeart/2005/8/layout/orgChart1"/>
    <dgm:cxn modelId="{859153F0-2B20-4DDE-A9A3-22E1D3382B7E}" type="presOf" srcId="{A92EDC41-FAF9-42D4-A044-6B8A41A22664}" destId="{40FEAEDA-4D14-484B-AD79-0B760800DE93}" srcOrd="0" destOrd="0" presId="urn:microsoft.com/office/officeart/2005/8/layout/orgChart1"/>
    <dgm:cxn modelId="{A805F9F5-658B-4F2A-B835-1018B30263FB}" type="presOf" srcId="{F962AF9C-805E-43A5-8DFF-BFB4717F82A7}" destId="{8F145CCB-F5FA-44A3-843B-58E232F5335F}" srcOrd="0" destOrd="0" presId="urn:microsoft.com/office/officeart/2005/8/layout/orgChart1"/>
    <dgm:cxn modelId="{164F0DFA-EED1-4C2D-9589-E784A2C1578B}" srcId="{D40E0542-CCAD-4F88-99FD-1EAD7A246A2E}" destId="{A57BD9B8-3C5C-4EA3-BDA6-CAD428D78E71}" srcOrd="1" destOrd="0" parTransId="{5038A4C5-522D-4223-93B3-8E518CE5F15F}" sibTransId="{CB6293F8-2479-4AF7-BE0F-36D6D88DE45F}"/>
    <dgm:cxn modelId="{57E47FFC-A9BC-4DFF-8B6D-255B1CF74482}" type="presOf" srcId="{A92EDC41-FAF9-42D4-A044-6B8A41A22664}" destId="{33E0EF54-9CDE-440D-BCA5-FD9D654D7CE4}" srcOrd="1" destOrd="0" presId="urn:microsoft.com/office/officeart/2005/8/layout/orgChart1"/>
    <dgm:cxn modelId="{75AC941E-2722-4300-A472-2D211AB7FA58}" type="presParOf" srcId="{C29249E0-658B-4D43-9944-AE338021320F}" destId="{F6E09B09-54A4-4853-B478-B1533BCBF175}" srcOrd="0" destOrd="0" presId="urn:microsoft.com/office/officeart/2005/8/layout/orgChart1"/>
    <dgm:cxn modelId="{B674E3B2-6D25-413E-9428-F60A48B92B55}" type="presParOf" srcId="{F6E09B09-54A4-4853-B478-B1533BCBF175}" destId="{1C0A12D4-CAE0-4A12-854A-8097F33E3B94}" srcOrd="0" destOrd="0" presId="urn:microsoft.com/office/officeart/2005/8/layout/orgChart1"/>
    <dgm:cxn modelId="{AB285CD8-9C24-4051-99F1-17B24ABC085C}" type="presParOf" srcId="{1C0A12D4-CAE0-4A12-854A-8097F33E3B94}" destId="{40FEAEDA-4D14-484B-AD79-0B760800DE93}" srcOrd="0" destOrd="0" presId="urn:microsoft.com/office/officeart/2005/8/layout/orgChart1"/>
    <dgm:cxn modelId="{AEE5777D-3210-433B-89E3-1D391E0FCB66}" type="presParOf" srcId="{1C0A12D4-CAE0-4A12-854A-8097F33E3B94}" destId="{33E0EF54-9CDE-440D-BCA5-FD9D654D7CE4}" srcOrd="1" destOrd="0" presId="urn:microsoft.com/office/officeart/2005/8/layout/orgChart1"/>
    <dgm:cxn modelId="{35FBDE1D-1580-48FD-9ED5-E8C2812F47B4}" type="presParOf" srcId="{F6E09B09-54A4-4853-B478-B1533BCBF175}" destId="{0EC7FB1B-768C-4F6F-B43A-6C36DB7F6A86}" srcOrd="1" destOrd="0" presId="urn:microsoft.com/office/officeart/2005/8/layout/orgChart1"/>
    <dgm:cxn modelId="{9380BB5B-4600-4049-B850-51FDAF04EEF7}" type="presParOf" srcId="{0EC7FB1B-768C-4F6F-B43A-6C36DB7F6A86}" destId="{D80C71B5-E433-443B-8CBA-BBA9134B3672}" srcOrd="0" destOrd="0" presId="urn:microsoft.com/office/officeart/2005/8/layout/orgChart1"/>
    <dgm:cxn modelId="{6CA55753-06DB-43D3-BD12-9C467345C6C5}" type="presParOf" srcId="{0EC7FB1B-768C-4F6F-B43A-6C36DB7F6A86}" destId="{2D4B1675-3DAC-4B33-8889-691878A518CC}" srcOrd="1" destOrd="0" presId="urn:microsoft.com/office/officeart/2005/8/layout/orgChart1"/>
    <dgm:cxn modelId="{13D22093-CD73-4389-A186-C777E7DEF262}" type="presParOf" srcId="{2D4B1675-3DAC-4B33-8889-691878A518CC}" destId="{D0C7C555-6A9E-430A-8AE6-F880C49A880C}" srcOrd="0" destOrd="0" presId="urn:microsoft.com/office/officeart/2005/8/layout/orgChart1"/>
    <dgm:cxn modelId="{F4807694-C0B0-43BA-B5EF-EADB081279BA}" type="presParOf" srcId="{D0C7C555-6A9E-430A-8AE6-F880C49A880C}" destId="{248D4A98-737E-4983-8890-8162B2FCB8CE}" srcOrd="0" destOrd="0" presId="urn:microsoft.com/office/officeart/2005/8/layout/orgChart1"/>
    <dgm:cxn modelId="{A2556B50-9E1B-4A88-84D2-FC8E4FA85702}" type="presParOf" srcId="{D0C7C555-6A9E-430A-8AE6-F880C49A880C}" destId="{57052893-22CD-4E6E-B15A-69FF41218775}" srcOrd="1" destOrd="0" presId="urn:microsoft.com/office/officeart/2005/8/layout/orgChart1"/>
    <dgm:cxn modelId="{02024B9A-AA8E-4C93-AC63-11A76047ED4B}" type="presParOf" srcId="{2D4B1675-3DAC-4B33-8889-691878A518CC}" destId="{4F5C1BAB-CAF5-4EE5-A423-CD53EF6EFE11}" srcOrd="1" destOrd="0" presId="urn:microsoft.com/office/officeart/2005/8/layout/orgChart1"/>
    <dgm:cxn modelId="{D3B10437-46F9-4546-B6B7-D3C87FA93922}" type="presParOf" srcId="{4F5C1BAB-CAF5-4EE5-A423-CD53EF6EFE11}" destId="{E55BC935-030A-4C0B-838F-F2DC90881A3A}" srcOrd="0" destOrd="0" presId="urn:microsoft.com/office/officeart/2005/8/layout/orgChart1"/>
    <dgm:cxn modelId="{F7443DB0-BE44-4498-827D-5C083EE6F861}" type="presParOf" srcId="{4F5C1BAB-CAF5-4EE5-A423-CD53EF6EFE11}" destId="{95D38D5A-391D-4802-92B3-50B88F02B897}" srcOrd="1" destOrd="0" presId="urn:microsoft.com/office/officeart/2005/8/layout/orgChart1"/>
    <dgm:cxn modelId="{5E92597A-58F2-444F-A212-93027C15FCEF}" type="presParOf" srcId="{95D38D5A-391D-4802-92B3-50B88F02B897}" destId="{02D64846-1688-4C9F-ABC0-AF47C289C69F}" srcOrd="0" destOrd="0" presId="urn:microsoft.com/office/officeart/2005/8/layout/orgChart1"/>
    <dgm:cxn modelId="{F629D36C-5354-41D4-8C48-4A52DC27F001}" type="presParOf" srcId="{02D64846-1688-4C9F-ABC0-AF47C289C69F}" destId="{8F145CCB-F5FA-44A3-843B-58E232F5335F}" srcOrd="0" destOrd="0" presId="urn:microsoft.com/office/officeart/2005/8/layout/orgChart1"/>
    <dgm:cxn modelId="{A873E97C-6EFC-403A-BCC3-31B116E8BACF}" type="presParOf" srcId="{02D64846-1688-4C9F-ABC0-AF47C289C69F}" destId="{D5D73635-93C1-48DE-82E9-35D57AEFDCF1}" srcOrd="1" destOrd="0" presId="urn:microsoft.com/office/officeart/2005/8/layout/orgChart1"/>
    <dgm:cxn modelId="{FD16D3D2-87CF-4477-8663-06B95DCD03E3}" type="presParOf" srcId="{95D38D5A-391D-4802-92B3-50B88F02B897}" destId="{53C269F1-E761-47BF-AF13-75F3C86861C1}" srcOrd="1" destOrd="0" presId="urn:microsoft.com/office/officeart/2005/8/layout/orgChart1"/>
    <dgm:cxn modelId="{D7ADA68F-ED8F-4B2A-96D5-DD78725F18E0}" type="presParOf" srcId="{95D38D5A-391D-4802-92B3-50B88F02B897}" destId="{005C7A88-4CE1-4BCE-9AB8-2C50CEB8FD80}" srcOrd="2" destOrd="0" presId="urn:microsoft.com/office/officeart/2005/8/layout/orgChart1"/>
    <dgm:cxn modelId="{826AA6A5-3AF0-4C9A-9A83-EA1D48CF08F9}" type="presParOf" srcId="{4F5C1BAB-CAF5-4EE5-A423-CD53EF6EFE11}" destId="{638C86C5-1B0E-406C-A7A1-3C6EE2EE1885}" srcOrd="2" destOrd="0" presId="urn:microsoft.com/office/officeart/2005/8/layout/orgChart1"/>
    <dgm:cxn modelId="{25773A30-B065-4F99-9663-9C75A999FA77}" type="presParOf" srcId="{4F5C1BAB-CAF5-4EE5-A423-CD53EF6EFE11}" destId="{C3F767B1-5583-4544-954C-C40A69887B89}" srcOrd="3" destOrd="0" presId="urn:microsoft.com/office/officeart/2005/8/layout/orgChart1"/>
    <dgm:cxn modelId="{453A647B-F8EB-4685-A9F0-58DA96AADD85}" type="presParOf" srcId="{C3F767B1-5583-4544-954C-C40A69887B89}" destId="{B4D908A8-E8CC-4275-B5B9-057CEEEA0B06}" srcOrd="0" destOrd="0" presId="urn:microsoft.com/office/officeart/2005/8/layout/orgChart1"/>
    <dgm:cxn modelId="{89BA1E19-E8C9-4DC5-B299-B91C308FF8C8}" type="presParOf" srcId="{B4D908A8-E8CC-4275-B5B9-057CEEEA0B06}" destId="{206E2AAA-77A2-4AD1-9B48-4D9187C97DB4}" srcOrd="0" destOrd="0" presId="urn:microsoft.com/office/officeart/2005/8/layout/orgChart1"/>
    <dgm:cxn modelId="{1EC1DC83-F081-4166-8A49-054AC91DD7D9}" type="presParOf" srcId="{B4D908A8-E8CC-4275-B5B9-057CEEEA0B06}" destId="{FAEE9D37-A038-4958-ABA2-9C1A3729060E}" srcOrd="1" destOrd="0" presId="urn:microsoft.com/office/officeart/2005/8/layout/orgChart1"/>
    <dgm:cxn modelId="{CF5A91EB-93A1-4049-B99F-5826F5BD66F9}" type="presParOf" srcId="{C3F767B1-5583-4544-954C-C40A69887B89}" destId="{30539873-5235-4A26-B215-13358A15AE6E}" srcOrd="1" destOrd="0" presId="urn:microsoft.com/office/officeart/2005/8/layout/orgChart1"/>
    <dgm:cxn modelId="{D54F768E-CB27-4710-9C41-5AA5FE060006}" type="presParOf" srcId="{C3F767B1-5583-4544-954C-C40A69887B89}" destId="{9B94E76C-31FB-458D-A519-4F7C588C7389}" srcOrd="2" destOrd="0" presId="urn:microsoft.com/office/officeart/2005/8/layout/orgChart1"/>
    <dgm:cxn modelId="{7105458A-39CA-40C6-9ED5-13E3D15B78AC}" type="presParOf" srcId="{4F5C1BAB-CAF5-4EE5-A423-CD53EF6EFE11}" destId="{CF82C1B9-F7DC-4208-B86B-4DD55C757406}" srcOrd="4" destOrd="0" presId="urn:microsoft.com/office/officeart/2005/8/layout/orgChart1"/>
    <dgm:cxn modelId="{31D5E892-F063-4787-9DD2-1ED3CAF4AD39}" type="presParOf" srcId="{4F5C1BAB-CAF5-4EE5-A423-CD53EF6EFE11}" destId="{2A5DDB90-FA49-49C4-AB41-82EAB72AEBE8}" srcOrd="5" destOrd="0" presId="urn:microsoft.com/office/officeart/2005/8/layout/orgChart1"/>
    <dgm:cxn modelId="{59F019D4-97AB-479E-B87F-10921FD04064}" type="presParOf" srcId="{2A5DDB90-FA49-49C4-AB41-82EAB72AEBE8}" destId="{33A98DE1-AD67-44DB-8A9B-560FCC9B2030}" srcOrd="0" destOrd="0" presId="urn:microsoft.com/office/officeart/2005/8/layout/orgChart1"/>
    <dgm:cxn modelId="{D678EDC6-A3FE-4FE7-B4F4-D14CB831B98E}" type="presParOf" srcId="{33A98DE1-AD67-44DB-8A9B-560FCC9B2030}" destId="{91653506-BD72-4AE4-8EAE-1C59A52E962A}" srcOrd="0" destOrd="0" presId="urn:microsoft.com/office/officeart/2005/8/layout/orgChart1"/>
    <dgm:cxn modelId="{4471C0E8-6F33-4CA7-9E21-40E07ED91DE1}" type="presParOf" srcId="{33A98DE1-AD67-44DB-8A9B-560FCC9B2030}" destId="{1AA06B35-528A-42F2-A219-229AE7E613DC}" srcOrd="1" destOrd="0" presId="urn:microsoft.com/office/officeart/2005/8/layout/orgChart1"/>
    <dgm:cxn modelId="{5ABD96C8-32F0-48CA-80E3-CB8D395C7FAF}" type="presParOf" srcId="{2A5DDB90-FA49-49C4-AB41-82EAB72AEBE8}" destId="{9482242F-C4E4-4568-9987-7C2815356703}" srcOrd="1" destOrd="0" presId="urn:microsoft.com/office/officeart/2005/8/layout/orgChart1"/>
    <dgm:cxn modelId="{68D39EDB-8F01-48CA-8F9C-37625825A631}" type="presParOf" srcId="{2A5DDB90-FA49-49C4-AB41-82EAB72AEBE8}" destId="{C38CE719-3267-43A1-B542-75C4007F27A2}" srcOrd="2" destOrd="0" presId="urn:microsoft.com/office/officeart/2005/8/layout/orgChart1"/>
    <dgm:cxn modelId="{7B29C9E7-F8CC-430A-979A-03DC44784597}" type="presParOf" srcId="{4F5C1BAB-CAF5-4EE5-A423-CD53EF6EFE11}" destId="{7312F21D-2690-486C-893C-F504A8A97808}" srcOrd="6" destOrd="0" presId="urn:microsoft.com/office/officeart/2005/8/layout/orgChart1"/>
    <dgm:cxn modelId="{7A90F88B-9819-41FC-9591-192870053803}" type="presParOf" srcId="{4F5C1BAB-CAF5-4EE5-A423-CD53EF6EFE11}" destId="{C9C511C6-819C-430B-B20B-90F4103976E3}" srcOrd="7" destOrd="0" presId="urn:microsoft.com/office/officeart/2005/8/layout/orgChart1"/>
    <dgm:cxn modelId="{1E95FCB6-9988-456C-A11D-6C165B08C8FF}" type="presParOf" srcId="{C9C511C6-819C-430B-B20B-90F4103976E3}" destId="{85C11334-6C83-4312-8C57-A1C0F3675F30}" srcOrd="0" destOrd="0" presId="urn:microsoft.com/office/officeart/2005/8/layout/orgChart1"/>
    <dgm:cxn modelId="{79A701C4-19A0-4C2C-A701-90270D0C27D4}" type="presParOf" srcId="{85C11334-6C83-4312-8C57-A1C0F3675F30}" destId="{DBDEC024-3422-467F-A174-BE4199709514}" srcOrd="0" destOrd="0" presId="urn:microsoft.com/office/officeart/2005/8/layout/orgChart1"/>
    <dgm:cxn modelId="{D8FCB34C-B2C6-4D4D-9351-FA3DD9B3817C}" type="presParOf" srcId="{85C11334-6C83-4312-8C57-A1C0F3675F30}" destId="{3A09E671-EC66-41D7-95DD-E99D2FFAD817}" srcOrd="1" destOrd="0" presId="urn:microsoft.com/office/officeart/2005/8/layout/orgChart1"/>
    <dgm:cxn modelId="{3E91FB58-92C4-49D2-A019-30B972FED3D2}" type="presParOf" srcId="{C9C511C6-819C-430B-B20B-90F4103976E3}" destId="{0E14229D-0313-453C-8D30-231463C78E9C}" srcOrd="1" destOrd="0" presId="urn:microsoft.com/office/officeart/2005/8/layout/orgChart1"/>
    <dgm:cxn modelId="{9A3B0755-DE52-4E7D-90E2-2194AB245337}" type="presParOf" srcId="{C9C511C6-819C-430B-B20B-90F4103976E3}" destId="{2094C8D0-9EF4-4DB2-A010-63562D9FD0B3}" srcOrd="2" destOrd="0" presId="urn:microsoft.com/office/officeart/2005/8/layout/orgChart1"/>
    <dgm:cxn modelId="{E5D094C1-50BB-40F4-8CC6-4F6E3EB6C6A6}" type="presParOf" srcId="{4F5C1BAB-CAF5-4EE5-A423-CD53EF6EFE11}" destId="{AC2F945E-9570-41EE-97C2-F02106C902F7}" srcOrd="8" destOrd="0" presId="urn:microsoft.com/office/officeart/2005/8/layout/orgChart1"/>
    <dgm:cxn modelId="{F226A59F-3AB1-4770-846C-415CBF98D441}" type="presParOf" srcId="{4F5C1BAB-CAF5-4EE5-A423-CD53EF6EFE11}" destId="{E3124926-A4D3-4797-8D04-CB89829B40AE}" srcOrd="9" destOrd="0" presId="urn:microsoft.com/office/officeart/2005/8/layout/orgChart1"/>
    <dgm:cxn modelId="{14D563F0-EDC2-4A87-9F6A-73A9CDD76FBE}" type="presParOf" srcId="{E3124926-A4D3-4797-8D04-CB89829B40AE}" destId="{C677B42A-1C57-4666-8CD9-8D42DC8AADE9}" srcOrd="0" destOrd="0" presId="urn:microsoft.com/office/officeart/2005/8/layout/orgChart1"/>
    <dgm:cxn modelId="{05B8011D-5409-42CF-AA12-AE5E733207B9}" type="presParOf" srcId="{C677B42A-1C57-4666-8CD9-8D42DC8AADE9}" destId="{0169ADF0-69F4-4948-B108-CC3C53CFF7D7}" srcOrd="0" destOrd="0" presId="urn:microsoft.com/office/officeart/2005/8/layout/orgChart1"/>
    <dgm:cxn modelId="{D622AF33-E8A2-4B62-BD09-93153E5F670D}" type="presParOf" srcId="{C677B42A-1C57-4666-8CD9-8D42DC8AADE9}" destId="{3F477D22-EE41-426C-AE6E-539831C3DE5C}" srcOrd="1" destOrd="0" presId="urn:microsoft.com/office/officeart/2005/8/layout/orgChart1"/>
    <dgm:cxn modelId="{C8CB5A57-6F18-46EB-AA0E-DA2630D4C760}" type="presParOf" srcId="{E3124926-A4D3-4797-8D04-CB89829B40AE}" destId="{8B85CB59-C190-4A7E-97F6-E582D736BEFC}" srcOrd="1" destOrd="0" presId="urn:microsoft.com/office/officeart/2005/8/layout/orgChart1"/>
    <dgm:cxn modelId="{FD566C50-F60E-45AB-B4A6-5C5374CD3A9F}" type="presParOf" srcId="{E3124926-A4D3-4797-8D04-CB89829B40AE}" destId="{428F4699-685F-475B-BCAF-B94D348C3F19}" srcOrd="2" destOrd="0" presId="urn:microsoft.com/office/officeart/2005/8/layout/orgChart1"/>
    <dgm:cxn modelId="{3C297EA2-2C47-4FAD-8EC5-61D12F0B97F4}" type="presParOf" srcId="{2D4B1675-3DAC-4B33-8889-691878A518CC}" destId="{734307DE-7718-43A2-9758-0FB8AC3EF777}" srcOrd="2" destOrd="0" presId="urn:microsoft.com/office/officeart/2005/8/layout/orgChart1"/>
    <dgm:cxn modelId="{7F142DF7-B755-4C60-9EE4-CD0B4ECE41D0}" type="presParOf" srcId="{0EC7FB1B-768C-4F6F-B43A-6C36DB7F6A86}" destId="{2BF82C2C-0B1D-47AD-A163-085680BE7A06}" srcOrd="2" destOrd="0" presId="urn:microsoft.com/office/officeart/2005/8/layout/orgChart1"/>
    <dgm:cxn modelId="{C86450FF-DC80-42BB-B3A4-BF232CD2E2A5}" type="presParOf" srcId="{0EC7FB1B-768C-4F6F-B43A-6C36DB7F6A86}" destId="{876192A3-EB9B-46E8-9BB6-814FB5912E7C}" srcOrd="3" destOrd="0" presId="urn:microsoft.com/office/officeart/2005/8/layout/orgChart1"/>
    <dgm:cxn modelId="{6B88ADFF-E312-4937-965E-F676B6ABA9A5}" type="presParOf" srcId="{876192A3-EB9B-46E8-9BB6-814FB5912E7C}" destId="{747F09DA-5919-4A4F-9FD4-184647D8D50B}" srcOrd="0" destOrd="0" presId="urn:microsoft.com/office/officeart/2005/8/layout/orgChart1"/>
    <dgm:cxn modelId="{213AAFDA-8930-4F22-AAF9-E48053FBB0F3}" type="presParOf" srcId="{747F09DA-5919-4A4F-9FD4-184647D8D50B}" destId="{EF5F8CFE-1F29-4481-9963-B0A6F0C7D832}" srcOrd="0" destOrd="0" presId="urn:microsoft.com/office/officeart/2005/8/layout/orgChart1"/>
    <dgm:cxn modelId="{506B3C03-BFCB-4473-B11F-09F7AB4B114F}" type="presParOf" srcId="{747F09DA-5919-4A4F-9FD4-184647D8D50B}" destId="{C926BE87-7BEB-40E9-9956-B9694833DCF3}" srcOrd="1" destOrd="0" presId="urn:microsoft.com/office/officeart/2005/8/layout/orgChart1"/>
    <dgm:cxn modelId="{369A12CA-2027-4505-B298-EAEF3B8DFEA6}" type="presParOf" srcId="{876192A3-EB9B-46E8-9BB6-814FB5912E7C}" destId="{F8E92F87-D7F3-4FE0-8F06-A9E08FFCD8A5}" srcOrd="1" destOrd="0" presId="urn:microsoft.com/office/officeart/2005/8/layout/orgChart1"/>
    <dgm:cxn modelId="{A514B61E-982B-45FD-A02A-F634D655D214}" type="presParOf" srcId="{F8E92F87-D7F3-4FE0-8F06-A9E08FFCD8A5}" destId="{52D10A52-3248-4781-8E3D-963E01052280}" srcOrd="0" destOrd="0" presId="urn:microsoft.com/office/officeart/2005/8/layout/orgChart1"/>
    <dgm:cxn modelId="{0BB5D4F7-665D-4EC5-9EFA-ECB0B8B603BB}" type="presParOf" srcId="{F8E92F87-D7F3-4FE0-8F06-A9E08FFCD8A5}" destId="{0877C3A3-C1AE-46B5-B779-CF47547C71E9}" srcOrd="1" destOrd="0" presId="urn:microsoft.com/office/officeart/2005/8/layout/orgChart1"/>
    <dgm:cxn modelId="{1B351F82-B424-42ED-9A57-217814A40E86}" type="presParOf" srcId="{0877C3A3-C1AE-46B5-B779-CF47547C71E9}" destId="{A7AA7101-BE5B-4B84-9F8C-61F9413977E4}" srcOrd="0" destOrd="0" presId="urn:microsoft.com/office/officeart/2005/8/layout/orgChart1"/>
    <dgm:cxn modelId="{DDBC3F34-FEE7-4309-B8EE-7423DEC68EEB}" type="presParOf" srcId="{A7AA7101-BE5B-4B84-9F8C-61F9413977E4}" destId="{2F5D4B60-3FBA-440C-8928-881434081D20}" srcOrd="0" destOrd="0" presId="urn:microsoft.com/office/officeart/2005/8/layout/orgChart1"/>
    <dgm:cxn modelId="{2E832289-9A1B-4ED0-90E3-BF10E2DAA10C}" type="presParOf" srcId="{A7AA7101-BE5B-4B84-9F8C-61F9413977E4}" destId="{7BA06166-5D00-4422-A56A-182445DB71AF}" srcOrd="1" destOrd="0" presId="urn:microsoft.com/office/officeart/2005/8/layout/orgChart1"/>
    <dgm:cxn modelId="{BB5CB059-C695-4A51-AB0B-592A7B7A0F01}" type="presParOf" srcId="{0877C3A3-C1AE-46B5-B779-CF47547C71E9}" destId="{5A1DD336-0840-41B1-8FFC-B10986BCDB53}" srcOrd="1" destOrd="0" presId="urn:microsoft.com/office/officeart/2005/8/layout/orgChart1"/>
    <dgm:cxn modelId="{08D1CF80-4B2E-4285-AB9C-5AA61F49C7F5}" type="presParOf" srcId="{5A1DD336-0840-41B1-8FFC-B10986BCDB53}" destId="{B3B12366-C24E-4DC9-8C05-11CFCECB5562}" srcOrd="0" destOrd="0" presId="urn:microsoft.com/office/officeart/2005/8/layout/orgChart1"/>
    <dgm:cxn modelId="{5DC37222-6E84-48E4-9C13-686103C97472}" type="presParOf" srcId="{5A1DD336-0840-41B1-8FFC-B10986BCDB53}" destId="{710094FF-5906-4F6E-9175-86E9C91250EF}" srcOrd="1" destOrd="0" presId="urn:microsoft.com/office/officeart/2005/8/layout/orgChart1"/>
    <dgm:cxn modelId="{22D7FA11-48BE-44DD-AF18-315783055C42}" type="presParOf" srcId="{710094FF-5906-4F6E-9175-86E9C91250EF}" destId="{D59010AE-D79D-44C3-A667-C4354AFE9E31}" srcOrd="0" destOrd="0" presId="urn:microsoft.com/office/officeart/2005/8/layout/orgChart1"/>
    <dgm:cxn modelId="{106153A8-F48A-4FA1-B0B2-1E450A924B0F}" type="presParOf" srcId="{D59010AE-D79D-44C3-A667-C4354AFE9E31}" destId="{3998B6DE-0CDB-4AD8-AE7E-966F43F38003}" srcOrd="0" destOrd="0" presId="urn:microsoft.com/office/officeart/2005/8/layout/orgChart1"/>
    <dgm:cxn modelId="{5D9E25E7-2A8D-423C-9EDC-8DF1D33042A0}" type="presParOf" srcId="{D59010AE-D79D-44C3-A667-C4354AFE9E31}" destId="{493B5023-3F83-4DAD-9073-B65B28BACB8F}" srcOrd="1" destOrd="0" presId="urn:microsoft.com/office/officeart/2005/8/layout/orgChart1"/>
    <dgm:cxn modelId="{02413D81-3800-496B-BF13-291A823A3A1A}" type="presParOf" srcId="{710094FF-5906-4F6E-9175-86E9C91250EF}" destId="{100F4EB3-5463-4BCA-BDB9-31BD600204DF}" srcOrd="1" destOrd="0" presId="urn:microsoft.com/office/officeart/2005/8/layout/orgChart1"/>
    <dgm:cxn modelId="{63BFD02B-74A4-4941-8A1D-596B9EE6F7E3}" type="presParOf" srcId="{710094FF-5906-4F6E-9175-86E9C91250EF}" destId="{48A17D91-EC1E-4AAB-A135-0D8742BE701C}" srcOrd="2" destOrd="0" presId="urn:microsoft.com/office/officeart/2005/8/layout/orgChart1"/>
    <dgm:cxn modelId="{6BD5E31D-7F23-4EC1-84A8-3E046B971E5B}" type="presParOf" srcId="{5A1DD336-0840-41B1-8FFC-B10986BCDB53}" destId="{67BBC624-DDC8-415F-972A-02C28CB1D6A3}" srcOrd="2" destOrd="0" presId="urn:microsoft.com/office/officeart/2005/8/layout/orgChart1"/>
    <dgm:cxn modelId="{56EFD13F-0821-40DE-857A-B09CD9584B1A}" type="presParOf" srcId="{5A1DD336-0840-41B1-8FFC-B10986BCDB53}" destId="{34B63A11-02F6-4FB5-9C61-32227EB898FB}" srcOrd="3" destOrd="0" presId="urn:microsoft.com/office/officeart/2005/8/layout/orgChart1"/>
    <dgm:cxn modelId="{9F62AEE2-E799-437F-A377-8DB6A2396A15}" type="presParOf" srcId="{34B63A11-02F6-4FB5-9C61-32227EB898FB}" destId="{31C28F3A-71F7-45EF-85E8-42957A936BF2}" srcOrd="0" destOrd="0" presId="urn:microsoft.com/office/officeart/2005/8/layout/orgChart1"/>
    <dgm:cxn modelId="{9B254BEA-D7CB-4178-B70E-D73CB200B68D}" type="presParOf" srcId="{31C28F3A-71F7-45EF-85E8-42957A936BF2}" destId="{BF3B8DD7-1031-4339-8209-F33D5A22164A}" srcOrd="0" destOrd="0" presId="urn:microsoft.com/office/officeart/2005/8/layout/orgChart1"/>
    <dgm:cxn modelId="{4003F9FF-1648-4205-886F-F08B8712637B}" type="presParOf" srcId="{31C28F3A-71F7-45EF-85E8-42957A936BF2}" destId="{AA3D5357-3AE2-44C4-87D0-FDC49A247EBB}" srcOrd="1" destOrd="0" presId="urn:microsoft.com/office/officeart/2005/8/layout/orgChart1"/>
    <dgm:cxn modelId="{E42E90AD-0DC7-434F-AE2F-EEB95697E81A}" type="presParOf" srcId="{34B63A11-02F6-4FB5-9C61-32227EB898FB}" destId="{D90DAFCB-BB8E-4C46-AD2F-E5F5EA66CA07}" srcOrd="1" destOrd="0" presId="urn:microsoft.com/office/officeart/2005/8/layout/orgChart1"/>
    <dgm:cxn modelId="{16389D74-2FE1-4E6A-A0D1-080DE34FA9DD}" type="presParOf" srcId="{34B63A11-02F6-4FB5-9C61-32227EB898FB}" destId="{EDA1FA4A-0336-46B9-BE00-12B6C9089D13}" srcOrd="2" destOrd="0" presId="urn:microsoft.com/office/officeart/2005/8/layout/orgChart1"/>
    <dgm:cxn modelId="{7FA9F6C6-019B-41E6-A83E-19EBB816D88B}" type="presParOf" srcId="{0877C3A3-C1AE-46B5-B779-CF47547C71E9}" destId="{56C8BBAB-85C6-4B40-85AC-BCB4E12BD35E}" srcOrd="2" destOrd="0" presId="urn:microsoft.com/office/officeart/2005/8/layout/orgChart1"/>
    <dgm:cxn modelId="{1B43328A-4B46-492E-A17D-5722D874AC21}" type="presParOf" srcId="{F8E92F87-D7F3-4FE0-8F06-A9E08FFCD8A5}" destId="{C00AF671-8E5B-4D4A-A2B0-6909E34CEB9F}" srcOrd="2" destOrd="0" presId="urn:microsoft.com/office/officeart/2005/8/layout/orgChart1"/>
    <dgm:cxn modelId="{229938D3-2687-4A1D-A553-4EC738718748}" type="presParOf" srcId="{F8E92F87-D7F3-4FE0-8F06-A9E08FFCD8A5}" destId="{2B1C16F8-68A2-4BF4-AADA-9464640B92E7}" srcOrd="3" destOrd="0" presId="urn:microsoft.com/office/officeart/2005/8/layout/orgChart1"/>
    <dgm:cxn modelId="{C54B7927-E221-453A-8DB8-DAB609441E32}" type="presParOf" srcId="{2B1C16F8-68A2-4BF4-AADA-9464640B92E7}" destId="{01F0FA6B-F6E1-4E64-AE18-6CA7B871CFA1}" srcOrd="0" destOrd="0" presId="urn:microsoft.com/office/officeart/2005/8/layout/orgChart1"/>
    <dgm:cxn modelId="{8D54355C-B8E4-4BDB-B517-080CF46DC423}" type="presParOf" srcId="{01F0FA6B-F6E1-4E64-AE18-6CA7B871CFA1}" destId="{AA107B26-ADF1-4428-B508-C750F0410B75}" srcOrd="0" destOrd="0" presId="urn:microsoft.com/office/officeart/2005/8/layout/orgChart1"/>
    <dgm:cxn modelId="{FDDC75E4-51FC-40FD-AE3D-14F5BD66B704}" type="presParOf" srcId="{01F0FA6B-F6E1-4E64-AE18-6CA7B871CFA1}" destId="{0FADE2F2-403D-4C0E-8BB9-42DAF6B36036}" srcOrd="1" destOrd="0" presId="urn:microsoft.com/office/officeart/2005/8/layout/orgChart1"/>
    <dgm:cxn modelId="{F107CAB1-6451-43A5-851C-D417D73935BF}" type="presParOf" srcId="{2B1C16F8-68A2-4BF4-AADA-9464640B92E7}" destId="{4E2DDAAD-35F2-486B-B170-5C3A6B53B7FD}" srcOrd="1" destOrd="0" presId="urn:microsoft.com/office/officeart/2005/8/layout/orgChart1"/>
    <dgm:cxn modelId="{D993AB1A-7AAE-4E1F-AFE3-CAE58754F543}" type="presParOf" srcId="{2B1C16F8-68A2-4BF4-AADA-9464640B92E7}" destId="{1B64772D-EAC6-480B-AE22-38076AAC6244}" srcOrd="2" destOrd="0" presId="urn:microsoft.com/office/officeart/2005/8/layout/orgChart1"/>
    <dgm:cxn modelId="{D8685676-03FB-4DCB-91D9-D0F25790D8C9}" type="presParOf" srcId="{876192A3-EB9B-46E8-9BB6-814FB5912E7C}" destId="{22F08646-F050-4FDC-B84E-835073BAB39D}" srcOrd="2" destOrd="0" presId="urn:microsoft.com/office/officeart/2005/8/layout/orgChart1"/>
    <dgm:cxn modelId="{0FEA7F75-CAAA-459D-B357-4DF84B2B9EFA}" type="presParOf" srcId="{F6E09B09-54A4-4853-B478-B1533BCBF175}" destId="{042D6E78-7554-4F98-ACA0-A371606A92C9}"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0AF671-8E5B-4D4A-A2B0-6909E34CEB9F}">
      <dsp:nvSpPr>
        <dsp:cNvPr id="0" name=""/>
        <dsp:cNvSpPr/>
      </dsp:nvSpPr>
      <dsp:spPr>
        <a:xfrm>
          <a:off x="4508982" y="906267"/>
          <a:ext cx="531286" cy="144766"/>
        </a:xfrm>
        <a:custGeom>
          <a:avLst/>
          <a:gdLst/>
          <a:ahLst/>
          <a:cxnLst/>
          <a:rect l="0" t="0" r="0" b="0"/>
          <a:pathLst>
            <a:path>
              <a:moveTo>
                <a:pt x="0" y="0"/>
              </a:moveTo>
              <a:lnTo>
                <a:pt x="0" y="67129"/>
              </a:lnTo>
              <a:lnTo>
                <a:pt x="531286" y="67129"/>
              </a:lnTo>
              <a:lnTo>
                <a:pt x="531286" y="144766"/>
              </a:lnTo>
            </a:path>
          </a:pathLst>
        </a:custGeom>
        <a:noFill/>
        <a:ln w="25400" cap="flat" cmpd="sng" algn="ctr">
          <a:solidFill>
            <a:schemeClr val="accent5">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7BBC624-DDC8-415F-972A-02C28CB1D6A3}">
      <dsp:nvSpPr>
        <dsp:cNvPr id="0" name=""/>
        <dsp:cNvSpPr/>
      </dsp:nvSpPr>
      <dsp:spPr>
        <a:xfrm>
          <a:off x="3271180" y="1420732"/>
          <a:ext cx="110909" cy="865094"/>
        </a:xfrm>
        <a:custGeom>
          <a:avLst/>
          <a:gdLst/>
          <a:ahLst/>
          <a:cxnLst/>
          <a:rect l="0" t="0" r="0" b="0"/>
          <a:pathLst>
            <a:path>
              <a:moveTo>
                <a:pt x="0" y="0"/>
              </a:moveTo>
              <a:lnTo>
                <a:pt x="0" y="865094"/>
              </a:lnTo>
              <a:lnTo>
                <a:pt x="110909" y="865094"/>
              </a:lnTo>
            </a:path>
          </a:pathLst>
        </a:custGeom>
        <a:noFill/>
        <a:ln w="25400" cap="flat" cmpd="sng" algn="ctr">
          <a:solidFill>
            <a:schemeClr val="accent6">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3B12366-C24E-4DC9-8C05-11CFCECB5562}">
      <dsp:nvSpPr>
        <dsp:cNvPr id="0" name=""/>
        <dsp:cNvSpPr/>
      </dsp:nvSpPr>
      <dsp:spPr>
        <a:xfrm>
          <a:off x="3271180" y="1420732"/>
          <a:ext cx="110909" cy="340122"/>
        </a:xfrm>
        <a:custGeom>
          <a:avLst/>
          <a:gdLst/>
          <a:ahLst/>
          <a:cxnLst/>
          <a:rect l="0" t="0" r="0" b="0"/>
          <a:pathLst>
            <a:path>
              <a:moveTo>
                <a:pt x="0" y="0"/>
              </a:moveTo>
              <a:lnTo>
                <a:pt x="0" y="340122"/>
              </a:lnTo>
              <a:lnTo>
                <a:pt x="110909" y="340122"/>
              </a:lnTo>
            </a:path>
          </a:pathLst>
        </a:custGeom>
        <a:noFill/>
        <a:ln w="25400" cap="flat" cmpd="sng" algn="ctr">
          <a:solidFill>
            <a:schemeClr val="accent6">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52D10A52-3248-4781-8E3D-963E01052280}">
      <dsp:nvSpPr>
        <dsp:cNvPr id="0" name=""/>
        <dsp:cNvSpPr/>
      </dsp:nvSpPr>
      <dsp:spPr>
        <a:xfrm>
          <a:off x="3566939" y="906267"/>
          <a:ext cx="942043" cy="144766"/>
        </a:xfrm>
        <a:custGeom>
          <a:avLst/>
          <a:gdLst/>
          <a:ahLst/>
          <a:cxnLst/>
          <a:rect l="0" t="0" r="0" b="0"/>
          <a:pathLst>
            <a:path>
              <a:moveTo>
                <a:pt x="942043" y="0"/>
              </a:moveTo>
              <a:lnTo>
                <a:pt x="942043" y="67129"/>
              </a:lnTo>
              <a:lnTo>
                <a:pt x="0" y="67129"/>
              </a:lnTo>
              <a:lnTo>
                <a:pt x="0" y="144766"/>
              </a:lnTo>
            </a:path>
          </a:pathLst>
        </a:custGeom>
        <a:noFill/>
        <a:ln w="25400" cap="flat" cmpd="sng" algn="ctr">
          <a:solidFill>
            <a:schemeClr val="accent5">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BF82C2C-0B1D-47AD-A163-085680BE7A06}">
      <dsp:nvSpPr>
        <dsp:cNvPr id="0" name=""/>
        <dsp:cNvSpPr/>
      </dsp:nvSpPr>
      <dsp:spPr>
        <a:xfrm>
          <a:off x="3272771" y="370788"/>
          <a:ext cx="1236210" cy="165780"/>
        </a:xfrm>
        <a:custGeom>
          <a:avLst/>
          <a:gdLst/>
          <a:ahLst/>
          <a:cxnLst/>
          <a:rect l="0" t="0" r="0" b="0"/>
          <a:pathLst>
            <a:path>
              <a:moveTo>
                <a:pt x="0" y="0"/>
              </a:moveTo>
              <a:lnTo>
                <a:pt x="0" y="88143"/>
              </a:lnTo>
              <a:lnTo>
                <a:pt x="1236210" y="88143"/>
              </a:lnTo>
              <a:lnTo>
                <a:pt x="1236210" y="165780"/>
              </a:lnTo>
            </a:path>
          </a:pathLst>
        </a:custGeom>
        <a:noFill/>
        <a:ln w="25400" cap="flat" cmpd="sng" algn="ctr">
          <a:solidFill>
            <a:schemeClr val="accent4">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C2F945E-9570-41EE-97C2-F02106C902F7}">
      <dsp:nvSpPr>
        <dsp:cNvPr id="0" name=""/>
        <dsp:cNvSpPr/>
      </dsp:nvSpPr>
      <dsp:spPr>
        <a:xfrm>
          <a:off x="1523665" y="906943"/>
          <a:ext cx="210723" cy="2159430"/>
        </a:xfrm>
        <a:custGeom>
          <a:avLst/>
          <a:gdLst/>
          <a:ahLst/>
          <a:cxnLst/>
          <a:rect l="0" t="0" r="0" b="0"/>
          <a:pathLst>
            <a:path>
              <a:moveTo>
                <a:pt x="0" y="0"/>
              </a:moveTo>
              <a:lnTo>
                <a:pt x="0" y="2159430"/>
              </a:lnTo>
              <a:lnTo>
                <a:pt x="210723" y="2159430"/>
              </a:lnTo>
            </a:path>
          </a:pathLst>
        </a:custGeom>
        <a:noFill/>
        <a:ln w="25400" cap="flat" cmpd="sng" algn="ctr">
          <a:solidFill>
            <a:schemeClr val="accent5">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312F21D-2690-486C-893C-F504A8A97808}">
      <dsp:nvSpPr>
        <dsp:cNvPr id="0" name=""/>
        <dsp:cNvSpPr/>
      </dsp:nvSpPr>
      <dsp:spPr>
        <a:xfrm>
          <a:off x="1523665" y="906943"/>
          <a:ext cx="222295" cy="1698139"/>
        </a:xfrm>
        <a:custGeom>
          <a:avLst/>
          <a:gdLst/>
          <a:ahLst/>
          <a:cxnLst/>
          <a:rect l="0" t="0" r="0" b="0"/>
          <a:pathLst>
            <a:path>
              <a:moveTo>
                <a:pt x="0" y="0"/>
              </a:moveTo>
              <a:lnTo>
                <a:pt x="0" y="1698139"/>
              </a:lnTo>
              <a:lnTo>
                <a:pt x="222295" y="1698139"/>
              </a:lnTo>
            </a:path>
          </a:pathLst>
        </a:custGeom>
        <a:noFill/>
        <a:ln w="25400" cap="flat" cmpd="sng" algn="ctr">
          <a:solidFill>
            <a:schemeClr val="accent5">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F82C1B9-F7DC-4208-B86B-4DD55C757406}">
      <dsp:nvSpPr>
        <dsp:cNvPr id="0" name=""/>
        <dsp:cNvSpPr/>
      </dsp:nvSpPr>
      <dsp:spPr>
        <a:xfrm>
          <a:off x="1523665" y="906943"/>
          <a:ext cx="221770" cy="1247018"/>
        </a:xfrm>
        <a:custGeom>
          <a:avLst/>
          <a:gdLst/>
          <a:ahLst/>
          <a:cxnLst/>
          <a:rect l="0" t="0" r="0" b="0"/>
          <a:pathLst>
            <a:path>
              <a:moveTo>
                <a:pt x="0" y="0"/>
              </a:moveTo>
              <a:lnTo>
                <a:pt x="0" y="1247018"/>
              </a:lnTo>
              <a:lnTo>
                <a:pt x="221770" y="1247018"/>
              </a:lnTo>
            </a:path>
          </a:pathLst>
        </a:custGeom>
        <a:noFill/>
        <a:ln w="25400" cap="flat" cmpd="sng" algn="ctr">
          <a:solidFill>
            <a:schemeClr val="accent5">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38C86C5-1B0E-406C-A7A1-3C6EE2EE1885}">
      <dsp:nvSpPr>
        <dsp:cNvPr id="0" name=""/>
        <dsp:cNvSpPr/>
      </dsp:nvSpPr>
      <dsp:spPr>
        <a:xfrm>
          <a:off x="1523665" y="906943"/>
          <a:ext cx="232491" cy="810293"/>
        </a:xfrm>
        <a:custGeom>
          <a:avLst/>
          <a:gdLst/>
          <a:ahLst/>
          <a:cxnLst/>
          <a:rect l="0" t="0" r="0" b="0"/>
          <a:pathLst>
            <a:path>
              <a:moveTo>
                <a:pt x="0" y="0"/>
              </a:moveTo>
              <a:lnTo>
                <a:pt x="0" y="810293"/>
              </a:lnTo>
              <a:lnTo>
                <a:pt x="232491" y="810293"/>
              </a:lnTo>
            </a:path>
          </a:pathLst>
        </a:custGeom>
        <a:noFill/>
        <a:ln w="25400" cap="flat" cmpd="sng" algn="ctr">
          <a:solidFill>
            <a:schemeClr val="accent5">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55BC935-030A-4C0B-838F-F2DC90881A3A}">
      <dsp:nvSpPr>
        <dsp:cNvPr id="0" name=""/>
        <dsp:cNvSpPr/>
      </dsp:nvSpPr>
      <dsp:spPr>
        <a:xfrm>
          <a:off x="1523665" y="906943"/>
          <a:ext cx="236018" cy="330684"/>
        </a:xfrm>
        <a:custGeom>
          <a:avLst/>
          <a:gdLst/>
          <a:ahLst/>
          <a:cxnLst/>
          <a:rect l="0" t="0" r="0" b="0"/>
          <a:pathLst>
            <a:path>
              <a:moveTo>
                <a:pt x="0" y="0"/>
              </a:moveTo>
              <a:lnTo>
                <a:pt x="0" y="330684"/>
              </a:lnTo>
              <a:lnTo>
                <a:pt x="236018" y="330684"/>
              </a:lnTo>
            </a:path>
          </a:pathLst>
        </a:custGeom>
        <a:noFill/>
        <a:ln w="25400" cap="flat" cmpd="sng" algn="ctr">
          <a:solidFill>
            <a:schemeClr val="accent5">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80C71B5-E433-443B-8CBA-BBA9134B3672}">
      <dsp:nvSpPr>
        <dsp:cNvPr id="0" name=""/>
        <dsp:cNvSpPr/>
      </dsp:nvSpPr>
      <dsp:spPr>
        <a:xfrm>
          <a:off x="1941087" y="370788"/>
          <a:ext cx="1331684" cy="166456"/>
        </a:xfrm>
        <a:custGeom>
          <a:avLst/>
          <a:gdLst/>
          <a:ahLst/>
          <a:cxnLst/>
          <a:rect l="0" t="0" r="0" b="0"/>
          <a:pathLst>
            <a:path>
              <a:moveTo>
                <a:pt x="1331684" y="0"/>
              </a:moveTo>
              <a:lnTo>
                <a:pt x="1331684" y="88820"/>
              </a:lnTo>
              <a:lnTo>
                <a:pt x="0" y="88820"/>
              </a:lnTo>
              <a:lnTo>
                <a:pt x="0" y="166456"/>
              </a:lnTo>
            </a:path>
          </a:pathLst>
        </a:custGeom>
        <a:noFill/>
        <a:ln w="25400" cap="flat" cmpd="sng" algn="ctr">
          <a:solidFill>
            <a:schemeClr val="accent4">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0FEAEDA-4D14-484B-AD79-0B760800DE93}">
      <dsp:nvSpPr>
        <dsp:cNvPr id="0" name=""/>
        <dsp:cNvSpPr/>
      </dsp:nvSpPr>
      <dsp:spPr>
        <a:xfrm>
          <a:off x="2903073" y="1090"/>
          <a:ext cx="739396" cy="369698"/>
        </a:xfrm>
        <a:prstGeom prst="rect">
          <a:avLst/>
        </a:prstGeom>
        <a:solidFill>
          <a:srgbClr val="C0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b="1" kern="1200" dirty="0"/>
            <a:t>TERN</a:t>
          </a:r>
        </a:p>
      </dsp:txBody>
      <dsp:txXfrm>
        <a:off x="2903073" y="1090"/>
        <a:ext cx="739396" cy="369698"/>
      </dsp:txXfrm>
    </dsp:sp>
    <dsp:sp modelId="{248D4A98-737E-4983-8890-8162B2FCB8CE}">
      <dsp:nvSpPr>
        <dsp:cNvPr id="0" name=""/>
        <dsp:cNvSpPr/>
      </dsp:nvSpPr>
      <dsp:spPr>
        <a:xfrm>
          <a:off x="1419309" y="537245"/>
          <a:ext cx="1043554" cy="369698"/>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i="1" kern="1200" dirty="0"/>
            <a:t>PUBLIC</a:t>
          </a:r>
        </a:p>
      </dsp:txBody>
      <dsp:txXfrm>
        <a:off x="1419309" y="537245"/>
        <a:ext cx="1043554" cy="369698"/>
      </dsp:txXfrm>
    </dsp:sp>
    <dsp:sp modelId="{8F145CCB-F5FA-44A3-843B-58E232F5335F}">
      <dsp:nvSpPr>
        <dsp:cNvPr id="0" name=""/>
        <dsp:cNvSpPr/>
      </dsp:nvSpPr>
      <dsp:spPr>
        <a:xfrm>
          <a:off x="1759683" y="1052778"/>
          <a:ext cx="739396" cy="369698"/>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b="1" kern="1200" dirty="0"/>
            <a:t>CNR</a:t>
          </a:r>
        </a:p>
      </dsp:txBody>
      <dsp:txXfrm>
        <a:off x="1759683" y="1052778"/>
        <a:ext cx="739396" cy="369698"/>
      </dsp:txXfrm>
    </dsp:sp>
    <dsp:sp modelId="{206E2AAA-77A2-4AD1-9B48-4D9187C97DB4}">
      <dsp:nvSpPr>
        <dsp:cNvPr id="0" name=""/>
        <dsp:cNvSpPr/>
      </dsp:nvSpPr>
      <dsp:spPr>
        <a:xfrm>
          <a:off x="1756156" y="1532388"/>
          <a:ext cx="739396" cy="369698"/>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b="1" kern="1200" dirty="0"/>
            <a:t>ENEA</a:t>
          </a:r>
        </a:p>
      </dsp:txBody>
      <dsp:txXfrm>
        <a:off x="1756156" y="1532388"/>
        <a:ext cx="739396" cy="369698"/>
      </dsp:txXfrm>
    </dsp:sp>
    <dsp:sp modelId="{91653506-BD72-4AE4-8EAE-1C59A52E962A}">
      <dsp:nvSpPr>
        <dsp:cNvPr id="0" name=""/>
        <dsp:cNvSpPr/>
      </dsp:nvSpPr>
      <dsp:spPr>
        <a:xfrm>
          <a:off x="1745435" y="1969112"/>
          <a:ext cx="739396" cy="369698"/>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b="1" kern="1200" dirty="0"/>
            <a:t>ARPAB</a:t>
          </a:r>
        </a:p>
      </dsp:txBody>
      <dsp:txXfrm>
        <a:off x="1745435" y="1969112"/>
        <a:ext cx="739396" cy="369698"/>
      </dsp:txXfrm>
    </dsp:sp>
    <dsp:sp modelId="{DBDEC024-3422-467F-A174-BE4199709514}">
      <dsp:nvSpPr>
        <dsp:cNvPr id="0" name=""/>
        <dsp:cNvSpPr/>
      </dsp:nvSpPr>
      <dsp:spPr>
        <a:xfrm>
          <a:off x="1745960" y="2420233"/>
          <a:ext cx="739396" cy="369698"/>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b="1" kern="1200" dirty="0"/>
            <a:t>UNIVERSITY of</a:t>
          </a:r>
        </a:p>
        <a:p>
          <a:pPr marL="0" lvl="0" indent="0" algn="ctr" defTabSz="400050">
            <a:lnSpc>
              <a:spcPct val="90000"/>
            </a:lnSpc>
            <a:spcBef>
              <a:spcPct val="0"/>
            </a:spcBef>
            <a:spcAft>
              <a:spcPct val="35000"/>
            </a:spcAft>
            <a:buNone/>
          </a:pPr>
          <a:r>
            <a:rPr lang="en-GB" sz="900" b="1" kern="1200" dirty="0"/>
            <a:t>BASILICATA</a:t>
          </a:r>
        </a:p>
      </dsp:txBody>
      <dsp:txXfrm>
        <a:off x="1745960" y="2420233"/>
        <a:ext cx="739396" cy="369698"/>
      </dsp:txXfrm>
    </dsp:sp>
    <dsp:sp modelId="{0169ADF0-69F4-4948-B108-CC3C53CFF7D7}">
      <dsp:nvSpPr>
        <dsp:cNvPr id="0" name=""/>
        <dsp:cNvSpPr/>
      </dsp:nvSpPr>
      <dsp:spPr>
        <a:xfrm>
          <a:off x="1734388" y="2881524"/>
          <a:ext cx="739396" cy="369698"/>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b="1" kern="1200" dirty="0"/>
            <a:t>RELUIS</a:t>
          </a:r>
        </a:p>
      </dsp:txBody>
      <dsp:txXfrm>
        <a:off x="1734388" y="2881524"/>
        <a:ext cx="739396" cy="369698"/>
      </dsp:txXfrm>
    </dsp:sp>
    <dsp:sp modelId="{EF5F8CFE-1F29-4481-9963-B0A6F0C7D832}">
      <dsp:nvSpPr>
        <dsp:cNvPr id="0" name=""/>
        <dsp:cNvSpPr/>
      </dsp:nvSpPr>
      <dsp:spPr>
        <a:xfrm>
          <a:off x="4037465" y="536568"/>
          <a:ext cx="943033" cy="369698"/>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i="1" kern="1200" dirty="0"/>
            <a:t>PRIVATE</a:t>
          </a:r>
        </a:p>
      </dsp:txBody>
      <dsp:txXfrm>
        <a:off x="4037465" y="536568"/>
        <a:ext cx="943033" cy="369698"/>
      </dsp:txXfrm>
    </dsp:sp>
    <dsp:sp modelId="{2F5D4B60-3FBA-440C-8928-881434081D20}">
      <dsp:nvSpPr>
        <dsp:cNvPr id="0" name=""/>
        <dsp:cNvSpPr/>
      </dsp:nvSpPr>
      <dsp:spPr>
        <a:xfrm>
          <a:off x="3197240" y="1051033"/>
          <a:ext cx="739396" cy="369698"/>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b="1" kern="1200" dirty="0"/>
            <a:t>E-GEOS</a:t>
          </a:r>
        </a:p>
      </dsp:txBody>
      <dsp:txXfrm>
        <a:off x="3197240" y="1051033"/>
        <a:ext cx="739396" cy="369698"/>
      </dsp:txXfrm>
    </dsp:sp>
    <dsp:sp modelId="{3998B6DE-0CDB-4AD8-AE7E-966F43F38003}">
      <dsp:nvSpPr>
        <dsp:cNvPr id="0" name=""/>
        <dsp:cNvSpPr/>
      </dsp:nvSpPr>
      <dsp:spPr>
        <a:xfrm>
          <a:off x="3382089" y="1576005"/>
          <a:ext cx="904319" cy="369698"/>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b="1" kern="1200" dirty="0"/>
            <a:t>TELESPAZIO</a:t>
          </a:r>
        </a:p>
      </dsp:txBody>
      <dsp:txXfrm>
        <a:off x="3382089" y="1576005"/>
        <a:ext cx="904319" cy="369698"/>
      </dsp:txXfrm>
    </dsp:sp>
    <dsp:sp modelId="{BF3B8DD7-1031-4339-8209-F33D5A22164A}">
      <dsp:nvSpPr>
        <dsp:cNvPr id="0" name=""/>
        <dsp:cNvSpPr/>
      </dsp:nvSpPr>
      <dsp:spPr>
        <a:xfrm>
          <a:off x="3382089" y="2100976"/>
          <a:ext cx="873123" cy="369698"/>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b="1" kern="1200" dirty="0"/>
            <a:t>ITALIAN SPACE ACENCY</a:t>
          </a:r>
        </a:p>
      </dsp:txBody>
      <dsp:txXfrm>
        <a:off x="3382089" y="2100976"/>
        <a:ext cx="873123" cy="369698"/>
      </dsp:txXfrm>
    </dsp:sp>
    <dsp:sp modelId="{AA107B26-ADF1-4428-B508-C750F0410B75}">
      <dsp:nvSpPr>
        <dsp:cNvPr id="0" name=""/>
        <dsp:cNvSpPr/>
      </dsp:nvSpPr>
      <dsp:spPr>
        <a:xfrm>
          <a:off x="4670569" y="1051033"/>
          <a:ext cx="739396" cy="369698"/>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b="1" kern="1200" dirty="0"/>
            <a:t>CREATEC</a:t>
          </a:r>
        </a:p>
        <a:p>
          <a:pPr marL="0" lvl="0" indent="0" algn="ctr" defTabSz="400050">
            <a:lnSpc>
              <a:spcPct val="90000"/>
            </a:lnSpc>
            <a:spcBef>
              <a:spcPct val="0"/>
            </a:spcBef>
            <a:spcAft>
              <a:spcPct val="35000"/>
            </a:spcAft>
            <a:buNone/>
          </a:pPr>
          <a:r>
            <a:rPr lang="en-GB" sz="900" b="1" kern="1200" dirty="0"/>
            <a:t>(SMEs)</a:t>
          </a:r>
        </a:p>
      </dsp:txBody>
      <dsp:txXfrm>
        <a:off x="4670569" y="1051033"/>
        <a:ext cx="739396" cy="369698"/>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E9FB54-5165-4129-A2CC-9ED2DD56F164}" type="datetimeFigureOut">
              <a:rPr lang="it-IT" smtClean="0"/>
              <a:t>28/09/2023</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5597C4B-6A95-454E-B0D2-69C8417FA9D7}" type="slidenum">
              <a:rPr lang="it-IT" smtClean="0"/>
              <a:t>‹N›</a:t>
            </a:fld>
            <a:endParaRPr lang="it-IT"/>
          </a:p>
        </p:txBody>
      </p:sp>
    </p:spTree>
    <p:extLst>
      <p:ext uri="{BB962C8B-B14F-4D97-AF65-F5344CB8AC3E}">
        <p14:creationId xmlns:p14="http://schemas.microsoft.com/office/powerpoint/2010/main" val="3131352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TeRN </a:t>
            </a:r>
            <a:r>
              <a:rPr lang="it-IT" dirty="0" err="1"/>
              <a:t>Consortium</a:t>
            </a:r>
            <a:r>
              <a:rPr lang="it-IT" baseline="0" dirty="0"/>
              <a:t> </a:t>
            </a:r>
            <a:r>
              <a:rPr lang="it-IT" baseline="0" dirty="0" err="1"/>
              <a:t>is</a:t>
            </a:r>
            <a:r>
              <a:rPr lang="it-IT" baseline="0" dirty="0"/>
              <a:t> the Basilicata Earth </a:t>
            </a:r>
            <a:r>
              <a:rPr lang="it-IT" baseline="0" dirty="0" err="1"/>
              <a:t>Observation</a:t>
            </a:r>
            <a:r>
              <a:rPr lang="it-IT" baseline="0" dirty="0"/>
              <a:t> Cluster. </a:t>
            </a:r>
            <a:r>
              <a:rPr lang="it-IT" baseline="0" dirty="0" err="1"/>
              <a:t>It</a:t>
            </a:r>
            <a:r>
              <a:rPr lang="it-IT" baseline="0" dirty="0"/>
              <a:t> </a:t>
            </a:r>
            <a:r>
              <a:rPr lang="it-IT" baseline="0" dirty="0" err="1"/>
              <a:t>brings</a:t>
            </a:r>
            <a:r>
              <a:rPr lang="it-IT" baseline="0" dirty="0"/>
              <a:t> </a:t>
            </a:r>
            <a:r>
              <a:rPr lang="it-IT" baseline="0" dirty="0" err="1"/>
              <a:t>toghether</a:t>
            </a:r>
            <a:r>
              <a:rPr lang="it-IT" baseline="0" dirty="0"/>
              <a:t> the </a:t>
            </a:r>
            <a:r>
              <a:rPr lang="it-IT" baseline="0" dirty="0" err="1"/>
              <a:t>University</a:t>
            </a:r>
            <a:r>
              <a:rPr lang="it-IT" baseline="0" dirty="0"/>
              <a:t>, </a:t>
            </a:r>
            <a:r>
              <a:rPr lang="it-IT" baseline="0" dirty="0" err="1"/>
              <a:t>research</a:t>
            </a:r>
            <a:r>
              <a:rPr lang="it-IT" baseline="0" dirty="0"/>
              <a:t> centres, big and small </a:t>
            </a:r>
            <a:r>
              <a:rPr lang="it-IT" baseline="0" dirty="0" err="1"/>
              <a:t>enterprises</a:t>
            </a:r>
            <a:r>
              <a:rPr lang="it-IT" baseline="0" dirty="0"/>
              <a:t>. </a:t>
            </a:r>
            <a:r>
              <a:rPr lang="it-IT" baseline="0" dirty="0" err="1"/>
              <a:t>All</a:t>
            </a:r>
            <a:r>
              <a:rPr lang="it-IT" baseline="0" dirty="0"/>
              <a:t> of </a:t>
            </a:r>
            <a:r>
              <a:rPr lang="it-IT" baseline="0" dirty="0" err="1"/>
              <a:t>them</a:t>
            </a:r>
            <a:r>
              <a:rPr lang="it-IT" baseline="0" dirty="0"/>
              <a:t> </a:t>
            </a:r>
            <a:r>
              <a:rPr lang="it-IT" baseline="0" dirty="0" err="1"/>
              <a:t>have</a:t>
            </a:r>
            <a:r>
              <a:rPr lang="it-IT" baseline="0" dirty="0"/>
              <a:t> </a:t>
            </a:r>
            <a:r>
              <a:rPr lang="it-IT" baseline="0" dirty="0" err="1"/>
              <a:t>gained</a:t>
            </a:r>
            <a:r>
              <a:rPr lang="it-IT" baseline="0" dirty="0"/>
              <a:t> </a:t>
            </a:r>
            <a:r>
              <a:rPr lang="it-IT" baseline="0" dirty="0" err="1"/>
              <a:t>experience</a:t>
            </a:r>
            <a:r>
              <a:rPr lang="it-IT" baseline="0" dirty="0"/>
              <a:t> in the </a:t>
            </a:r>
            <a:r>
              <a:rPr lang="it-IT" baseline="0" dirty="0" err="1"/>
              <a:t>earth</a:t>
            </a:r>
            <a:r>
              <a:rPr lang="it-IT" baseline="0" dirty="0"/>
              <a:t> </a:t>
            </a:r>
            <a:r>
              <a:rPr lang="it-IT" baseline="0" dirty="0" err="1"/>
              <a:t>observation</a:t>
            </a:r>
            <a:r>
              <a:rPr lang="it-IT" baseline="0" dirty="0"/>
              <a:t> </a:t>
            </a:r>
            <a:r>
              <a:rPr lang="it-IT" baseline="0" dirty="0" err="1"/>
              <a:t>field</a:t>
            </a:r>
            <a:r>
              <a:rPr lang="it-IT" baseline="0" dirty="0"/>
              <a:t> or in the ICT </a:t>
            </a:r>
            <a:r>
              <a:rPr lang="it-IT" baseline="0" dirty="0" err="1"/>
              <a:t>sector</a:t>
            </a:r>
            <a:r>
              <a:rPr lang="it-IT" baseline="0" dirty="0"/>
              <a:t>, </a:t>
            </a:r>
            <a:r>
              <a:rPr lang="it-IT" baseline="0" dirty="0" err="1"/>
              <a:t>both</a:t>
            </a:r>
            <a:r>
              <a:rPr lang="it-IT" baseline="0" dirty="0"/>
              <a:t> in </a:t>
            </a:r>
            <a:r>
              <a:rPr lang="it-IT" baseline="0" dirty="0" err="1"/>
              <a:t>research</a:t>
            </a:r>
            <a:r>
              <a:rPr lang="it-IT" baseline="0" dirty="0"/>
              <a:t> and business. Basilicata </a:t>
            </a:r>
            <a:r>
              <a:rPr lang="it-IT" baseline="0" dirty="0" err="1"/>
              <a:t>is</a:t>
            </a:r>
            <a:r>
              <a:rPr lang="it-IT" baseline="0" dirty="0"/>
              <a:t> a small </a:t>
            </a:r>
            <a:r>
              <a:rPr lang="it-IT" baseline="0" dirty="0" err="1"/>
              <a:t>region</a:t>
            </a:r>
            <a:r>
              <a:rPr lang="it-IT" baseline="0" dirty="0"/>
              <a:t> in the South of </a:t>
            </a:r>
            <a:r>
              <a:rPr lang="it-IT" baseline="0" dirty="0" err="1"/>
              <a:t>Italy</a:t>
            </a:r>
            <a:r>
              <a:rPr lang="it-IT" baseline="0" dirty="0"/>
              <a:t>.</a:t>
            </a:r>
            <a:endParaRPr lang="it-IT" dirty="0"/>
          </a:p>
        </p:txBody>
      </p:sp>
      <p:sp>
        <p:nvSpPr>
          <p:cNvPr id="4" name="Segnaposto numero diapositiva 3"/>
          <p:cNvSpPr>
            <a:spLocks noGrp="1"/>
          </p:cNvSpPr>
          <p:nvPr>
            <p:ph type="sldNum" sz="quarter" idx="10"/>
          </p:nvPr>
        </p:nvSpPr>
        <p:spPr/>
        <p:txBody>
          <a:bodyPr/>
          <a:lstStyle/>
          <a:p>
            <a:fld id="{D5597C4B-6A95-454E-B0D2-69C8417FA9D7}" type="slidenum">
              <a:rPr lang="it-IT" smtClean="0"/>
              <a:t>1</a:t>
            </a:fld>
            <a:endParaRPr lang="it-IT"/>
          </a:p>
        </p:txBody>
      </p:sp>
    </p:spTree>
    <p:extLst>
      <p:ext uri="{BB962C8B-B14F-4D97-AF65-F5344CB8AC3E}">
        <p14:creationId xmlns:p14="http://schemas.microsoft.com/office/powerpoint/2010/main" val="14239709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DB54960-ECF5-4732-AD7E-D041B06CB2DC}" type="slidenum">
              <a:rPr lang="it-IT" smtClean="0"/>
              <a:t>27</a:t>
            </a:fld>
            <a:endParaRPr lang="it-IT"/>
          </a:p>
        </p:txBody>
      </p:sp>
    </p:spTree>
    <p:extLst>
      <p:ext uri="{BB962C8B-B14F-4D97-AF65-F5344CB8AC3E}">
        <p14:creationId xmlns:p14="http://schemas.microsoft.com/office/powerpoint/2010/main" val="4200708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D5597C4B-6A95-454E-B0D2-69C8417FA9D7}" type="slidenum">
              <a:rPr lang="it-IT" smtClean="0"/>
              <a:t>5</a:t>
            </a:fld>
            <a:endParaRPr lang="it-IT"/>
          </a:p>
        </p:txBody>
      </p:sp>
    </p:spTree>
    <p:extLst>
      <p:ext uri="{BB962C8B-B14F-4D97-AF65-F5344CB8AC3E}">
        <p14:creationId xmlns:p14="http://schemas.microsoft.com/office/powerpoint/2010/main" val="3148038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it-IT" dirty="0"/>
          </a:p>
        </p:txBody>
      </p:sp>
      <p:sp>
        <p:nvSpPr>
          <p:cNvPr id="4" name="Segnaposto numero diapositiva 3"/>
          <p:cNvSpPr>
            <a:spLocks noGrp="1"/>
          </p:cNvSpPr>
          <p:nvPr>
            <p:ph type="sldNum" sz="quarter" idx="10"/>
          </p:nvPr>
        </p:nvSpPr>
        <p:spPr/>
        <p:txBody>
          <a:bodyPr/>
          <a:lstStyle/>
          <a:p>
            <a:fld id="{D5597C4B-6A95-454E-B0D2-69C8417FA9D7}" type="slidenum">
              <a:rPr lang="it-IT" smtClean="0"/>
              <a:t>8</a:t>
            </a:fld>
            <a:endParaRPr lang="it-IT"/>
          </a:p>
        </p:txBody>
      </p:sp>
    </p:spTree>
    <p:extLst>
      <p:ext uri="{BB962C8B-B14F-4D97-AF65-F5344CB8AC3E}">
        <p14:creationId xmlns:p14="http://schemas.microsoft.com/office/powerpoint/2010/main" val="3623814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following slides describe</a:t>
            </a:r>
            <a:r>
              <a:rPr lang="en-GB" sz="1200" kern="1200" baseline="0" dirty="0">
                <a:solidFill>
                  <a:schemeClr val="tx1"/>
                </a:solidFill>
                <a:effectLst/>
                <a:latin typeface="+mn-lt"/>
                <a:ea typeface="+mn-ea"/>
                <a:cs typeface="+mn-cs"/>
              </a:rPr>
              <a:t> the services and the products which TeRN partners can offer.</a:t>
            </a:r>
            <a:endParaRPr lang="it-IT" dirty="0"/>
          </a:p>
        </p:txBody>
      </p:sp>
      <p:sp>
        <p:nvSpPr>
          <p:cNvPr id="4" name="Segnaposto numero diapositiva 3"/>
          <p:cNvSpPr>
            <a:spLocks noGrp="1"/>
          </p:cNvSpPr>
          <p:nvPr>
            <p:ph type="sldNum" sz="quarter" idx="10"/>
          </p:nvPr>
        </p:nvSpPr>
        <p:spPr/>
        <p:txBody>
          <a:bodyPr/>
          <a:lstStyle/>
          <a:p>
            <a:fld id="{D5597C4B-6A95-454E-B0D2-69C8417FA9D7}" type="slidenum">
              <a:rPr lang="it-IT" smtClean="0"/>
              <a:t>15</a:t>
            </a:fld>
            <a:endParaRPr lang="it-IT"/>
          </a:p>
        </p:txBody>
      </p:sp>
    </p:spTree>
    <p:extLst>
      <p:ext uri="{BB962C8B-B14F-4D97-AF65-F5344CB8AC3E}">
        <p14:creationId xmlns:p14="http://schemas.microsoft.com/office/powerpoint/2010/main" val="3623814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Using</a:t>
            </a:r>
            <a:r>
              <a:rPr lang="it-IT" baseline="0" dirty="0"/>
              <a:t> an innovative </a:t>
            </a:r>
            <a:r>
              <a:rPr lang="it-IT" baseline="0" dirty="0" err="1"/>
              <a:t>methodology</a:t>
            </a:r>
            <a:r>
              <a:rPr lang="it-IT" baseline="0" dirty="0"/>
              <a:t> (RST, </a:t>
            </a:r>
            <a:r>
              <a:rPr lang="it-IT" baseline="0" dirty="0" err="1"/>
              <a:t>tramutoli</a:t>
            </a:r>
            <a:r>
              <a:rPr lang="it-IT" baseline="0" dirty="0"/>
              <a:t>), </a:t>
            </a:r>
            <a:r>
              <a:rPr lang="it-IT" baseline="0" dirty="0" err="1"/>
              <a:t>it</a:t>
            </a:r>
            <a:r>
              <a:rPr lang="it-IT" baseline="0" dirty="0"/>
              <a:t> </a:t>
            </a:r>
            <a:r>
              <a:rPr lang="it-IT" baseline="0" dirty="0" err="1"/>
              <a:t>is</a:t>
            </a:r>
            <a:r>
              <a:rPr lang="it-IT" baseline="0" dirty="0"/>
              <a:t> </a:t>
            </a:r>
            <a:r>
              <a:rPr lang="it-IT" baseline="0" dirty="0" err="1"/>
              <a:t>possible</a:t>
            </a:r>
            <a:r>
              <a:rPr lang="it-IT" baseline="0" dirty="0"/>
              <a:t> to </a:t>
            </a:r>
            <a:r>
              <a:rPr lang="it-IT" baseline="0" dirty="0" err="1"/>
              <a:t>detect</a:t>
            </a:r>
            <a:r>
              <a:rPr lang="it-IT" baseline="0" dirty="0"/>
              <a:t> </a:t>
            </a:r>
            <a:r>
              <a:rPr lang="it-IT" baseline="0" dirty="0" err="1"/>
              <a:t>thermal</a:t>
            </a:r>
            <a:r>
              <a:rPr lang="it-IT" baseline="0" dirty="0"/>
              <a:t> </a:t>
            </a:r>
            <a:r>
              <a:rPr lang="it-IT" baseline="0" dirty="0" err="1"/>
              <a:t>anomalities</a:t>
            </a:r>
            <a:r>
              <a:rPr lang="it-IT" baseline="0" dirty="0"/>
              <a:t> </a:t>
            </a:r>
            <a:r>
              <a:rPr lang="it-IT" baseline="0" dirty="0" err="1"/>
              <a:t>related</a:t>
            </a:r>
            <a:r>
              <a:rPr lang="it-IT" baseline="0" dirty="0"/>
              <a:t> to </a:t>
            </a:r>
            <a:r>
              <a:rPr lang="it-IT" baseline="0" dirty="0" err="1"/>
              <a:t>fires</a:t>
            </a:r>
            <a:r>
              <a:rPr lang="it-IT" baseline="0" dirty="0"/>
              <a:t>, with </a:t>
            </a:r>
            <a:r>
              <a:rPr lang="it-IT" baseline="0" dirty="0" err="1"/>
              <a:t>particular</a:t>
            </a:r>
            <a:r>
              <a:rPr lang="it-IT" baseline="0" dirty="0"/>
              <a:t> </a:t>
            </a:r>
            <a:r>
              <a:rPr lang="it-IT" baseline="0" dirty="0" err="1"/>
              <a:t>attention</a:t>
            </a:r>
            <a:r>
              <a:rPr lang="it-IT" baseline="0" dirty="0"/>
              <a:t> on small </a:t>
            </a:r>
            <a:r>
              <a:rPr lang="it-IT" baseline="0" dirty="0" err="1"/>
              <a:t>events</a:t>
            </a:r>
            <a:r>
              <a:rPr lang="it-IT" baseline="0" dirty="0"/>
              <a:t> (</a:t>
            </a:r>
            <a:r>
              <a:rPr lang="it-IT" baseline="0" dirty="0" err="1"/>
              <a:t>beginning</a:t>
            </a:r>
            <a:r>
              <a:rPr lang="it-IT" baseline="0" dirty="0"/>
              <a:t> </a:t>
            </a:r>
            <a:r>
              <a:rPr lang="it-IT" baseline="0" dirty="0" err="1"/>
              <a:t>phase</a:t>
            </a:r>
            <a:r>
              <a:rPr lang="it-IT" baseline="0" dirty="0"/>
              <a:t>). With </a:t>
            </a:r>
            <a:r>
              <a:rPr lang="it-IT" baseline="0" dirty="0" err="1"/>
              <a:t>this</a:t>
            </a:r>
            <a:r>
              <a:rPr lang="it-IT" baseline="0" dirty="0"/>
              <a:t> </a:t>
            </a:r>
            <a:r>
              <a:rPr lang="it-IT" baseline="0" dirty="0" err="1"/>
              <a:t>technique</a:t>
            </a:r>
            <a:r>
              <a:rPr lang="it-IT" baseline="0" dirty="0"/>
              <a:t> </a:t>
            </a:r>
            <a:r>
              <a:rPr lang="it-IT" baseline="0" dirty="0" err="1"/>
              <a:t>it</a:t>
            </a:r>
            <a:r>
              <a:rPr lang="it-IT" baseline="0" dirty="0"/>
              <a:t> </a:t>
            </a:r>
            <a:r>
              <a:rPr lang="it-IT" baseline="0" dirty="0" err="1"/>
              <a:t>is</a:t>
            </a:r>
            <a:r>
              <a:rPr lang="it-IT" baseline="0" dirty="0"/>
              <a:t> </a:t>
            </a:r>
            <a:r>
              <a:rPr lang="it-IT" baseline="0" dirty="0" err="1"/>
              <a:t>possible</a:t>
            </a:r>
            <a:r>
              <a:rPr lang="it-IT" baseline="0" dirty="0"/>
              <a:t> to </a:t>
            </a:r>
            <a:r>
              <a:rPr lang="it-IT" baseline="0" dirty="0" err="1"/>
              <a:t>assure</a:t>
            </a:r>
            <a:r>
              <a:rPr lang="it-IT" baseline="0" dirty="0"/>
              <a:t> a quasi-</a:t>
            </a:r>
            <a:r>
              <a:rPr lang="it-IT" baseline="0" dirty="0" err="1"/>
              <a:t>continuous</a:t>
            </a:r>
            <a:r>
              <a:rPr lang="it-IT" baseline="0" dirty="0"/>
              <a:t> </a:t>
            </a:r>
            <a:r>
              <a:rPr lang="it-IT" baseline="0" dirty="0" err="1"/>
              <a:t>monitoring</a:t>
            </a:r>
            <a:r>
              <a:rPr lang="it-IT" baseline="0" dirty="0"/>
              <a:t> of big </a:t>
            </a:r>
            <a:r>
              <a:rPr lang="it-IT" baseline="0" dirty="0" err="1"/>
              <a:t>areas</a:t>
            </a:r>
            <a:r>
              <a:rPr lang="it-IT" baseline="0" dirty="0"/>
              <a:t>.</a:t>
            </a:r>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597C4B-6A95-454E-B0D2-69C8417FA9D7}"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4705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D5597C4B-6A95-454E-B0D2-69C8417FA9D7}" type="slidenum">
              <a:rPr lang="it-IT" smtClean="0"/>
              <a:t>19</a:t>
            </a:fld>
            <a:endParaRPr lang="it-IT"/>
          </a:p>
        </p:txBody>
      </p:sp>
    </p:spTree>
    <p:extLst>
      <p:ext uri="{BB962C8B-B14F-4D97-AF65-F5344CB8AC3E}">
        <p14:creationId xmlns:p14="http://schemas.microsoft.com/office/powerpoint/2010/main" val="2005305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We</a:t>
            </a:r>
            <a:r>
              <a:rPr lang="it-IT" baseline="0" dirty="0"/>
              <a:t> </a:t>
            </a:r>
            <a:r>
              <a:rPr lang="it-IT" baseline="0" dirty="0" err="1"/>
              <a:t>detect</a:t>
            </a:r>
            <a:r>
              <a:rPr lang="it-IT" baseline="0" dirty="0"/>
              <a:t> </a:t>
            </a:r>
            <a:r>
              <a:rPr lang="it-IT" baseline="0" dirty="0" err="1"/>
              <a:t>volcanic</a:t>
            </a:r>
            <a:r>
              <a:rPr lang="it-IT" baseline="0" dirty="0"/>
              <a:t> </a:t>
            </a:r>
            <a:r>
              <a:rPr lang="it-IT" baseline="0" dirty="0" err="1"/>
              <a:t>hotspots</a:t>
            </a:r>
            <a:r>
              <a:rPr lang="it-IT" baseline="0" dirty="0"/>
              <a:t> </a:t>
            </a:r>
            <a:r>
              <a:rPr lang="it-IT" baseline="0" dirty="0" err="1"/>
              <a:t>near</a:t>
            </a:r>
            <a:r>
              <a:rPr lang="it-IT" baseline="0" dirty="0"/>
              <a:t> </a:t>
            </a:r>
            <a:r>
              <a:rPr lang="it-IT" baseline="0" dirty="0" err="1"/>
              <a:t>real</a:t>
            </a:r>
            <a:r>
              <a:rPr lang="it-IT" baseline="0" dirty="0"/>
              <a:t> time, to mitigate </a:t>
            </a:r>
            <a:r>
              <a:rPr lang="it-IT" baseline="0" dirty="0" err="1"/>
              <a:t>risks</a:t>
            </a:r>
            <a:r>
              <a:rPr lang="it-IT" baseline="0" dirty="0"/>
              <a:t> </a:t>
            </a:r>
            <a:r>
              <a:rPr lang="it-IT" baseline="0" dirty="0" err="1"/>
              <a:t>associated</a:t>
            </a:r>
            <a:r>
              <a:rPr lang="it-IT" baseline="0" dirty="0"/>
              <a:t> with </a:t>
            </a:r>
            <a:r>
              <a:rPr lang="it-IT" baseline="0" dirty="0" err="1"/>
              <a:t>volcanic</a:t>
            </a:r>
            <a:r>
              <a:rPr lang="it-IT" baseline="0" dirty="0"/>
              <a:t> </a:t>
            </a:r>
            <a:r>
              <a:rPr lang="it-IT" baseline="0" dirty="0" err="1"/>
              <a:t>phenomena</a:t>
            </a:r>
            <a:r>
              <a:rPr lang="it-IT" baseline="0" dirty="0"/>
              <a:t>, </a:t>
            </a:r>
            <a:r>
              <a:rPr lang="it-IT" baseline="0" dirty="0" err="1"/>
              <a:t>such</a:t>
            </a:r>
            <a:r>
              <a:rPr lang="it-IT" baseline="0" dirty="0"/>
              <a:t> </a:t>
            </a:r>
            <a:r>
              <a:rPr lang="it-IT" baseline="0" dirty="0" err="1"/>
              <a:t>as</a:t>
            </a:r>
            <a:r>
              <a:rPr lang="it-IT" baseline="0" dirty="0"/>
              <a:t> lava </a:t>
            </a:r>
            <a:r>
              <a:rPr lang="it-IT" baseline="0" dirty="0" err="1"/>
              <a:t>flows</a:t>
            </a:r>
            <a:r>
              <a:rPr lang="it-IT" baseline="0" dirty="0"/>
              <a:t>, hot gas </a:t>
            </a:r>
            <a:r>
              <a:rPr lang="it-IT" baseline="0" dirty="0" err="1"/>
              <a:t>emission</a:t>
            </a:r>
            <a:r>
              <a:rPr lang="it-IT" baseline="0" dirty="0"/>
              <a:t>, </a:t>
            </a:r>
            <a:r>
              <a:rPr lang="it-IT" baseline="0" dirty="0" err="1"/>
              <a:t>tracking</a:t>
            </a:r>
            <a:r>
              <a:rPr lang="it-IT" baseline="0" dirty="0"/>
              <a:t> </a:t>
            </a:r>
            <a:r>
              <a:rPr lang="it-IT" baseline="0" dirty="0" err="1"/>
              <a:t>volcanic</a:t>
            </a:r>
            <a:r>
              <a:rPr lang="it-IT" baseline="0" dirty="0"/>
              <a:t> </a:t>
            </a:r>
            <a:r>
              <a:rPr lang="it-IT" baseline="0" dirty="0" err="1"/>
              <a:t>ash</a:t>
            </a:r>
            <a:r>
              <a:rPr lang="it-IT" baseline="0" dirty="0"/>
              <a:t> </a:t>
            </a:r>
            <a:r>
              <a:rPr lang="it-IT" baseline="0" dirty="0" err="1"/>
              <a:t>clouds</a:t>
            </a:r>
            <a:r>
              <a:rPr lang="it-IT" baseline="0" dirty="0"/>
              <a:t>.</a:t>
            </a:r>
            <a:endParaRPr lang="it-IT" dirty="0"/>
          </a:p>
        </p:txBody>
      </p:sp>
      <p:sp>
        <p:nvSpPr>
          <p:cNvPr id="4" name="Segnaposto numero diapositiva 3"/>
          <p:cNvSpPr>
            <a:spLocks noGrp="1"/>
          </p:cNvSpPr>
          <p:nvPr>
            <p:ph type="sldNum" sz="quarter" idx="10"/>
          </p:nvPr>
        </p:nvSpPr>
        <p:spPr/>
        <p:txBody>
          <a:bodyPr/>
          <a:lstStyle/>
          <a:p>
            <a:fld id="{D5597C4B-6A95-454E-B0D2-69C8417FA9D7}" type="slidenum">
              <a:rPr lang="it-IT" smtClean="0"/>
              <a:t>23</a:t>
            </a:fld>
            <a:endParaRPr lang="it-IT"/>
          </a:p>
        </p:txBody>
      </p:sp>
    </p:spTree>
    <p:extLst>
      <p:ext uri="{BB962C8B-B14F-4D97-AF65-F5344CB8AC3E}">
        <p14:creationId xmlns:p14="http://schemas.microsoft.com/office/powerpoint/2010/main" val="379950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CNR IMAA</a:t>
            </a:r>
            <a:r>
              <a:rPr lang="en-US" baseline="0" dirty="0"/>
              <a:t> also participated in ACTRIS project.</a:t>
            </a:r>
            <a:endParaRPr lang="en-US" dirty="0"/>
          </a:p>
          <a:p>
            <a:endParaRPr lang="en-US" dirty="0"/>
          </a:p>
          <a:p>
            <a:r>
              <a:rPr lang="en-US" dirty="0"/>
              <a:t>ACTRIS (Aerosols, Clouds, and Trace gases Research </a:t>
            </a:r>
            <a:r>
              <a:rPr lang="en-US" dirty="0" err="1"/>
              <a:t>InfraStructure</a:t>
            </a:r>
            <a:r>
              <a:rPr lang="en-US" dirty="0"/>
              <a:t> Network) is a European Project aiming at integrating European ground-based stations equipped with advanced atmospheric probing instrumentation for aerosols, clouds, and short-lived gas-phase species. ACTRIS will have the essential role to support building of new knowledge as well as policy issues on climate change, air quality, and long-range transport of pollutants.</a:t>
            </a:r>
          </a:p>
        </p:txBody>
      </p:sp>
      <p:sp>
        <p:nvSpPr>
          <p:cNvPr id="4" name="Segnaposto numero diapositiva 3"/>
          <p:cNvSpPr>
            <a:spLocks noGrp="1"/>
          </p:cNvSpPr>
          <p:nvPr>
            <p:ph type="sldNum" sz="quarter" idx="10"/>
          </p:nvPr>
        </p:nvSpPr>
        <p:spPr/>
        <p:txBody>
          <a:bodyPr/>
          <a:lstStyle/>
          <a:p>
            <a:fld id="{D5597C4B-6A95-454E-B0D2-69C8417FA9D7}" type="slidenum">
              <a:rPr lang="it-IT" smtClean="0"/>
              <a:t>24</a:t>
            </a:fld>
            <a:endParaRPr lang="it-IT"/>
          </a:p>
        </p:txBody>
      </p:sp>
    </p:spTree>
    <p:extLst>
      <p:ext uri="{BB962C8B-B14F-4D97-AF65-F5344CB8AC3E}">
        <p14:creationId xmlns:p14="http://schemas.microsoft.com/office/powerpoint/2010/main" val="1409706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defTabSz="914042">
              <a:defRPr/>
            </a:pPr>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54960-ECF5-4732-AD7E-D041B06CB2DC}" type="slidenum">
              <a:rPr kumimoji="0" lang="it-IT"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it-IT"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5034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8" name="Immagine 17">
            <a:extLst>
              <a:ext uri="{FF2B5EF4-FFF2-40B4-BE49-F238E27FC236}">
                <a16:creationId xmlns:a16="http://schemas.microsoft.com/office/drawing/2014/main" id="{3199727A-CB27-4FDD-A3C8-FA7ADB7031E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3788"/>
          <a:stretch/>
        </p:blipFill>
        <p:spPr>
          <a:xfrm>
            <a:off x="13631" y="-6359"/>
            <a:ext cx="9300387" cy="6864359"/>
          </a:xfrm>
          <a:prstGeom prst="rect">
            <a:avLst/>
          </a:prstGeom>
        </p:spPr>
      </p:pic>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8FC4355-02A0-4EFF-8000-294DD7EFE5BD}" type="datetimeFigureOut">
              <a:rPr lang="en-GB" smtClean="0"/>
              <a:t>28/09/2023</a:t>
            </a:fld>
            <a:endParaRPr lang="en-GB"/>
          </a:p>
        </p:txBody>
      </p:sp>
      <p:sp>
        <p:nvSpPr>
          <p:cNvPr id="5" name="Footer Placeholder 4"/>
          <p:cNvSpPr>
            <a:spLocks noGrp="1"/>
          </p:cNvSpPr>
          <p:nvPr>
            <p:ph type="ftr" sz="quarter" idx="11"/>
          </p:nvPr>
        </p:nvSpPr>
        <p:spPr>
          <a:xfrm>
            <a:off x="3188568" y="6448251"/>
            <a:ext cx="2895600" cy="365125"/>
          </a:xfrm>
        </p:spPr>
        <p:txBody>
          <a:bodyPr/>
          <a:lstStyle>
            <a:lvl1pPr>
              <a:defRPr sz="1400" b="1"/>
            </a:lvl1pPr>
          </a:lstStyle>
          <a:p>
            <a:r>
              <a:rPr lang="en-GB" dirty="0"/>
              <a:t>www.tern.it</a:t>
            </a:r>
          </a:p>
        </p:txBody>
      </p:sp>
      <p:sp>
        <p:nvSpPr>
          <p:cNvPr id="6" name="Slide Number Placeholder 5"/>
          <p:cNvSpPr>
            <a:spLocks noGrp="1"/>
          </p:cNvSpPr>
          <p:nvPr>
            <p:ph type="sldNum" sz="quarter" idx="12"/>
          </p:nvPr>
        </p:nvSpPr>
        <p:spPr>
          <a:xfrm>
            <a:off x="6553200" y="6453336"/>
            <a:ext cx="2133600" cy="365125"/>
          </a:xfrm>
        </p:spPr>
        <p:txBody>
          <a:bodyPr/>
          <a:lstStyle/>
          <a:p>
            <a:fld id="{CD65D8F5-F5D5-4379-A419-BE9A174F788A}" type="slidenum">
              <a:rPr lang="en-GB" smtClean="0"/>
              <a:t>‹N›</a:t>
            </a:fld>
            <a:endParaRPr lang="en-GB"/>
          </a:p>
        </p:txBody>
      </p:sp>
      <p:sp>
        <p:nvSpPr>
          <p:cNvPr id="10" name="Rettangolo 9"/>
          <p:cNvSpPr/>
          <p:nvPr userDrawn="1"/>
        </p:nvSpPr>
        <p:spPr>
          <a:xfrm>
            <a:off x="19731" y="1124744"/>
            <a:ext cx="9289032" cy="52970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Titolo 10"/>
          <p:cNvSpPr>
            <a:spLocks noGrp="1"/>
          </p:cNvSpPr>
          <p:nvPr>
            <p:ph type="title"/>
          </p:nvPr>
        </p:nvSpPr>
        <p:spPr>
          <a:xfrm>
            <a:off x="4788024" y="111299"/>
            <a:ext cx="4392487" cy="771352"/>
          </a:xfrm>
        </p:spPr>
        <p:txBody>
          <a:bodyPr>
            <a:noAutofit/>
          </a:bodyPr>
          <a:lstStyle>
            <a:lvl1pPr>
              <a:defRPr sz="3000" b="1">
                <a:solidFill>
                  <a:schemeClr val="bg1"/>
                </a:solidFill>
                <a:latin typeface="Eurostile"/>
              </a:defRPr>
            </a:lvl1pPr>
          </a:lstStyle>
          <a:p>
            <a:endParaRPr lang="it-IT" dirty="0"/>
          </a:p>
        </p:txBody>
      </p:sp>
      <p:pic>
        <p:nvPicPr>
          <p:cNvPr id="21" name="Picture 1" descr="TeRN_quadri_bleu_1">
            <a:extLst>
              <a:ext uri="{FF2B5EF4-FFF2-40B4-BE49-F238E27FC236}">
                <a16:creationId xmlns:a16="http://schemas.microsoft.com/office/drawing/2014/main" id="{F8DA254F-2003-4469-A074-609377526560}"/>
              </a:ext>
            </a:extLst>
          </p:cNvPr>
          <p:cNvPicPr>
            <a:picLocks noChangeAspect="1" noChangeArrowheads="1"/>
          </p:cNvPicPr>
          <p:nvPr userDrawn="1"/>
        </p:nvPicPr>
        <p:blipFill>
          <a:blip r:embed="rId3" cstate="screen"/>
          <a:srcRect/>
          <a:stretch>
            <a:fillRect/>
          </a:stretch>
        </p:blipFill>
        <p:spPr bwMode="auto">
          <a:xfrm>
            <a:off x="20217" y="6448251"/>
            <a:ext cx="418727" cy="396599"/>
          </a:xfrm>
          <a:prstGeom prst="rect">
            <a:avLst/>
          </a:prstGeom>
          <a:ln>
            <a:noFill/>
          </a:ln>
          <a:effectLst>
            <a:outerShdw blurRad="292100" dist="139700" dir="2700000" algn="tl" rotWithShape="0">
              <a:srgbClr val="333333">
                <a:alpha val="65000"/>
              </a:srgbClr>
            </a:outerShdw>
          </a:effectLst>
        </p:spPr>
      </p:pic>
      <p:sp>
        <p:nvSpPr>
          <p:cNvPr id="19" name="CasellaDiTesto 18">
            <a:extLst>
              <a:ext uri="{FF2B5EF4-FFF2-40B4-BE49-F238E27FC236}">
                <a16:creationId xmlns:a16="http://schemas.microsoft.com/office/drawing/2014/main" id="{B02C471F-FD7D-41F0-96D7-4E089AD08A4A}"/>
              </a:ext>
            </a:extLst>
          </p:cNvPr>
          <p:cNvSpPr txBox="1"/>
          <p:nvPr userDrawn="1"/>
        </p:nvSpPr>
        <p:spPr>
          <a:xfrm>
            <a:off x="539552" y="6538912"/>
            <a:ext cx="1296144" cy="246221"/>
          </a:xfrm>
          <a:prstGeom prst="rect">
            <a:avLst/>
          </a:prstGeom>
          <a:noFill/>
        </p:spPr>
        <p:txBody>
          <a:bodyPr wrap="square" rtlCol="0">
            <a:spAutoFit/>
          </a:bodyPr>
          <a:lstStyle/>
          <a:p>
            <a:r>
              <a:rPr lang="it-IT" sz="1000" dirty="0">
                <a:solidFill>
                  <a:schemeClr val="bg1"/>
                </a:solidFill>
              </a:rPr>
              <a:t>www.tern.it</a:t>
            </a:r>
          </a:p>
        </p:txBody>
      </p:sp>
    </p:spTree>
    <p:extLst>
      <p:ext uri="{BB962C8B-B14F-4D97-AF65-F5344CB8AC3E}">
        <p14:creationId xmlns:p14="http://schemas.microsoft.com/office/powerpoint/2010/main" val="889085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8FC4355-02A0-4EFF-8000-294DD7EFE5BD}" type="datetimeFigureOut">
              <a:rPr lang="en-GB" smtClean="0"/>
              <a:t>28/09/2023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65D8F5-F5D5-4379-A419-BE9A174F788A}" type="slidenum">
              <a:rPr lang="en-GB" smtClean="0"/>
              <a:t>‹N›</a:t>
            </a:fld>
            <a:endParaRPr lang="en-GB"/>
          </a:p>
        </p:txBody>
      </p:sp>
    </p:spTree>
    <p:extLst>
      <p:ext uri="{BB962C8B-B14F-4D97-AF65-F5344CB8AC3E}">
        <p14:creationId xmlns:p14="http://schemas.microsoft.com/office/powerpoint/2010/main" val="2747962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8FC4355-02A0-4EFF-8000-294DD7EFE5BD}" type="datetimeFigureOut">
              <a:rPr lang="en-GB" smtClean="0"/>
              <a:t>28/09/2023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65D8F5-F5D5-4379-A419-BE9A174F788A}" type="slidenum">
              <a:rPr lang="en-GB" smtClean="0"/>
              <a:t>‹N›</a:t>
            </a:fld>
            <a:endParaRPr lang="en-GB"/>
          </a:p>
        </p:txBody>
      </p:sp>
    </p:spTree>
    <p:extLst>
      <p:ext uri="{BB962C8B-B14F-4D97-AF65-F5344CB8AC3E}">
        <p14:creationId xmlns:p14="http://schemas.microsoft.com/office/powerpoint/2010/main" val="16978473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a titolo">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7" name="Titolo 6"/>
          <p:cNvSpPr>
            <a:spLocks noGrp="1"/>
          </p:cNvSpPr>
          <p:nvPr>
            <p:ph type="title"/>
          </p:nvPr>
        </p:nvSpPr>
        <p:spPr/>
        <p:txBody>
          <a:bodyPr/>
          <a:lstStyle/>
          <a:p>
            <a:r>
              <a:rPr lang="it-IT"/>
              <a:t>Fare clic per modificare lo stile del titolo</a:t>
            </a:r>
          </a:p>
        </p:txBody>
      </p:sp>
      <p:sp>
        <p:nvSpPr>
          <p:cNvPr id="5" name="Segnaposto data 4"/>
          <p:cNvSpPr>
            <a:spLocks noGrp="1"/>
          </p:cNvSpPr>
          <p:nvPr>
            <p:ph type="dt" sz="half" idx="10"/>
          </p:nvPr>
        </p:nvSpPr>
        <p:spPr/>
        <p:txBody>
          <a:bodyPr/>
          <a:lstStyle/>
          <a:p>
            <a:endParaRPr lang="it-IT"/>
          </a:p>
        </p:txBody>
      </p:sp>
      <p:sp>
        <p:nvSpPr>
          <p:cNvPr id="6" name="Segnaposto numero diapositiva 5"/>
          <p:cNvSpPr>
            <a:spLocks noGrp="1"/>
          </p:cNvSpPr>
          <p:nvPr>
            <p:ph type="sldNum" sz="quarter" idx="11"/>
          </p:nvPr>
        </p:nvSpPr>
        <p:spPr/>
        <p:txBody>
          <a:bodyPr/>
          <a:lstStyle/>
          <a:p>
            <a:fld id="{3509EA9F-3D81-4456-97DD-FA3AB6D221A9}" type="slidenum">
              <a:rPr lang="it-IT" smtClean="0"/>
              <a:pPr/>
              <a:t>‹N›</a:t>
            </a:fld>
            <a:endParaRPr lang="it-IT"/>
          </a:p>
        </p:txBody>
      </p:sp>
    </p:spTree>
    <p:extLst>
      <p:ext uri="{BB962C8B-B14F-4D97-AF65-F5344CB8AC3E}">
        <p14:creationId xmlns:p14="http://schemas.microsoft.com/office/powerpoint/2010/main" val="2689346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Diapositiva titolo">
    <p:spTree>
      <p:nvGrpSpPr>
        <p:cNvPr id="1" name=""/>
        <p:cNvGrpSpPr/>
        <p:nvPr/>
      </p:nvGrpSpPr>
      <p:grpSpPr>
        <a:xfrm>
          <a:off x="0" y="0"/>
          <a:ext cx="0" cy="0"/>
          <a:chOff x="0" y="0"/>
          <a:chExt cx="0" cy="0"/>
        </a:xfrm>
      </p:grpSpPr>
      <p:sp>
        <p:nvSpPr>
          <p:cNvPr id="5" name="Segnaposto data 4"/>
          <p:cNvSpPr>
            <a:spLocks noGrp="1"/>
          </p:cNvSpPr>
          <p:nvPr>
            <p:ph type="dt" sz="half" idx="10"/>
          </p:nvPr>
        </p:nvSpPr>
        <p:spPr/>
        <p:txBody>
          <a:bodyPr/>
          <a:lstStyle/>
          <a:p>
            <a:endParaRPr lang="it-IT"/>
          </a:p>
        </p:txBody>
      </p:sp>
      <p:sp>
        <p:nvSpPr>
          <p:cNvPr id="6" name="Segnaposto numero diapositiva 5"/>
          <p:cNvSpPr>
            <a:spLocks noGrp="1"/>
          </p:cNvSpPr>
          <p:nvPr>
            <p:ph type="sldNum" sz="quarter" idx="11"/>
          </p:nvPr>
        </p:nvSpPr>
        <p:spPr>
          <a:xfrm>
            <a:off x="6553200" y="6356350"/>
            <a:ext cx="2133600" cy="365125"/>
          </a:xfrm>
          <a:prstGeom prst="rect">
            <a:avLst/>
          </a:prstGeom>
        </p:spPr>
        <p:txBody>
          <a:bodyPr/>
          <a:lstStyle/>
          <a:p>
            <a:fld id="{3509EA9F-3D81-4456-97DD-FA3AB6D221A9}" type="slidenum">
              <a:rPr lang="it-IT" smtClean="0"/>
              <a:pPr/>
              <a:t>‹N›</a:t>
            </a:fld>
            <a:endParaRPr lang="it-IT"/>
          </a:p>
        </p:txBody>
      </p:sp>
      <p:sp>
        <p:nvSpPr>
          <p:cNvPr id="8" name="Segnaposto piè di pagina 7"/>
          <p:cNvSpPr>
            <a:spLocks noGrp="1"/>
          </p:cNvSpPr>
          <p:nvPr>
            <p:ph type="ftr" sz="quarter" idx="12"/>
          </p:nvPr>
        </p:nvSpPr>
        <p:spPr/>
        <p:txBody>
          <a:bodyPr/>
          <a:lstStyle/>
          <a:p>
            <a:r>
              <a:rPr lang="it-IT"/>
              <a:t>Senato della Repubblica Italiana, 18 luglio 2012</a:t>
            </a:r>
          </a:p>
        </p:txBody>
      </p:sp>
    </p:spTree>
    <p:extLst>
      <p:ext uri="{BB962C8B-B14F-4D97-AF65-F5344CB8AC3E}">
        <p14:creationId xmlns:p14="http://schemas.microsoft.com/office/powerpoint/2010/main" val="32724803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ottotitolo e Contenuto">
    <p:spTree>
      <p:nvGrpSpPr>
        <p:cNvPr id="1" name=""/>
        <p:cNvGrpSpPr/>
        <p:nvPr/>
      </p:nvGrpSpPr>
      <p:grpSpPr>
        <a:xfrm>
          <a:off x="0" y="0"/>
          <a:ext cx="0" cy="0"/>
          <a:chOff x="0" y="0"/>
          <a:chExt cx="0" cy="0"/>
        </a:xfrm>
      </p:grpSpPr>
      <p:sp>
        <p:nvSpPr>
          <p:cNvPr id="9" name="Segnaposto testo 7"/>
          <p:cNvSpPr>
            <a:spLocks noGrp="1"/>
          </p:cNvSpPr>
          <p:nvPr>
            <p:ph type="body" sz="quarter" idx="10"/>
          </p:nvPr>
        </p:nvSpPr>
        <p:spPr>
          <a:xfrm>
            <a:off x="309563" y="809075"/>
            <a:ext cx="8474397" cy="396999"/>
          </a:xfrm>
          <a:noFill/>
          <a:ln>
            <a:noFill/>
          </a:ln>
          <a:effectLst/>
        </p:spPr>
        <p:txBody>
          <a:bodyPr wrap="none">
            <a:noAutofit/>
          </a:bodyPr>
          <a:lstStyle>
            <a:lvl1pPr>
              <a:lnSpc>
                <a:spcPct val="50000"/>
              </a:lnSpc>
              <a:defRPr lang="it-IT" sz="1050" kern="1200" dirty="0">
                <a:solidFill>
                  <a:schemeClr val="accent1"/>
                </a:solidFill>
                <a:latin typeface="TIM Sans" panose="00000500000000000000" pitchFamily="50" charset="0"/>
                <a:ea typeface="+mj-ea"/>
                <a:cs typeface="TIM Sans" panose="00000500000000000000" pitchFamily="50" charset="0"/>
              </a:defRPr>
            </a:lvl1pPr>
          </a:lstStyle>
          <a:p>
            <a:pPr lvl="0"/>
            <a:r>
              <a:rPr lang="it-IT"/>
              <a:t>Fare clic per modificare stili del testo dello schema</a:t>
            </a:r>
          </a:p>
        </p:txBody>
      </p:sp>
      <p:sp>
        <p:nvSpPr>
          <p:cNvPr id="10" name="Rectangle 2"/>
          <p:cNvSpPr>
            <a:spLocks noGrp="1" noChangeArrowheads="1"/>
          </p:cNvSpPr>
          <p:nvPr>
            <p:ph type="title"/>
          </p:nvPr>
        </p:nvSpPr>
        <p:spPr bwMode="auto">
          <a:xfrm>
            <a:off x="309564" y="360363"/>
            <a:ext cx="8459788"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it-IT"/>
              <a:t>Fare clic per modificare lo stile del titolo</a:t>
            </a:r>
            <a:endParaRPr lang="it-IT" dirty="0"/>
          </a:p>
        </p:txBody>
      </p:sp>
      <p:sp>
        <p:nvSpPr>
          <p:cNvPr id="11" name="Segnaposto contenuto 2"/>
          <p:cNvSpPr>
            <a:spLocks noGrp="1"/>
          </p:cNvSpPr>
          <p:nvPr>
            <p:ph idx="1" hasCustomPrompt="1"/>
          </p:nvPr>
        </p:nvSpPr>
        <p:spPr>
          <a:xfrm>
            <a:off x="309562" y="1362252"/>
            <a:ext cx="8450262" cy="4587028"/>
          </a:xfrm>
        </p:spPr>
        <p:txBody>
          <a:bodyPr>
            <a:noAutofit/>
          </a:bodyPr>
          <a:lstStyle>
            <a:lvl1pPr>
              <a:defRPr>
                <a:solidFill>
                  <a:schemeClr val="accent5"/>
                </a:solidFill>
                <a:latin typeface="TIM Sans" panose="00000500000000000000" pitchFamily="50" charset="0"/>
              </a:defRPr>
            </a:lvl1pPr>
            <a:lvl2pPr>
              <a:defRPr>
                <a:solidFill>
                  <a:schemeClr val="accent5"/>
                </a:solidFill>
                <a:latin typeface="TIM Sans" panose="00000500000000000000" pitchFamily="50" charset="0"/>
              </a:defRPr>
            </a:lvl2pPr>
            <a:lvl3pPr>
              <a:defRPr sz="1050">
                <a:solidFill>
                  <a:schemeClr val="accent5"/>
                </a:solidFill>
                <a:latin typeface="TIM Sans" panose="00000500000000000000" pitchFamily="50" charset="0"/>
              </a:defRPr>
            </a:lvl3pPr>
            <a:lvl4pPr>
              <a:defRPr>
                <a:solidFill>
                  <a:schemeClr val="accent1"/>
                </a:solidFill>
              </a:defRPr>
            </a:lvl4pPr>
            <a:lvl5pPr>
              <a:defRPr>
                <a:solidFill>
                  <a:schemeClr val="accent1"/>
                </a:solidFill>
              </a:defRPr>
            </a:lvl5pPr>
          </a:lstStyle>
          <a:p>
            <a:pPr lvl="0"/>
            <a:r>
              <a:rPr lang="it-IT" dirty="0"/>
              <a:t>Fare clic per modificare gli stili del testo dello schema</a:t>
            </a:r>
          </a:p>
          <a:p>
            <a:pPr lvl="1"/>
            <a:r>
              <a:rPr lang="it-IT" dirty="0"/>
              <a:t>Secondo livello</a:t>
            </a:r>
          </a:p>
          <a:p>
            <a:pPr lvl="2"/>
            <a:r>
              <a:rPr lang="it-IT" dirty="0"/>
              <a:t>Terzo livello</a:t>
            </a:r>
          </a:p>
        </p:txBody>
      </p:sp>
      <p:cxnSp>
        <p:nvCxnSpPr>
          <p:cNvPr id="5" name="Connettore diritto 4">
            <a:extLst>
              <a:ext uri="{FF2B5EF4-FFF2-40B4-BE49-F238E27FC236}">
                <a16:creationId xmlns:a16="http://schemas.microsoft.com/office/drawing/2014/main" id="{F3554B50-3EC2-4F76-AB77-551ABB52E20D}"/>
              </a:ext>
            </a:extLst>
          </p:cNvPr>
          <p:cNvCxnSpPr>
            <a:cxnSpLocks/>
          </p:cNvCxnSpPr>
          <p:nvPr userDrawn="1"/>
        </p:nvCxnSpPr>
        <p:spPr>
          <a:xfrm>
            <a:off x="309563" y="957240"/>
            <a:ext cx="8474397"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82524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DE4CD6-2420-49DB-94EF-0EBCF86D8280}"/>
              </a:ext>
            </a:extLst>
          </p:cNvPr>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CA2CDA43-D3B1-4A3B-89EF-FCC00ECE6417}"/>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B1B27CB9-694D-4998-93A0-4E79E4F49729}"/>
              </a:ext>
            </a:extLst>
          </p:cNvPr>
          <p:cNvSpPr>
            <a:spLocks noGrp="1"/>
          </p:cNvSpPr>
          <p:nvPr>
            <p:ph type="dt" sz="half" idx="10"/>
          </p:nvPr>
        </p:nvSpPr>
        <p:spPr/>
        <p:txBody>
          <a:bodyPr/>
          <a:lstStyle/>
          <a:p>
            <a:fld id="{4DA5FEC8-E45F-4C0C-A2E4-F9DDF63AD3CF}" type="datetimeFigureOut">
              <a:rPr lang="it-IT" smtClean="0"/>
              <a:t>28/09/2023</a:t>
            </a:fld>
            <a:endParaRPr lang="it-IT"/>
          </a:p>
        </p:txBody>
      </p:sp>
      <p:sp>
        <p:nvSpPr>
          <p:cNvPr id="5" name="Segnaposto piè di pagina 4">
            <a:extLst>
              <a:ext uri="{FF2B5EF4-FFF2-40B4-BE49-F238E27FC236}">
                <a16:creationId xmlns:a16="http://schemas.microsoft.com/office/drawing/2014/main" id="{DBABB961-B9F3-4726-BFD9-3FADA3D4FDE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7371B8B-8AEB-42F4-9B9D-8EAAA2E5B322}"/>
              </a:ext>
            </a:extLst>
          </p:cNvPr>
          <p:cNvSpPr>
            <a:spLocks noGrp="1"/>
          </p:cNvSpPr>
          <p:nvPr>
            <p:ph type="sldNum" sz="quarter" idx="12"/>
          </p:nvPr>
        </p:nvSpPr>
        <p:spPr/>
        <p:txBody>
          <a:bodyPr/>
          <a:lstStyle/>
          <a:p>
            <a:fld id="{782B4CFB-0040-4D26-918B-6C48FB728F84}" type="slidenum">
              <a:rPr lang="it-IT" smtClean="0"/>
              <a:t>‹N›</a:t>
            </a:fld>
            <a:endParaRPr lang="it-IT"/>
          </a:p>
        </p:txBody>
      </p:sp>
    </p:spTree>
    <p:extLst>
      <p:ext uri="{BB962C8B-B14F-4D97-AF65-F5344CB8AC3E}">
        <p14:creationId xmlns:p14="http://schemas.microsoft.com/office/powerpoint/2010/main" val="11914791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856112-E59B-4AC8-A053-DC866ECA671A}"/>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2B45AB4-E426-420E-8EB6-4454B7EA4F3E}"/>
              </a:ext>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1D327A6-E05E-4BDB-B75D-40174C0CCB4D}"/>
              </a:ext>
            </a:extLst>
          </p:cNvPr>
          <p:cNvSpPr>
            <a:spLocks noGrp="1"/>
          </p:cNvSpPr>
          <p:nvPr>
            <p:ph type="dt" sz="half" idx="10"/>
          </p:nvPr>
        </p:nvSpPr>
        <p:spPr/>
        <p:txBody>
          <a:bodyPr/>
          <a:lstStyle/>
          <a:p>
            <a:fld id="{4DA5FEC8-E45F-4C0C-A2E4-F9DDF63AD3CF}" type="datetimeFigureOut">
              <a:rPr lang="it-IT" smtClean="0"/>
              <a:t>28/09/2023</a:t>
            </a:fld>
            <a:endParaRPr lang="it-IT"/>
          </a:p>
        </p:txBody>
      </p:sp>
      <p:sp>
        <p:nvSpPr>
          <p:cNvPr id="5" name="Segnaposto piè di pagina 4">
            <a:extLst>
              <a:ext uri="{FF2B5EF4-FFF2-40B4-BE49-F238E27FC236}">
                <a16:creationId xmlns:a16="http://schemas.microsoft.com/office/drawing/2014/main" id="{39217C31-E98B-47AD-B8D2-DE4A5729680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213988A-C3F0-48A5-8C0A-F9EA0A2D3983}"/>
              </a:ext>
            </a:extLst>
          </p:cNvPr>
          <p:cNvSpPr>
            <a:spLocks noGrp="1"/>
          </p:cNvSpPr>
          <p:nvPr>
            <p:ph type="sldNum" sz="quarter" idx="12"/>
          </p:nvPr>
        </p:nvSpPr>
        <p:spPr/>
        <p:txBody>
          <a:bodyPr/>
          <a:lstStyle/>
          <a:p>
            <a:fld id="{782B4CFB-0040-4D26-918B-6C48FB728F84}" type="slidenum">
              <a:rPr lang="it-IT" smtClean="0"/>
              <a:t>‹N›</a:t>
            </a:fld>
            <a:endParaRPr lang="it-IT"/>
          </a:p>
        </p:txBody>
      </p:sp>
    </p:spTree>
    <p:extLst>
      <p:ext uri="{BB962C8B-B14F-4D97-AF65-F5344CB8AC3E}">
        <p14:creationId xmlns:p14="http://schemas.microsoft.com/office/powerpoint/2010/main" val="35589725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96BC55D-8ED7-421C-801E-2479B3F36DCD}"/>
              </a:ext>
            </a:extLst>
          </p:cNvPr>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1B733D95-58BB-492F-BA3D-68197B85BD79}"/>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a:extLst>
              <a:ext uri="{FF2B5EF4-FFF2-40B4-BE49-F238E27FC236}">
                <a16:creationId xmlns:a16="http://schemas.microsoft.com/office/drawing/2014/main" id="{922701E1-98E4-4E86-8D8F-40B321F95721}"/>
              </a:ext>
            </a:extLst>
          </p:cNvPr>
          <p:cNvSpPr>
            <a:spLocks noGrp="1"/>
          </p:cNvSpPr>
          <p:nvPr>
            <p:ph type="dt" sz="half" idx="10"/>
          </p:nvPr>
        </p:nvSpPr>
        <p:spPr/>
        <p:txBody>
          <a:bodyPr/>
          <a:lstStyle/>
          <a:p>
            <a:fld id="{4DA5FEC8-E45F-4C0C-A2E4-F9DDF63AD3CF}" type="datetimeFigureOut">
              <a:rPr lang="it-IT" smtClean="0"/>
              <a:t>28/09/2023</a:t>
            </a:fld>
            <a:endParaRPr lang="it-IT"/>
          </a:p>
        </p:txBody>
      </p:sp>
      <p:sp>
        <p:nvSpPr>
          <p:cNvPr id="5" name="Segnaposto piè di pagina 4">
            <a:extLst>
              <a:ext uri="{FF2B5EF4-FFF2-40B4-BE49-F238E27FC236}">
                <a16:creationId xmlns:a16="http://schemas.microsoft.com/office/drawing/2014/main" id="{360B76E2-61E9-4130-93BB-AEC3B812F13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A87E1D2-648A-494C-8495-0E16443F45A2}"/>
              </a:ext>
            </a:extLst>
          </p:cNvPr>
          <p:cNvSpPr>
            <a:spLocks noGrp="1"/>
          </p:cNvSpPr>
          <p:nvPr>
            <p:ph type="sldNum" sz="quarter" idx="12"/>
          </p:nvPr>
        </p:nvSpPr>
        <p:spPr/>
        <p:txBody>
          <a:bodyPr/>
          <a:lstStyle/>
          <a:p>
            <a:fld id="{782B4CFB-0040-4D26-918B-6C48FB728F84}" type="slidenum">
              <a:rPr lang="it-IT" smtClean="0"/>
              <a:t>‹N›</a:t>
            </a:fld>
            <a:endParaRPr lang="it-IT"/>
          </a:p>
        </p:txBody>
      </p:sp>
    </p:spTree>
    <p:extLst>
      <p:ext uri="{BB962C8B-B14F-4D97-AF65-F5344CB8AC3E}">
        <p14:creationId xmlns:p14="http://schemas.microsoft.com/office/powerpoint/2010/main" val="3635745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9FD5098-615B-4948-AA70-BE59B7C9D4E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3C4A569-0B53-4EFD-8BBA-73653263AB4A}"/>
              </a:ext>
            </a:extLst>
          </p:cNvPr>
          <p:cNvSpPr>
            <a:spLocks noGrp="1"/>
          </p:cNvSpPr>
          <p:nvPr>
            <p:ph sz="half" idx="1"/>
          </p:nvPr>
        </p:nvSpPr>
        <p:spPr>
          <a:xfrm>
            <a:off x="628650" y="1825625"/>
            <a:ext cx="386715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ECB3925E-4263-4F89-8010-DCF1C471E714}"/>
              </a:ext>
            </a:extLst>
          </p:cNvPr>
          <p:cNvSpPr>
            <a:spLocks noGrp="1"/>
          </p:cNvSpPr>
          <p:nvPr>
            <p:ph sz="half" idx="2"/>
          </p:nvPr>
        </p:nvSpPr>
        <p:spPr>
          <a:xfrm>
            <a:off x="4648200" y="1825625"/>
            <a:ext cx="386715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E313681C-298E-4741-BB15-F6A19D02A333}"/>
              </a:ext>
            </a:extLst>
          </p:cNvPr>
          <p:cNvSpPr>
            <a:spLocks noGrp="1"/>
          </p:cNvSpPr>
          <p:nvPr>
            <p:ph type="dt" sz="half" idx="10"/>
          </p:nvPr>
        </p:nvSpPr>
        <p:spPr/>
        <p:txBody>
          <a:bodyPr/>
          <a:lstStyle/>
          <a:p>
            <a:fld id="{4DA5FEC8-E45F-4C0C-A2E4-F9DDF63AD3CF}" type="datetimeFigureOut">
              <a:rPr lang="it-IT" smtClean="0"/>
              <a:t>28/09/2023</a:t>
            </a:fld>
            <a:endParaRPr lang="it-IT"/>
          </a:p>
        </p:txBody>
      </p:sp>
      <p:sp>
        <p:nvSpPr>
          <p:cNvPr id="6" name="Segnaposto piè di pagina 5">
            <a:extLst>
              <a:ext uri="{FF2B5EF4-FFF2-40B4-BE49-F238E27FC236}">
                <a16:creationId xmlns:a16="http://schemas.microsoft.com/office/drawing/2014/main" id="{B99F6BE8-BBAF-4615-B5F6-F76301CB3D98}"/>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B55527A1-10EC-4784-8CFD-263E0DEB7763}"/>
              </a:ext>
            </a:extLst>
          </p:cNvPr>
          <p:cNvSpPr>
            <a:spLocks noGrp="1"/>
          </p:cNvSpPr>
          <p:nvPr>
            <p:ph type="sldNum" sz="quarter" idx="12"/>
          </p:nvPr>
        </p:nvSpPr>
        <p:spPr/>
        <p:txBody>
          <a:bodyPr/>
          <a:lstStyle/>
          <a:p>
            <a:fld id="{782B4CFB-0040-4D26-918B-6C48FB728F84}" type="slidenum">
              <a:rPr lang="it-IT" smtClean="0"/>
              <a:t>‹N›</a:t>
            </a:fld>
            <a:endParaRPr lang="it-IT"/>
          </a:p>
        </p:txBody>
      </p:sp>
    </p:spTree>
    <p:extLst>
      <p:ext uri="{BB962C8B-B14F-4D97-AF65-F5344CB8AC3E}">
        <p14:creationId xmlns:p14="http://schemas.microsoft.com/office/powerpoint/2010/main" val="18622930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66EB646-2A6F-463A-9165-D819588756EC}"/>
              </a:ext>
            </a:extLst>
          </p:cNvPr>
          <p:cNvSpPr>
            <a:spLocks noGrp="1"/>
          </p:cNvSpPr>
          <p:nvPr>
            <p:ph type="title"/>
          </p:nvPr>
        </p:nvSpPr>
        <p:spPr>
          <a:xfrm>
            <a:off x="630238" y="365125"/>
            <a:ext cx="78867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CEFA7F83-1609-403F-8355-200D211B8D4A}"/>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a:extLst>
              <a:ext uri="{FF2B5EF4-FFF2-40B4-BE49-F238E27FC236}">
                <a16:creationId xmlns:a16="http://schemas.microsoft.com/office/drawing/2014/main" id="{F8BBF07B-428E-4C3D-97B2-2AAE6F2FF7BB}"/>
              </a:ext>
            </a:extLst>
          </p:cNvPr>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9BD28BE9-8FB5-4184-9140-F43E966B6C00}"/>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a:extLst>
              <a:ext uri="{FF2B5EF4-FFF2-40B4-BE49-F238E27FC236}">
                <a16:creationId xmlns:a16="http://schemas.microsoft.com/office/drawing/2014/main" id="{ADC42D66-40EA-4DE9-AB7A-37D1CAEC3C08}"/>
              </a:ext>
            </a:extLst>
          </p:cNvPr>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24F7783D-9059-4677-8EAA-9403F23D197A}"/>
              </a:ext>
            </a:extLst>
          </p:cNvPr>
          <p:cNvSpPr>
            <a:spLocks noGrp="1"/>
          </p:cNvSpPr>
          <p:nvPr>
            <p:ph type="dt" sz="half" idx="10"/>
          </p:nvPr>
        </p:nvSpPr>
        <p:spPr/>
        <p:txBody>
          <a:bodyPr/>
          <a:lstStyle/>
          <a:p>
            <a:fld id="{4DA5FEC8-E45F-4C0C-A2E4-F9DDF63AD3CF}" type="datetimeFigureOut">
              <a:rPr lang="it-IT" smtClean="0"/>
              <a:t>28/09/2023</a:t>
            </a:fld>
            <a:endParaRPr lang="it-IT"/>
          </a:p>
        </p:txBody>
      </p:sp>
      <p:sp>
        <p:nvSpPr>
          <p:cNvPr id="8" name="Segnaposto piè di pagina 7">
            <a:extLst>
              <a:ext uri="{FF2B5EF4-FFF2-40B4-BE49-F238E27FC236}">
                <a16:creationId xmlns:a16="http://schemas.microsoft.com/office/drawing/2014/main" id="{E550A250-80DA-4B80-B407-BE0165DE4C66}"/>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B9054FF6-1057-4619-AA35-22A3C03B43ED}"/>
              </a:ext>
            </a:extLst>
          </p:cNvPr>
          <p:cNvSpPr>
            <a:spLocks noGrp="1"/>
          </p:cNvSpPr>
          <p:nvPr>
            <p:ph type="sldNum" sz="quarter" idx="12"/>
          </p:nvPr>
        </p:nvSpPr>
        <p:spPr/>
        <p:txBody>
          <a:bodyPr/>
          <a:lstStyle/>
          <a:p>
            <a:fld id="{782B4CFB-0040-4D26-918B-6C48FB728F84}" type="slidenum">
              <a:rPr lang="it-IT" smtClean="0"/>
              <a:t>‹N›</a:t>
            </a:fld>
            <a:endParaRPr lang="it-IT"/>
          </a:p>
        </p:txBody>
      </p:sp>
    </p:spTree>
    <p:extLst>
      <p:ext uri="{BB962C8B-B14F-4D97-AF65-F5344CB8AC3E}">
        <p14:creationId xmlns:p14="http://schemas.microsoft.com/office/powerpoint/2010/main" val="3071898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467544" y="692696"/>
            <a:ext cx="8229600" cy="1143000"/>
          </a:xfrm>
        </p:spPr>
        <p:txBody>
          <a:bodyPr/>
          <a:lstStyle/>
          <a:p>
            <a:r>
              <a:rPr lang="it-IT" dirty="0"/>
              <a:t>Fare clic per modificare lo stile del titolo</a:t>
            </a:r>
          </a:p>
        </p:txBody>
      </p:sp>
      <p:sp>
        <p:nvSpPr>
          <p:cNvPr id="3" name="Segnaposto data 2"/>
          <p:cNvSpPr>
            <a:spLocks noGrp="1"/>
          </p:cNvSpPr>
          <p:nvPr>
            <p:ph type="dt" sz="half" idx="10"/>
          </p:nvPr>
        </p:nvSpPr>
        <p:spPr/>
        <p:txBody>
          <a:bodyPr/>
          <a:lstStyle/>
          <a:p>
            <a:fld id="{18FC4355-02A0-4EFF-8000-294DD7EFE5BD}" type="datetimeFigureOut">
              <a:rPr lang="en-GB" smtClean="0"/>
              <a:t>28/09/2023</a:t>
            </a:fld>
            <a:endParaRPr lang="en-GB"/>
          </a:p>
        </p:txBody>
      </p:sp>
      <p:sp>
        <p:nvSpPr>
          <p:cNvPr id="4" name="Segnaposto piè di pagina 3"/>
          <p:cNvSpPr>
            <a:spLocks noGrp="1"/>
          </p:cNvSpPr>
          <p:nvPr>
            <p:ph type="ftr" sz="quarter" idx="11"/>
          </p:nvPr>
        </p:nvSpPr>
        <p:spPr/>
        <p:txBody>
          <a:bodyPr/>
          <a:lstStyle/>
          <a:p>
            <a:endParaRPr lang="en-GB"/>
          </a:p>
        </p:txBody>
      </p:sp>
      <p:sp>
        <p:nvSpPr>
          <p:cNvPr id="5" name="Segnaposto numero diapositiva 4"/>
          <p:cNvSpPr>
            <a:spLocks noGrp="1"/>
          </p:cNvSpPr>
          <p:nvPr>
            <p:ph type="sldNum" sz="quarter" idx="12"/>
          </p:nvPr>
        </p:nvSpPr>
        <p:spPr/>
        <p:txBody>
          <a:bodyPr/>
          <a:lstStyle/>
          <a:p>
            <a:fld id="{CD65D8F5-F5D5-4379-A419-BE9A174F788A}" type="slidenum">
              <a:rPr lang="en-GB" smtClean="0"/>
              <a:t>‹N›</a:t>
            </a:fld>
            <a:endParaRPr lang="en-GB"/>
          </a:p>
        </p:txBody>
      </p:sp>
    </p:spTree>
    <p:extLst>
      <p:ext uri="{BB962C8B-B14F-4D97-AF65-F5344CB8AC3E}">
        <p14:creationId xmlns:p14="http://schemas.microsoft.com/office/powerpoint/2010/main" val="7842114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35BD596-2BDF-40ED-81AD-E8BA6104C08A}"/>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DFB7C57A-A444-4201-8766-5AA84E72967A}"/>
              </a:ext>
            </a:extLst>
          </p:cNvPr>
          <p:cNvSpPr>
            <a:spLocks noGrp="1"/>
          </p:cNvSpPr>
          <p:nvPr>
            <p:ph type="dt" sz="half" idx="10"/>
          </p:nvPr>
        </p:nvSpPr>
        <p:spPr/>
        <p:txBody>
          <a:bodyPr/>
          <a:lstStyle/>
          <a:p>
            <a:fld id="{4DA5FEC8-E45F-4C0C-A2E4-F9DDF63AD3CF}" type="datetimeFigureOut">
              <a:rPr lang="it-IT" smtClean="0"/>
              <a:t>28/09/2023</a:t>
            </a:fld>
            <a:endParaRPr lang="it-IT"/>
          </a:p>
        </p:txBody>
      </p:sp>
      <p:sp>
        <p:nvSpPr>
          <p:cNvPr id="4" name="Segnaposto piè di pagina 3">
            <a:extLst>
              <a:ext uri="{FF2B5EF4-FFF2-40B4-BE49-F238E27FC236}">
                <a16:creationId xmlns:a16="http://schemas.microsoft.com/office/drawing/2014/main" id="{2E0C4A61-D1C8-4DF4-B571-160032AA5EBE}"/>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F224F1A3-E649-4819-AFD0-FAF22840045A}"/>
              </a:ext>
            </a:extLst>
          </p:cNvPr>
          <p:cNvSpPr>
            <a:spLocks noGrp="1"/>
          </p:cNvSpPr>
          <p:nvPr>
            <p:ph type="sldNum" sz="quarter" idx="12"/>
          </p:nvPr>
        </p:nvSpPr>
        <p:spPr/>
        <p:txBody>
          <a:bodyPr/>
          <a:lstStyle/>
          <a:p>
            <a:fld id="{782B4CFB-0040-4D26-918B-6C48FB728F84}" type="slidenum">
              <a:rPr lang="it-IT" smtClean="0"/>
              <a:t>‹N›</a:t>
            </a:fld>
            <a:endParaRPr lang="it-IT"/>
          </a:p>
        </p:txBody>
      </p:sp>
    </p:spTree>
    <p:extLst>
      <p:ext uri="{BB962C8B-B14F-4D97-AF65-F5344CB8AC3E}">
        <p14:creationId xmlns:p14="http://schemas.microsoft.com/office/powerpoint/2010/main" val="6286516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93D64B10-1BB6-4FB3-A153-E61995B29478}"/>
              </a:ext>
            </a:extLst>
          </p:cNvPr>
          <p:cNvSpPr>
            <a:spLocks noGrp="1"/>
          </p:cNvSpPr>
          <p:nvPr>
            <p:ph type="dt" sz="half" idx="10"/>
          </p:nvPr>
        </p:nvSpPr>
        <p:spPr/>
        <p:txBody>
          <a:bodyPr/>
          <a:lstStyle/>
          <a:p>
            <a:fld id="{4DA5FEC8-E45F-4C0C-A2E4-F9DDF63AD3CF}" type="datetimeFigureOut">
              <a:rPr lang="it-IT" smtClean="0"/>
              <a:t>28/09/2023</a:t>
            </a:fld>
            <a:endParaRPr lang="it-IT"/>
          </a:p>
        </p:txBody>
      </p:sp>
      <p:sp>
        <p:nvSpPr>
          <p:cNvPr id="3" name="Segnaposto piè di pagina 2">
            <a:extLst>
              <a:ext uri="{FF2B5EF4-FFF2-40B4-BE49-F238E27FC236}">
                <a16:creationId xmlns:a16="http://schemas.microsoft.com/office/drawing/2014/main" id="{EA76D4F2-6E79-4309-8C52-59E473FF425D}"/>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8D6B7137-0ADE-422F-9F39-B030A7F5E480}"/>
              </a:ext>
            </a:extLst>
          </p:cNvPr>
          <p:cNvSpPr>
            <a:spLocks noGrp="1"/>
          </p:cNvSpPr>
          <p:nvPr>
            <p:ph type="sldNum" sz="quarter" idx="12"/>
          </p:nvPr>
        </p:nvSpPr>
        <p:spPr/>
        <p:txBody>
          <a:bodyPr/>
          <a:lstStyle/>
          <a:p>
            <a:fld id="{782B4CFB-0040-4D26-918B-6C48FB728F84}" type="slidenum">
              <a:rPr lang="it-IT" smtClean="0"/>
              <a:t>‹N›</a:t>
            </a:fld>
            <a:endParaRPr lang="it-IT"/>
          </a:p>
        </p:txBody>
      </p:sp>
    </p:spTree>
    <p:extLst>
      <p:ext uri="{BB962C8B-B14F-4D97-AF65-F5344CB8AC3E}">
        <p14:creationId xmlns:p14="http://schemas.microsoft.com/office/powerpoint/2010/main" val="12298756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75AB618-623F-4717-A9F8-D3B6956748B1}"/>
              </a:ext>
            </a:extLst>
          </p:cNvPr>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256A5D2-51E5-4F27-8A2D-1FE2A5C81F85}"/>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8D1DE19E-0175-4850-960E-C32459D35DE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55FE2917-D919-4309-AE81-1043184EEB26}"/>
              </a:ext>
            </a:extLst>
          </p:cNvPr>
          <p:cNvSpPr>
            <a:spLocks noGrp="1"/>
          </p:cNvSpPr>
          <p:nvPr>
            <p:ph type="dt" sz="half" idx="10"/>
          </p:nvPr>
        </p:nvSpPr>
        <p:spPr/>
        <p:txBody>
          <a:bodyPr/>
          <a:lstStyle/>
          <a:p>
            <a:fld id="{4DA5FEC8-E45F-4C0C-A2E4-F9DDF63AD3CF}" type="datetimeFigureOut">
              <a:rPr lang="it-IT" smtClean="0"/>
              <a:t>28/09/2023</a:t>
            </a:fld>
            <a:endParaRPr lang="it-IT"/>
          </a:p>
        </p:txBody>
      </p:sp>
      <p:sp>
        <p:nvSpPr>
          <p:cNvPr id="6" name="Segnaposto piè di pagina 5">
            <a:extLst>
              <a:ext uri="{FF2B5EF4-FFF2-40B4-BE49-F238E27FC236}">
                <a16:creationId xmlns:a16="http://schemas.microsoft.com/office/drawing/2014/main" id="{8BE0395D-A04A-45B8-8385-3A3FBB64F2F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F30BADEF-5978-4196-A68E-D92BDC30CE16}"/>
              </a:ext>
            </a:extLst>
          </p:cNvPr>
          <p:cNvSpPr>
            <a:spLocks noGrp="1"/>
          </p:cNvSpPr>
          <p:nvPr>
            <p:ph type="sldNum" sz="quarter" idx="12"/>
          </p:nvPr>
        </p:nvSpPr>
        <p:spPr/>
        <p:txBody>
          <a:bodyPr/>
          <a:lstStyle/>
          <a:p>
            <a:fld id="{782B4CFB-0040-4D26-918B-6C48FB728F84}" type="slidenum">
              <a:rPr lang="it-IT" smtClean="0"/>
              <a:t>‹N›</a:t>
            </a:fld>
            <a:endParaRPr lang="it-IT"/>
          </a:p>
        </p:txBody>
      </p:sp>
    </p:spTree>
    <p:extLst>
      <p:ext uri="{BB962C8B-B14F-4D97-AF65-F5344CB8AC3E}">
        <p14:creationId xmlns:p14="http://schemas.microsoft.com/office/powerpoint/2010/main" val="28184804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D244C52-0897-4834-95C7-25C9679DB225}"/>
              </a:ext>
            </a:extLst>
          </p:cNvPr>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122EB51A-250B-4AEB-AFED-76A360CAAA09}"/>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56534FE5-3530-40AB-A365-A671E9B0E1A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D41DDF16-1FAD-4BE5-9561-D7DAE36C8981}"/>
              </a:ext>
            </a:extLst>
          </p:cNvPr>
          <p:cNvSpPr>
            <a:spLocks noGrp="1"/>
          </p:cNvSpPr>
          <p:nvPr>
            <p:ph type="dt" sz="half" idx="10"/>
          </p:nvPr>
        </p:nvSpPr>
        <p:spPr/>
        <p:txBody>
          <a:bodyPr/>
          <a:lstStyle/>
          <a:p>
            <a:fld id="{4DA5FEC8-E45F-4C0C-A2E4-F9DDF63AD3CF}" type="datetimeFigureOut">
              <a:rPr lang="it-IT" smtClean="0"/>
              <a:t>28/09/2023</a:t>
            </a:fld>
            <a:endParaRPr lang="it-IT"/>
          </a:p>
        </p:txBody>
      </p:sp>
      <p:sp>
        <p:nvSpPr>
          <p:cNvPr id="6" name="Segnaposto piè di pagina 5">
            <a:extLst>
              <a:ext uri="{FF2B5EF4-FFF2-40B4-BE49-F238E27FC236}">
                <a16:creationId xmlns:a16="http://schemas.microsoft.com/office/drawing/2014/main" id="{E9CD829D-8280-4D54-85B6-9CE4936AC89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0EC56710-C7B8-4543-B5E0-91D8266B8A8E}"/>
              </a:ext>
            </a:extLst>
          </p:cNvPr>
          <p:cNvSpPr>
            <a:spLocks noGrp="1"/>
          </p:cNvSpPr>
          <p:nvPr>
            <p:ph type="sldNum" sz="quarter" idx="12"/>
          </p:nvPr>
        </p:nvSpPr>
        <p:spPr/>
        <p:txBody>
          <a:bodyPr/>
          <a:lstStyle/>
          <a:p>
            <a:fld id="{782B4CFB-0040-4D26-918B-6C48FB728F84}" type="slidenum">
              <a:rPr lang="it-IT" smtClean="0"/>
              <a:t>‹N›</a:t>
            </a:fld>
            <a:endParaRPr lang="it-IT"/>
          </a:p>
        </p:txBody>
      </p:sp>
    </p:spTree>
    <p:extLst>
      <p:ext uri="{BB962C8B-B14F-4D97-AF65-F5344CB8AC3E}">
        <p14:creationId xmlns:p14="http://schemas.microsoft.com/office/powerpoint/2010/main" val="8477598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8EA638-81E7-49CC-86C7-68D925996A8F}"/>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329CA8EA-B303-4A24-A00C-E5938AC9EDBE}"/>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0F67F9E-8CD5-49BA-8CF2-E47DC0031665}"/>
              </a:ext>
            </a:extLst>
          </p:cNvPr>
          <p:cNvSpPr>
            <a:spLocks noGrp="1"/>
          </p:cNvSpPr>
          <p:nvPr>
            <p:ph type="dt" sz="half" idx="10"/>
          </p:nvPr>
        </p:nvSpPr>
        <p:spPr/>
        <p:txBody>
          <a:bodyPr/>
          <a:lstStyle/>
          <a:p>
            <a:fld id="{4DA5FEC8-E45F-4C0C-A2E4-F9DDF63AD3CF}" type="datetimeFigureOut">
              <a:rPr lang="it-IT" smtClean="0"/>
              <a:t>28/09/2023</a:t>
            </a:fld>
            <a:endParaRPr lang="it-IT"/>
          </a:p>
        </p:txBody>
      </p:sp>
      <p:sp>
        <p:nvSpPr>
          <p:cNvPr id="5" name="Segnaposto piè di pagina 4">
            <a:extLst>
              <a:ext uri="{FF2B5EF4-FFF2-40B4-BE49-F238E27FC236}">
                <a16:creationId xmlns:a16="http://schemas.microsoft.com/office/drawing/2014/main" id="{E18B623E-79E8-4EC2-8CD4-4FEA3DA8F9B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6BBD23E-400E-4A12-8760-999451D43C24}"/>
              </a:ext>
            </a:extLst>
          </p:cNvPr>
          <p:cNvSpPr>
            <a:spLocks noGrp="1"/>
          </p:cNvSpPr>
          <p:nvPr>
            <p:ph type="sldNum" sz="quarter" idx="12"/>
          </p:nvPr>
        </p:nvSpPr>
        <p:spPr/>
        <p:txBody>
          <a:bodyPr/>
          <a:lstStyle/>
          <a:p>
            <a:fld id="{782B4CFB-0040-4D26-918B-6C48FB728F84}" type="slidenum">
              <a:rPr lang="it-IT" smtClean="0"/>
              <a:t>‹N›</a:t>
            </a:fld>
            <a:endParaRPr lang="it-IT"/>
          </a:p>
        </p:txBody>
      </p:sp>
    </p:spTree>
    <p:extLst>
      <p:ext uri="{BB962C8B-B14F-4D97-AF65-F5344CB8AC3E}">
        <p14:creationId xmlns:p14="http://schemas.microsoft.com/office/powerpoint/2010/main" val="14991681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D363A3C5-65CC-4618-A4B5-048976AD5A22}"/>
              </a:ext>
            </a:extLst>
          </p:cNvPr>
          <p:cNvSpPr>
            <a:spLocks noGrp="1"/>
          </p:cNvSpPr>
          <p:nvPr>
            <p:ph type="title" orient="vert"/>
          </p:nvPr>
        </p:nvSpPr>
        <p:spPr>
          <a:xfrm>
            <a:off x="6543675" y="365125"/>
            <a:ext cx="1971675"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2DB65509-D591-43BB-8871-631E13B6C027}"/>
              </a:ext>
            </a:extLst>
          </p:cNvPr>
          <p:cNvSpPr>
            <a:spLocks noGrp="1"/>
          </p:cNvSpPr>
          <p:nvPr>
            <p:ph type="body" orient="vert" idx="1"/>
          </p:nvPr>
        </p:nvSpPr>
        <p:spPr>
          <a:xfrm>
            <a:off x="628650" y="365125"/>
            <a:ext cx="5762625"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BB131FA-C172-4F18-9A38-BFE33D2668B6}"/>
              </a:ext>
            </a:extLst>
          </p:cNvPr>
          <p:cNvSpPr>
            <a:spLocks noGrp="1"/>
          </p:cNvSpPr>
          <p:nvPr>
            <p:ph type="dt" sz="half" idx="10"/>
          </p:nvPr>
        </p:nvSpPr>
        <p:spPr/>
        <p:txBody>
          <a:bodyPr/>
          <a:lstStyle/>
          <a:p>
            <a:fld id="{4DA5FEC8-E45F-4C0C-A2E4-F9DDF63AD3CF}" type="datetimeFigureOut">
              <a:rPr lang="it-IT" smtClean="0"/>
              <a:t>28/09/2023</a:t>
            </a:fld>
            <a:endParaRPr lang="it-IT"/>
          </a:p>
        </p:txBody>
      </p:sp>
      <p:sp>
        <p:nvSpPr>
          <p:cNvPr id="5" name="Segnaposto piè di pagina 4">
            <a:extLst>
              <a:ext uri="{FF2B5EF4-FFF2-40B4-BE49-F238E27FC236}">
                <a16:creationId xmlns:a16="http://schemas.microsoft.com/office/drawing/2014/main" id="{2EDFE3F1-BD8F-4568-9E5E-F18E205D7C8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A98F3E3-DA5D-4920-8BC0-E70603BAF5FA}"/>
              </a:ext>
            </a:extLst>
          </p:cNvPr>
          <p:cNvSpPr>
            <a:spLocks noGrp="1"/>
          </p:cNvSpPr>
          <p:nvPr>
            <p:ph type="sldNum" sz="quarter" idx="12"/>
          </p:nvPr>
        </p:nvSpPr>
        <p:spPr/>
        <p:txBody>
          <a:bodyPr/>
          <a:lstStyle/>
          <a:p>
            <a:fld id="{782B4CFB-0040-4D26-918B-6C48FB728F84}" type="slidenum">
              <a:rPr lang="it-IT" smtClean="0"/>
              <a:t>‹N›</a:t>
            </a:fld>
            <a:endParaRPr lang="it-IT"/>
          </a:p>
        </p:txBody>
      </p:sp>
    </p:spTree>
    <p:extLst>
      <p:ext uri="{BB962C8B-B14F-4D97-AF65-F5344CB8AC3E}">
        <p14:creationId xmlns:p14="http://schemas.microsoft.com/office/powerpoint/2010/main" val="6083191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Sottotitolo e Contenuto">
    <p:spTree>
      <p:nvGrpSpPr>
        <p:cNvPr id="1" name=""/>
        <p:cNvGrpSpPr/>
        <p:nvPr/>
      </p:nvGrpSpPr>
      <p:grpSpPr>
        <a:xfrm>
          <a:off x="0" y="0"/>
          <a:ext cx="0" cy="0"/>
          <a:chOff x="0" y="0"/>
          <a:chExt cx="0" cy="0"/>
        </a:xfrm>
      </p:grpSpPr>
      <p:sp>
        <p:nvSpPr>
          <p:cNvPr id="9" name="Segnaposto testo 7"/>
          <p:cNvSpPr>
            <a:spLocks noGrp="1"/>
          </p:cNvSpPr>
          <p:nvPr>
            <p:ph type="body" sz="quarter" idx="10"/>
          </p:nvPr>
        </p:nvSpPr>
        <p:spPr>
          <a:xfrm>
            <a:off x="309563" y="809075"/>
            <a:ext cx="8474397" cy="396999"/>
          </a:xfrm>
          <a:noFill/>
          <a:ln>
            <a:noFill/>
          </a:ln>
          <a:effectLst/>
        </p:spPr>
        <p:txBody>
          <a:bodyPr wrap="none">
            <a:noAutofit/>
          </a:bodyPr>
          <a:lstStyle>
            <a:lvl1pPr>
              <a:lnSpc>
                <a:spcPct val="50000"/>
              </a:lnSpc>
              <a:defRPr lang="it-IT" sz="1050" kern="1200" dirty="0">
                <a:solidFill>
                  <a:schemeClr val="accent1"/>
                </a:solidFill>
                <a:latin typeface="TIM Sans" panose="00000500000000000000" pitchFamily="50" charset="0"/>
                <a:ea typeface="+mj-ea"/>
                <a:cs typeface="TIM Sans" panose="00000500000000000000" pitchFamily="50" charset="0"/>
              </a:defRPr>
            </a:lvl1pPr>
          </a:lstStyle>
          <a:p>
            <a:pPr lvl="0"/>
            <a:r>
              <a:rPr lang="it-IT"/>
              <a:t>Fare clic per modificare stili del testo dello schema</a:t>
            </a:r>
          </a:p>
        </p:txBody>
      </p:sp>
      <p:sp>
        <p:nvSpPr>
          <p:cNvPr id="10" name="Rectangle 2"/>
          <p:cNvSpPr>
            <a:spLocks noGrp="1" noChangeArrowheads="1"/>
          </p:cNvSpPr>
          <p:nvPr>
            <p:ph type="title"/>
          </p:nvPr>
        </p:nvSpPr>
        <p:spPr bwMode="auto">
          <a:xfrm>
            <a:off x="309564" y="360363"/>
            <a:ext cx="8459788"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it-IT"/>
              <a:t>Fare clic per modificare lo stile del titolo</a:t>
            </a:r>
            <a:endParaRPr lang="it-IT" dirty="0"/>
          </a:p>
        </p:txBody>
      </p:sp>
      <p:sp>
        <p:nvSpPr>
          <p:cNvPr id="11" name="Segnaposto contenuto 2"/>
          <p:cNvSpPr>
            <a:spLocks noGrp="1"/>
          </p:cNvSpPr>
          <p:nvPr>
            <p:ph idx="1" hasCustomPrompt="1"/>
          </p:nvPr>
        </p:nvSpPr>
        <p:spPr>
          <a:xfrm>
            <a:off x="309562" y="1362252"/>
            <a:ext cx="8450262" cy="4587028"/>
          </a:xfrm>
        </p:spPr>
        <p:txBody>
          <a:bodyPr>
            <a:noAutofit/>
          </a:bodyPr>
          <a:lstStyle>
            <a:lvl1pPr>
              <a:defRPr>
                <a:solidFill>
                  <a:schemeClr val="accent5"/>
                </a:solidFill>
                <a:latin typeface="TIM Sans" panose="00000500000000000000" pitchFamily="50" charset="0"/>
              </a:defRPr>
            </a:lvl1pPr>
            <a:lvl2pPr>
              <a:defRPr>
                <a:solidFill>
                  <a:schemeClr val="accent5"/>
                </a:solidFill>
                <a:latin typeface="TIM Sans" panose="00000500000000000000" pitchFamily="50" charset="0"/>
              </a:defRPr>
            </a:lvl2pPr>
            <a:lvl3pPr>
              <a:defRPr sz="1050">
                <a:solidFill>
                  <a:schemeClr val="accent5"/>
                </a:solidFill>
                <a:latin typeface="TIM Sans" panose="00000500000000000000" pitchFamily="50" charset="0"/>
              </a:defRPr>
            </a:lvl3pPr>
            <a:lvl4pPr>
              <a:defRPr>
                <a:solidFill>
                  <a:schemeClr val="accent1"/>
                </a:solidFill>
              </a:defRPr>
            </a:lvl4pPr>
            <a:lvl5pPr>
              <a:defRPr>
                <a:solidFill>
                  <a:schemeClr val="accent1"/>
                </a:solidFill>
              </a:defRPr>
            </a:lvl5pPr>
          </a:lstStyle>
          <a:p>
            <a:pPr lvl="0"/>
            <a:r>
              <a:rPr lang="it-IT" dirty="0"/>
              <a:t>Fare clic per modificare gli stili del testo dello schema</a:t>
            </a:r>
          </a:p>
          <a:p>
            <a:pPr lvl="1"/>
            <a:r>
              <a:rPr lang="it-IT" dirty="0"/>
              <a:t>Secondo livello</a:t>
            </a:r>
          </a:p>
          <a:p>
            <a:pPr lvl="2"/>
            <a:r>
              <a:rPr lang="it-IT" dirty="0"/>
              <a:t>Terzo livello</a:t>
            </a:r>
          </a:p>
        </p:txBody>
      </p:sp>
      <p:cxnSp>
        <p:nvCxnSpPr>
          <p:cNvPr id="5" name="Connettore diritto 4">
            <a:extLst>
              <a:ext uri="{FF2B5EF4-FFF2-40B4-BE49-F238E27FC236}">
                <a16:creationId xmlns:a16="http://schemas.microsoft.com/office/drawing/2014/main" id="{F3554B50-3EC2-4F76-AB77-551ABB52E20D}"/>
              </a:ext>
            </a:extLst>
          </p:cNvPr>
          <p:cNvCxnSpPr>
            <a:cxnSpLocks/>
          </p:cNvCxnSpPr>
          <p:nvPr userDrawn="1"/>
        </p:nvCxnSpPr>
        <p:spPr>
          <a:xfrm>
            <a:off x="309563" y="957240"/>
            <a:ext cx="8474397"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52910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dirty="0"/>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DDDFDDB9-692E-44B7-9373-C3B0C6885C83}" type="datetimeFigureOut">
              <a:rPr lang="it-IT" smtClean="0"/>
              <a:t>28/09/2023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955E20A-B3BA-489C-A981-0941E8D17CF3}" type="slidenum">
              <a:rPr lang="it-IT" smtClean="0"/>
              <a:t>‹N›</a:t>
            </a:fld>
            <a:endParaRPr lang="it-IT"/>
          </a:p>
        </p:txBody>
      </p:sp>
    </p:spTree>
    <p:extLst>
      <p:ext uri="{BB962C8B-B14F-4D97-AF65-F5344CB8AC3E}">
        <p14:creationId xmlns:p14="http://schemas.microsoft.com/office/powerpoint/2010/main" val="12222219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DDDFDDB9-692E-44B7-9373-C3B0C6885C83}" type="datetimeFigureOut">
              <a:rPr lang="it-IT" smtClean="0"/>
              <a:t>28/09/2023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955E20A-B3BA-489C-A981-0941E8D17CF3}" type="slidenum">
              <a:rPr lang="it-IT" smtClean="0"/>
              <a:t>‹N›</a:t>
            </a:fld>
            <a:endParaRPr lang="it-IT"/>
          </a:p>
        </p:txBody>
      </p:sp>
    </p:spTree>
    <p:extLst>
      <p:ext uri="{BB962C8B-B14F-4D97-AF65-F5344CB8AC3E}">
        <p14:creationId xmlns:p14="http://schemas.microsoft.com/office/powerpoint/2010/main" val="36544066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DDDFDDB9-692E-44B7-9373-C3B0C6885C83}" type="datetimeFigureOut">
              <a:rPr lang="it-IT" smtClean="0"/>
              <a:t>28/09/2023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955E20A-B3BA-489C-A981-0941E8D17CF3}" type="slidenum">
              <a:rPr lang="it-IT" smtClean="0"/>
              <a:t>‹N›</a:t>
            </a:fld>
            <a:endParaRPr lang="it-IT"/>
          </a:p>
        </p:txBody>
      </p:sp>
    </p:spTree>
    <p:extLst>
      <p:ext uri="{BB962C8B-B14F-4D97-AF65-F5344CB8AC3E}">
        <p14:creationId xmlns:p14="http://schemas.microsoft.com/office/powerpoint/2010/main" val="3665975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8FC4355-02A0-4EFF-8000-294DD7EFE5BD}" type="datetimeFigureOut">
              <a:rPr lang="en-GB" smtClean="0"/>
              <a:t>28/09/2023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65D8F5-F5D5-4379-A419-BE9A174F788A}" type="slidenum">
              <a:rPr lang="en-GB" smtClean="0"/>
              <a:t>‹N›</a:t>
            </a:fld>
            <a:endParaRPr lang="en-GB"/>
          </a:p>
        </p:txBody>
      </p:sp>
    </p:spTree>
    <p:extLst>
      <p:ext uri="{BB962C8B-B14F-4D97-AF65-F5344CB8AC3E}">
        <p14:creationId xmlns:p14="http://schemas.microsoft.com/office/powerpoint/2010/main" val="32712199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DDDFDDB9-692E-44B7-9373-C3B0C6885C83}" type="datetimeFigureOut">
              <a:rPr lang="it-IT" smtClean="0"/>
              <a:t>28/09/2023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955E20A-B3BA-489C-A981-0941E8D17CF3}" type="slidenum">
              <a:rPr lang="it-IT" smtClean="0"/>
              <a:t>‹N›</a:t>
            </a:fld>
            <a:endParaRPr lang="it-IT"/>
          </a:p>
        </p:txBody>
      </p:sp>
    </p:spTree>
    <p:extLst>
      <p:ext uri="{BB962C8B-B14F-4D97-AF65-F5344CB8AC3E}">
        <p14:creationId xmlns:p14="http://schemas.microsoft.com/office/powerpoint/2010/main" val="7668260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DDDFDDB9-692E-44B7-9373-C3B0C6885C83}" type="datetimeFigureOut">
              <a:rPr lang="it-IT" smtClean="0"/>
              <a:t>28/09/2023</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F955E20A-B3BA-489C-A981-0941E8D17CF3}" type="slidenum">
              <a:rPr lang="it-IT" smtClean="0"/>
              <a:t>‹N›</a:t>
            </a:fld>
            <a:endParaRPr lang="it-IT"/>
          </a:p>
        </p:txBody>
      </p:sp>
    </p:spTree>
    <p:extLst>
      <p:ext uri="{BB962C8B-B14F-4D97-AF65-F5344CB8AC3E}">
        <p14:creationId xmlns:p14="http://schemas.microsoft.com/office/powerpoint/2010/main" val="2037858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DDDFDDB9-692E-44B7-9373-C3B0C6885C83}" type="datetimeFigureOut">
              <a:rPr lang="it-IT" smtClean="0"/>
              <a:t>28/09/2023</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F955E20A-B3BA-489C-A981-0941E8D17CF3}" type="slidenum">
              <a:rPr lang="it-IT" smtClean="0"/>
              <a:t>‹N›</a:t>
            </a:fld>
            <a:endParaRPr lang="it-IT"/>
          </a:p>
        </p:txBody>
      </p:sp>
    </p:spTree>
    <p:extLst>
      <p:ext uri="{BB962C8B-B14F-4D97-AF65-F5344CB8AC3E}">
        <p14:creationId xmlns:p14="http://schemas.microsoft.com/office/powerpoint/2010/main" val="24265244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DDDFDDB9-692E-44B7-9373-C3B0C6885C83}" type="datetimeFigureOut">
              <a:rPr lang="it-IT" smtClean="0"/>
              <a:t>28/09/2023</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F955E20A-B3BA-489C-A981-0941E8D17CF3}" type="slidenum">
              <a:rPr lang="it-IT" smtClean="0"/>
              <a:t>‹N›</a:t>
            </a:fld>
            <a:endParaRPr lang="it-IT"/>
          </a:p>
        </p:txBody>
      </p:sp>
    </p:spTree>
    <p:extLst>
      <p:ext uri="{BB962C8B-B14F-4D97-AF65-F5344CB8AC3E}">
        <p14:creationId xmlns:p14="http://schemas.microsoft.com/office/powerpoint/2010/main" val="40973094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DDDFDDB9-692E-44B7-9373-C3B0C6885C83}" type="datetimeFigureOut">
              <a:rPr lang="it-IT" smtClean="0"/>
              <a:t>28/09/2023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955E20A-B3BA-489C-A981-0941E8D17CF3}" type="slidenum">
              <a:rPr lang="it-IT" smtClean="0"/>
              <a:t>‹N›</a:t>
            </a:fld>
            <a:endParaRPr lang="it-IT"/>
          </a:p>
        </p:txBody>
      </p:sp>
    </p:spTree>
    <p:extLst>
      <p:ext uri="{BB962C8B-B14F-4D97-AF65-F5344CB8AC3E}">
        <p14:creationId xmlns:p14="http://schemas.microsoft.com/office/powerpoint/2010/main" val="22602458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DDDFDDB9-692E-44B7-9373-C3B0C6885C83}" type="datetimeFigureOut">
              <a:rPr lang="it-IT" smtClean="0"/>
              <a:t>28/09/2023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955E20A-B3BA-489C-A981-0941E8D17CF3}" type="slidenum">
              <a:rPr lang="it-IT" smtClean="0"/>
              <a:t>‹N›</a:t>
            </a:fld>
            <a:endParaRPr lang="it-IT"/>
          </a:p>
        </p:txBody>
      </p:sp>
    </p:spTree>
    <p:extLst>
      <p:ext uri="{BB962C8B-B14F-4D97-AF65-F5344CB8AC3E}">
        <p14:creationId xmlns:p14="http://schemas.microsoft.com/office/powerpoint/2010/main" val="12647308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DDDFDDB9-692E-44B7-9373-C3B0C6885C83}" type="datetimeFigureOut">
              <a:rPr lang="it-IT" smtClean="0"/>
              <a:t>28/09/2023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955E20A-B3BA-489C-A981-0941E8D17CF3}" type="slidenum">
              <a:rPr lang="it-IT" smtClean="0"/>
              <a:t>‹N›</a:t>
            </a:fld>
            <a:endParaRPr lang="it-IT"/>
          </a:p>
        </p:txBody>
      </p:sp>
    </p:spTree>
    <p:extLst>
      <p:ext uri="{BB962C8B-B14F-4D97-AF65-F5344CB8AC3E}">
        <p14:creationId xmlns:p14="http://schemas.microsoft.com/office/powerpoint/2010/main" val="24828111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DDDFDDB9-692E-44B7-9373-C3B0C6885C83}" type="datetimeFigureOut">
              <a:rPr lang="it-IT" smtClean="0"/>
              <a:t>28/09/2023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955E20A-B3BA-489C-A981-0941E8D17CF3}" type="slidenum">
              <a:rPr lang="it-IT" smtClean="0"/>
              <a:t>‹N›</a:t>
            </a:fld>
            <a:endParaRPr lang="it-IT"/>
          </a:p>
        </p:txBody>
      </p:sp>
    </p:spTree>
    <p:extLst>
      <p:ext uri="{BB962C8B-B14F-4D97-AF65-F5344CB8AC3E}">
        <p14:creationId xmlns:p14="http://schemas.microsoft.com/office/powerpoint/2010/main" val="12248644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Sottotitolo e Contenuto">
    <p:spTree>
      <p:nvGrpSpPr>
        <p:cNvPr id="1" name=""/>
        <p:cNvGrpSpPr/>
        <p:nvPr/>
      </p:nvGrpSpPr>
      <p:grpSpPr>
        <a:xfrm>
          <a:off x="0" y="0"/>
          <a:ext cx="0" cy="0"/>
          <a:chOff x="0" y="0"/>
          <a:chExt cx="0" cy="0"/>
        </a:xfrm>
      </p:grpSpPr>
      <p:sp>
        <p:nvSpPr>
          <p:cNvPr id="9" name="Segnaposto testo 7"/>
          <p:cNvSpPr>
            <a:spLocks noGrp="1"/>
          </p:cNvSpPr>
          <p:nvPr>
            <p:ph type="body" sz="quarter" idx="10"/>
          </p:nvPr>
        </p:nvSpPr>
        <p:spPr>
          <a:xfrm>
            <a:off x="309563" y="809075"/>
            <a:ext cx="8474397" cy="396999"/>
          </a:xfrm>
          <a:noFill/>
          <a:ln>
            <a:noFill/>
          </a:ln>
          <a:effectLst/>
        </p:spPr>
        <p:txBody>
          <a:bodyPr wrap="none">
            <a:noAutofit/>
          </a:bodyPr>
          <a:lstStyle>
            <a:lvl1pPr>
              <a:lnSpc>
                <a:spcPct val="50000"/>
              </a:lnSpc>
              <a:defRPr lang="it-IT" sz="1050" kern="1200" dirty="0">
                <a:solidFill>
                  <a:schemeClr val="accent1"/>
                </a:solidFill>
                <a:latin typeface="TIM Sans" panose="00000500000000000000" pitchFamily="50" charset="0"/>
                <a:ea typeface="+mj-ea"/>
                <a:cs typeface="TIM Sans" panose="00000500000000000000" pitchFamily="50" charset="0"/>
              </a:defRPr>
            </a:lvl1pPr>
          </a:lstStyle>
          <a:p>
            <a:pPr lvl="0"/>
            <a:r>
              <a:rPr lang="it-IT"/>
              <a:t>Fare clic per modificare stili del testo dello schema</a:t>
            </a:r>
          </a:p>
        </p:txBody>
      </p:sp>
      <p:sp>
        <p:nvSpPr>
          <p:cNvPr id="10" name="Rectangle 2"/>
          <p:cNvSpPr>
            <a:spLocks noGrp="1" noChangeArrowheads="1"/>
          </p:cNvSpPr>
          <p:nvPr>
            <p:ph type="title"/>
          </p:nvPr>
        </p:nvSpPr>
        <p:spPr bwMode="auto">
          <a:xfrm>
            <a:off x="309564" y="360363"/>
            <a:ext cx="8459788"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it-IT"/>
              <a:t>Fare clic per modificare lo stile del titolo</a:t>
            </a:r>
            <a:endParaRPr lang="it-IT" dirty="0"/>
          </a:p>
        </p:txBody>
      </p:sp>
      <p:sp>
        <p:nvSpPr>
          <p:cNvPr id="11" name="Segnaposto contenuto 2"/>
          <p:cNvSpPr>
            <a:spLocks noGrp="1"/>
          </p:cNvSpPr>
          <p:nvPr>
            <p:ph idx="1" hasCustomPrompt="1"/>
          </p:nvPr>
        </p:nvSpPr>
        <p:spPr>
          <a:xfrm>
            <a:off x="309562" y="1362252"/>
            <a:ext cx="8450262" cy="4587028"/>
          </a:xfrm>
        </p:spPr>
        <p:txBody>
          <a:bodyPr>
            <a:noAutofit/>
          </a:bodyPr>
          <a:lstStyle>
            <a:lvl1pPr>
              <a:defRPr>
                <a:solidFill>
                  <a:schemeClr val="accent5"/>
                </a:solidFill>
                <a:latin typeface="TIM Sans" panose="00000500000000000000" pitchFamily="50" charset="0"/>
              </a:defRPr>
            </a:lvl1pPr>
            <a:lvl2pPr>
              <a:defRPr>
                <a:solidFill>
                  <a:schemeClr val="accent5"/>
                </a:solidFill>
                <a:latin typeface="TIM Sans" panose="00000500000000000000" pitchFamily="50" charset="0"/>
              </a:defRPr>
            </a:lvl2pPr>
            <a:lvl3pPr>
              <a:defRPr sz="1050">
                <a:solidFill>
                  <a:schemeClr val="accent5"/>
                </a:solidFill>
                <a:latin typeface="TIM Sans" panose="00000500000000000000" pitchFamily="50" charset="0"/>
              </a:defRPr>
            </a:lvl3pPr>
            <a:lvl4pPr>
              <a:defRPr>
                <a:solidFill>
                  <a:schemeClr val="accent1"/>
                </a:solidFill>
              </a:defRPr>
            </a:lvl4pPr>
            <a:lvl5pPr>
              <a:defRPr>
                <a:solidFill>
                  <a:schemeClr val="accent1"/>
                </a:solidFill>
              </a:defRPr>
            </a:lvl5pPr>
          </a:lstStyle>
          <a:p>
            <a:pPr lvl="0"/>
            <a:r>
              <a:rPr lang="it-IT" dirty="0"/>
              <a:t>Fare clic per modificare gli stili del testo dello schema</a:t>
            </a:r>
          </a:p>
          <a:p>
            <a:pPr lvl="1"/>
            <a:r>
              <a:rPr lang="it-IT" dirty="0"/>
              <a:t>Secondo livello</a:t>
            </a:r>
          </a:p>
          <a:p>
            <a:pPr lvl="2"/>
            <a:r>
              <a:rPr lang="it-IT" dirty="0"/>
              <a:t>Terzo livello</a:t>
            </a:r>
          </a:p>
        </p:txBody>
      </p:sp>
      <p:cxnSp>
        <p:nvCxnSpPr>
          <p:cNvPr id="5" name="Connettore diritto 4">
            <a:extLst>
              <a:ext uri="{FF2B5EF4-FFF2-40B4-BE49-F238E27FC236}">
                <a16:creationId xmlns:a16="http://schemas.microsoft.com/office/drawing/2014/main" id="{F3554B50-3EC2-4F76-AB77-551ABB52E20D}"/>
              </a:ext>
            </a:extLst>
          </p:cNvPr>
          <p:cNvCxnSpPr>
            <a:cxnSpLocks/>
          </p:cNvCxnSpPr>
          <p:nvPr userDrawn="1"/>
        </p:nvCxnSpPr>
        <p:spPr>
          <a:xfrm>
            <a:off x="309563" y="957240"/>
            <a:ext cx="8474397"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7827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1867525" y="2729464"/>
            <a:ext cx="5408950" cy="411651"/>
          </a:xfrm>
          <a:prstGeom prst="rect">
            <a:avLst/>
          </a:prstGeom>
        </p:spPr>
        <p:txBody>
          <a:bodyPr wrap="square" lIns="0" tIns="0" rIns="0" bIns="0">
            <a:spAutoFit/>
          </a:bodyPr>
          <a:lstStyle>
            <a:lvl1pPr>
              <a:defRPr sz="2675" b="1" i="0">
                <a:solidFill>
                  <a:schemeClr val="bg1"/>
                </a:solidFill>
                <a:latin typeface="Roboto"/>
                <a:cs typeface="Roboto"/>
              </a:defRPr>
            </a:lvl1pPr>
          </a:lstStyle>
          <a:p>
            <a:endParaRPr/>
          </a:p>
        </p:txBody>
      </p:sp>
      <p:sp>
        <p:nvSpPr>
          <p:cNvPr id="3" name="Holder 3"/>
          <p:cNvSpPr>
            <a:spLocks noGrp="1"/>
          </p:cNvSpPr>
          <p:nvPr>
            <p:ph type="subTitle" idx="4"/>
          </p:nvPr>
        </p:nvSpPr>
        <p:spPr>
          <a:xfrm>
            <a:off x="1371600" y="3840481"/>
            <a:ext cx="6400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9/28/2023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4211533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FC4355-02A0-4EFF-8000-294DD7EFE5BD}" type="datetimeFigureOut">
              <a:rPr lang="en-GB" smtClean="0"/>
              <a:t>28/09/2023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65D8F5-F5D5-4379-A419-BE9A174F788A}" type="slidenum">
              <a:rPr lang="en-GB" smtClean="0"/>
              <a:t>‹N›</a:t>
            </a:fld>
            <a:endParaRPr lang="en-GB"/>
          </a:p>
        </p:txBody>
      </p:sp>
    </p:spTree>
    <p:extLst>
      <p:ext uri="{BB962C8B-B14F-4D97-AF65-F5344CB8AC3E}">
        <p14:creationId xmlns:p14="http://schemas.microsoft.com/office/powerpoint/2010/main" val="36510013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162512" y="3022643"/>
            <a:ext cx="6818977" cy="230832"/>
          </a:xfrm>
        </p:spPr>
        <p:txBody>
          <a:bodyPr lIns="0" tIns="0" rIns="0" bIns="0"/>
          <a:lstStyle>
            <a:lvl1pPr>
              <a:defRPr sz="1500" b="0" i="0">
                <a:solidFill>
                  <a:schemeClr val="bg1"/>
                </a:solidFill>
                <a:latin typeface="Roboto"/>
                <a:cs typeface="Roboto"/>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9/28/2023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26065874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162512" y="3022643"/>
            <a:ext cx="6818977" cy="230832"/>
          </a:xfrm>
        </p:spPr>
        <p:txBody>
          <a:bodyPr lIns="0" tIns="0" rIns="0" bIns="0"/>
          <a:lstStyle>
            <a:lvl1pPr>
              <a:defRPr sz="1500" b="0" i="0">
                <a:solidFill>
                  <a:schemeClr val="bg1"/>
                </a:solidFill>
                <a:latin typeface="Roboto"/>
                <a:cs typeface="Roboto"/>
              </a:defRPr>
            </a:lvl1pPr>
          </a:lstStyle>
          <a:p>
            <a:endParaRPr/>
          </a:p>
        </p:txBody>
      </p:sp>
      <p:sp>
        <p:nvSpPr>
          <p:cNvPr id="3" name="Holder 3"/>
          <p:cNvSpPr>
            <a:spLocks noGrp="1"/>
          </p:cNvSpPr>
          <p:nvPr>
            <p:ph sz="half" idx="2"/>
          </p:nvPr>
        </p:nvSpPr>
        <p:spPr>
          <a:xfrm>
            <a:off x="457200" y="1577341"/>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1"/>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9/28/2023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954121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162512" y="3022643"/>
            <a:ext cx="6818977" cy="230832"/>
          </a:xfrm>
        </p:spPr>
        <p:txBody>
          <a:bodyPr lIns="0" tIns="0" rIns="0" bIns="0"/>
          <a:lstStyle>
            <a:lvl1pPr>
              <a:defRPr sz="1500" b="0" i="0">
                <a:solidFill>
                  <a:schemeClr val="bg1"/>
                </a:solidFill>
                <a:latin typeface="Roboto"/>
                <a:cs typeface="Roboto"/>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9/28/2023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17108719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9/28/2023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19979412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olo e Contenuto">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bwMode="auto">
          <a:xfrm>
            <a:off x="309564" y="360363"/>
            <a:ext cx="84597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it-IT"/>
              <a:t>Fare clic per modificare lo stile del titolo</a:t>
            </a:r>
            <a:endParaRPr lang="it-IT" dirty="0"/>
          </a:p>
        </p:txBody>
      </p:sp>
      <p:sp>
        <p:nvSpPr>
          <p:cNvPr id="11" name="Content Placeholder 3"/>
          <p:cNvSpPr>
            <a:spLocks noGrp="1" noChangeArrowheads="1"/>
          </p:cNvSpPr>
          <p:nvPr>
            <p:ph idx="1"/>
          </p:nvPr>
        </p:nvSpPr>
        <p:spPr bwMode="auto">
          <a:xfrm>
            <a:off x="309562" y="952501"/>
            <a:ext cx="8450262" cy="830997"/>
          </a:xfrm>
          <a:prstGeom prst="rect">
            <a:avLst/>
          </a:prstGeom>
          <a:noFill/>
          <a:ln>
            <a:noFill/>
          </a:ln>
          <a:effectLst/>
        </p:spPr>
        <p:txBody>
          <a:bodyPr/>
          <a:lstStyle>
            <a:lvl1pPr>
              <a:defRPr>
                <a:solidFill>
                  <a:schemeClr val="accent5"/>
                </a:solidFill>
                <a:latin typeface="TIM Sans" panose="00000500000000000000" pitchFamily="50" charset="0"/>
              </a:defRPr>
            </a:lvl1pPr>
            <a:lvl2pPr>
              <a:defRPr>
                <a:solidFill>
                  <a:schemeClr val="accent5"/>
                </a:solidFill>
                <a:latin typeface="TIM Sans" panose="00000500000000000000" pitchFamily="50" charset="0"/>
              </a:defRPr>
            </a:lvl2pPr>
            <a:lvl3pPr>
              <a:defRPr>
                <a:solidFill>
                  <a:schemeClr val="accent5"/>
                </a:solidFill>
                <a:latin typeface="TIM Sans" panose="00000500000000000000" pitchFamily="50" charset="0"/>
              </a:defRPr>
            </a:lvl3pPr>
          </a:lstStyle>
          <a:p>
            <a:pPr lvl="0"/>
            <a:r>
              <a:rPr lang="it-IT"/>
              <a:t>Fare clic per modificare stili del testo dello schema</a:t>
            </a:r>
          </a:p>
          <a:p>
            <a:pPr lvl="1"/>
            <a:r>
              <a:rPr lang="it-IT"/>
              <a:t>Secondo livello</a:t>
            </a:r>
          </a:p>
          <a:p>
            <a:pPr lvl="2"/>
            <a:r>
              <a:rPr lang="it-IT"/>
              <a:t>Terzo livello</a:t>
            </a:r>
          </a:p>
        </p:txBody>
      </p:sp>
    </p:spTree>
    <p:extLst>
      <p:ext uri="{BB962C8B-B14F-4D97-AF65-F5344CB8AC3E}">
        <p14:creationId xmlns:p14="http://schemas.microsoft.com/office/powerpoint/2010/main" val="4009939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8FC4355-02A0-4EFF-8000-294DD7EFE5BD}" type="datetimeFigureOut">
              <a:rPr lang="en-GB" smtClean="0"/>
              <a:t>28/09/2023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D65D8F5-F5D5-4379-A419-BE9A174F788A}" type="slidenum">
              <a:rPr lang="en-GB" smtClean="0"/>
              <a:t>‹N›</a:t>
            </a:fld>
            <a:endParaRPr lang="en-GB"/>
          </a:p>
        </p:txBody>
      </p:sp>
    </p:spTree>
    <p:extLst>
      <p:ext uri="{BB962C8B-B14F-4D97-AF65-F5344CB8AC3E}">
        <p14:creationId xmlns:p14="http://schemas.microsoft.com/office/powerpoint/2010/main" val="3621150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8FC4355-02A0-4EFF-8000-294DD7EFE5BD}" type="datetimeFigureOut">
              <a:rPr lang="en-GB" smtClean="0"/>
              <a:t>28/09/2023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D65D8F5-F5D5-4379-A419-BE9A174F788A}" type="slidenum">
              <a:rPr lang="en-GB" smtClean="0"/>
              <a:t>‹N›</a:t>
            </a:fld>
            <a:endParaRPr lang="en-GB"/>
          </a:p>
        </p:txBody>
      </p:sp>
    </p:spTree>
    <p:extLst>
      <p:ext uri="{BB962C8B-B14F-4D97-AF65-F5344CB8AC3E}">
        <p14:creationId xmlns:p14="http://schemas.microsoft.com/office/powerpoint/2010/main" val="4179123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8FC4355-02A0-4EFF-8000-294DD7EFE5BD}" type="datetimeFigureOut">
              <a:rPr lang="en-GB" smtClean="0"/>
              <a:t>28/09/2023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D65D8F5-F5D5-4379-A419-BE9A174F788A}" type="slidenum">
              <a:rPr lang="en-GB" smtClean="0"/>
              <a:t>‹N›</a:t>
            </a:fld>
            <a:endParaRPr lang="en-GB"/>
          </a:p>
        </p:txBody>
      </p:sp>
    </p:spTree>
    <p:extLst>
      <p:ext uri="{BB962C8B-B14F-4D97-AF65-F5344CB8AC3E}">
        <p14:creationId xmlns:p14="http://schemas.microsoft.com/office/powerpoint/2010/main" val="3855973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FC4355-02A0-4EFF-8000-294DD7EFE5BD}" type="datetimeFigureOut">
              <a:rPr lang="en-GB" smtClean="0"/>
              <a:t>28/09/2023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D65D8F5-F5D5-4379-A419-BE9A174F788A}" type="slidenum">
              <a:rPr lang="en-GB" smtClean="0"/>
              <a:t>‹N›</a:t>
            </a:fld>
            <a:endParaRPr lang="en-GB"/>
          </a:p>
        </p:txBody>
      </p:sp>
    </p:spTree>
    <p:extLst>
      <p:ext uri="{BB962C8B-B14F-4D97-AF65-F5344CB8AC3E}">
        <p14:creationId xmlns:p14="http://schemas.microsoft.com/office/powerpoint/2010/main" val="2838866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FC4355-02A0-4EFF-8000-294DD7EFE5BD}" type="datetimeFigureOut">
              <a:rPr lang="en-GB" smtClean="0"/>
              <a:t>28/09/2023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D65D8F5-F5D5-4379-A419-BE9A174F788A}" type="slidenum">
              <a:rPr lang="en-GB" smtClean="0"/>
              <a:t>‹N›</a:t>
            </a:fld>
            <a:endParaRPr lang="en-GB"/>
          </a:p>
        </p:txBody>
      </p:sp>
    </p:spTree>
    <p:extLst>
      <p:ext uri="{BB962C8B-B14F-4D97-AF65-F5344CB8AC3E}">
        <p14:creationId xmlns:p14="http://schemas.microsoft.com/office/powerpoint/2010/main" val="1085038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3.jpe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1.xml"/><Relationship Id="rId7"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FC4355-02A0-4EFF-8000-294DD7EFE5BD}" type="datetimeFigureOut">
              <a:rPr lang="en-GB" smtClean="0"/>
              <a:t>28/09/2023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dirty="0"/>
              <a:t>www.tern.it</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5D8F5-F5D5-4379-A419-BE9A174F788A}" type="slidenum">
              <a:rPr lang="en-GB" smtClean="0"/>
              <a:t>‹N›</a:t>
            </a:fld>
            <a:endParaRPr lang="en-GB"/>
          </a:p>
        </p:txBody>
      </p:sp>
    </p:spTree>
    <p:extLst>
      <p:ext uri="{BB962C8B-B14F-4D97-AF65-F5344CB8AC3E}">
        <p14:creationId xmlns:p14="http://schemas.microsoft.com/office/powerpoint/2010/main" val="1954275736"/>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0" r:id="rId3"/>
    <p:sldLayoutId id="2147483651" r:id="rId4"/>
    <p:sldLayoutId id="2147483652" r:id="rId5"/>
    <p:sldLayoutId id="2147483653" r:id="rId6"/>
    <p:sldLayoutId id="2147483654" r:id="rId7"/>
    <p:sldLayoutId id="2147483656" r:id="rId8"/>
    <p:sldLayoutId id="2147483657" r:id="rId9"/>
    <p:sldLayoutId id="2147483658" r:id="rId10"/>
    <p:sldLayoutId id="2147483659" r:id="rId11"/>
    <p:sldLayoutId id="2147483663" r:id="rId12"/>
    <p:sldLayoutId id="2147483678" r:id="rId13"/>
    <p:sldLayoutId id="2147483708"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E6C7B4CB-61EE-468D-9598-74EEB8C9F833}"/>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0CE4D77-C607-497C-B33D-B2FD3CDC87A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4FE5133-E473-41D0-B5B5-8DE8FFAE81B3}"/>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A5FEC8-E45F-4C0C-A2E4-F9DDF63AD3CF}" type="datetimeFigureOut">
              <a:rPr lang="it-IT" smtClean="0"/>
              <a:t>28/09/2023</a:t>
            </a:fld>
            <a:endParaRPr lang="it-IT"/>
          </a:p>
        </p:txBody>
      </p:sp>
      <p:sp>
        <p:nvSpPr>
          <p:cNvPr id="5" name="Segnaposto piè di pagina 4">
            <a:extLst>
              <a:ext uri="{FF2B5EF4-FFF2-40B4-BE49-F238E27FC236}">
                <a16:creationId xmlns:a16="http://schemas.microsoft.com/office/drawing/2014/main" id="{AC0B9A2B-E5DF-40BA-93F6-A91189F7B178}"/>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84494C87-5C79-4C75-A1D5-1D7FA7F27AE4}"/>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2B4CFB-0040-4D26-918B-6C48FB728F84}" type="slidenum">
              <a:rPr lang="it-IT" smtClean="0"/>
              <a:t>‹N›</a:t>
            </a:fld>
            <a:endParaRPr lang="it-IT"/>
          </a:p>
        </p:txBody>
      </p:sp>
    </p:spTree>
    <p:extLst>
      <p:ext uri="{BB962C8B-B14F-4D97-AF65-F5344CB8AC3E}">
        <p14:creationId xmlns:p14="http://schemas.microsoft.com/office/powerpoint/2010/main" val="418593394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71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DFDDB9-692E-44B7-9373-C3B0C6885C83}" type="datetimeFigureOut">
              <a:rPr lang="it-IT" smtClean="0"/>
              <a:t>28/09/2023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dirty="0" err="1"/>
              <a:t>www,tern.it</a:t>
            </a:r>
            <a:endParaRPr lang="it-IT" dirty="0"/>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55E20A-B3BA-489C-A981-0941E8D17CF3}" type="slidenum">
              <a:rPr lang="it-IT" smtClean="0"/>
              <a:t>‹N›</a:t>
            </a:fld>
            <a:endParaRPr lang="it-IT"/>
          </a:p>
        </p:txBody>
      </p:sp>
      <p:pic>
        <p:nvPicPr>
          <p:cNvPr id="9" name="Immagine 8">
            <a:extLst>
              <a:ext uri="{FF2B5EF4-FFF2-40B4-BE49-F238E27FC236}">
                <a16:creationId xmlns:a16="http://schemas.microsoft.com/office/drawing/2014/main" id="{16414A8F-176B-49C9-B22A-8799205EED0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67544" y="260648"/>
            <a:ext cx="8172908" cy="4086454"/>
          </a:xfrm>
          <a:prstGeom prst="rect">
            <a:avLst/>
          </a:prstGeom>
        </p:spPr>
      </p:pic>
    </p:spTree>
    <p:extLst>
      <p:ext uri="{BB962C8B-B14F-4D97-AF65-F5344CB8AC3E}">
        <p14:creationId xmlns:p14="http://schemas.microsoft.com/office/powerpoint/2010/main" val="184508299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9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1F2538"/>
          </a:solidFill>
        </p:spPr>
        <p:txBody>
          <a:bodyPr wrap="square" lIns="0" tIns="0" rIns="0" bIns="0" rtlCol="0"/>
          <a:lstStyle/>
          <a:p>
            <a:endParaRPr sz="550"/>
          </a:p>
        </p:txBody>
      </p:sp>
      <p:sp>
        <p:nvSpPr>
          <p:cNvPr id="2" name="Holder 2"/>
          <p:cNvSpPr>
            <a:spLocks noGrp="1"/>
          </p:cNvSpPr>
          <p:nvPr>
            <p:ph type="title"/>
          </p:nvPr>
        </p:nvSpPr>
        <p:spPr>
          <a:xfrm>
            <a:off x="1162512" y="3022644"/>
            <a:ext cx="6818977" cy="461665"/>
          </a:xfrm>
          <a:prstGeom prst="rect">
            <a:avLst/>
          </a:prstGeom>
        </p:spPr>
        <p:txBody>
          <a:bodyPr wrap="square" lIns="0" tIns="0" rIns="0" bIns="0">
            <a:spAutoFit/>
          </a:bodyPr>
          <a:lstStyle>
            <a:lvl1pPr>
              <a:defRPr sz="3000" b="0" i="0">
                <a:solidFill>
                  <a:schemeClr val="bg1"/>
                </a:solidFill>
                <a:latin typeface="Roboto"/>
                <a:cs typeface="Roboto"/>
              </a:defRPr>
            </a:lvl1pPr>
          </a:lstStyle>
          <a:p>
            <a:endParaRPr/>
          </a:p>
        </p:txBody>
      </p:sp>
      <p:sp>
        <p:nvSpPr>
          <p:cNvPr id="3" name="Holder 3"/>
          <p:cNvSpPr>
            <a:spLocks noGrp="1"/>
          </p:cNvSpPr>
          <p:nvPr>
            <p:ph type="body" idx="1"/>
          </p:nvPr>
        </p:nvSpPr>
        <p:spPr>
          <a:xfrm>
            <a:off x="606705" y="2903730"/>
            <a:ext cx="7930591"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08960" y="6377941"/>
            <a:ext cx="292608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1"/>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9/28/2023</a:t>
            </a:fld>
            <a:endParaRPr lang="en-US"/>
          </a:p>
        </p:txBody>
      </p:sp>
      <p:sp>
        <p:nvSpPr>
          <p:cNvPr id="6" name="Holder 6"/>
          <p:cNvSpPr>
            <a:spLocks noGrp="1"/>
          </p:cNvSpPr>
          <p:nvPr>
            <p:ph type="sldNum" sz="quarter" idx="7"/>
          </p:nvPr>
        </p:nvSpPr>
        <p:spPr>
          <a:xfrm>
            <a:off x="6583681" y="6377941"/>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66971063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6" r:id="rId6"/>
  </p:sldLayoutIdLst>
  <p:txStyles>
    <p:titleStyle>
      <a:lvl1pPr>
        <a:defRPr>
          <a:latin typeface="+mj-lt"/>
          <a:ea typeface="+mj-ea"/>
          <a:cs typeface="+mj-cs"/>
        </a:defRPr>
      </a:lvl1pPr>
    </p:titleStyle>
    <p:bodyStyle>
      <a:lvl1pPr marL="0">
        <a:defRPr>
          <a:latin typeface="+mn-lt"/>
          <a:ea typeface="+mn-ea"/>
          <a:cs typeface="+mn-cs"/>
        </a:defRPr>
      </a:lvl1pPr>
      <a:lvl2pPr marL="228600">
        <a:defRPr>
          <a:latin typeface="+mn-lt"/>
          <a:ea typeface="+mn-ea"/>
          <a:cs typeface="+mn-cs"/>
        </a:defRPr>
      </a:lvl2pPr>
      <a:lvl3pPr marL="457200">
        <a:defRPr>
          <a:latin typeface="+mn-lt"/>
          <a:ea typeface="+mn-ea"/>
          <a:cs typeface="+mn-cs"/>
        </a:defRPr>
      </a:lvl3pPr>
      <a:lvl4pPr marL="685800">
        <a:defRPr>
          <a:latin typeface="+mn-lt"/>
          <a:ea typeface="+mn-ea"/>
          <a:cs typeface="+mn-cs"/>
        </a:defRPr>
      </a:lvl4pPr>
      <a:lvl5pPr marL="914400">
        <a:defRPr>
          <a:latin typeface="+mn-lt"/>
          <a:ea typeface="+mn-ea"/>
          <a:cs typeface="+mn-cs"/>
        </a:defRPr>
      </a:lvl5pPr>
      <a:lvl6pPr marL="1143000">
        <a:defRPr>
          <a:latin typeface="+mn-lt"/>
          <a:ea typeface="+mn-ea"/>
          <a:cs typeface="+mn-cs"/>
        </a:defRPr>
      </a:lvl6pPr>
      <a:lvl7pPr marL="1371600">
        <a:defRPr>
          <a:latin typeface="+mn-lt"/>
          <a:ea typeface="+mn-ea"/>
          <a:cs typeface="+mn-cs"/>
        </a:defRPr>
      </a:lvl7pPr>
      <a:lvl8pPr marL="1600200">
        <a:defRPr>
          <a:latin typeface="+mn-lt"/>
          <a:ea typeface="+mn-ea"/>
          <a:cs typeface="+mn-cs"/>
        </a:defRPr>
      </a:lvl8pPr>
      <a:lvl9pPr marL="1828800">
        <a:defRPr>
          <a:latin typeface="+mn-lt"/>
          <a:ea typeface="+mn-ea"/>
          <a:cs typeface="+mn-cs"/>
        </a:defRPr>
      </a:lvl9pPr>
    </p:bodyStyle>
    <p:otherStyle>
      <a:lvl1pPr marL="0">
        <a:defRPr>
          <a:latin typeface="+mn-lt"/>
          <a:ea typeface="+mn-ea"/>
          <a:cs typeface="+mn-cs"/>
        </a:defRPr>
      </a:lvl1pPr>
      <a:lvl2pPr marL="228600">
        <a:defRPr>
          <a:latin typeface="+mn-lt"/>
          <a:ea typeface="+mn-ea"/>
          <a:cs typeface="+mn-cs"/>
        </a:defRPr>
      </a:lvl2pPr>
      <a:lvl3pPr marL="457200">
        <a:defRPr>
          <a:latin typeface="+mn-lt"/>
          <a:ea typeface="+mn-ea"/>
          <a:cs typeface="+mn-cs"/>
        </a:defRPr>
      </a:lvl3pPr>
      <a:lvl4pPr marL="685800">
        <a:defRPr>
          <a:latin typeface="+mn-lt"/>
          <a:ea typeface="+mn-ea"/>
          <a:cs typeface="+mn-cs"/>
        </a:defRPr>
      </a:lvl4pPr>
      <a:lvl5pPr marL="914400">
        <a:defRPr>
          <a:latin typeface="+mn-lt"/>
          <a:ea typeface="+mn-ea"/>
          <a:cs typeface="+mn-cs"/>
        </a:defRPr>
      </a:lvl5pPr>
      <a:lvl6pPr marL="1143000">
        <a:defRPr>
          <a:latin typeface="+mn-lt"/>
          <a:ea typeface="+mn-ea"/>
          <a:cs typeface="+mn-cs"/>
        </a:defRPr>
      </a:lvl6pPr>
      <a:lvl7pPr marL="1371600">
        <a:defRPr>
          <a:latin typeface="+mn-lt"/>
          <a:ea typeface="+mn-ea"/>
          <a:cs typeface="+mn-cs"/>
        </a:defRPr>
      </a:lvl7pPr>
      <a:lvl8pPr marL="1600200">
        <a:defRPr>
          <a:latin typeface="+mn-lt"/>
          <a:ea typeface="+mn-ea"/>
          <a:cs typeface="+mn-cs"/>
        </a:defRPr>
      </a:lvl8pPr>
      <a:lvl9pPr marL="18288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2.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7.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png"/><Relationship Id="rId9"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xml"/><Relationship Id="rId4" Type="http://schemas.openxmlformats.org/officeDocument/2006/relationships/image" Target="../media/image67.jpeg"/></Relationships>
</file>

<file path=ppt/slides/_rels/slide1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1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2.jpeg"/><Relationship Id="rId7"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png"/><Relationship Id="rId9"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1.png"/></Relationships>
</file>

<file path=ppt/slides/_rels/slide1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emf"/></Relationships>
</file>

<file path=ppt/slides/_rels/slide1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2.emf"/><Relationship Id="rId13" Type="http://schemas.openxmlformats.org/officeDocument/2006/relationships/image" Target="../media/image17.jpeg"/><Relationship Id="rId18" Type="http://schemas.openxmlformats.org/officeDocument/2006/relationships/image" Target="../media/image21.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6.jpeg"/><Relationship Id="rId17" Type="http://schemas.openxmlformats.org/officeDocument/2006/relationships/image" Target="../media/image20.png"/><Relationship Id="rId2" Type="http://schemas.openxmlformats.org/officeDocument/2006/relationships/image" Target="../media/image11.jpeg"/><Relationship Id="rId16" Type="http://schemas.openxmlformats.org/officeDocument/2006/relationships/hyperlink" Target="http://www.tern.it/" TargetMode="External"/><Relationship Id="rId20" Type="http://schemas.openxmlformats.org/officeDocument/2006/relationships/image" Target="../media/image23.jpeg"/><Relationship Id="rId1" Type="http://schemas.openxmlformats.org/officeDocument/2006/relationships/slideLayout" Target="../slideLayouts/slideLayout13.xml"/><Relationship Id="rId6" Type="http://schemas.openxmlformats.org/officeDocument/2006/relationships/diagramColors" Target="../diagrams/colors1.xml"/><Relationship Id="rId11" Type="http://schemas.openxmlformats.org/officeDocument/2006/relationships/image" Target="../media/image15.png"/><Relationship Id="rId5" Type="http://schemas.openxmlformats.org/officeDocument/2006/relationships/diagramQuickStyle" Target="../diagrams/quickStyle1.xml"/><Relationship Id="rId15" Type="http://schemas.openxmlformats.org/officeDocument/2006/relationships/image" Target="../media/image19.jpeg"/><Relationship Id="rId10" Type="http://schemas.openxmlformats.org/officeDocument/2006/relationships/image" Target="../media/image14.jpeg"/><Relationship Id="rId19" Type="http://schemas.openxmlformats.org/officeDocument/2006/relationships/image" Target="../media/image22.png"/><Relationship Id="rId4" Type="http://schemas.openxmlformats.org/officeDocument/2006/relationships/diagramLayout" Target="../diagrams/layout1.xml"/><Relationship Id="rId9" Type="http://schemas.openxmlformats.org/officeDocument/2006/relationships/image" Target="../media/image13.jpeg"/><Relationship Id="rId14" Type="http://schemas.openxmlformats.org/officeDocument/2006/relationships/image" Target="../media/image18.jpeg"/></Relationships>
</file>

<file path=ppt/slides/_rels/slide2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0.pn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8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84.png"/><Relationship Id="rId11" Type="http://schemas.openxmlformats.org/officeDocument/2006/relationships/image" Target="../media/image88.png"/><Relationship Id="rId5" Type="http://schemas.openxmlformats.org/officeDocument/2006/relationships/image" Target="../media/image83.png"/><Relationship Id="rId10" Type="http://schemas.openxmlformats.org/officeDocument/2006/relationships/oleObject" Target="../embeddings/oleObject2.bin"/><Relationship Id="rId4" Type="http://schemas.openxmlformats.org/officeDocument/2006/relationships/image" Target="../media/image82.jpeg"/><Relationship Id="rId9" Type="http://schemas.openxmlformats.org/officeDocument/2006/relationships/image" Target="../media/image87.png"/><Relationship Id="rId14" Type="http://schemas.openxmlformats.org/officeDocument/2006/relationships/image" Target="../media/image91.png"/></Relationships>
</file>

<file path=ppt/slides/_rels/slide24.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jpeg"/><Relationship Id="rId7" Type="http://schemas.openxmlformats.org/officeDocument/2006/relationships/image" Target="../media/image9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95.jpeg"/><Relationship Id="rId5" Type="http://schemas.openxmlformats.org/officeDocument/2006/relationships/image" Target="../media/image94.png"/><Relationship Id="rId10" Type="http://schemas.openxmlformats.org/officeDocument/2006/relationships/image" Target="../media/image99.jpeg"/><Relationship Id="rId4" Type="http://schemas.openxmlformats.org/officeDocument/2006/relationships/image" Target="../media/image93.jpeg"/><Relationship Id="rId9" Type="http://schemas.openxmlformats.org/officeDocument/2006/relationships/image" Target="../media/image98.jpeg"/></Relationships>
</file>

<file path=ppt/slides/_rels/slide2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g"/><Relationship Id="rId1" Type="http://schemas.openxmlformats.org/officeDocument/2006/relationships/slideLayout" Target="../slideLayouts/slideLayout42.xml"/><Relationship Id="rId4" Type="http://schemas.openxmlformats.org/officeDocument/2006/relationships/image" Target="../media/image102.jpg"/></Relationships>
</file>

<file path=ppt/slides/_rels/slide2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image" Target="../media/image104.png"/></Relationships>
</file>

<file path=ppt/slides/_rels/slide27.xml.rels><?xml version="1.0" encoding="UTF-8" standalone="yes"?>
<Relationships xmlns="http://schemas.openxmlformats.org/package/2006/relationships"><Relationship Id="rId8" Type="http://schemas.openxmlformats.org/officeDocument/2006/relationships/image" Target="../media/image110.svg"/><Relationship Id="rId13" Type="http://schemas.openxmlformats.org/officeDocument/2006/relationships/image" Target="../media/image115.png"/><Relationship Id="rId3" Type="http://schemas.openxmlformats.org/officeDocument/2006/relationships/image" Target="../media/image105.png"/><Relationship Id="rId7" Type="http://schemas.openxmlformats.org/officeDocument/2006/relationships/image" Target="../media/image109.png"/><Relationship Id="rId12" Type="http://schemas.openxmlformats.org/officeDocument/2006/relationships/image" Target="../media/image114.svg"/><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108.svg"/><Relationship Id="rId11" Type="http://schemas.openxmlformats.org/officeDocument/2006/relationships/image" Target="../media/image113.png"/><Relationship Id="rId5" Type="http://schemas.openxmlformats.org/officeDocument/2006/relationships/image" Target="../media/image107.png"/><Relationship Id="rId15" Type="http://schemas.openxmlformats.org/officeDocument/2006/relationships/image" Target="../media/image117.png"/><Relationship Id="rId10" Type="http://schemas.openxmlformats.org/officeDocument/2006/relationships/image" Target="../media/image112.svg"/><Relationship Id="rId4" Type="http://schemas.openxmlformats.org/officeDocument/2006/relationships/image" Target="../media/image106.svg"/><Relationship Id="rId9" Type="http://schemas.openxmlformats.org/officeDocument/2006/relationships/image" Target="../media/image111.png"/><Relationship Id="rId14" Type="http://schemas.openxmlformats.org/officeDocument/2006/relationships/image" Target="../media/image116.sv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8.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3.jpeg"/><Relationship Id="rId3" Type="http://schemas.openxmlformats.org/officeDocument/2006/relationships/oleObject" Target="../embeddings/oleObject1.bin"/><Relationship Id="rId7" Type="http://schemas.openxmlformats.org/officeDocument/2006/relationships/image" Target="../media/image38.jpeg"/><Relationship Id="rId12" Type="http://schemas.openxmlformats.org/officeDocument/2006/relationships/image" Target="../media/image42.jpeg"/><Relationship Id="rId2" Type="http://schemas.openxmlformats.org/officeDocument/2006/relationships/notesSlide" Target="../notesSlides/notesSlide2.xml"/><Relationship Id="rId16" Type="http://schemas.openxmlformats.org/officeDocument/2006/relationships/image" Target="../media/image46.jpeg"/><Relationship Id="rId1" Type="http://schemas.openxmlformats.org/officeDocument/2006/relationships/slideLayout" Target="../slideLayouts/slideLayout1.xml"/><Relationship Id="rId6" Type="http://schemas.openxmlformats.org/officeDocument/2006/relationships/image" Target="../media/image37.jpeg"/><Relationship Id="rId11" Type="http://schemas.openxmlformats.org/officeDocument/2006/relationships/image" Target="../media/image41.jpeg"/><Relationship Id="rId5" Type="http://schemas.openxmlformats.org/officeDocument/2006/relationships/image" Target="../media/image36.jpeg"/><Relationship Id="rId15" Type="http://schemas.openxmlformats.org/officeDocument/2006/relationships/image" Target="../media/image45.jpeg"/><Relationship Id="rId10" Type="http://schemas.openxmlformats.org/officeDocument/2006/relationships/image" Target="../media/image40.jpeg"/><Relationship Id="rId4" Type="http://schemas.openxmlformats.org/officeDocument/2006/relationships/image" Target="../media/image35.emf"/><Relationship Id="rId9" Type="http://schemas.openxmlformats.org/officeDocument/2006/relationships/hyperlink" Target="../../Impostazioni%20locali/ISTIMES/incontro_Tito_31marzo2010/01a_GEOCART_MAPPING_Road_EN.avi" TargetMode="External"/><Relationship Id="rId14" Type="http://schemas.openxmlformats.org/officeDocument/2006/relationships/image" Target="../media/image44.jpeg"/></Relationships>
</file>

<file path=ppt/slides/_rels/slide6.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Layout" Target="../slideLayouts/slideLayout1.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56.jpeg"/></Relationships>
</file>

<file path=ppt/slides/_rels/slide8.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2.jpeg"/><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png"/><Relationship Id="rId9"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2123728" y="3933056"/>
            <a:ext cx="7030565" cy="1584176"/>
          </a:xfrm>
          <a:ln w="12700">
            <a:noFill/>
          </a:ln>
        </p:spPr>
        <p:txBody>
          <a:bodyPr>
            <a:noAutofit/>
          </a:bodyPr>
          <a:lstStyle/>
          <a:p>
            <a:pPr>
              <a:spcBef>
                <a:spcPts val="0"/>
              </a:spcBef>
            </a:pPr>
            <a:endParaRPr lang="en-GB" b="1" spc="300" dirty="0">
              <a:ln w="3175" cmpd="sng">
                <a:solidFill>
                  <a:schemeClr val="bg1">
                    <a:lumMod val="75000"/>
                  </a:schemeClr>
                </a:solidFill>
                <a:prstDash val="solid"/>
              </a:ln>
              <a:solidFill>
                <a:schemeClr val="bg1"/>
              </a:solidFill>
              <a:latin typeface="Eurostile" pitchFamily="34" charset="0"/>
            </a:endParaRPr>
          </a:p>
          <a:p>
            <a:pPr>
              <a:spcBef>
                <a:spcPts val="0"/>
              </a:spcBef>
            </a:pPr>
            <a:r>
              <a:rPr lang="en-GB" sz="2600" b="1" spc="300" dirty="0">
                <a:ln w="3175" cmpd="sng">
                  <a:solidFill>
                    <a:schemeClr val="bg1">
                      <a:lumMod val="75000"/>
                    </a:schemeClr>
                  </a:solidFill>
                  <a:prstDash val="solid"/>
                </a:ln>
                <a:solidFill>
                  <a:schemeClr val="tx2"/>
                </a:solidFill>
                <a:effectLst>
                  <a:outerShdw blurRad="38100" dist="38100" dir="2700000" algn="tl">
                    <a:srgbClr val="000000">
                      <a:alpha val="43137"/>
                    </a:srgbClr>
                  </a:outerShdw>
                </a:effectLst>
                <a:latin typeface="Eurostile" pitchFamily="34" charset="0"/>
              </a:rPr>
              <a:t>The Basilicata Earth Observation Cluster</a:t>
            </a:r>
          </a:p>
          <a:p>
            <a:endParaRPr lang="en-GB" sz="2600" spc="300" dirty="0">
              <a:ln w="3175" cmpd="sng">
                <a:solidFill>
                  <a:schemeClr val="bg1">
                    <a:lumMod val="75000"/>
                  </a:schemeClr>
                </a:solidFill>
                <a:prstDash val="solid"/>
              </a:ln>
              <a:solidFill>
                <a:schemeClr val="tx2">
                  <a:lumMod val="75000"/>
                </a:schemeClr>
              </a:solidFill>
              <a:latin typeface="Eurostile" pitchFamily="34" charset="0"/>
            </a:endParaRPr>
          </a:p>
          <a:p>
            <a:endParaRPr lang="en-GB" sz="2600" spc="300" dirty="0">
              <a:ln w="3175" cmpd="sng">
                <a:solidFill>
                  <a:schemeClr val="bg1">
                    <a:lumMod val="75000"/>
                  </a:schemeClr>
                </a:solidFill>
                <a:prstDash val="solid"/>
              </a:ln>
              <a:solidFill>
                <a:schemeClr val="tx2">
                  <a:lumMod val="75000"/>
                </a:schemeClr>
              </a:solidFill>
              <a:latin typeface="Eurostile" pitchFamily="34" charset="0"/>
            </a:endParaRPr>
          </a:p>
          <a:p>
            <a:endParaRPr lang="en-GB" sz="1000" spc="300" dirty="0">
              <a:ln w="3175" cmpd="sng">
                <a:solidFill>
                  <a:schemeClr val="bg1">
                    <a:lumMod val="75000"/>
                  </a:schemeClr>
                </a:solidFill>
                <a:prstDash val="solid"/>
              </a:ln>
              <a:solidFill>
                <a:schemeClr val="tx2">
                  <a:lumMod val="75000"/>
                </a:schemeClr>
              </a:solidFill>
              <a:latin typeface="Eurostile" pitchFamily="34" charset="0"/>
            </a:endParaRPr>
          </a:p>
          <a:p>
            <a:endParaRPr lang="en-US" sz="1000" spc="300" dirty="0">
              <a:ln w="3175" cmpd="sng">
                <a:solidFill>
                  <a:schemeClr val="bg1">
                    <a:lumMod val="75000"/>
                  </a:schemeClr>
                </a:solidFill>
                <a:prstDash val="solid"/>
              </a:ln>
              <a:solidFill>
                <a:schemeClr val="tx2">
                  <a:lumMod val="75000"/>
                </a:schemeClr>
              </a:solidFill>
              <a:latin typeface="Eurostile" pitchFamily="34" charset="0"/>
            </a:endParaRPr>
          </a:p>
          <a:p>
            <a:endParaRPr lang="it-IT" sz="1800" dirty="0"/>
          </a:p>
          <a:p>
            <a:endParaRPr lang="it-IT" sz="1800" i="1" spc="300" dirty="0">
              <a:ln w="3175" cmpd="sng">
                <a:solidFill>
                  <a:schemeClr val="bg1">
                    <a:lumMod val="75000"/>
                  </a:schemeClr>
                </a:solidFill>
                <a:prstDash val="solid"/>
              </a:ln>
              <a:solidFill>
                <a:srgbClr val="364258"/>
              </a:solidFill>
              <a:latin typeface="Eurostile"/>
            </a:endParaRPr>
          </a:p>
        </p:txBody>
      </p:sp>
      <p:pic>
        <p:nvPicPr>
          <p:cNvPr id="13313" name="Picture 1" descr="TeRN_quadri_bleu_1"/>
          <p:cNvPicPr>
            <a:picLocks noChangeAspect="1" noChangeArrowheads="1"/>
          </p:cNvPicPr>
          <p:nvPr/>
        </p:nvPicPr>
        <p:blipFill>
          <a:blip r:embed="rId3" cstate="screen"/>
          <a:srcRect/>
          <a:stretch>
            <a:fillRect/>
          </a:stretch>
        </p:blipFill>
        <p:spPr bwMode="auto">
          <a:xfrm>
            <a:off x="539552" y="4485062"/>
            <a:ext cx="1627695" cy="1541677"/>
          </a:xfrm>
          <a:prstGeom prst="rect">
            <a:avLst/>
          </a:prstGeom>
          <a:ln>
            <a:noFill/>
          </a:ln>
          <a:effectLst>
            <a:outerShdw blurRad="292100" dist="139700" dir="2700000" algn="tl" rotWithShape="0">
              <a:srgbClr val="333333">
                <a:alpha val="65000"/>
              </a:srgbClr>
            </a:outerShdw>
          </a:effectLst>
        </p:spPr>
      </p:pic>
      <p:grpSp>
        <p:nvGrpSpPr>
          <p:cNvPr id="4" name="Gruppo 3">
            <a:extLst>
              <a:ext uri="{FF2B5EF4-FFF2-40B4-BE49-F238E27FC236}">
                <a16:creationId xmlns:a16="http://schemas.microsoft.com/office/drawing/2014/main" id="{10067555-FE5D-4BA2-9B05-8D69279A3503}"/>
              </a:ext>
            </a:extLst>
          </p:cNvPr>
          <p:cNvGrpSpPr>
            <a:grpSpLocks noChangeAspect="1"/>
          </p:cNvGrpSpPr>
          <p:nvPr/>
        </p:nvGrpSpPr>
        <p:grpSpPr>
          <a:xfrm>
            <a:off x="2924209" y="5443289"/>
            <a:ext cx="4842613" cy="465870"/>
            <a:chOff x="323528" y="4948816"/>
            <a:chExt cx="8727482" cy="839603"/>
          </a:xfrm>
        </p:grpSpPr>
        <p:pic>
          <p:nvPicPr>
            <p:cNvPr id="11" name="Immagine 10" descr="E:\logo università png (1).png"/>
            <p:cNvPicPr/>
            <p:nvPr/>
          </p:nvPicPr>
          <p:blipFill>
            <a:blip r:embed="rId4" cstate="print"/>
            <a:srcRect/>
            <a:stretch>
              <a:fillRect/>
            </a:stretch>
          </p:blipFill>
          <p:spPr bwMode="auto">
            <a:xfrm>
              <a:off x="2874965" y="4948816"/>
              <a:ext cx="832939" cy="839603"/>
            </a:xfrm>
            <a:prstGeom prst="rect">
              <a:avLst/>
            </a:prstGeom>
            <a:noFill/>
            <a:ln w="9525">
              <a:noFill/>
              <a:miter lim="800000"/>
              <a:headEnd/>
              <a:tailEnd/>
            </a:ln>
          </p:spPr>
        </p:pic>
        <p:pic>
          <p:nvPicPr>
            <p:cNvPr id="13" name="Immagine 12" descr="C:\Users\user\Desktop\Grafiche TeRN\loghi_parter ISTIMES\logo-arpab.jpg"/>
            <p:cNvPicPr/>
            <p:nvPr/>
          </p:nvPicPr>
          <p:blipFill>
            <a:blip r:embed="rId5" cstate="print"/>
            <a:srcRect r="7923"/>
            <a:stretch>
              <a:fillRect/>
            </a:stretch>
          </p:blipFill>
          <p:spPr bwMode="auto">
            <a:xfrm>
              <a:off x="5389811" y="4996397"/>
              <a:ext cx="910381" cy="757437"/>
            </a:xfrm>
            <a:prstGeom prst="rect">
              <a:avLst/>
            </a:prstGeom>
            <a:noFill/>
            <a:ln w="9525">
              <a:noFill/>
              <a:miter lim="800000"/>
              <a:headEnd/>
              <a:tailEnd/>
            </a:ln>
          </p:spPr>
        </p:pic>
        <p:pic>
          <p:nvPicPr>
            <p:cNvPr id="14" name="Immagine 13" descr="C:\Users\user\Desktop\Grafiche TeRN\loghi_parter ISTIMES\reluis.jpg"/>
            <p:cNvPicPr/>
            <p:nvPr/>
          </p:nvPicPr>
          <p:blipFill rotWithShape="1">
            <a:blip r:embed="rId6" cstate="print"/>
            <a:srcRect l="7188" t="30128" r="3236" b="38389"/>
            <a:stretch/>
          </p:blipFill>
          <p:spPr bwMode="auto">
            <a:xfrm>
              <a:off x="3899461" y="5234292"/>
              <a:ext cx="1248603" cy="439323"/>
            </a:xfrm>
            <a:prstGeom prst="rect">
              <a:avLst/>
            </a:prstGeom>
            <a:noFill/>
            <a:ln>
              <a:noFill/>
            </a:ln>
            <a:extLst>
              <a:ext uri="{53640926-AAD7-44D8-BBD7-CCE9431645EC}">
                <a14:shadowObscured xmlns:a14="http://schemas.microsoft.com/office/drawing/2010/main"/>
              </a:ext>
            </a:extLst>
          </p:spPr>
        </p:pic>
        <p:pic>
          <p:nvPicPr>
            <p:cNvPr id="15" name="Immagine 14" descr="C:\Users\user\Desktop\Grafiche TeRN\loghi_parter ISTIMES\CREATEC\LOGO createc.jpg"/>
            <p:cNvPicPr/>
            <p:nvPr/>
          </p:nvPicPr>
          <p:blipFill>
            <a:blip r:embed="rId7" cstate="print"/>
            <a:srcRect/>
            <a:stretch>
              <a:fillRect/>
            </a:stretch>
          </p:blipFill>
          <p:spPr bwMode="auto">
            <a:xfrm>
              <a:off x="6709729" y="5027128"/>
              <a:ext cx="1030623" cy="748090"/>
            </a:xfrm>
            <a:prstGeom prst="rect">
              <a:avLst/>
            </a:prstGeom>
            <a:noFill/>
            <a:ln w="9525">
              <a:noFill/>
              <a:miter lim="800000"/>
              <a:headEnd/>
              <a:tailEnd/>
            </a:ln>
          </p:spPr>
        </p:pic>
        <p:pic>
          <p:nvPicPr>
            <p:cNvPr id="16" name="Immagine 15" descr="C:\Users\user\Desktop\Grafiche TeRN\loghi_parter ISTIMES\e_geos_logo\Logo_eGeos_eng_800.jpg"/>
            <p:cNvPicPr/>
            <p:nvPr/>
          </p:nvPicPr>
          <p:blipFill>
            <a:blip r:embed="rId8" cstate="print"/>
            <a:srcRect/>
            <a:stretch>
              <a:fillRect/>
            </a:stretch>
          </p:blipFill>
          <p:spPr bwMode="auto">
            <a:xfrm>
              <a:off x="8028384" y="5246069"/>
              <a:ext cx="1022626" cy="452230"/>
            </a:xfrm>
            <a:prstGeom prst="rect">
              <a:avLst/>
            </a:prstGeom>
            <a:noFill/>
            <a:ln w="9525">
              <a:noFill/>
              <a:miter lim="800000"/>
              <a:headEnd/>
              <a:tailEnd/>
            </a:ln>
          </p:spPr>
        </p:pic>
        <p:pic>
          <p:nvPicPr>
            <p:cNvPr id="17" name="Immagine 16" descr="C:\Users\user\Desktop\Grafiche TeRN\loghi_parter ISTIMES\image009.jpg"/>
            <p:cNvPicPr/>
            <p:nvPr/>
          </p:nvPicPr>
          <p:blipFill>
            <a:blip r:embed="rId9" cstate="print"/>
            <a:srcRect/>
            <a:stretch>
              <a:fillRect/>
            </a:stretch>
          </p:blipFill>
          <p:spPr bwMode="auto">
            <a:xfrm>
              <a:off x="1455005" y="5307981"/>
              <a:ext cx="1172779" cy="293195"/>
            </a:xfrm>
            <a:prstGeom prst="rect">
              <a:avLst/>
            </a:prstGeom>
            <a:noFill/>
            <a:ln w="9525">
              <a:noFill/>
              <a:miter lim="800000"/>
              <a:headEnd/>
              <a:tailEnd/>
            </a:ln>
          </p:spPr>
        </p:pic>
        <p:pic>
          <p:nvPicPr>
            <p:cNvPr id="18" name="Picture 3" descr="logoimaa copia"/>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3528" y="5096037"/>
              <a:ext cx="754536" cy="679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Sottotitolo 2">
            <a:extLst>
              <a:ext uri="{FF2B5EF4-FFF2-40B4-BE49-F238E27FC236}">
                <a16:creationId xmlns:a16="http://schemas.microsoft.com/office/drawing/2014/main" id="{DDBA1709-DF07-A7B7-651D-8949CBDB5AAD}"/>
              </a:ext>
            </a:extLst>
          </p:cNvPr>
          <p:cNvSpPr txBox="1">
            <a:spLocks/>
          </p:cNvSpPr>
          <p:nvPr/>
        </p:nvSpPr>
        <p:spPr>
          <a:xfrm>
            <a:off x="0" y="5820995"/>
            <a:ext cx="9339867" cy="1584176"/>
          </a:xfrm>
          <a:prstGeom prst="rect">
            <a:avLst/>
          </a:prstGeom>
          <a:ln w="12700">
            <a:noFill/>
          </a:ln>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spcBef>
                <a:spcPts val="0"/>
              </a:spcBef>
            </a:pPr>
            <a:endParaRPr lang="en-GB" sz="2800" b="1" spc="300" dirty="0">
              <a:ln w="3175" cmpd="sng">
                <a:solidFill>
                  <a:schemeClr val="bg1">
                    <a:lumMod val="75000"/>
                  </a:schemeClr>
                </a:solidFill>
                <a:prstDash val="solid"/>
              </a:ln>
              <a:solidFill>
                <a:schemeClr val="bg1"/>
              </a:solidFill>
              <a:latin typeface="Eurostile" pitchFamily="34" charset="0"/>
            </a:endParaRPr>
          </a:p>
          <a:p>
            <a:pPr>
              <a:spcBef>
                <a:spcPts val="0"/>
              </a:spcBef>
            </a:pPr>
            <a:r>
              <a:rPr lang="en-GB" sz="1400" b="1" spc="300" dirty="0">
                <a:ln w="3175" cmpd="sng">
                  <a:solidFill>
                    <a:schemeClr val="bg1">
                      <a:lumMod val="75000"/>
                    </a:schemeClr>
                  </a:solidFill>
                  <a:prstDash val="solid"/>
                </a:ln>
                <a:solidFill>
                  <a:schemeClr val="tx2"/>
                </a:solidFill>
                <a:effectLst>
                  <a:outerShdw blurRad="38100" dist="38100" dir="2700000" algn="tl">
                    <a:srgbClr val="000000">
                      <a:alpha val="43137"/>
                    </a:srgbClr>
                  </a:outerShdw>
                </a:effectLst>
                <a:latin typeface="Eurostile" pitchFamily="34" charset="0"/>
              </a:rPr>
              <a:t>2nd Edition European Symposium by Nereus regions Space Data for Tourism &amp; Agriculture</a:t>
            </a:r>
          </a:p>
          <a:p>
            <a:endParaRPr lang="en-GB" sz="2400" spc="300" dirty="0">
              <a:ln w="3175" cmpd="sng">
                <a:solidFill>
                  <a:schemeClr val="bg1">
                    <a:lumMod val="75000"/>
                  </a:schemeClr>
                </a:solidFill>
                <a:prstDash val="solid"/>
              </a:ln>
              <a:solidFill>
                <a:schemeClr val="tx2">
                  <a:lumMod val="75000"/>
                </a:schemeClr>
              </a:solidFill>
              <a:latin typeface="Eurostile" pitchFamily="34" charset="0"/>
            </a:endParaRPr>
          </a:p>
          <a:p>
            <a:endParaRPr lang="en-GB" sz="2400" spc="300" dirty="0">
              <a:ln w="3175" cmpd="sng">
                <a:solidFill>
                  <a:schemeClr val="bg1">
                    <a:lumMod val="75000"/>
                  </a:schemeClr>
                </a:solidFill>
                <a:prstDash val="solid"/>
              </a:ln>
              <a:solidFill>
                <a:schemeClr val="tx2">
                  <a:lumMod val="75000"/>
                </a:schemeClr>
              </a:solidFill>
              <a:latin typeface="Eurostile" pitchFamily="34" charset="0"/>
            </a:endParaRPr>
          </a:p>
          <a:p>
            <a:endParaRPr lang="en-GB" sz="900" spc="300" dirty="0">
              <a:ln w="3175" cmpd="sng">
                <a:solidFill>
                  <a:schemeClr val="bg1">
                    <a:lumMod val="75000"/>
                  </a:schemeClr>
                </a:solidFill>
                <a:prstDash val="solid"/>
              </a:ln>
              <a:solidFill>
                <a:schemeClr val="tx2">
                  <a:lumMod val="75000"/>
                </a:schemeClr>
              </a:solidFill>
              <a:latin typeface="Eurostile" pitchFamily="34" charset="0"/>
            </a:endParaRPr>
          </a:p>
          <a:p>
            <a:endParaRPr lang="en-US" sz="900" spc="300" dirty="0">
              <a:ln w="3175" cmpd="sng">
                <a:solidFill>
                  <a:schemeClr val="bg1">
                    <a:lumMod val="75000"/>
                  </a:schemeClr>
                </a:solidFill>
                <a:prstDash val="solid"/>
              </a:ln>
              <a:solidFill>
                <a:schemeClr val="tx2">
                  <a:lumMod val="75000"/>
                </a:schemeClr>
              </a:solidFill>
              <a:latin typeface="Eurostile" pitchFamily="34" charset="0"/>
            </a:endParaRPr>
          </a:p>
          <a:p>
            <a:endParaRPr lang="it-IT" sz="1600" dirty="0"/>
          </a:p>
          <a:p>
            <a:endParaRPr lang="it-IT" sz="1600" i="1" spc="300" dirty="0">
              <a:ln w="3175" cmpd="sng">
                <a:solidFill>
                  <a:schemeClr val="bg1">
                    <a:lumMod val="75000"/>
                  </a:schemeClr>
                </a:solidFill>
                <a:prstDash val="solid"/>
              </a:ln>
              <a:solidFill>
                <a:srgbClr val="364258"/>
              </a:solidFill>
              <a:latin typeface="Eurostile"/>
            </a:endParaRPr>
          </a:p>
        </p:txBody>
      </p:sp>
    </p:spTree>
    <p:extLst>
      <p:ext uri="{BB962C8B-B14F-4D97-AF65-F5344CB8AC3E}">
        <p14:creationId xmlns:p14="http://schemas.microsoft.com/office/powerpoint/2010/main" val="32718020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2915815" y="1346547"/>
            <a:ext cx="6139801" cy="1169551"/>
          </a:xfrm>
          <a:prstGeom prst="rect">
            <a:avLst/>
          </a:prstGeom>
          <a:noFill/>
          <a:ln w="9525">
            <a:noFill/>
            <a:miter lim="800000"/>
            <a:headEnd/>
            <a:tailEnd/>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a:spAutoFit/>
          </a:bodyPr>
          <a:lstStyle/>
          <a:p>
            <a:pPr marL="9525" indent="-9525" algn="ctr">
              <a:spcAft>
                <a:spcPts val="600"/>
              </a:spcAft>
            </a:pPr>
            <a:r>
              <a:rPr lang="it-IT" sz="2500" b="1" i="0" dirty="0">
                <a:solidFill>
                  <a:srgbClr val="0070C0"/>
                </a:solidFill>
                <a:latin typeface="Eurostile"/>
              </a:rPr>
              <a:t>DORIS</a:t>
            </a:r>
            <a:r>
              <a:rPr lang="it-IT" sz="2000" b="1" dirty="0">
                <a:solidFill>
                  <a:srgbClr val="0070C0"/>
                </a:solidFill>
                <a:latin typeface="Eurostile"/>
              </a:rPr>
              <a:t> </a:t>
            </a:r>
          </a:p>
          <a:p>
            <a:pPr marL="9525" indent="-9525" algn="ctr"/>
            <a:r>
              <a:rPr lang="en-GB" sz="2000" b="1" i="1" dirty="0">
                <a:solidFill>
                  <a:srgbClr val="0070C0"/>
                </a:solidFill>
                <a:latin typeface="Eurostile"/>
              </a:rPr>
              <a:t>“Ground Deformations Risk Scenarios: an Advanced Assessment Service</a:t>
            </a:r>
            <a:r>
              <a:rPr lang="en-GB" sz="2000" b="1" i="1" dirty="0">
                <a:solidFill>
                  <a:srgbClr val="006699"/>
                </a:solidFill>
                <a:latin typeface="Eurostile"/>
              </a:rPr>
              <a:t>”</a:t>
            </a:r>
            <a:endParaRPr lang="it-IT" sz="2000" b="1" i="0" dirty="0">
              <a:solidFill>
                <a:srgbClr val="006699"/>
              </a:solidFill>
              <a:latin typeface="Eurostile"/>
            </a:endParaRPr>
          </a:p>
        </p:txBody>
      </p:sp>
      <p:sp>
        <p:nvSpPr>
          <p:cNvPr id="6" name="Rettangolo 5"/>
          <p:cNvSpPr/>
          <p:nvPr/>
        </p:nvSpPr>
        <p:spPr>
          <a:xfrm>
            <a:off x="2791158" y="2407235"/>
            <a:ext cx="6389354" cy="3524042"/>
          </a:xfrm>
          <a:prstGeom prst="rect">
            <a:avLst/>
          </a:prstGeom>
        </p:spPr>
        <p:txBody>
          <a:bodyPr wrap="square">
            <a:spAutoFit/>
          </a:bodyPr>
          <a:lstStyle/>
          <a:p>
            <a:pPr algn="just">
              <a:spcAft>
                <a:spcPts val="600"/>
              </a:spcAft>
            </a:pPr>
            <a:r>
              <a:rPr lang="en-US" sz="1600" b="1" dirty="0">
                <a:latin typeface="Eurostile"/>
              </a:rPr>
              <a:t>Is</a:t>
            </a:r>
            <a:r>
              <a:rPr lang="en-US" sz="1600" dirty="0">
                <a:latin typeface="Eurostile"/>
              </a:rPr>
              <a:t> an advanced downstream service for the detection, mapping, monitoring and forecasting of ground deformations, at different temporal and spatial scales and in various physiographic and climatic and environments.</a:t>
            </a:r>
          </a:p>
          <a:p>
            <a:pPr algn="just">
              <a:spcAft>
                <a:spcPts val="600"/>
              </a:spcAft>
            </a:pPr>
            <a:r>
              <a:rPr lang="en-US" sz="1600" b="1" dirty="0">
                <a:latin typeface="Eurostile"/>
              </a:rPr>
              <a:t>Integrates</a:t>
            </a:r>
            <a:r>
              <a:rPr lang="en-US" sz="1600" dirty="0">
                <a:latin typeface="Eurostile"/>
              </a:rPr>
              <a:t> traditional and innovative Earth Observation (EO) and ground based (non-EO) data</a:t>
            </a:r>
          </a:p>
          <a:p>
            <a:pPr algn="just">
              <a:spcAft>
                <a:spcPts val="600"/>
              </a:spcAft>
            </a:pPr>
            <a:r>
              <a:rPr lang="en-US" sz="1600" b="1" dirty="0">
                <a:latin typeface="Eurostile"/>
              </a:rPr>
              <a:t>delivers</a:t>
            </a:r>
            <a:r>
              <a:rPr lang="en-US" sz="1600" dirty="0">
                <a:latin typeface="Eurostile"/>
              </a:rPr>
              <a:t> innovative products at the regional and local levels, tailored on the needs of national and local Civil Protection authorities.</a:t>
            </a:r>
          </a:p>
          <a:p>
            <a:pPr algn="just">
              <a:spcAft>
                <a:spcPts val="600"/>
              </a:spcAft>
            </a:pPr>
            <a:r>
              <a:rPr lang="en-US" sz="1600" b="1" dirty="0">
                <a:latin typeface="Eurostile"/>
              </a:rPr>
              <a:t>Exploits</a:t>
            </a:r>
            <a:r>
              <a:rPr lang="en-US" sz="1600" dirty="0">
                <a:latin typeface="Eurostile"/>
              </a:rPr>
              <a:t> the unique ESA ERS-1/2 and ENVISAT C-band Synthetic Aperture Radar (SAR) archives to provide unprecedented, very long time-series of ground deformations. DORIS will evaluate new SAR sensors, or constellation of sensors, including ALOS, COSMO-</a:t>
            </a:r>
            <a:r>
              <a:rPr lang="en-US" sz="1600" dirty="0" err="1">
                <a:latin typeface="Eurostile"/>
              </a:rPr>
              <a:t>SkyMed</a:t>
            </a:r>
            <a:r>
              <a:rPr lang="en-US" sz="1600" dirty="0">
                <a:latin typeface="Eurostile"/>
              </a:rPr>
              <a:t> and </a:t>
            </a:r>
            <a:r>
              <a:rPr lang="en-US" sz="1600" dirty="0" err="1">
                <a:latin typeface="Eurostile"/>
              </a:rPr>
              <a:t>TerraSAR</a:t>
            </a:r>
            <a:r>
              <a:rPr lang="en-US" sz="1600" dirty="0">
                <a:latin typeface="Eurostile"/>
              </a:rPr>
              <a:t>-X.</a:t>
            </a:r>
          </a:p>
        </p:txBody>
      </p:sp>
      <p:pic>
        <p:nvPicPr>
          <p:cNvPr id="7" name="Picture 2" descr="tramuntana range landsli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411" y="1637183"/>
            <a:ext cx="2343150" cy="20383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gamma portable rad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553" y="3942759"/>
            <a:ext cx="2343150" cy="2038350"/>
          </a:xfrm>
          <a:prstGeom prst="rect">
            <a:avLst/>
          </a:prstGeom>
          <a:noFill/>
          <a:extLst>
            <a:ext uri="{909E8E84-426E-40DD-AFC4-6F175D3DCCD1}">
              <a14:hiddenFill xmlns:a14="http://schemas.microsoft.com/office/drawing/2010/main">
                <a:solidFill>
                  <a:srgbClr val="FFFFFF"/>
                </a:solidFill>
              </a14:hiddenFill>
            </a:ext>
          </a:extLst>
        </p:spPr>
      </p:pic>
      <p:sp>
        <p:nvSpPr>
          <p:cNvPr id="12" name="Titolo 11"/>
          <p:cNvSpPr>
            <a:spLocks noGrp="1"/>
          </p:cNvSpPr>
          <p:nvPr>
            <p:ph type="title"/>
          </p:nvPr>
        </p:nvSpPr>
        <p:spPr/>
        <p:txBody>
          <a:bodyPr/>
          <a:lstStyle/>
          <a:p>
            <a:r>
              <a:rPr lang="it-IT" dirty="0">
                <a:latin typeface="Eurostile" pitchFamily="34" charset="0"/>
              </a:rPr>
              <a:t>TeRN  </a:t>
            </a:r>
            <a:r>
              <a:rPr lang="it-IT" dirty="0" err="1">
                <a:latin typeface="Eurostile" pitchFamily="34" charset="0"/>
              </a:rPr>
              <a:t>Main</a:t>
            </a:r>
            <a:r>
              <a:rPr lang="it-IT" dirty="0">
                <a:latin typeface="Eurostile" pitchFamily="34" charset="0"/>
              </a:rPr>
              <a:t> </a:t>
            </a:r>
            <a:r>
              <a:rPr lang="it-IT" dirty="0" err="1">
                <a:latin typeface="Eurostile" pitchFamily="34" charset="0"/>
              </a:rPr>
              <a:t>Projects</a:t>
            </a:r>
            <a:endParaRPr lang="it-IT" dirty="0"/>
          </a:p>
        </p:txBody>
      </p:sp>
    </p:spTree>
    <p:extLst>
      <p:ext uri="{BB962C8B-B14F-4D97-AF65-F5344CB8AC3E}">
        <p14:creationId xmlns:p14="http://schemas.microsoft.com/office/powerpoint/2010/main" val="15960900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378773" y="1360141"/>
            <a:ext cx="8657723" cy="1169551"/>
          </a:xfrm>
          <a:prstGeom prst="rect">
            <a:avLst/>
          </a:prstGeom>
          <a:noFill/>
          <a:ln w="9525">
            <a:noFill/>
            <a:miter lim="800000"/>
            <a:headEnd/>
            <a:tailEnd/>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a:spAutoFit/>
          </a:bodyPr>
          <a:lstStyle/>
          <a:p>
            <a:pPr algn="ctr" defTabSz="693738">
              <a:spcAft>
                <a:spcPts val="600"/>
              </a:spcAft>
            </a:pPr>
            <a:r>
              <a:rPr lang="en-US" sz="2500" b="1" dirty="0">
                <a:solidFill>
                  <a:srgbClr val="0070C0"/>
                </a:solidFill>
                <a:latin typeface="Eurostile"/>
              </a:rPr>
              <a:t>DORIS_NET</a:t>
            </a:r>
          </a:p>
          <a:p>
            <a:pPr algn="ctr" defTabSz="693738"/>
            <a:r>
              <a:rPr lang="en-US" sz="2000" b="1" i="1" dirty="0">
                <a:solidFill>
                  <a:srgbClr val="0070C0"/>
                </a:solidFill>
                <a:latin typeface="Eurostile"/>
              </a:rPr>
              <a:t>“Downstream Observatory organized by Regions active in Space network” </a:t>
            </a:r>
            <a:endParaRPr lang="it-IT" sz="2000" b="1" i="1" dirty="0">
              <a:solidFill>
                <a:srgbClr val="0070C0"/>
              </a:solidFill>
              <a:latin typeface="Eurostile"/>
            </a:endParaRPr>
          </a:p>
        </p:txBody>
      </p:sp>
      <p:pic>
        <p:nvPicPr>
          <p:cNvPr id="6" name="Picture 2" descr="http://www.doris-net.eu/sites/default/files/pictures/2011-01_Doris_Net_Logo_25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898" y="2747891"/>
            <a:ext cx="2882565" cy="761478"/>
          </a:xfrm>
          <a:prstGeom prst="rect">
            <a:avLst/>
          </a:prstGeom>
          <a:noFill/>
          <a:extLst>
            <a:ext uri="{909E8E84-426E-40DD-AFC4-6F175D3DCCD1}">
              <a14:hiddenFill xmlns:a14="http://schemas.microsoft.com/office/drawing/2010/main">
                <a:solidFill>
                  <a:srgbClr val="FFFFFF"/>
                </a:solidFill>
              </a14:hiddenFill>
            </a:ext>
          </a:extLst>
        </p:spPr>
      </p:pic>
      <p:sp>
        <p:nvSpPr>
          <p:cNvPr id="7" name="Rettangolo 6"/>
          <p:cNvSpPr/>
          <p:nvPr/>
        </p:nvSpPr>
        <p:spPr>
          <a:xfrm>
            <a:off x="426898" y="3818944"/>
            <a:ext cx="8609598" cy="1554272"/>
          </a:xfrm>
          <a:prstGeom prst="rect">
            <a:avLst/>
          </a:prstGeom>
        </p:spPr>
        <p:txBody>
          <a:bodyPr wrap="square">
            <a:spAutoFit/>
          </a:bodyPr>
          <a:lstStyle/>
          <a:p>
            <a:pPr marL="285750" indent="-285750" algn="just">
              <a:spcAft>
                <a:spcPts val="600"/>
              </a:spcAft>
              <a:buFont typeface="Arial" panose="020B0604020202020204" pitchFamily="34" charset="0"/>
              <a:buChar char="•"/>
            </a:pPr>
            <a:r>
              <a:rPr lang="en-US" dirty="0">
                <a:latin typeface="Eurostile"/>
              </a:rPr>
              <a:t>The Downstream Observatory facilitates links between both regional and European level GMES </a:t>
            </a:r>
            <a:r>
              <a:rPr lang="en-US" i="1" dirty="0">
                <a:latin typeface="Eurostile"/>
              </a:rPr>
              <a:t>stakeholders</a:t>
            </a:r>
            <a:r>
              <a:rPr lang="en-US" dirty="0">
                <a:latin typeface="Eurostile"/>
              </a:rPr>
              <a:t>; </a:t>
            </a:r>
          </a:p>
          <a:p>
            <a:pPr marL="285750" indent="-285750" algn="just">
              <a:spcAft>
                <a:spcPts val="600"/>
              </a:spcAft>
              <a:buFont typeface="Arial" panose="020B0604020202020204" pitchFamily="34" charset="0"/>
              <a:buChar char="•"/>
            </a:pPr>
            <a:r>
              <a:rPr lang="en-US" dirty="0">
                <a:latin typeface="Eurostile"/>
              </a:rPr>
              <a:t>The regional users and service providers </a:t>
            </a:r>
            <a:r>
              <a:rPr lang="en-US" b="1" dirty="0">
                <a:latin typeface="Eurostile"/>
              </a:rPr>
              <a:t>are supported by dedicated interfaces </a:t>
            </a:r>
            <a:r>
              <a:rPr lang="en-US" dirty="0">
                <a:latin typeface="Eurostile"/>
              </a:rPr>
              <a:t>as well as a network of Regional GMES Contact Offices (RCOs) which create the European GMES Downstream Service Platform </a:t>
            </a:r>
          </a:p>
        </p:txBody>
      </p:sp>
      <p:sp>
        <p:nvSpPr>
          <p:cNvPr id="9" name="Rettangolo 8"/>
          <p:cNvSpPr/>
          <p:nvPr/>
        </p:nvSpPr>
        <p:spPr>
          <a:xfrm>
            <a:off x="3413674" y="2573621"/>
            <a:ext cx="5622822" cy="1200329"/>
          </a:xfrm>
          <a:prstGeom prst="rect">
            <a:avLst/>
          </a:prstGeom>
        </p:spPr>
        <p:txBody>
          <a:bodyPr wrap="square">
            <a:spAutoFit/>
          </a:bodyPr>
          <a:lstStyle/>
          <a:p>
            <a:pPr algn="just"/>
            <a:r>
              <a:rPr lang="en-US" dirty="0" err="1">
                <a:latin typeface="Eurostile"/>
              </a:rPr>
              <a:t>DORIS_Net</a:t>
            </a:r>
            <a:r>
              <a:rPr lang="en-US" dirty="0">
                <a:latin typeface="Eurostile"/>
              </a:rPr>
              <a:t> has set up the European network of Copernicus-GMES Regional Contact Offices (RCOs) to raise awareness and strengthen regional involvement in Copernicus-GMES.</a:t>
            </a:r>
            <a:endParaRPr lang="it-IT" dirty="0">
              <a:latin typeface="Eurostile"/>
            </a:endParaRPr>
          </a:p>
        </p:txBody>
      </p:sp>
      <p:sp>
        <p:nvSpPr>
          <p:cNvPr id="10" name="Rettangolo 9"/>
          <p:cNvSpPr/>
          <p:nvPr/>
        </p:nvSpPr>
        <p:spPr>
          <a:xfrm>
            <a:off x="1556026" y="5301208"/>
            <a:ext cx="7336454" cy="923330"/>
          </a:xfrm>
          <a:prstGeom prst="rect">
            <a:avLst/>
          </a:prstGeom>
          <a:ln w="15875">
            <a:solidFill>
              <a:schemeClr val="tx1"/>
            </a:solidFill>
          </a:ln>
        </p:spPr>
        <p:txBody>
          <a:bodyPr wrap="square">
            <a:spAutoFit/>
          </a:bodyPr>
          <a:lstStyle/>
          <a:p>
            <a:pPr algn="ctr">
              <a:spcAft>
                <a:spcPts val="600"/>
              </a:spcAft>
            </a:pPr>
            <a:r>
              <a:rPr lang="en-US" dirty="0">
                <a:latin typeface="Eurostile"/>
              </a:rPr>
              <a:t>This </a:t>
            </a:r>
            <a:r>
              <a:rPr lang="en-US" b="1" dirty="0">
                <a:latin typeface="Eurostile"/>
              </a:rPr>
              <a:t>Platform</a:t>
            </a:r>
            <a:r>
              <a:rPr lang="en-US" dirty="0">
                <a:latin typeface="Eurostile"/>
              </a:rPr>
              <a:t> allows more effective coordination of individual activities both within and between the regions of Europe and European GMES governance which is vital for growth in the downstream service sector. </a:t>
            </a:r>
          </a:p>
        </p:txBody>
      </p:sp>
      <p:sp>
        <p:nvSpPr>
          <p:cNvPr id="11" name="Freccia in giù 10"/>
          <p:cNvSpPr/>
          <p:nvPr/>
        </p:nvSpPr>
        <p:spPr>
          <a:xfrm>
            <a:off x="5212398" y="4869160"/>
            <a:ext cx="223698" cy="35832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p:cNvSpPr>
            <a:spLocks noGrp="1"/>
          </p:cNvSpPr>
          <p:nvPr>
            <p:ph type="title"/>
          </p:nvPr>
        </p:nvSpPr>
        <p:spPr/>
        <p:txBody>
          <a:bodyPr/>
          <a:lstStyle/>
          <a:p>
            <a:r>
              <a:rPr lang="it-IT" dirty="0"/>
              <a:t>TeRN </a:t>
            </a:r>
            <a:r>
              <a:rPr lang="it-IT" dirty="0" err="1"/>
              <a:t>main</a:t>
            </a:r>
            <a:r>
              <a:rPr lang="it-IT" dirty="0"/>
              <a:t> </a:t>
            </a:r>
            <a:r>
              <a:rPr lang="it-IT" dirty="0" err="1"/>
              <a:t>Projects</a:t>
            </a:r>
            <a:endParaRPr lang="it-IT" dirty="0"/>
          </a:p>
        </p:txBody>
      </p:sp>
    </p:spTree>
    <p:extLst>
      <p:ext uri="{BB962C8B-B14F-4D97-AF65-F5344CB8AC3E}">
        <p14:creationId xmlns:p14="http://schemas.microsoft.com/office/powerpoint/2010/main" val="22928035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410445" y="3575045"/>
            <a:ext cx="3327873" cy="2662267"/>
          </a:xfrm>
          <a:prstGeom prst="rect">
            <a:avLst/>
          </a:prstGeom>
        </p:spPr>
        <p:txBody>
          <a:bodyPr wrap="square">
            <a:spAutoFit/>
          </a:bodyPr>
          <a:lstStyle/>
          <a:p>
            <a:pPr algn="just">
              <a:spcAft>
                <a:spcPts val="600"/>
              </a:spcAft>
            </a:pPr>
            <a:r>
              <a:rPr lang="en-US" dirty="0">
                <a:latin typeface="Eurostile"/>
              </a:rPr>
              <a:t>The project aims at identifying and developing technological and innovative solutions in order to manage: </a:t>
            </a:r>
          </a:p>
          <a:p>
            <a:pPr marL="285750" indent="-285750" algn="just">
              <a:buFont typeface="Arial" panose="020B0604020202020204" pitchFamily="34" charset="0"/>
              <a:buChar char="•"/>
            </a:pPr>
            <a:r>
              <a:rPr lang="en-US" b="1" dirty="0">
                <a:latin typeface="Eurostile"/>
              </a:rPr>
              <a:t>Efficiently environment;</a:t>
            </a:r>
          </a:p>
          <a:p>
            <a:pPr marL="285750" indent="-285750" algn="just">
              <a:buFont typeface="Arial" panose="020B0604020202020204" pitchFamily="34" charset="0"/>
              <a:buChar char="•"/>
            </a:pPr>
            <a:r>
              <a:rPr lang="en-US" b="1" dirty="0">
                <a:latin typeface="Eurostile"/>
              </a:rPr>
              <a:t>Energy;</a:t>
            </a:r>
          </a:p>
          <a:p>
            <a:pPr marL="285750" indent="-285750" algn="just">
              <a:buFont typeface="Arial" panose="020B0604020202020204" pitchFamily="34" charset="0"/>
              <a:buChar char="•"/>
            </a:pPr>
            <a:r>
              <a:rPr lang="en-US" b="1" dirty="0">
                <a:latin typeface="Eurostile"/>
              </a:rPr>
              <a:t>Mobility;</a:t>
            </a:r>
          </a:p>
          <a:p>
            <a:pPr marL="285750" indent="-285750" algn="just">
              <a:buFont typeface="Arial" panose="020B0604020202020204" pitchFamily="34" charset="0"/>
              <a:buChar char="•"/>
            </a:pPr>
            <a:r>
              <a:rPr lang="en-US" b="1" dirty="0">
                <a:latin typeface="Eurostile"/>
              </a:rPr>
              <a:t>Culture and Tourism;</a:t>
            </a:r>
          </a:p>
          <a:p>
            <a:pPr marL="285750" indent="-285750" algn="just">
              <a:buFont typeface="Arial" panose="020B0604020202020204" pitchFamily="34" charset="0"/>
              <a:buChar char="•"/>
            </a:pPr>
            <a:r>
              <a:rPr lang="en-US" b="1" dirty="0">
                <a:latin typeface="Eurostile"/>
              </a:rPr>
              <a:t>Social participation;</a:t>
            </a:r>
          </a:p>
        </p:txBody>
      </p:sp>
      <p:sp>
        <p:nvSpPr>
          <p:cNvPr id="6" name="Rectangle 2"/>
          <p:cNvSpPr>
            <a:spLocks noChangeArrowheads="1"/>
          </p:cNvSpPr>
          <p:nvPr/>
        </p:nvSpPr>
        <p:spPr bwMode="auto">
          <a:xfrm>
            <a:off x="341311" y="1249563"/>
            <a:ext cx="8839201" cy="861774"/>
          </a:xfrm>
          <a:prstGeom prst="rect">
            <a:avLst/>
          </a:prstGeom>
          <a:noFill/>
          <a:ln w="9525">
            <a:noFill/>
            <a:miter lim="800000"/>
            <a:headEnd/>
            <a:tailEnd/>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a:spAutoFit/>
          </a:bodyPr>
          <a:lstStyle/>
          <a:p>
            <a:pPr algn="ctr" defTabSz="693738">
              <a:spcAft>
                <a:spcPts val="600"/>
              </a:spcAft>
            </a:pPr>
            <a:r>
              <a:rPr lang="en-US" sz="2500" b="1" dirty="0">
                <a:solidFill>
                  <a:srgbClr val="0070C0"/>
                </a:solidFill>
                <a:latin typeface="Eurostile"/>
              </a:rPr>
              <a:t>SMART BASILICATA</a:t>
            </a:r>
          </a:p>
          <a:p>
            <a:pPr algn="ctr" defTabSz="693738"/>
            <a:r>
              <a:rPr lang="en-US" sz="2000" b="1" i="1" dirty="0">
                <a:solidFill>
                  <a:srgbClr val="0070C0"/>
                </a:solidFill>
                <a:latin typeface="Eurostile"/>
              </a:rPr>
              <a:t>“Smart Cities and Communities and Social Innovation” </a:t>
            </a:r>
            <a:endParaRPr lang="it-IT" sz="2000" b="1" i="1" dirty="0">
              <a:solidFill>
                <a:srgbClr val="0070C0"/>
              </a:solidFill>
              <a:latin typeface="Eurostile"/>
            </a:endParaRPr>
          </a:p>
        </p:txBody>
      </p:sp>
      <p:sp>
        <p:nvSpPr>
          <p:cNvPr id="7" name="Rettangolo 6"/>
          <p:cNvSpPr/>
          <p:nvPr/>
        </p:nvSpPr>
        <p:spPr>
          <a:xfrm>
            <a:off x="3449561" y="2202459"/>
            <a:ext cx="5692449" cy="1200329"/>
          </a:xfrm>
          <a:prstGeom prst="rect">
            <a:avLst/>
          </a:prstGeom>
        </p:spPr>
        <p:txBody>
          <a:bodyPr wrap="square">
            <a:spAutoFit/>
          </a:bodyPr>
          <a:lstStyle/>
          <a:p>
            <a:pPr algn="just"/>
            <a:r>
              <a:rPr lang="en-US" dirty="0">
                <a:latin typeface="Eurostile"/>
              </a:rPr>
              <a:t>Systemic approach to the region as the </a:t>
            </a:r>
            <a:r>
              <a:rPr lang="en-US" i="1" dirty="0">
                <a:latin typeface="Eurostile"/>
              </a:rPr>
              <a:t>"</a:t>
            </a:r>
            <a:r>
              <a:rPr lang="en-US" b="1" i="1" dirty="0">
                <a:latin typeface="Eurostile"/>
              </a:rPr>
              <a:t>city widespread“ </a:t>
            </a:r>
            <a:r>
              <a:rPr lang="en-US" dirty="0">
                <a:latin typeface="Eurostile"/>
              </a:rPr>
              <a:t>in order to make it </a:t>
            </a:r>
            <a:r>
              <a:rPr lang="en-US" b="1" i="1" dirty="0">
                <a:latin typeface="Eurostile"/>
              </a:rPr>
              <a:t>"intelligent community“ </a:t>
            </a:r>
            <a:r>
              <a:rPr lang="en-US" dirty="0">
                <a:latin typeface="Eurostile"/>
              </a:rPr>
              <a:t>through the use of modern technologies for Earth Observation and ICT</a:t>
            </a:r>
            <a:endParaRPr lang="it-IT" dirty="0">
              <a:latin typeface="Eurostile"/>
            </a:endParaRPr>
          </a:p>
        </p:txBody>
      </p:sp>
      <p:pic>
        <p:nvPicPr>
          <p:cNvPr id="9"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9204"/>
          <a:stretch/>
        </p:blipFill>
        <p:spPr bwMode="auto">
          <a:xfrm>
            <a:off x="3834572" y="3929268"/>
            <a:ext cx="5275635" cy="2209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6" descr="http://11chilometri.files.wordpress.com/2011/10/omini-dialogo.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8484"/>
          <a:stretch/>
        </p:blipFill>
        <p:spPr bwMode="auto">
          <a:xfrm>
            <a:off x="410446" y="2163502"/>
            <a:ext cx="2957308" cy="1212802"/>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p:cNvSpPr>
            <a:spLocks noGrp="1"/>
          </p:cNvSpPr>
          <p:nvPr>
            <p:ph type="title"/>
          </p:nvPr>
        </p:nvSpPr>
        <p:spPr/>
        <p:txBody>
          <a:bodyPr/>
          <a:lstStyle/>
          <a:p>
            <a:r>
              <a:rPr lang="it-IT" dirty="0"/>
              <a:t>TeRN </a:t>
            </a:r>
            <a:r>
              <a:rPr lang="it-IT" dirty="0" err="1"/>
              <a:t>main</a:t>
            </a:r>
            <a:r>
              <a:rPr lang="it-IT" dirty="0"/>
              <a:t> </a:t>
            </a:r>
            <a:r>
              <a:rPr lang="it-IT" dirty="0" err="1"/>
              <a:t>Projects</a:t>
            </a:r>
            <a:endParaRPr lang="it-IT" dirty="0"/>
          </a:p>
        </p:txBody>
      </p:sp>
    </p:spTree>
    <p:extLst>
      <p:ext uri="{BB962C8B-B14F-4D97-AF65-F5344CB8AC3E}">
        <p14:creationId xmlns:p14="http://schemas.microsoft.com/office/powerpoint/2010/main" val="35857949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ttangolo 32"/>
          <p:cNvSpPr/>
          <p:nvPr/>
        </p:nvSpPr>
        <p:spPr>
          <a:xfrm>
            <a:off x="257926" y="2577678"/>
            <a:ext cx="8716740" cy="923330"/>
          </a:xfrm>
          <a:prstGeom prst="rect">
            <a:avLst/>
          </a:prstGeom>
        </p:spPr>
        <p:txBody>
          <a:bodyPr wrap="square">
            <a:spAutoFit/>
          </a:bodyPr>
          <a:lstStyle/>
          <a:p>
            <a:pPr algn="just"/>
            <a:r>
              <a:rPr lang="en-US" dirty="0">
                <a:latin typeface="Eurostile"/>
              </a:rPr>
              <a:t>The main objective of SESAMO project is the development of an ICT platform that can manage spatial information coming from heterogeneous sources in order to provide advanced monitoring services that can support decision.</a:t>
            </a:r>
          </a:p>
        </p:txBody>
      </p:sp>
      <p:sp>
        <p:nvSpPr>
          <p:cNvPr id="34" name="Rectangle 2"/>
          <p:cNvSpPr>
            <a:spLocks noChangeArrowheads="1"/>
          </p:cNvSpPr>
          <p:nvPr/>
        </p:nvSpPr>
        <p:spPr bwMode="auto">
          <a:xfrm>
            <a:off x="257927" y="1287162"/>
            <a:ext cx="8685206" cy="1169551"/>
          </a:xfrm>
          <a:prstGeom prst="rect">
            <a:avLst/>
          </a:prstGeom>
          <a:noFill/>
          <a:ln w="9525">
            <a:noFill/>
            <a:miter lim="800000"/>
            <a:headEnd/>
            <a:tailEnd/>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a:spAutoFit/>
          </a:bodyPr>
          <a:lstStyle/>
          <a:p>
            <a:pPr algn="ctr" defTabSz="693738">
              <a:spcAft>
                <a:spcPts val="600"/>
              </a:spcAft>
            </a:pPr>
            <a:r>
              <a:rPr lang="it-IT" sz="2500" b="1" i="0" dirty="0">
                <a:solidFill>
                  <a:srgbClr val="0070C0"/>
                </a:solidFill>
                <a:latin typeface="Eurostile"/>
              </a:rPr>
              <a:t>SESAMO</a:t>
            </a:r>
            <a:endParaRPr lang="it-IT" sz="2500" b="1" dirty="0">
              <a:solidFill>
                <a:srgbClr val="0070C0"/>
              </a:solidFill>
              <a:latin typeface="Eurostile"/>
            </a:endParaRPr>
          </a:p>
          <a:p>
            <a:pPr algn="ctr" defTabSz="693738"/>
            <a:r>
              <a:rPr lang="en-US" sz="2000" b="1" i="1" dirty="0">
                <a:solidFill>
                  <a:srgbClr val="0070C0"/>
                </a:solidFill>
                <a:latin typeface="Eurostile"/>
              </a:rPr>
              <a:t>“Integrated information system for the acquisition, management and sharing of environmental data for decision support”</a:t>
            </a:r>
            <a:endParaRPr lang="it-IT" sz="2000" b="1" i="1" dirty="0">
              <a:solidFill>
                <a:srgbClr val="0070C0"/>
              </a:solidFill>
              <a:latin typeface="Eurostile"/>
            </a:endParaRPr>
          </a:p>
        </p:txBody>
      </p:sp>
      <p:pic>
        <p:nvPicPr>
          <p:cNvPr id="35" name="Picture 2" desc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7924" y="3206694"/>
            <a:ext cx="3082039" cy="127391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27871" y="4173071"/>
            <a:ext cx="3082039" cy="127390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55567" y="5048972"/>
            <a:ext cx="3082040" cy="1273910"/>
          </a:xfrm>
          <a:prstGeom prst="rect">
            <a:avLst/>
          </a:prstGeom>
          <a:noFill/>
          <a:extLst>
            <a:ext uri="{909E8E84-426E-40DD-AFC4-6F175D3DCCD1}">
              <a14:hiddenFill xmlns:a14="http://schemas.microsoft.com/office/drawing/2010/main">
                <a:solidFill>
                  <a:srgbClr val="FFFFFF"/>
                </a:solidFill>
              </a14:hiddenFill>
            </a:ext>
          </a:extLst>
        </p:spPr>
      </p:pic>
      <p:sp>
        <p:nvSpPr>
          <p:cNvPr id="5" name="Titolo 4"/>
          <p:cNvSpPr>
            <a:spLocks noGrp="1"/>
          </p:cNvSpPr>
          <p:nvPr>
            <p:ph type="title"/>
          </p:nvPr>
        </p:nvSpPr>
        <p:spPr/>
        <p:txBody>
          <a:bodyPr/>
          <a:lstStyle/>
          <a:p>
            <a:r>
              <a:rPr lang="it-IT" dirty="0"/>
              <a:t>TeRN </a:t>
            </a:r>
            <a:r>
              <a:rPr lang="it-IT" dirty="0" err="1"/>
              <a:t>main</a:t>
            </a:r>
            <a:r>
              <a:rPr lang="it-IT" dirty="0"/>
              <a:t> </a:t>
            </a:r>
            <a:r>
              <a:rPr lang="it-IT" dirty="0" err="1"/>
              <a:t>Projects</a:t>
            </a:r>
            <a:endParaRPr lang="it-IT" dirty="0"/>
          </a:p>
        </p:txBody>
      </p:sp>
    </p:spTree>
    <p:extLst>
      <p:ext uri="{BB962C8B-B14F-4D97-AF65-F5344CB8AC3E}">
        <p14:creationId xmlns:p14="http://schemas.microsoft.com/office/powerpoint/2010/main" val="34934787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B3730AE-665E-1010-7BC9-40CB35030F67}"/>
              </a:ext>
            </a:extLst>
          </p:cNvPr>
          <p:cNvPicPr>
            <a:picLocks noChangeAspect="1" noChangeArrowheads="1"/>
          </p:cNvPicPr>
          <p:nvPr/>
        </p:nvPicPr>
        <p:blipFill rotWithShape="1">
          <a:blip r:embed="rId2" cstate="print"/>
          <a:srcRect l="12317" t="5323" r="50000" b="8531"/>
          <a:stretch/>
        </p:blipFill>
        <p:spPr bwMode="auto">
          <a:xfrm>
            <a:off x="6498680" y="2564904"/>
            <a:ext cx="2664469" cy="3806940"/>
          </a:xfrm>
          <a:prstGeom prst="rect">
            <a:avLst/>
          </a:prstGeom>
          <a:noFill/>
          <a:ln w="9525">
            <a:noFill/>
            <a:miter lim="800000"/>
            <a:headEnd/>
            <a:tailEnd/>
          </a:ln>
        </p:spPr>
      </p:pic>
      <p:sp>
        <p:nvSpPr>
          <p:cNvPr id="35" name="Sottotitolo 2"/>
          <p:cNvSpPr txBox="1">
            <a:spLocks/>
          </p:cNvSpPr>
          <p:nvPr/>
        </p:nvSpPr>
        <p:spPr>
          <a:xfrm>
            <a:off x="1187450" y="3188568"/>
            <a:ext cx="6400800" cy="1752600"/>
          </a:xfrm>
          <a:prstGeom prst="rect">
            <a:avLst/>
          </a:prstGeom>
        </p:spPr>
        <p:txBody>
          <a:bodyPr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None/>
              <a:defRPr/>
            </a:pPr>
            <a:endParaRPr lang="en-US" sz="1400" dirty="0"/>
          </a:p>
        </p:txBody>
      </p:sp>
      <p:sp>
        <p:nvSpPr>
          <p:cNvPr id="10" name="Titolo 1"/>
          <p:cNvSpPr txBox="1">
            <a:spLocks/>
          </p:cNvSpPr>
          <p:nvPr/>
        </p:nvSpPr>
        <p:spPr>
          <a:xfrm>
            <a:off x="480868" y="1075526"/>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b="1" dirty="0">
              <a:solidFill>
                <a:schemeClr val="accent1">
                  <a:lumMod val="75000"/>
                </a:schemeClr>
              </a:solidFill>
            </a:endParaRPr>
          </a:p>
        </p:txBody>
      </p:sp>
      <p:sp>
        <p:nvSpPr>
          <p:cNvPr id="11" name="Segnaposto contenuto 2"/>
          <p:cNvSpPr txBox="1">
            <a:spLocks/>
          </p:cNvSpPr>
          <p:nvPr/>
        </p:nvSpPr>
        <p:spPr>
          <a:xfrm>
            <a:off x="251520" y="3554358"/>
            <a:ext cx="3888432" cy="260580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buFont typeface="Wingdings" panose="05000000000000000000" pitchFamily="2" charset="2"/>
              <a:buChar char="ü"/>
            </a:pPr>
            <a:r>
              <a:rPr lang="en-US" sz="1200" dirty="0">
                <a:latin typeface="Eurostile"/>
              </a:rPr>
              <a:t>To structure and consolidate the supply chain of Space Technology in Basilicata;</a:t>
            </a:r>
          </a:p>
          <a:p>
            <a:pPr algn="just">
              <a:spcAft>
                <a:spcPts val="600"/>
              </a:spcAft>
              <a:buFont typeface="Wingdings" panose="05000000000000000000" pitchFamily="2" charset="2"/>
              <a:buChar char="ü"/>
            </a:pPr>
            <a:r>
              <a:rPr lang="en-US" sz="1200" dirty="0">
                <a:latin typeface="Eurostile"/>
              </a:rPr>
              <a:t>To promote technology transfer from the research system to the private sector;</a:t>
            </a:r>
          </a:p>
          <a:p>
            <a:pPr algn="just">
              <a:spcAft>
                <a:spcPts val="600"/>
              </a:spcAft>
              <a:buFont typeface="Wingdings" panose="05000000000000000000" pitchFamily="2" charset="2"/>
              <a:buChar char="ü"/>
            </a:pPr>
            <a:r>
              <a:rPr lang="en-US" sz="1200" dirty="0">
                <a:latin typeface="Eurostile"/>
              </a:rPr>
              <a:t>To promote the internationalization of the SMEs and  the research system;</a:t>
            </a:r>
          </a:p>
          <a:p>
            <a:pPr algn="just">
              <a:spcAft>
                <a:spcPts val="600"/>
              </a:spcAft>
              <a:buFont typeface="Wingdings" panose="05000000000000000000" pitchFamily="2" charset="2"/>
              <a:buChar char="ü"/>
            </a:pPr>
            <a:r>
              <a:rPr lang="en-US" sz="1200" dirty="0">
                <a:latin typeface="Eurostile"/>
              </a:rPr>
              <a:t>To promote and support the demand for products and applications in the STS.</a:t>
            </a:r>
          </a:p>
        </p:txBody>
      </p:sp>
      <p:pic>
        <p:nvPicPr>
          <p:cNvPr id="12" name="Picture 2" descr="C:\Users\TERN\Desktop\Documenti_V\VALENTINA_TeRN\Nibs\logoNIBS SATELLITE SCRITTA (3).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734"/>
          <a:stretch/>
        </p:blipFill>
        <p:spPr bwMode="auto">
          <a:xfrm>
            <a:off x="427991" y="1585312"/>
            <a:ext cx="2066042" cy="1248553"/>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p:cNvSpPr>
            <a:spLocks noGrp="1"/>
          </p:cNvSpPr>
          <p:nvPr>
            <p:ph type="title"/>
          </p:nvPr>
        </p:nvSpPr>
        <p:spPr/>
        <p:txBody>
          <a:bodyPr/>
          <a:lstStyle/>
          <a:p>
            <a:r>
              <a:rPr lang="it-IT" dirty="0"/>
              <a:t>TeRN </a:t>
            </a:r>
            <a:r>
              <a:rPr lang="it-IT" dirty="0" err="1"/>
              <a:t>Main</a:t>
            </a:r>
            <a:r>
              <a:rPr lang="it-IT" dirty="0"/>
              <a:t> </a:t>
            </a:r>
            <a:r>
              <a:rPr lang="it-IT" dirty="0" err="1"/>
              <a:t>Projects</a:t>
            </a:r>
            <a:endParaRPr lang="it-IT" dirty="0"/>
          </a:p>
        </p:txBody>
      </p:sp>
      <p:sp>
        <p:nvSpPr>
          <p:cNvPr id="8" name="Rectangle 2"/>
          <p:cNvSpPr>
            <a:spLocks noChangeArrowheads="1"/>
          </p:cNvSpPr>
          <p:nvPr/>
        </p:nvSpPr>
        <p:spPr bwMode="auto">
          <a:xfrm>
            <a:off x="2588231" y="1159584"/>
            <a:ext cx="6480720" cy="1477328"/>
          </a:xfrm>
          <a:prstGeom prst="rect">
            <a:avLst/>
          </a:prstGeom>
          <a:noFill/>
          <a:ln w="9525">
            <a:noFill/>
            <a:miter lim="800000"/>
            <a:headEnd/>
            <a:tailEnd/>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a:spAutoFit/>
          </a:bodyPr>
          <a:lstStyle/>
          <a:p>
            <a:pPr algn="ctr" defTabSz="693738">
              <a:spcAft>
                <a:spcPts val="600"/>
              </a:spcAft>
            </a:pPr>
            <a:r>
              <a:rPr lang="en-US" sz="2500" b="1" dirty="0">
                <a:solidFill>
                  <a:srgbClr val="0070C0"/>
                </a:solidFill>
                <a:latin typeface="Eurostile"/>
              </a:rPr>
              <a:t>NIBS</a:t>
            </a:r>
          </a:p>
          <a:p>
            <a:pPr algn="ctr" defTabSz="693738"/>
            <a:r>
              <a:rPr lang="en-US" sz="2000" b="1" i="1" dirty="0">
                <a:solidFill>
                  <a:srgbClr val="0070C0"/>
                </a:solidFill>
                <a:latin typeface="Eurostile"/>
              </a:rPr>
              <a:t>“Networking and Internationalization of Basilicata Space </a:t>
            </a:r>
            <a:r>
              <a:rPr lang="en-US" sz="2000" b="1" i="1" dirty="0" err="1">
                <a:solidFill>
                  <a:srgbClr val="0070C0"/>
                </a:solidFill>
                <a:latin typeface="Eurostile"/>
              </a:rPr>
              <a:t>Techologies</a:t>
            </a:r>
            <a:r>
              <a:rPr lang="en-US" sz="2000" b="1" i="1" dirty="0">
                <a:solidFill>
                  <a:srgbClr val="0070C0"/>
                </a:solidFill>
                <a:latin typeface="Eurostile"/>
              </a:rPr>
              <a:t>”</a:t>
            </a:r>
          </a:p>
          <a:p>
            <a:pPr algn="ctr" defTabSz="693738"/>
            <a:r>
              <a:rPr lang="en-US" sz="2000" b="1" i="1" dirty="0">
                <a:solidFill>
                  <a:srgbClr val="0070C0"/>
                </a:solidFill>
                <a:latin typeface="Eurostile"/>
              </a:rPr>
              <a:t> </a:t>
            </a:r>
            <a:endParaRPr lang="it-IT" sz="2000" b="1" i="1" dirty="0">
              <a:solidFill>
                <a:srgbClr val="0070C0"/>
              </a:solidFill>
              <a:latin typeface="Eurostile"/>
            </a:endParaRPr>
          </a:p>
        </p:txBody>
      </p:sp>
      <p:pic>
        <p:nvPicPr>
          <p:cNvPr id="3" name="Immagine 2" descr="Screenshot 2016-03-21 10.25.38.png">
            <a:extLst>
              <a:ext uri="{FF2B5EF4-FFF2-40B4-BE49-F238E27FC236}">
                <a16:creationId xmlns:a16="http://schemas.microsoft.com/office/drawing/2014/main" id="{E1CFED3E-9F47-D280-7DFB-77D47A4F7C06}"/>
              </a:ext>
            </a:extLst>
          </p:cNvPr>
          <p:cNvPicPr>
            <a:picLocks noChangeAspect="1"/>
          </p:cNvPicPr>
          <p:nvPr/>
        </p:nvPicPr>
        <p:blipFill>
          <a:blip r:embed="rId4" cstate="print"/>
          <a:srcRect l="32276" t="5981" r="32287" b="14641"/>
          <a:stretch>
            <a:fillRect/>
          </a:stretch>
        </p:blipFill>
        <p:spPr>
          <a:xfrm>
            <a:off x="4595668" y="2440115"/>
            <a:ext cx="2086663" cy="2921327"/>
          </a:xfrm>
          <a:prstGeom prst="rect">
            <a:avLst/>
          </a:prstGeom>
        </p:spPr>
      </p:pic>
    </p:spTree>
    <p:extLst>
      <p:ext uri="{BB962C8B-B14F-4D97-AF65-F5344CB8AC3E}">
        <p14:creationId xmlns:p14="http://schemas.microsoft.com/office/powerpoint/2010/main" val="19010754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ttotitolo 2">
            <a:extLst>
              <a:ext uri="{FF2B5EF4-FFF2-40B4-BE49-F238E27FC236}">
                <a16:creationId xmlns:a16="http://schemas.microsoft.com/office/drawing/2014/main" id="{A62E8C75-5447-4632-A1FF-DCBC01CC7DCE}"/>
              </a:ext>
            </a:extLst>
          </p:cNvPr>
          <p:cNvSpPr txBox="1">
            <a:spLocks/>
          </p:cNvSpPr>
          <p:nvPr/>
        </p:nvSpPr>
        <p:spPr>
          <a:xfrm>
            <a:off x="2137427" y="4005064"/>
            <a:ext cx="7030565" cy="1224136"/>
          </a:xfrm>
          <a:prstGeom prst="rect">
            <a:avLst/>
          </a:prstGeom>
          <a:ln w="12700">
            <a:noFill/>
          </a:ln>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spcBef>
                <a:spcPts val="0"/>
              </a:spcBef>
            </a:pPr>
            <a:endParaRPr lang="en-GB" b="1" spc="300" dirty="0">
              <a:ln w="3175" cmpd="sng">
                <a:solidFill>
                  <a:schemeClr val="bg1">
                    <a:lumMod val="75000"/>
                  </a:schemeClr>
                </a:solidFill>
                <a:prstDash val="solid"/>
              </a:ln>
              <a:solidFill>
                <a:schemeClr val="bg1"/>
              </a:solidFill>
              <a:latin typeface="Eurostile" pitchFamily="34" charset="0"/>
            </a:endParaRPr>
          </a:p>
          <a:p>
            <a:pPr>
              <a:spcBef>
                <a:spcPts val="0"/>
              </a:spcBef>
            </a:pPr>
            <a:r>
              <a:rPr lang="en-GB" sz="3600" b="1" spc="300" dirty="0" err="1">
                <a:ln w="3175" cmpd="sng">
                  <a:solidFill>
                    <a:schemeClr val="bg1">
                      <a:lumMod val="75000"/>
                    </a:schemeClr>
                  </a:solidFill>
                  <a:prstDash val="solid"/>
                </a:ln>
                <a:solidFill>
                  <a:schemeClr val="tx2"/>
                </a:solidFill>
                <a:effectLst>
                  <a:outerShdw blurRad="38100" dist="38100" dir="2700000" algn="tl">
                    <a:srgbClr val="000000">
                      <a:alpha val="43137"/>
                    </a:srgbClr>
                  </a:outerShdw>
                </a:effectLst>
                <a:latin typeface="Eurostile" pitchFamily="34" charset="0"/>
              </a:rPr>
              <a:t>TeRN</a:t>
            </a:r>
            <a:r>
              <a:rPr lang="en-GB" sz="3600" b="1" spc="300" dirty="0">
                <a:ln w="3175" cmpd="sng">
                  <a:solidFill>
                    <a:schemeClr val="bg1">
                      <a:lumMod val="75000"/>
                    </a:schemeClr>
                  </a:solidFill>
                  <a:prstDash val="solid"/>
                </a:ln>
                <a:solidFill>
                  <a:schemeClr val="tx2"/>
                </a:solidFill>
                <a:effectLst>
                  <a:outerShdw blurRad="38100" dist="38100" dir="2700000" algn="tl">
                    <a:srgbClr val="000000">
                      <a:alpha val="43137"/>
                    </a:srgbClr>
                  </a:outerShdw>
                </a:effectLst>
                <a:latin typeface="Eurostile" pitchFamily="34" charset="0"/>
              </a:rPr>
              <a:t> Services and Applications</a:t>
            </a:r>
            <a:endParaRPr lang="it-IT" sz="1800" dirty="0"/>
          </a:p>
          <a:p>
            <a:endParaRPr lang="it-IT" sz="1800" i="1" spc="300" dirty="0">
              <a:ln w="3175" cmpd="sng">
                <a:solidFill>
                  <a:schemeClr val="bg1">
                    <a:lumMod val="75000"/>
                  </a:schemeClr>
                </a:solidFill>
                <a:prstDash val="solid"/>
              </a:ln>
              <a:solidFill>
                <a:srgbClr val="364258"/>
              </a:solidFill>
              <a:latin typeface="Eurostile"/>
            </a:endParaRPr>
          </a:p>
        </p:txBody>
      </p:sp>
      <p:pic>
        <p:nvPicPr>
          <p:cNvPr id="5" name="Picture 1" descr="TeRN_quadri_bleu_1">
            <a:extLst>
              <a:ext uri="{FF2B5EF4-FFF2-40B4-BE49-F238E27FC236}">
                <a16:creationId xmlns:a16="http://schemas.microsoft.com/office/drawing/2014/main" id="{75309226-FA6E-4761-86B6-A18D5F9FFC5E}"/>
              </a:ext>
            </a:extLst>
          </p:cNvPr>
          <p:cNvPicPr>
            <a:picLocks noChangeAspect="1" noChangeArrowheads="1"/>
          </p:cNvPicPr>
          <p:nvPr/>
        </p:nvPicPr>
        <p:blipFill>
          <a:blip r:embed="rId3" cstate="screen"/>
          <a:srcRect/>
          <a:stretch>
            <a:fillRect/>
          </a:stretch>
        </p:blipFill>
        <p:spPr bwMode="auto">
          <a:xfrm>
            <a:off x="651116" y="4581128"/>
            <a:ext cx="1976668" cy="1872208"/>
          </a:xfrm>
          <a:prstGeom prst="rect">
            <a:avLst/>
          </a:prstGeom>
          <a:ln>
            <a:noFill/>
          </a:ln>
          <a:effectLst>
            <a:outerShdw blurRad="292100" dist="139700" dir="2700000" algn="tl" rotWithShape="0">
              <a:srgbClr val="333333">
                <a:alpha val="65000"/>
              </a:srgbClr>
            </a:outerShdw>
          </a:effectLst>
        </p:spPr>
      </p:pic>
      <p:grpSp>
        <p:nvGrpSpPr>
          <p:cNvPr id="6" name="Gruppo 5">
            <a:extLst>
              <a:ext uri="{FF2B5EF4-FFF2-40B4-BE49-F238E27FC236}">
                <a16:creationId xmlns:a16="http://schemas.microsoft.com/office/drawing/2014/main" id="{D59464A2-5749-465C-A4C4-1A5431B4C92B}"/>
              </a:ext>
            </a:extLst>
          </p:cNvPr>
          <p:cNvGrpSpPr>
            <a:grpSpLocks noChangeAspect="1"/>
          </p:cNvGrpSpPr>
          <p:nvPr/>
        </p:nvGrpSpPr>
        <p:grpSpPr>
          <a:xfrm>
            <a:off x="3275856" y="5771442"/>
            <a:ext cx="4842613" cy="465870"/>
            <a:chOff x="323528" y="4948816"/>
            <a:chExt cx="8727482" cy="839603"/>
          </a:xfrm>
        </p:grpSpPr>
        <p:pic>
          <p:nvPicPr>
            <p:cNvPr id="7" name="Immagine 6" descr="E:\logo università png (1).png">
              <a:extLst>
                <a:ext uri="{FF2B5EF4-FFF2-40B4-BE49-F238E27FC236}">
                  <a16:creationId xmlns:a16="http://schemas.microsoft.com/office/drawing/2014/main" id="{A6338153-4B03-4C97-B7BE-BBC944589979}"/>
                </a:ext>
              </a:extLst>
            </p:cNvPr>
            <p:cNvPicPr/>
            <p:nvPr/>
          </p:nvPicPr>
          <p:blipFill>
            <a:blip r:embed="rId4" cstate="print"/>
            <a:srcRect/>
            <a:stretch>
              <a:fillRect/>
            </a:stretch>
          </p:blipFill>
          <p:spPr bwMode="auto">
            <a:xfrm>
              <a:off x="2874965" y="4948816"/>
              <a:ext cx="832939" cy="839603"/>
            </a:xfrm>
            <a:prstGeom prst="rect">
              <a:avLst/>
            </a:prstGeom>
            <a:noFill/>
            <a:ln w="9525">
              <a:noFill/>
              <a:miter lim="800000"/>
              <a:headEnd/>
              <a:tailEnd/>
            </a:ln>
          </p:spPr>
        </p:pic>
        <p:pic>
          <p:nvPicPr>
            <p:cNvPr id="8" name="Immagine 7" descr="C:\Users\user\Desktop\Grafiche TeRN\loghi_parter ISTIMES\logo-arpab.jpg">
              <a:extLst>
                <a:ext uri="{FF2B5EF4-FFF2-40B4-BE49-F238E27FC236}">
                  <a16:creationId xmlns:a16="http://schemas.microsoft.com/office/drawing/2014/main" id="{816943C4-7CB9-49F9-9135-08A215880B9F}"/>
                </a:ext>
              </a:extLst>
            </p:cNvPr>
            <p:cNvPicPr/>
            <p:nvPr/>
          </p:nvPicPr>
          <p:blipFill>
            <a:blip r:embed="rId5" cstate="print"/>
            <a:srcRect r="7923"/>
            <a:stretch>
              <a:fillRect/>
            </a:stretch>
          </p:blipFill>
          <p:spPr bwMode="auto">
            <a:xfrm>
              <a:off x="5389811" y="4996397"/>
              <a:ext cx="910381" cy="757437"/>
            </a:xfrm>
            <a:prstGeom prst="rect">
              <a:avLst/>
            </a:prstGeom>
            <a:noFill/>
            <a:ln w="9525">
              <a:noFill/>
              <a:miter lim="800000"/>
              <a:headEnd/>
              <a:tailEnd/>
            </a:ln>
          </p:spPr>
        </p:pic>
        <p:pic>
          <p:nvPicPr>
            <p:cNvPr id="9" name="Immagine 8" descr="C:\Users\user\Desktop\Grafiche TeRN\loghi_parter ISTIMES\reluis.jpg">
              <a:extLst>
                <a:ext uri="{FF2B5EF4-FFF2-40B4-BE49-F238E27FC236}">
                  <a16:creationId xmlns:a16="http://schemas.microsoft.com/office/drawing/2014/main" id="{9A8DCE07-B2A0-4BD3-AA7C-1A79479A9CD9}"/>
                </a:ext>
              </a:extLst>
            </p:cNvPr>
            <p:cNvPicPr/>
            <p:nvPr/>
          </p:nvPicPr>
          <p:blipFill rotWithShape="1">
            <a:blip r:embed="rId6" cstate="print"/>
            <a:srcRect l="7188" t="30128" r="3236" b="38389"/>
            <a:stretch/>
          </p:blipFill>
          <p:spPr bwMode="auto">
            <a:xfrm>
              <a:off x="3899461" y="5234292"/>
              <a:ext cx="1248603" cy="439323"/>
            </a:xfrm>
            <a:prstGeom prst="rect">
              <a:avLst/>
            </a:prstGeom>
            <a:noFill/>
            <a:ln>
              <a:noFill/>
            </a:ln>
            <a:extLst>
              <a:ext uri="{53640926-AAD7-44D8-BBD7-CCE9431645EC}">
                <a14:shadowObscured xmlns:a14="http://schemas.microsoft.com/office/drawing/2010/main"/>
              </a:ext>
            </a:extLst>
          </p:spPr>
        </p:pic>
        <p:pic>
          <p:nvPicPr>
            <p:cNvPr id="10" name="Immagine 9" descr="C:\Users\user\Desktop\Grafiche TeRN\loghi_parter ISTIMES\CREATEC\LOGO createc.jpg">
              <a:extLst>
                <a:ext uri="{FF2B5EF4-FFF2-40B4-BE49-F238E27FC236}">
                  <a16:creationId xmlns:a16="http://schemas.microsoft.com/office/drawing/2014/main" id="{8D75A6C6-6C60-46C3-97D2-42AE07328CE9}"/>
                </a:ext>
              </a:extLst>
            </p:cNvPr>
            <p:cNvPicPr/>
            <p:nvPr/>
          </p:nvPicPr>
          <p:blipFill>
            <a:blip r:embed="rId7" cstate="print"/>
            <a:srcRect/>
            <a:stretch>
              <a:fillRect/>
            </a:stretch>
          </p:blipFill>
          <p:spPr bwMode="auto">
            <a:xfrm>
              <a:off x="6709729" y="5027128"/>
              <a:ext cx="1030623" cy="748090"/>
            </a:xfrm>
            <a:prstGeom prst="rect">
              <a:avLst/>
            </a:prstGeom>
            <a:noFill/>
            <a:ln w="9525">
              <a:noFill/>
              <a:miter lim="800000"/>
              <a:headEnd/>
              <a:tailEnd/>
            </a:ln>
          </p:spPr>
        </p:pic>
        <p:pic>
          <p:nvPicPr>
            <p:cNvPr id="11" name="Immagine 10" descr="C:\Users\user\Desktop\Grafiche TeRN\loghi_parter ISTIMES\e_geos_logo\Logo_eGeos_eng_800.jpg">
              <a:extLst>
                <a:ext uri="{FF2B5EF4-FFF2-40B4-BE49-F238E27FC236}">
                  <a16:creationId xmlns:a16="http://schemas.microsoft.com/office/drawing/2014/main" id="{B972D22F-79CE-4FCB-8E87-2E2AA8C21EF1}"/>
                </a:ext>
              </a:extLst>
            </p:cNvPr>
            <p:cNvPicPr/>
            <p:nvPr/>
          </p:nvPicPr>
          <p:blipFill>
            <a:blip r:embed="rId8" cstate="print"/>
            <a:srcRect/>
            <a:stretch>
              <a:fillRect/>
            </a:stretch>
          </p:blipFill>
          <p:spPr bwMode="auto">
            <a:xfrm>
              <a:off x="8028384" y="5246069"/>
              <a:ext cx="1022626" cy="452230"/>
            </a:xfrm>
            <a:prstGeom prst="rect">
              <a:avLst/>
            </a:prstGeom>
            <a:noFill/>
            <a:ln w="9525">
              <a:noFill/>
              <a:miter lim="800000"/>
              <a:headEnd/>
              <a:tailEnd/>
            </a:ln>
          </p:spPr>
        </p:pic>
        <p:pic>
          <p:nvPicPr>
            <p:cNvPr id="12" name="Immagine 11" descr="C:\Users\user\Desktop\Grafiche TeRN\loghi_parter ISTIMES\image009.jpg">
              <a:extLst>
                <a:ext uri="{FF2B5EF4-FFF2-40B4-BE49-F238E27FC236}">
                  <a16:creationId xmlns:a16="http://schemas.microsoft.com/office/drawing/2014/main" id="{1723EFD7-9FE0-4962-84A7-98A814A979AE}"/>
                </a:ext>
              </a:extLst>
            </p:cNvPr>
            <p:cNvPicPr/>
            <p:nvPr/>
          </p:nvPicPr>
          <p:blipFill>
            <a:blip r:embed="rId9" cstate="print"/>
            <a:srcRect/>
            <a:stretch>
              <a:fillRect/>
            </a:stretch>
          </p:blipFill>
          <p:spPr bwMode="auto">
            <a:xfrm>
              <a:off x="1455005" y="5307981"/>
              <a:ext cx="1172779" cy="293195"/>
            </a:xfrm>
            <a:prstGeom prst="rect">
              <a:avLst/>
            </a:prstGeom>
            <a:noFill/>
            <a:ln w="9525">
              <a:noFill/>
              <a:miter lim="800000"/>
              <a:headEnd/>
              <a:tailEnd/>
            </a:ln>
          </p:spPr>
        </p:pic>
        <p:pic>
          <p:nvPicPr>
            <p:cNvPr id="13" name="Picture 3" descr="logoimaa copia">
              <a:extLst>
                <a:ext uri="{FF2B5EF4-FFF2-40B4-BE49-F238E27FC236}">
                  <a16:creationId xmlns:a16="http://schemas.microsoft.com/office/drawing/2014/main" id="{CBF4BBB5-EF25-46D1-AE58-6D896419E4C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3528" y="5096037"/>
              <a:ext cx="754536" cy="679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653601414"/>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8117D90D-E800-1383-0EA0-40BD966B3130}"/>
              </a:ext>
            </a:extLst>
          </p:cNvPr>
          <p:cNvSpPr>
            <a:spLocks noGrp="1"/>
          </p:cNvSpPr>
          <p:nvPr>
            <p:ph type="title"/>
          </p:nvPr>
        </p:nvSpPr>
        <p:spPr/>
        <p:txBody>
          <a:bodyPr>
            <a:normAutofit fontScale="90000"/>
          </a:bodyPr>
          <a:lstStyle/>
          <a:p>
            <a:r>
              <a:rPr lang="it-IT" sz="3600" b="1">
                <a:solidFill>
                  <a:schemeClr val="tx2">
                    <a:lumMod val="75000"/>
                  </a:schemeClr>
                </a:solidFill>
                <a:latin typeface="Eurostile"/>
                <a:ea typeface="+mn-ea"/>
                <a:cs typeface="+mn-cs"/>
              </a:rPr>
              <a:t>	</a:t>
            </a:r>
            <a:r>
              <a:rPr lang="it-IT" sz="3600" b="1">
                <a:latin typeface="Eurostile"/>
                <a:ea typeface="+mn-ea"/>
                <a:cs typeface="+mn-cs"/>
              </a:rPr>
              <a:t>Infrastructures Monitoring</a:t>
            </a:r>
            <a:endParaRPr lang="it-IT" sz="3600" b="1" dirty="0">
              <a:latin typeface="Eurostile"/>
              <a:ea typeface="+mn-ea"/>
              <a:cs typeface="+mn-cs"/>
            </a:endParaRPr>
          </a:p>
        </p:txBody>
      </p:sp>
      <p:pic>
        <p:nvPicPr>
          <p:cNvPr id="9" name="VIDEO-2023-03-13-21-14-36">
            <a:hlinkClick r:id="" action="ppaction://media"/>
            <a:extLst>
              <a:ext uri="{FF2B5EF4-FFF2-40B4-BE49-F238E27FC236}">
                <a16:creationId xmlns:a16="http://schemas.microsoft.com/office/drawing/2014/main" id="{5E421279-36F5-2EF1-006E-92CE2B2A737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3400" y="1377280"/>
            <a:ext cx="8077200" cy="4572000"/>
          </a:xfrm>
          <a:prstGeom prst="rect">
            <a:avLst/>
          </a:prstGeom>
        </p:spPr>
      </p:pic>
    </p:spTree>
    <p:extLst>
      <p:ext uri="{BB962C8B-B14F-4D97-AF65-F5344CB8AC3E}">
        <p14:creationId xmlns:p14="http://schemas.microsoft.com/office/powerpoint/2010/main" val="3245132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2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7"/>
          <p:cNvSpPr txBox="1">
            <a:spLocks noChangeArrowheads="1"/>
          </p:cNvSpPr>
          <p:nvPr/>
        </p:nvSpPr>
        <p:spPr>
          <a:xfrm>
            <a:off x="115737" y="1064509"/>
            <a:ext cx="8848751" cy="564291"/>
          </a:xfrm>
          <a:prstGeom prst="rect">
            <a:avLst/>
          </a:prstGeom>
          <a:ln>
            <a:solidFill>
              <a:schemeClr val="bg1"/>
            </a:solidFill>
            <a:miter lim="800000"/>
            <a:headEnd/>
            <a:tailEnd/>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it-IT" sz="2400" b="0" i="0" u="none" strike="noStrike" kern="1200" cap="none" spc="0" normalizeH="0" baseline="0" noProof="0" dirty="0">
                <a:ln>
                  <a:noFill/>
                </a:ln>
                <a:solidFill>
                  <a:srgbClr val="1F497D"/>
                </a:solidFill>
                <a:effectLst>
                  <a:outerShdw blurRad="38100" dist="38100" dir="2700000" algn="tl">
                    <a:srgbClr val="000000">
                      <a:alpha val="43137"/>
                    </a:srgbClr>
                  </a:outerShdw>
                </a:effectLst>
                <a:uLnTx/>
                <a:uFillTx/>
                <a:latin typeface="Eurostile"/>
                <a:ea typeface="+mj-ea"/>
                <a:cs typeface="+mj-cs"/>
              </a:rPr>
              <a:t>Robust Satellite Techniques for early warning of forest fires</a:t>
            </a:r>
            <a:endParaRPr kumimoji="0" lang="en-US" altLang="it-IT" sz="2400" b="1" i="0" u="none" strike="noStrike" kern="1200" cap="none" spc="0" normalizeH="0" baseline="0" noProof="0" dirty="0">
              <a:ln>
                <a:noFill/>
              </a:ln>
              <a:solidFill>
                <a:prstClr val="black"/>
              </a:solidFill>
              <a:effectLst/>
              <a:uLnTx/>
              <a:uFillTx/>
              <a:latin typeface="Calibri"/>
              <a:ea typeface="+mj-ea"/>
              <a:cs typeface="Times New Roman" pitchFamily="18" charset="0"/>
            </a:endParaRPr>
          </a:p>
        </p:txBody>
      </p:sp>
      <p:grpSp>
        <p:nvGrpSpPr>
          <p:cNvPr id="15" name="Group 28"/>
          <p:cNvGrpSpPr>
            <a:grpSpLocks/>
          </p:cNvGrpSpPr>
          <p:nvPr/>
        </p:nvGrpSpPr>
        <p:grpSpPr bwMode="auto">
          <a:xfrm>
            <a:off x="4657761" y="1484265"/>
            <a:ext cx="3779838" cy="2808831"/>
            <a:chOff x="3445" y="2345"/>
            <a:chExt cx="2358" cy="1957"/>
          </a:xfrm>
        </p:grpSpPr>
        <p:grpSp>
          <p:nvGrpSpPr>
            <p:cNvPr id="16" name="Group 29"/>
            <p:cNvGrpSpPr>
              <a:grpSpLocks/>
            </p:cNvGrpSpPr>
            <p:nvPr/>
          </p:nvGrpSpPr>
          <p:grpSpPr bwMode="auto">
            <a:xfrm>
              <a:off x="3445" y="2345"/>
              <a:ext cx="2358" cy="1957"/>
              <a:chOff x="3445" y="2345"/>
              <a:chExt cx="2358" cy="1957"/>
            </a:xfrm>
          </p:grpSpPr>
          <p:pic>
            <p:nvPicPr>
              <p:cNvPr id="19" name="Picture 30"/>
              <p:cNvPicPr>
                <a:picLocks noChangeAspect="1" noChangeArrowheads="1"/>
              </p:cNvPicPr>
              <p:nvPr/>
            </p:nvPicPr>
            <p:blipFill>
              <a:blip r:embed="rId3">
                <a:extLst>
                  <a:ext uri="{28A0092B-C50C-407E-A947-70E740481C1C}">
                    <a14:useLocalDpi xmlns:a14="http://schemas.microsoft.com/office/drawing/2010/main" val="0"/>
                  </a:ext>
                </a:extLst>
              </a:blip>
              <a:srcRect l="1846" t="21864" r="2771" b="8032"/>
              <a:stretch>
                <a:fillRect/>
              </a:stretch>
            </p:blipFill>
            <p:spPr bwMode="auto">
              <a:xfrm>
                <a:off x="3445" y="2529"/>
                <a:ext cx="2358" cy="1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31"/>
              <p:cNvSpPr txBox="1">
                <a:spLocks noChangeArrowheads="1"/>
              </p:cNvSpPr>
              <p:nvPr/>
            </p:nvSpPr>
            <p:spPr bwMode="auto">
              <a:xfrm>
                <a:off x="3612" y="2345"/>
                <a:ext cx="1679"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it-IT" sz="1400" b="1" i="0" u="none" strike="noStrike" kern="1200" cap="none" spc="0" normalizeH="0" baseline="0" noProof="0" dirty="0">
                    <a:ln>
                      <a:noFill/>
                    </a:ln>
                    <a:solidFill>
                      <a:prstClr val="black"/>
                    </a:solidFill>
                    <a:effectLst/>
                    <a:uLnTx/>
                    <a:uFillTx/>
                    <a:latin typeface="Arial" charset="0"/>
                    <a:ea typeface="+mn-ea"/>
                    <a:cs typeface="+mn-cs"/>
                  </a:rPr>
                  <a:t>SEVIRI Thermal anomaly map</a:t>
                </a:r>
              </a:p>
            </p:txBody>
          </p:sp>
        </p:grpSp>
        <p:sp>
          <p:nvSpPr>
            <p:cNvPr id="17" name="Oval 32"/>
            <p:cNvSpPr>
              <a:spLocks noChangeArrowheads="1"/>
            </p:cNvSpPr>
            <p:nvPr/>
          </p:nvSpPr>
          <p:spPr bwMode="auto">
            <a:xfrm>
              <a:off x="4441" y="3276"/>
              <a:ext cx="362" cy="318"/>
            </a:xfrm>
            <a:prstGeom prst="ellipse">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it-IT"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Text Box 33"/>
            <p:cNvSpPr txBox="1">
              <a:spLocks noChangeArrowheads="1"/>
            </p:cNvSpPr>
            <p:nvPr/>
          </p:nvSpPr>
          <p:spPr bwMode="auto">
            <a:xfrm>
              <a:off x="3470" y="2578"/>
              <a:ext cx="1969" cy="2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it-IT" sz="1400" b="1" i="0" u="none" strike="noStrike" kern="1200" cap="none" spc="0" normalizeH="0" baseline="0" noProof="0">
                  <a:ln>
                    <a:noFill/>
                  </a:ln>
                  <a:solidFill>
                    <a:srgbClr val="EEECE1"/>
                  </a:solidFill>
                  <a:effectLst/>
                  <a:uLnTx/>
                  <a:uFillTx/>
                  <a:latin typeface="Arial" charset="0"/>
                  <a:ea typeface="+mn-ea"/>
                  <a:cs typeface="+mn-cs"/>
                </a:rPr>
                <a:t>Peschici, 24 July 2007: 3 casualties</a:t>
              </a:r>
            </a:p>
          </p:txBody>
        </p:sp>
      </p:grpSp>
      <p:sp>
        <p:nvSpPr>
          <p:cNvPr id="21" name="Line 37"/>
          <p:cNvSpPr>
            <a:spLocks noChangeShapeType="1"/>
          </p:cNvSpPr>
          <p:nvPr/>
        </p:nvSpPr>
        <p:spPr bwMode="auto">
          <a:xfrm>
            <a:off x="7853363" y="5251227"/>
            <a:ext cx="0" cy="509588"/>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Line 38"/>
          <p:cNvSpPr>
            <a:spLocks noChangeShapeType="1"/>
          </p:cNvSpPr>
          <p:nvPr/>
        </p:nvSpPr>
        <p:spPr bwMode="auto">
          <a:xfrm>
            <a:off x="6964363" y="5481415"/>
            <a:ext cx="0" cy="509587"/>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3" name="Group 26"/>
          <p:cNvGrpSpPr>
            <a:grpSpLocks/>
          </p:cNvGrpSpPr>
          <p:nvPr/>
        </p:nvGrpSpPr>
        <p:grpSpPr bwMode="auto">
          <a:xfrm>
            <a:off x="4572000" y="4293096"/>
            <a:ext cx="3649662" cy="2039938"/>
            <a:chOff x="3016" y="2640"/>
            <a:chExt cx="2299" cy="1285"/>
          </a:xfrm>
        </p:grpSpPr>
        <p:pic>
          <p:nvPicPr>
            <p:cNvPr id="24" name="Picture 3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6" y="2640"/>
              <a:ext cx="2299" cy="128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5" name="Text Box 39"/>
            <p:cNvSpPr txBox="1">
              <a:spLocks noChangeArrowheads="1"/>
            </p:cNvSpPr>
            <p:nvPr/>
          </p:nvSpPr>
          <p:spPr bwMode="auto">
            <a:xfrm>
              <a:off x="4032" y="3703"/>
              <a:ext cx="997" cy="17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1200" b="1" i="0" u="none" strike="noStrike" kern="1200" cap="none" spc="0" normalizeH="0" baseline="0" noProof="0" dirty="0">
                  <a:ln>
                    <a:noFill/>
                  </a:ln>
                  <a:solidFill>
                    <a:srgbClr val="EEECE1"/>
                  </a:solidFill>
                  <a:effectLst/>
                  <a:uLnTx/>
                  <a:uFillTx/>
                  <a:latin typeface="Arial" charset="0"/>
                  <a:ea typeface="+mn-ea"/>
                  <a:cs typeface="+mn-cs"/>
                </a:rPr>
                <a:t>First RST </a:t>
              </a:r>
              <a:r>
                <a:rPr kumimoji="0" lang="it-IT" altLang="it-IT" sz="1200" b="1" i="0" u="none" strike="noStrike" kern="1200" cap="none" spc="0" normalizeH="0" baseline="0" noProof="0" dirty="0" err="1">
                  <a:ln>
                    <a:noFill/>
                  </a:ln>
                  <a:solidFill>
                    <a:srgbClr val="EEECE1"/>
                  </a:solidFill>
                  <a:effectLst/>
                  <a:uLnTx/>
                  <a:uFillTx/>
                  <a:latin typeface="Arial" charset="0"/>
                  <a:ea typeface="+mn-ea"/>
                  <a:cs typeface="+mn-cs"/>
                </a:rPr>
                <a:t>detection</a:t>
              </a:r>
              <a:endParaRPr kumimoji="0" lang="it-IT" altLang="it-IT" sz="1200" b="1" i="0" u="none" strike="noStrike" kern="1200" cap="none" spc="0" normalizeH="0" baseline="0" noProof="0" dirty="0">
                <a:ln>
                  <a:noFill/>
                </a:ln>
                <a:solidFill>
                  <a:srgbClr val="EEECE1"/>
                </a:solidFill>
                <a:effectLst/>
                <a:uLnTx/>
                <a:uFillTx/>
                <a:latin typeface="Arial" charset="0"/>
                <a:ea typeface="+mn-ea"/>
                <a:cs typeface="+mn-cs"/>
              </a:endParaRPr>
            </a:p>
          </p:txBody>
        </p:sp>
        <p:sp>
          <p:nvSpPr>
            <p:cNvPr id="26" name="Text Box 40"/>
            <p:cNvSpPr txBox="1">
              <a:spLocks noChangeArrowheads="1"/>
            </p:cNvSpPr>
            <p:nvPr/>
          </p:nvSpPr>
          <p:spPr bwMode="auto">
            <a:xfrm>
              <a:off x="4606" y="3438"/>
              <a:ext cx="642" cy="17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1200" b="0" i="0" u="none" strike="noStrike" kern="1200" cap="none" spc="0" normalizeH="0" baseline="0" noProof="0" dirty="0" err="1">
                  <a:ln>
                    <a:noFill/>
                  </a:ln>
                  <a:solidFill>
                    <a:prstClr val="black"/>
                  </a:solidFill>
                  <a:effectLst/>
                  <a:uLnTx/>
                  <a:uFillTx/>
                  <a:latin typeface="Arial" charset="0"/>
                  <a:ea typeface="+mn-ea"/>
                  <a:cs typeface="+mn-cs"/>
                </a:rPr>
                <a:t>Fire</a:t>
              </a:r>
              <a:r>
                <a:rPr kumimoji="0" lang="it-IT" altLang="it-IT" sz="1200" b="0" i="0" u="none" strike="noStrike" kern="1200" cap="none" spc="0" normalizeH="0" baseline="0" noProof="0" dirty="0">
                  <a:ln>
                    <a:noFill/>
                  </a:ln>
                  <a:solidFill>
                    <a:prstClr val="black"/>
                  </a:solidFill>
                  <a:effectLst/>
                  <a:uLnTx/>
                  <a:uFillTx/>
                  <a:latin typeface="Arial" charset="0"/>
                  <a:ea typeface="+mn-ea"/>
                  <a:cs typeface="+mn-cs"/>
                </a:rPr>
                <a:t> </a:t>
              </a:r>
              <a:r>
                <a:rPr kumimoji="0" lang="it-IT" altLang="it-IT" sz="1200" b="0" i="0" u="none" strike="noStrike" kern="1200" cap="none" spc="0" normalizeH="0" baseline="0" noProof="0" dirty="0" err="1">
                  <a:ln>
                    <a:noFill/>
                  </a:ln>
                  <a:solidFill>
                    <a:prstClr val="black"/>
                  </a:solidFill>
                  <a:effectLst/>
                  <a:uLnTx/>
                  <a:uFillTx/>
                  <a:latin typeface="Arial" charset="0"/>
                  <a:ea typeface="+mn-ea"/>
                  <a:cs typeface="+mn-cs"/>
                </a:rPr>
                <a:t>warning</a:t>
              </a:r>
              <a:endParaRPr kumimoji="0" lang="it-IT" altLang="it-IT" sz="1200" b="0" i="0" u="none" strike="noStrike" kern="1200" cap="none" spc="0" normalizeH="0" baseline="0" noProof="0" dirty="0">
                <a:ln>
                  <a:noFill/>
                </a:ln>
                <a:solidFill>
                  <a:prstClr val="black"/>
                </a:solidFill>
                <a:effectLst/>
                <a:uLnTx/>
                <a:uFillTx/>
                <a:latin typeface="Arial" charset="0"/>
                <a:ea typeface="+mn-ea"/>
                <a:cs typeface="+mn-cs"/>
              </a:endParaRPr>
            </a:p>
          </p:txBody>
        </p:sp>
      </p:grpSp>
      <p:pic>
        <p:nvPicPr>
          <p:cNvPr id="28" name="Picture 42"/>
          <p:cNvPicPr>
            <a:picLocks noChangeAspect="1" noChangeArrowheads="1"/>
          </p:cNvPicPr>
          <p:nvPr/>
        </p:nvPicPr>
        <p:blipFill>
          <a:blip r:embed="rId5">
            <a:clrChange>
              <a:clrFrom>
                <a:srgbClr val="6C7D8F"/>
              </a:clrFrom>
              <a:clrTo>
                <a:srgbClr val="6C7D8F">
                  <a:alpha val="0"/>
                </a:srgbClr>
              </a:clrTo>
            </a:clrChange>
            <a:lum bright="-2000" contrast="26000"/>
            <a:extLst>
              <a:ext uri="{28A0092B-C50C-407E-A947-70E740481C1C}">
                <a14:useLocalDpi xmlns:a14="http://schemas.microsoft.com/office/drawing/2010/main" val="0"/>
              </a:ext>
            </a:extLst>
          </a:blip>
          <a:srcRect t="10040" r="5685" b="11615"/>
          <a:stretch>
            <a:fillRect/>
          </a:stretch>
        </p:blipFill>
        <p:spPr bwMode="auto">
          <a:xfrm>
            <a:off x="684337" y="1702311"/>
            <a:ext cx="3132162" cy="194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 name="Group 44"/>
          <p:cNvGrpSpPr>
            <a:grpSpLocks/>
          </p:cNvGrpSpPr>
          <p:nvPr/>
        </p:nvGrpSpPr>
        <p:grpSpPr bwMode="auto">
          <a:xfrm>
            <a:off x="432247" y="3671912"/>
            <a:ext cx="3995737" cy="2565400"/>
            <a:chOff x="0" y="2568"/>
            <a:chExt cx="2517" cy="1616"/>
          </a:xfrm>
        </p:grpSpPr>
        <p:grpSp>
          <p:nvGrpSpPr>
            <p:cNvPr id="31" name="Group 45"/>
            <p:cNvGrpSpPr>
              <a:grpSpLocks/>
            </p:cNvGrpSpPr>
            <p:nvPr/>
          </p:nvGrpSpPr>
          <p:grpSpPr bwMode="auto">
            <a:xfrm>
              <a:off x="0" y="2568"/>
              <a:ext cx="2517" cy="1616"/>
              <a:chOff x="355" y="2640"/>
              <a:chExt cx="2706" cy="1671"/>
            </a:xfrm>
          </p:grpSpPr>
          <p:pic>
            <p:nvPicPr>
              <p:cNvPr id="33" name="Picture 46"/>
              <p:cNvPicPr>
                <a:picLocks noChangeAspect="1" noChangeArrowheads="1"/>
              </p:cNvPicPr>
              <p:nvPr/>
            </p:nvPicPr>
            <p:blipFill>
              <a:blip r:embed="rId6">
                <a:extLst>
                  <a:ext uri="{28A0092B-C50C-407E-A947-70E740481C1C}">
                    <a14:useLocalDpi xmlns:a14="http://schemas.microsoft.com/office/drawing/2010/main" val="0"/>
                  </a:ext>
                </a:extLst>
              </a:blip>
              <a:srcRect l="22772" t="12976" b="5663"/>
              <a:stretch>
                <a:fillRect/>
              </a:stretch>
            </p:blipFill>
            <p:spPr bwMode="auto">
              <a:xfrm>
                <a:off x="385" y="2640"/>
                <a:ext cx="2676" cy="1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Box 47"/>
              <p:cNvSpPr txBox="1">
                <a:spLocks noChangeArrowheads="1"/>
              </p:cNvSpPr>
              <p:nvPr/>
            </p:nvSpPr>
            <p:spPr bwMode="auto">
              <a:xfrm>
                <a:off x="355" y="2641"/>
                <a:ext cx="2581"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it-IT" sz="1400" b="1" i="0" u="none" strike="noStrike" kern="1200" cap="none" spc="0" normalizeH="0" baseline="0" noProof="0">
                    <a:ln>
                      <a:noFill/>
                    </a:ln>
                    <a:solidFill>
                      <a:srgbClr val="FFFFFF"/>
                    </a:solidFill>
                    <a:effectLst/>
                    <a:uLnTx/>
                    <a:uFillTx/>
                    <a:latin typeface="Arial" charset="0"/>
                    <a:ea typeface="+mn-ea"/>
                    <a:cs typeface="+mn-cs"/>
                  </a:rPr>
                  <a:t>NOAA-AVHRR fire product on GoogleEarth</a:t>
                </a:r>
              </a:p>
            </p:txBody>
          </p:sp>
        </p:grpSp>
        <p:sp>
          <p:nvSpPr>
            <p:cNvPr id="32" name="Text Box 48"/>
            <p:cNvSpPr txBox="1">
              <a:spLocks noChangeArrowheads="1"/>
            </p:cNvSpPr>
            <p:nvPr/>
          </p:nvSpPr>
          <p:spPr bwMode="auto">
            <a:xfrm>
              <a:off x="18" y="2732"/>
              <a:ext cx="65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charset="0"/>
                  <a:ea typeface="+mn-ea"/>
                  <a:cs typeface="+mn-cs"/>
                </a:rPr>
                <a:t>24 July 2007</a:t>
              </a:r>
            </a:p>
          </p:txBody>
        </p:sp>
      </p:grpSp>
      <p:sp>
        <p:nvSpPr>
          <p:cNvPr id="35" name="Rectangle 49"/>
          <p:cNvSpPr>
            <a:spLocks noChangeArrowheads="1"/>
          </p:cNvSpPr>
          <p:nvPr/>
        </p:nvSpPr>
        <p:spPr bwMode="auto">
          <a:xfrm rot="10800000" flipV="1">
            <a:off x="5089525" y="6254527"/>
            <a:ext cx="36480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it-IT" sz="1400" b="0" i="0" u="none" strike="noStrike" kern="1200" cap="none" spc="0" normalizeH="0" baseline="0" noProof="0">
                <a:ln>
                  <a:noFill/>
                </a:ln>
                <a:solidFill>
                  <a:srgbClr val="FFFFFF"/>
                </a:solidFill>
                <a:effectLst/>
                <a:uLnTx/>
                <a:uFillTx/>
                <a:latin typeface="Arial" charset="0"/>
                <a:ea typeface="+mn-ea"/>
                <a:cs typeface="+mn-cs"/>
              </a:rPr>
              <a:t> </a:t>
            </a:r>
          </a:p>
        </p:txBody>
      </p:sp>
      <p:sp>
        <p:nvSpPr>
          <p:cNvPr id="36" name="Oval 50"/>
          <p:cNvSpPr>
            <a:spLocks noChangeArrowheads="1"/>
          </p:cNvSpPr>
          <p:nvPr/>
        </p:nvSpPr>
        <p:spPr bwMode="auto">
          <a:xfrm>
            <a:off x="1547639" y="1699592"/>
            <a:ext cx="1800225" cy="649288"/>
          </a:xfrm>
          <a:prstGeom prst="ellipse">
            <a:avLst/>
          </a:prstGeom>
          <a:noFill/>
          <a:ln w="19050" algn="ctr">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it-IT"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7" name="Text Box 36"/>
          <p:cNvSpPr txBox="1">
            <a:spLocks noChangeArrowheads="1"/>
          </p:cNvSpPr>
          <p:nvPr/>
        </p:nvSpPr>
        <p:spPr bwMode="auto">
          <a:xfrm>
            <a:off x="5700713" y="4254277"/>
            <a:ext cx="2757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it-IT" sz="1400" b="1" i="0" u="none" strike="noStrike" kern="1200" cap="none" spc="0" normalizeH="0" baseline="0" noProof="0">
                <a:ln>
                  <a:noFill/>
                </a:ln>
                <a:solidFill>
                  <a:prstClr val="white"/>
                </a:solidFill>
                <a:effectLst/>
                <a:uLnTx/>
                <a:uFillTx/>
                <a:latin typeface="Arial" charset="0"/>
                <a:ea typeface="+mn-ea"/>
                <a:cs typeface="+mn-cs"/>
              </a:rPr>
              <a:t>MSG-SEVIRI daily curve of BT </a:t>
            </a:r>
          </a:p>
        </p:txBody>
      </p:sp>
      <p:sp>
        <p:nvSpPr>
          <p:cNvPr id="2" name="Titolo 1"/>
          <p:cNvSpPr>
            <a:spLocks noGrp="1"/>
          </p:cNvSpPr>
          <p:nvPr>
            <p:ph type="title"/>
          </p:nvPr>
        </p:nvSpPr>
        <p:spPr/>
        <p:txBody>
          <a:bodyPr/>
          <a:lstStyle/>
          <a:p>
            <a:r>
              <a:rPr lang="it-IT" dirty="0"/>
              <a:t>TeRN Services</a:t>
            </a:r>
          </a:p>
        </p:txBody>
      </p:sp>
    </p:spTree>
    <p:extLst>
      <p:ext uri="{BB962C8B-B14F-4D97-AF65-F5344CB8AC3E}">
        <p14:creationId xmlns:p14="http://schemas.microsoft.com/office/powerpoint/2010/main" val="3525501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ottotitolo 4"/>
          <p:cNvSpPr>
            <a:spLocks noGrp="1"/>
          </p:cNvSpPr>
          <p:nvPr>
            <p:ph type="subTitle" idx="1"/>
          </p:nvPr>
        </p:nvSpPr>
        <p:spPr>
          <a:xfrm>
            <a:off x="179512" y="1844824"/>
            <a:ext cx="5040560" cy="3888432"/>
          </a:xfrm>
        </p:spPr>
        <p:txBody>
          <a:bodyPr>
            <a:noAutofit/>
          </a:bodyPr>
          <a:lstStyle/>
          <a:p>
            <a:pPr marL="342900" lvl="0" indent="-342900" algn="just">
              <a:spcBef>
                <a:spcPts val="0"/>
              </a:spcBef>
              <a:spcAft>
                <a:spcPts val="600"/>
              </a:spcAft>
            </a:pPr>
            <a:r>
              <a:rPr lang="it-IT" sz="2200" b="1" u="sng" dirty="0" err="1">
                <a:solidFill>
                  <a:srgbClr val="0000FF"/>
                </a:solidFill>
                <a:latin typeface="Eurostile"/>
                <a:ea typeface="Calibri"/>
                <a:cs typeface="Arial"/>
              </a:rPr>
              <a:t>Forest</a:t>
            </a:r>
            <a:r>
              <a:rPr lang="it-IT" sz="2200" b="1" u="sng" dirty="0">
                <a:solidFill>
                  <a:srgbClr val="0000FF"/>
                </a:solidFill>
                <a:latin typeface="Eurostile"/>
                <a:ea typeface="Calibri"/>
                <a:cs typeface="Arial"/>
              </a:rPr>
              <a:t> </a:t>
            </a:r>
            <a:r>
              <a:rPr lang="it-IT" sz="2200" b="1" u="sng" dirty="0" err="1">
                <a:solidFill>
                  <a:srgbClr val="0000FF"/>
                </a:solidFill>
                <a:latin typeface="Eurostile"/>
                <a:ea typeface="Calibri"/>
                <a:cs typeface="Arial"/>
              </a:rPr>
              <a:t>Risks</a:t>
            </a:r>
            <a:r>
              <a:rPr lang="it-IT" sz="2200" b="1" u="sng" dirty="0">
                <a:solidFill>
                  <a:srgbClr val="0000FF"/>
                </a:solidFill>
                <a:latin typeface="Eurostile"/>
                <a:ea typeface="Calibri"/>
                <a:cs typeface="Arial"/>
              </a:rPr>
              <a:t> Management</a:t>
            </a:r>
            <a:endParaRPr lang="en-GB" sz="2200" dirty="0">
              <a:solidFill>
                <a:schemeClr val="tx1"/>
              </a:solidFill>
              <a:latin typeface="Eurostile"/>
            </a:endParaRPr>
          </a:p>
          <a:p>
            <a:pPr algn="just" fontAlgn="base"/>
            <a:r>
              <a:rPr lang="en-GB" sz="2200" dirty="0">
                <a:solidFill>
                  <a:schemeClr val="tx1"/>
                </a:solidFill>
                <a:latin typeface="Eurostile"/>
              </a:rPr>
              <a:t>Environmental assessment, forest resources monitoring, forest types assessment, wildfires detection, land and natural resources studies, </a:t>
            </a:r>
            <a:r>
              <a:rPr lang="en-US" sz="2200" dirty="0">
                <a:solidFill>
                  <a:schemeClr val="tx1"/>
                </a:solidFill>
                <a:latin typeface="Eurostile"/>
              </a:rPr>
              <a:t>land cover and plant conditions </a:t>
            </a:r>
            <a:r>
              <a:rPr lang="en-GB" sz="2200" dirty="0">
                <a:solidFill>
                  <a:schemeClr val="tx1"/>
                </a:solidFill>
                <a:latin typeface="Eurostile"/>
              </a:rPr>
              <a:t>analysis, through the use of a multi-sensor airborne platform (laser scanner, digital camera, two </a:t>
            </a:r>
            <a:r>
              <a:rPr lang="en-GB" sz="2200" dirty="0" err="1">
                <a:solidFill>
                  <a:schemeClr val="tx1"/>
                </a:solidFill>
                <a:latin typeface="Eurostile"/>
              </a:rPr>
              <a:t>hyperspectral</a:t>
            </a:r>
            <a:r>
              <a:rPr lang="en-GB" sz="2200" dirty="0">
                <a:solidFill>
                  <a:schemeClr val="tx1"/>
                </a:solidFill>
                <a:latin typeface="Eurostile"/>
              </a:rPr>
              <a:t> sensors operating VNIR and SWIR and a thermal camera) </a:t>
            </a:r>
            <a:endParaRPr lang="it-IT" sz="2200" dirty="0">
              <a:solidFill>
                <a:schemeClr val="tx1"/>
              </a:solidFill>
              <a:latin typeface="Eurostile"/>
            </a:endParaRPr>
          </a:p>
        </p:txBody>
      </p:sp>
      <p:sp>
        <p:nvSpPr>
          <p:cNvPr id="4" name="Titolo 3"/>
          <p:cNvSpPr>
            <a:spLocks noGrp="1"/>
          </p:cNvSpPr>
          <p:nvPr>
            <p:ph type="title"/>
          </p:nvPr>
        </p:nvSpPr>
        <p:spPr/>
        <p:txBody>
          <a:bodyPr/>
          <a:lstStyle/>
          <a:p>
            <a:r>
              <a:rPr lang="it-IT" dirty="0"/>
              <a:t>TeRN Services</a:t>
            </a:r>
          </a:p>
        </p:txBody>
      </p:sp>
      <p:sp>
        <p:nvSpPr>
          <p:cNvPr id="28" name="Rettangolo 27"/>
          <p:cNvSpPr/>
          <p:nvPr/>
        </p:nvSpPr>
        <p:spPr>
          <a:xfrm>
            <a:off x="5508104" y="4513784"/>
            <a:ext cx="3312368" cy="523220"/>
          </a:xfrm>
          <a:prstGeom prst="rect">
            <a:avLst/>
          </a:prstGeom>
        </p:spPr>
        <p:txBody>
          <a:bodyPr wrap="square">
            <a:spAutoFit/>
          </a:bodyPr>
          <a:lstStyle/>
          <a:p>
            <a:pPr algn="ctr" fontAlgn="base"/>
            <a:r>
              <a:rPr lang="en-US" sz="1400" i="1" dirty="0">
                <a:latin typeface="Eurostile"/>
              </a:rPr>
              <a:t>Spectral signatures of different vegetation species</a:t>
            </a:r>
            <a:endParaRPr lang="it-IT" sz="1400" dirty="0">
              <a:latin typeface="Eurostile"/>
            </a:endParaRPr>
          </a:p>
        </p:txBody>
      </p:sp>
      <p:pic>
        <p:nvPicPr>
          <p:cNvPr id="79874" name="Picture 2"/>
          <p:cNvPicPr>
            <a:picLocks noChangeAspect="1" noChangeArrowheads="1"/>
          </p:cNvPicPr>
          <p:nvPr/>
        </p:nvPicPr>
        <p:blipFill>
          <a:blip r:embed="rId2" cstate="print"/>
          <a:srcRect/>
          <a:stretch>
            <a:fillRect/>
          </a:stretch>
        </p:blipFill>
        <p:spPr bwMode="auto">
          <a:xfrm>
            <a:off x="5652120" y="1929859"/>
            <a:ext cx="3083648" cy="2520628"/>
          </a:xfrm>
          <a:prstGeom prst="rect">
            <a:avLst/>
          </a:prstGeom>
          <a:noFill/>
        </p:spPr>
      </p:pic>
    </p:spTree>
    <p:extLst>
      <p:ext uri="{BB962C8B-B14F-4D97-AF65-F5344CB8AC3E}">
        <p14:creationId xmlns:p14="http://schemas.microsoft.com/office/powerpoint/2010/main" val="10803443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lide(fromBottom)">
                                      <p:cBhvr>
                                        <p:cTn id="7" dur="1000"/>
                                        <p:tgtEl>
                                          <p:spTgt spid="5">
                                            <p:txEl>
                                              <p:pRg st="0" end="0"/>
                                            </p:txEl>
                                          </p:spTgt>
                                        </p:tgtEl>
                                      </p:cBhvr>
                                    </p:animEffect>
                                  </p:childTnLst>
                                </p:cTn>
                              </p:par>
                            </p:childTnLst>
                          </p:cTn>
                        </p:par>
                        <p:par>
                          <p:cTn id="8" fill="hold">
                            <p:stCondLst>
                              <p:cond delay="1000"/>
                            </p:stCondLst>
                            <p:childTnLst>
                              <p:par>
                                <p:cTn id="9" presetID="12" presetClass="entr" presetSubtype="4"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slide(fromBottom)">
                                      <p:cBhvr>
                                        <p:cTn id="11" dur="1000"/>
                                        <p:tgtEl>
                                          <p:spTgt spid="5">
                                            <p:txEl>
                                              <p:pRg st="1" end="1"/>
                                            </p:txEl>
                                          </p:spTgt>
                                        </p:tgtEl>
                                      </p:cBhvr>
                                    </p:animEffect>
                                  </p:childTnLst>
                                </p:cTn>
                              </p:par>
                            </p:childTnLst>
                          </p:cTn>
                        </p:par>
                        <p:par>
                          <p:cTn id="12" fill="hold">
                            <p:stCondLst>
                              <p:cond delay="2000"/>
                            </p:stCondLst>
                            <p:childTnLst>
                              <p:par>
                                <p:cTn id="13" presetID="18" presetClass="entr" presetSubtype="12" fill="hold" nodeType="afterEffect">
                                  <p:stCondLst>
                                    <p:cond delay="0"/>
                                  </p:stCondLst>
                                  <p:childTnLst>
                                    <p:set>
                                      <p:cBhvr>
                                        <p:cTn id="14" dur="1" fill="hold">
                                          <p:stCondLst>
                                            <p:cond delay="0"/>
                                          </p:stCondLst>
                                        </p:cTn>
                                        <p:tgtEl>
                                          <p:spTgt spid="79874"/>
                                        </p:tgtEl>
                                        <p:attrNameLst>
                                          <p:attrName>style.visibility</p:attrName>
                                        </p:attrNameLst>
                                      </p:cBhvr>
                                      <p:to>
                                        <p:strVal val="visible"/>
                                      </p:to>
                                    </p:set>
                                    <p:animEffect transition="in" filter="strips(downLeft)">
                                      <p:cBhvr>
                                        <p:cTn id="15" dur="1000"/>
                                        <p:tgtEl>
                                          <p:spTgt spid="79874"/>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strips(downLeft)">
                                      <p:cBhvr>
                                        <p:cTn id="18"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ottotitolo 4"/>
          <p:cNvSpPr>
            <a:spLocks noGrp="1"/>
          </p:cNvSpPr>
          <p:nvPr>
            <p:ph type="subTitle" idx="1"/>
          </p:nvPr>
        </p:nvSpPr>
        <p:spPr>
          <a:xfrm>
            <a:off x="251520" y="2204864"/>
            <a:ext cx="4896544" cy="3540968"/>
          </a:xfrm>
        </p:spPr>
        <p:txBody>
          <a:bodyPr>
            <a:noAutofit/>
          </a:bodyPr>
          <a:lstStyle/>
          <a:p>
            <a:pPr marL="342900" lvl="0" indent="-342900" algn="just">
              <a:spcBef>
                <a:spcPts val="0"/>
              </a:spcBef>
              <a:spcAft>
                <a:spcPts val="600"/>
              </a:spcAft>
            </a:pPr>
            <a:r>
              <a:rPr lang="it-IT" sz="2200" b="1" u="sng" dirty="0" err="1">
                <a:solidFill>
                  <a:srgbClr val="0000FF"/>
                </a:solidFill>
                <a:latin typeface="Eurostile"/>
                <a:ea typeface="Calibri"/>
                <a:cs typeface="Arial"/>
              </a:rPr>
              <a:t>Precision</a:t>
            </a:r>
            <a:r>
              <a:rPr lang="it-IT" sz="2200" b="1" u="sng" dirty="0">
                <a:solidFill>
                  <a:srgbClr val="0000FF"/>
                </a:solidFill>
                <a:latin typeface="Eurostile"/>
                <a:ea typeface="Calibri"/>
                <a:cs typeface="Arial"/>
              </a:rPr>
              <a:t> </a:t>
            </a:r>
            <a:r>
              <a:rPr lang="it-IT" sz="2200" b="1" u="sng" dirty="0" err="1">
                <a:solidFill>
                  <a:srgbClr val="0000FF"/>
                </a:solidFill>
                <a:latin typeface="Eurostile"/>
                <a:ea typeface="Calibri"/>
                <a:cs typeface="Arial"/>
              </a:rPr>
              <a:t>Mapping</a:t>
            </a:r>
            <a:endParaRPr lang="en-GB" sz="2200" dirty="0">
              <a:solidFill>
                <a:schemeClr val="tx1"/>
              </a:solidFill>
              <a:latin typeface="Eurostile"/>
            </a:endParaRPr>
          </a:p>
          <a:p>
            <a:pPr algn="just" fontAlgn="base">
              <a:spcAft>
                <a:spcPts val="600"/>
              </a:spcAft>
            </a:pPr>
            <a:r>
              <a:rPr lang="en-GB" sz="2200" dirty="0">
                <a:solidFill>
                  <a:schemeClr val="tx1"/>
                </a:solidFill>
                <a:latin typeface="Eurostile"/>
              </a:rPr>
              <a:t>Multi-sensor airborne platform (laser scanner, digital camera, two </a:t>
            </a:r>
            <a:r>
              <a:rPr lang="en-GB" sz="2200" dirty="0" err="1">
                <a:solidFill>
                  <a:schemeClr val="tx1"/>
                </a:solidFill>
                <a:latin typeface="Eurostile"/>
              </a:rPr>
              <a:t>hyperspectral</a:t>
            </a:r>
            <a:r>
              <a:rPr lang="en-GB" sz="2200" dirty="0">
                <a:solidFill>
                  <a:schemeClr val="tx1"/>
                </a:solidFill>
                <a:latin typeface="Eurostile"/>
              </a:rPr>
              <a:t> sensors operating VNIR and SWIR respectively and a thermal camera) data acquisition for </a:t>
            </a:r>
            <a:r>
              <a:rPr lang="en-US" sz="2200" dirty="0">
                <a:solidFill>
                  <a:schemeClr val="tx1"/>
                </a:solidFill>
                <a:latin typeface="Eurostile"/>
              </a:rPr>
              <a:t>fast generation of three dimensional models, for vegetation and land conditions detecting and for intensive farming and forests monitoring.</a:t>
            </a:r>
            <a:endParaRPr lang="it-IT" sz="2200" dirty="0">
              <a:solidFill>
                <a:schemeClr val="tx1"/>
              </a:solidFill>
              <a:latin typeface="Eurostile"/>
            </a:endParaRPr>
          </a:p>
        </p:txBody>
      </p:sp>
      <p:sp>
        <p:nvSpPr>
          <p:cNvPr id="4" name="Titolo 3"/>
          <p:cNvSpPr>
            <a:spLocks noGrp="1"/>
          </p:cNvSpPr>
          <p:nvPr>
            <p:ph type="title"/>
          </p:nvPr>
        </p:nvSpPr>
        <p:spPr/>
        <p:txBody>
          <a:bodyPr/>
          <a:lstStyle/>
          <a:p>
            <a:r>
              <a:rPr lang="it-IT" dirty="0"/>
              <a:t>TeRN Services</a:t>
            </a:r>
          </a:p>
        </p:txBody>
      </p:sp>
      <p:sp>
        <p:nvSpPr>
          <p:cNvPr id="28" name="Rettangolo 27"/>
          <p:cNvSpPr/>
          <p:nvPr/>
        </p:nvSpPr>
        <p:spPr>
          <a:xfrm>
            <a:off x="5508104" y="5107250"/>
            <a:ext cx="3312368" cy="307777"/>
          </a:xfrm>
          <a:prstGeom prst="rect">
            <a:avLst/>
          </a:prstGeom>
        </p:spPr>
        <p:txBody>
          <a:bodyPr wrap="square">
            <a:spAutoFit/>
          </a:bodyPr>
          <a:lstStyle/>
          <a:p>
            <a:pPr algn="ctr" fontAlgn="base"/>
            <a:r>
              <a:rPr lang="en-GB" sz="1400" i="1" dirty="0">
                <a:latin typeface="Eurostile"/>
              </a:rPr>
              <a:t>Sheet of NDVI Index</a:t>
            </a:r>
            <a:endParaRPr lang="it-IT" sz="1400" i="1" dirty="0">
              <a:latin typeface="Eurostile"/>
            </a:endParaRPr>
          </a:p>
        </p:txBody>
      </p:sp>
      <p:pic>
        <p:nvPicPr>
          <p:cNvPr id="75778" name="Picture 2" descr="NDVI_TRATTA_A_5#5"/>
          <p:cNvPicPr>
            <a:picLocks noChangeAspect="1" noChangeArrowheads="1"/>
          </p:cNvPicPr>
          <p:nvPr/>
        </p:nvPicPr>
        <p:blipFill>
          <a:blip r:embed="rId3" cstate="print"/>
          <a:srcRect/>
          <a:stretch>
            <a:fillRect/>
          </a:stretch>
        </p:blipFill>
        <p:spPr bwMode="auto">
          <a:xfrm>
            <a:off x="5441971" y="2569815"/>
            <a:ext cx="3450509" cy="2443361"/>
          </a:xfrm>
          <a:prstGeom prst="rect">
            <a:avLst/>
          </a:prstGeom>
          <a:noFill/>
          <a:ln w="9525">
            <a:noFill/>
            <a:miter lim="800000"/>
            <a:headEnd/>
            <a:tailEnd/>
          </a:ln>
        </p:spPr>
      </p:pic>
    </p:spTree>
    <p:extLst>
      <p:ext uri="{BB962C8B-B14F-4D97-AF65-F5344CB8AC3E}">
        <p14:creationId xmlns:p14="http://schemas.microsoft.com/office/powerpoint/2010/main" val="3846157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lide(fromBottom)">
                                      <p:cBhvr>
                                        <p:cTn id="7" dur="1000"/>
                                        <p:tgtEl>
                                          <p:spTgt spid="5">
                                            <p:txEl>
                                              <p:pRg st="0" end="0"/>
                                            </p:txEl>
                                          </p:spTgt>
                                        </p:tgtEl>
                                      </p:cBhvr>
                                    </p:animEffect>
                                  </p:childTnLst>
                                </p:cTn>
                              </p:par>
                            </p:childTnLst>
                          </p:cTn>
                        </p:par>
                        <p:par>
                          <p:cTn id="8" fill="hold">
                            <p:stCondLst>
                              <p:cond delay="1000"/>
                            </p:stCondLst>
                            <p:childTnLst>
                              <p:par>
                                <p:cTn id="9" presetID="12" presetClass="entr" presetSubtype="4"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slide(fromBottom)">
                                      <p:cBhvr>
                                        <p:cTn id="11" dur="1000"/>
                                        <p:tgtEl>
                                          <p:spTgt spid="5">
                                            <p:txEl>
                                              <p:pRg st="1" end="1"/>
                                            </p:txEl>
                                          </p:spTgt>
                                        </p:tgtEl>
                                      </p:cBhvr>
                                    </p:animEffect>
                                  </p:childTnLst>
                                </p:cTn>
                              </p:par>
                            </p:childTnLst>
                          </p:cTn>
                        </p:par>
                        <p:par>
                          <p:cTn id="12" fill="hold">
                            <p:stCondLst>
                              <p:cond delay="2000"/>
                            </p:stCondLst>
                            <p:childTnLst>
                              <p:par>
                                <p:cTn id="13" presetID="18" presetClass="entr" presetSubtype="12" fill="hold" nodeType="afterEffect">
                                  <p:stCondLst>
                                    <p:cond delay="0"/>
                                  </p:stCondLst>
                                  <p:childTnLst>
                                    <p:set>
                                      <p:cBhvr>
                                        <p:cTn id="14" dur="1" fill="hold">
                                          <p:stCondLst>
                                            <p:cond delay="0"/>
                                          </p:stCondLst>
                                        </p:cTn>
                                        <p:tgtEl>
                                          <p:spTgt spid="75778"/>
                                        </p:tgtEl>
                                        <p:attrNameLst>
                                          <p:attrName>style.visibility</p:attrName>
                                        </p:attrNameLst>
                                      </p:cBhvr>
                                      <p:to>
                                        <p:strVal val="visible"/>
                                      </p:to>
                                    </p:set>
                                    <p:animEffect transition="in" filter="strips(downLeft)">
                                      <p:cBhvr>
                                        <p:cTn id="15" dur="1000"/>
                                        <p:tgtEl>
                                          <p:spTgt spid="75778"/>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strips(downLeft)">
                                      <p:cBhvr>
                                        <p:cTn id="18"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14">
            <a:extLst>
              <a:ext uri="{FF2B5EF4-FFF2-40B4-BE49-F238E27FC236}">
                <a16:creationId xmlns:a16="http://schemas.microsoft.com/office/drawing/2014/main" id="{9246EFB2-7E35-D7B5-6786-9160A158677F}"/>
              </a:ext>
            </a:extLst>
          </p:cNvPr>
          <p:cNvSpPr txBox="1">
            <a:spLocks/>
          </p:cNvSpPr>
          <p:nvPr/>
        </p:nvSpPr>
        <p:spPr>
          <a:xfrm>
            <a:off x="0" y="1969394"/>
            <a:ext cx="1583280" cy="3456384"/>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a:lstStyle>
            <a:lvl1pPr algn="ctr" rtl="0" eaLnBrk="0" fontAlgn="base" hangingPunct="0">
              <a:spcBef>
                <a:spcPct val="0"/>
              </a:spcBef>
              <a:spcAft>
                <a:spcPct val="0"/>
              </a:spcAft>
              <a:defRPr sz="4400" kern="1200">
                <a:solidFill>
                  <a:schemeClr val="lt1"/>
                </a:solidFill>
                <a:latin typeface="+mn-lt"/>
                <a:ea typeface="+mn-ea"/>
                <a:cs typeface="+mn-cs"/>
              </a:defRPr>
            </a:lvl1pPr>
            <a:lvl2pPr algn="ctr" rtl="0" eaLnBrk="0" fontAlgn="base" hangingPunct="0">
              <a:spcBef>
                <a:spcPct val="0"/>
              </a:spcBef>
              <a:spcAft>
                <a:spcPct val="0"/>
              </a:spcAft>
              <a:defRPr sz="4400">
                <a:solidFill>
                  <a:schemeClr val="lt1"/>
                </a:solidFill>
                <a:latin typeface="+mn-lt"/>
                <a:ea typeface="+mn-ea"/>
                <a:cs typeface="+mn-cs"/>
              </a:defRPr>
            </a:lvl2pPr>
            <a:lvl3pPr algn="ctr" rtl="0" eaLnBrk="0" fontAlgn="base" hangingPunct="0">
              <a:spcBef>
                <a:spcPct val="0"/>
              </a:spcBef>
              <a:spcAft>
                <a:spcPct val="0"/>
              </a:spcAft>
              <a:defRPr sz="4400">
                <a:solidFill>
                  <a:schemeClr val="lt1"/>
                </a:solidFill>
                <a:latin typeface="+mn-lt"/>
                <a:ea typeface="+mn-ea"/>
                <a:cs typeface="+mn-cs"/>
              </a:defRPr>
            </a:lvl3pPr>
            <a:lvl4pPr algn="ctr" rtl="0" eaLnBrk="0" fontAlgn="base" hangingPunct="0">
              <a:spcBef>
                <a:spcPct val="0"/>
              </a:spcBef>
              <a:spcAft>
                <a:spcPct val="0"/>
              </a:spcAft>
              <a:defRPr sz="4400">
                <a:solidFill>
                  <a:schemeClr val="lt1"/>
                </a:solidFill>
                <a:latin typeface="+mn-lt"/>
                <a:ea typeface="+mn-ea"/>
                <a:cs typeface="+mn-cs"/>
              </a:defRPr>
            </a:lvl4pPr>
            <a:lvl5pPr algn="ctr" rtl="0" eaLnBrk="0" fontAlgn="base" hangingPunct="0">
              <a:spcBef>
                <a:spcPct val="0"/>
              </a:spcBef>
              <a:spcAft>
                <a:spcPct val="0"/>
              </a:spcAft>
              <a:defRPr sz="4400">
                <a:solidFill>
                  <a:schemeClr val="lt1"/>
                </a:solidFill>
                <a:latin typeface="+mn-lt"/>
                <a:ea typeface="+mn-ea"/>
                <a:cs typeface="+mn-cs"/>
              </a:defRPr>
            </a:lvl5pPr>
            <a:lvl6pPr marL="457200" algn="ctr" rtl="0" fontAlgn="base">
              <a:spcBef>
                <a:spcPct val="0"/>
              </a:spcBef>
              <a:spcAft>
                <a:spcPct val="0"/>
              </a:spcAft>
              <a:defRPr sz="4400">
                <a:solidFill>
                  <a:schemeClr val="lt1"/>
                </a:solidFill>
                <a:latin typeface="+mn-lt"/>
                <a:ea typeface="+mn-ea"/>
                <a:cs typeface="+mn-cs"/>
              </a:defRPr>
            </a:lvl6pPr>
            <a:lvl7pPr marL="914400" algn="ctr" rtl="0" fontAlgn="base">
              <a:spcBef>
                <a:spcPct val="0"/>
              </a:spcBef>
              <a:spcAft>
                <a:spcPct val="0"/>
              </a:spcAft>
              <a:defRPr sz="4400">
                <a:solidFill>
                  <a:schemeClr val="lt1"/>
                </a:solidFill>
                <a:latin typeface="+mn-lt"/>
                <a:ea typeface="+mn-ea"/>
                <a:cs typeface="+mn-cs"/>
              </a:defRPr>
            </a:lvl7pPr>
            <a:lvl8pPr marL="1371600" algn="ctr" rtl="0" fontAlgn="base">
              <a:spcBef>
                <a:spcPct val="0"/>
              </a:spcBef>
              <a:spcAft>
                <a:spcPct val="0"/>
              </a:spcAft>
              <a:defRPr sz="4400">
                <a:solidFill>
                  <a:schemeClr val="lt1"/>
                </a:solidFill>
                <a:latin typeface="+mn-lt"/>
                <a:ea typeface="+mn-ea"/>
                <a:cs typeface="+mn-cs"/>
              </a:defRPr>
            </a:lvl8pPr>
            <a:lvl9pPr marL="1828800" algn="ctr" rtl="0" fontAlgn="base">
              <a:spcBef>
                <a:spcPct val="0"/>
              </a:spcBef>
              <a:spcAft>
                <a:spcPct val="0"/>
              </a:spcAft>
              <a:defRPr sz="4400">
                <a:solidFill>
                  <a:schemeClr val="lt1"/>
                </a:solidFill>
                <a:latin typeface="+mn-lt"/>
                <a:ea typeface="+mn-ea"/>
                <a:cs typeface="+mn-cs"/>
              </a:defRPr>
            </a:lvl9pPr>
          </a:lstStyle>
          <a:p>
            <a:pPr>
              <a:defRPr/>
            </a:pPr>
            <a:endParaRPr lang="it-IT" sz="3300" dirty="0">
              <a:solidFill>
                <a:schemeClr val="bg1"/>
              </a:solidFill>
            </a:endParaRPr>
          </a:p>
          <a:p>
            <a:pPr>
              <a:defRPr/>
            </a:pPr>
            <a:endParaRPr lang="it-IT" sz="3300" dirty="0">
              <a:solidFill>
                <a:schemeClr val="bg1"/>
              </a:solidFill>
            </a:endParaRPr>
          </a:p>
          <a:p>
            <a:pPr>
              <a:defRPr/>
            </a:pPr>
            <a:r>
              <a:rPr lang="en-GB" sz="1350" dirty="0">
                <a:solidFill>
                  <a:schemeClr val="bg1"/>
                </a:solidFill>
              </a:rPr>
              <a:t>The Technological District | </a:t>
            </a:r>
            <a:r>
              <a:rPr lang="en-GB" sz="1350" b="1" i="1" dirty="0" err="1">
                <a:solidFill>
                  <a:schemeClr val="bg1"/>
                </a:solidFill>
              </a:rPr>
              <a:t>TeRN</a:t>
            </a:r>
            <a:r>
              <a:rPr lang="en-GB" sz="1350" b="1" i="1" dirty="0">
                <a:solidFill>
                  <a:schemeClr val="bg1"/>
                </a:solidFill>
              </a:rPr>
              <a:t> </a:t>
            </a:r>
          </a:p>
          <a:p>
            <a:pPr>
              <a:defRPr/>
            </a:pPr>
            <a:r>
              <a:rPr lang="en-GB" sz="1350" dirty="0">
                <a:solidFill>
                  <a:schemeClr val="bg1"/>
                </a:solidFill>
              </a:rPr>
              <a:t>and</a:t>
            </a:r>
          </a:p>
          <a:p>
            <a:pPr>
              <a:defRPr/>
            </a:pPr>
            <a:r>
              <a:rPr lang="en-GB" sz="1350" dirty="0">
                <a:solidFill>
                  <a:schemeClr val="bg1"/>
                </a:solidFill>
              </a:rPr>
              <a:t>Aerospace </a:t>
            </a:r>
          </a:p>
          <a:p>
            <a:pPr>
              <a:defRPr/>
            </a:pPr>
            <a:r>
              <a:rPr lang="en-GB" sz="1350" dirty="0">
                <a:solidFill>
                  <a:schemeClr val="bg1"/>
                </a:solidFill>
              </a:rPr>
              <a:t>Cluster |</a:t>
            </a:r>
            <a:r>
              <a:rPr lang="en-GB" sz="1350" b="1" dirty="0">
                <a:solidFill>
                  <a:schemeClr val="bg1"/>
                </a:solidFill>
              </a:rPr>
              <a:t> </a:t>
            </a:r>
            <a:r>
              <a:rPr lang="en-GB" sz="1350" b="1" i="1" dirty="0">
                <a:solidFill>
                  <a:schemeClr val="bg1"/>
                </a:solidFill>
              </a:rPr>
              <a:t>CLAS</a:t>
            </a:r>
          </a:p>
          <a:p>
            <a:pPr>
              <a:defRPr/>
            </a:pPr>
            <a:r>
              <a:rPr lang="en-GB" sz="1350" dirty="0">
                <a:solidFill>
                  <a:schemeClr val="bg1"/>
                </a:solidFill>
              </a:rPr>
              <a:t>of </a:t>
            </a:r>
          </a:p>
          <a:p>
            <a:pPr>
              <a:defRPr/>
            </a:pPr>
            <a:r>
              <a:rPr lang="en-GB" sz="1350" b="1" dirty="0">
                <a:solidFill>
                  <a:schemeClr val="bg1"/>
                </a:solidFill>
              </a:rPr>
              <a:t>Basilicata Region</a:t>
            </a:r>
            <a:endParaRPr lang="it-IT" sz="1350" b="1" dirty="0" err="1">
              <a:solidFill>
                <a:schemeClr val="bg1"/>
              </a:solidFill>
            </a:endParaRPr>
          </a:p>
        </p:txBody>
      </p:sp>
      <p:sp>
        <p:nvSpPr>
          <p:cNvPr id="2" name="Segnaposto testo 1">
            <a:extLst>
              <a:ext uri="{FF2B5EF4-FFF2-40B4-BE49-F238E27FC236}">
                <a16:creationId xmlns:a16="http://schemas.microsoft.com/office/drawing/2014/main" id="{B21B776E-2C3B-81BB-FC57-4B080A82DDF2}"/>
              </a:ext>
            </a:extLst>
          </p:cNvPr>
          <p:cNvSpPr>
            <a:spLocks noGrp="1"/>
          </p:cNvSpPr>
          <p:nvPr>
            <p:ph type="body" sz="quarter" idx="4294967295"/>
          </p:nvPr>
        </p:nvSpPr>
        <p:spPr>
          <a:xfrm>
            <a:off x="0" y="1482725"/>
            <a:ext cx="8474075" cy="296863"/>
          </a:xfrm>
        </p:spPr>
        <p:txBody>
          <a:bodyPr>
            <a:normAutofit fontScale="47500" lnSpcReduction="20000"/>
          </a:bodyPr>
          <a:lstStyle/>
          <a:p>
            <a:r>
              <a:rPr lang="it-IT" dirty="0">
                <a:solidFill>
                  <a:schemeClr val="accent1">
                    <a:lumMod val="75000"/>
                  </a:schemeClr>
                </a:solidFill>
              </a:rPr>
              <a:t>PUBLIC – PRIVATE PARTNERSHIP AND TRIPLE-HELIX CLUSTER </a:t>
            </a:r>
          </a:p>
        </p:txBody>
      </p:sp>
      <p:sp>
        <p:nvSpPr>
          <p:cNvPr id="3" name="Titolo 2">
            <a:extLst>
              <a:ext uri="{FF2B5EF4-FFF2-40B4-BE49-F238E27FC236}">
                <a16:creationId xmlns:a16="http://schemas.microsoft.com/office/drawing/2014/main" id="{1B0FCAB6-EBDB-AB5C-B9AB-9559D8FAC89A}"/>
              </a:ext>
            </a:extLst>
          </p:cNvPr>
          <p:cNvSpPr>
            <a:spLocks noGrp="1"/>
          </p:cNvSpPr>
          <p:nvPr>
            <p:ph type="title" idx="4294967295"/>
          </p:nvPr>
        </p:nvSpPr>
        <p:spPr>
          <a:xfrm>
            <a:off x="0" y="625128"/>
            <a:ext cx="9396536" cy="355600"/>
          </a:xfrm>
        </p:spPr>
        <p:txBody>
          <a:bodyPr>
            <a:normAutofit fontScale="90000"/>
          </a:bodyPr>
          <a:lstStyle/>
          <a:p>
            <a:r>
              <a:rPr lang="it-IT" sz="4000" b="1" dirty="0" err="1">
                <a:solidFill>
                  <a:schemeClr val="tx2">
                    <a:lumMod val="75000"/>
                  </a:schemeClr>
                </a:solidFill>
                <a:latin typeface="Eurostile"/>
                <a:ea typeface="+mn-ea"/>
                <a:cs typeface="+mn-cs"/>
              </a:rPr>
              <a:t>TeRN</a:t>
            </a:r>
            <a:r>
              <a:rPr lang="it-IT" sz="4000" b="1" dirty="0">
                <a:solidFill>
                  <a:schemeClr val="tx2">
                    <a:lumMod val="75000"/>
                  </a:schemeClr>
                </a:solidFill>
                <a:latin typeface="Eurostile"/>
                <a:ea typeface="+mn-ea"/>
                <a:cs typeface="+mn-cs"/>
              </a:rPr>
              <a:t> and </a:t>
            </a:r>
            <a:r>
              <a:rPr lang="it-IT" sz="4000" b="1" dirty="0" err="1">
                <a:solidFill>
                  <a:schemeClr val="tx2">
                    <a:lumMod val="75000"/>
                  </a:schemeClr>
                </a:solidFill>
                <a:latin typeface="Eurostile"/>
                <a:ea typeface="+mn-ea"/>
                <a:cs typeface="+mn-cs"/>
              </a:rPr>
              <a:t>evolution</a:t>
            </a:r>
            <a:r>
              <a:rPr lang="it-IT" sz="4000" b="1" dirty="0">
                <a:solidFill>
                  <a:schemeClr val="tx2">
                    <a:lumMod val="75000"/>
                  </a:schemeClr>
                </a:solidFill>
                <a:latin typeface="Eurostile"/>
                <a:ea typeface="+mn-ea"/>
                <a:cs typeface="+mn-cs"/>
              </a:rPr>
              <a:t> of Basilicata </a:t>
            </a:r>
            <a:r>
              <a:rPr lang="it-IT" sz="4000" b="1" dirty="0" err="1">
                <a:solidFill>
                  <a:schemeClr val="tx2">
                    <a:lumMod val="75000"/>
                  </a:schemeClr>
                </a:solidFill>
                <a:latin typeface="Eurostile"/>
                <a:ea typeface="+mn-ea"/>
                <a:cs typeface="+mn-cs"/>
              </a:rPr>
              <a:t>aerospace</a:t>
            </a:r>
            <a:r>
              <a:rPr lang="it-IT" sz="4000" b="1" dirty="0">
                <a:solidFill>
                  <a:schemeClr val="tx2">
                    <a:lumMod val="75000"/>
                  </a:schemeClr>
                </a:solidFill>
                <a:latin typeface="Eurostile"/>
                <a:ea typeface="+mn-ea"/>
                <a:cs typeface="+mn-cs"/>
              </a:rPr>
              <a:t> </a:t>
            </a:r>
            <a:r>
              <a:rPr lang="it-IT" sz="4000" b="1" dirty="0" err="1">
                <a:solidFill>
                  <a:schemeClr val="tx2">
                    <a:lumMod val="75000"/>
                  </a:schemeClr>
                </a:solidFill>
                <a:latin typeface="Eurostile"/>
                <a:ea typeface="+mn-ea"/>
                <a:cs typeface="+mn-cs"/>
              </a:rPr>
              <a:t>sector</a:t>
            </a:r>
            <a:endParaRPr lang="it-IT" sz="4000" b="1" dirty="0">
              <a:solidFill>
                <a:schemeClr val="tx2">
                  <a:lumMod val="75000"/>
                </a:schemeClr>
              </a:solidFill>
              <a:latin typeface="Eurostile"/>
              <a:ea typeface="+mn-ea"/>
              <a:cs typeface="+mn-cs"/>
            </a:endParaRPr>
          </a:p>
        </p:txBody>
      </p:sp>
      <p:pic>
        <p:nvPicPr>
          <p:cNvPr id="6" name="Picture 2048" descr="logo-arpab">
            <a:extLst>
              <a:ext uri="{FF2B5EF4-FFF2-40B4-BE49-F238E27FC236}">
                <a16:creationId xmlns:a16="http://schemas.microsoft.com/office/drawing/2014/main" id="{1A6CA2FA-5873-60A2-E8CF-00A9F851FC4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6066" y="3784788"/>
            <a:ext cx="576113" cy="44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Diagramma 6">
            <a:extLst>
              <a:ext uri="{FF2B5EF4-FFF2-40B4-BE49-F238E27FC236}">
                <a16:creationId xmlns:a16="http://schemas.microsoft.com/office/drawing/2014/main" id="{603855ED-7C48-9A76-72D4-9B5DA5645FC0}"/>
              </a:ext>
            </a:extLst>
          </p:cNvPr>
          <p:cNvGraphicFramePr/>
          <p:nvPr>
            <p:extLst>
              <p:ext uri="{D42A27DB-BD31-4B8C-83A1-F6EECF244321}">
                <p14:modId xmlns:p14="http://schemas.microsoft.com/office/powerpoint/2010/main" val="3653109135"/>
              </p:ext>
            </p:extLst>
          </p:nvPr>
        </p:nvGraphicFramePr>
        <p:xfrm>
          <a:off x="310904" y="1910216"/>
          <a:ext cx="6513051" cy="35217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6">
            <a:extLst>
              <a:ext uri="{FF2B5EF4-FFF2-40B4-BE49-F238E27FC236}">
                <a16:creationId xmlns:a16="http://schemas.microsoft.com/office/drawing/2014/main" id="{B8785B80-1E14-9645-B5EB-E69E2F7DDA0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60135" y="4868204"/>
            <a:ext cx="884635" cy="203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8" descr="logoimaa copia">
            <a:extLst>
              <a:ext uri="{FF2B5EF4-FFF2-40B4-BE49-F238E27FC236}">
                <a16:creationId xmlns:a16="http://schemas.microsoft.com/office/drawing/2014/main" id="{E1E3CA38-BE80-4438-7966-9D208961BAF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10607" y="2998948"/>
            <a:ext cx="351235" cy="316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9" descr="LOGO createc">
            <a:extLst>
              <a:ext uri="{FF2B5EF4-FFF2-40B4-BE49-F238E27FC236}">
                <a16:creationId xmlns:a16="http://schemas.microsoft.com/office/drawing/2014/main" id="{91256764-0264-BE95-989D-70051C298BE7}"/>
              </a:ext>
            </a:extLst>
          </p:cNvPr>
          <p:cNvPicPr>
            <a:picLocks noChangeAspect="1" noChangeArrowheads="1"/>
          </p:cNvPicPr>
          <p:nvPr/>
        </p:nvPicPr>
        <p:blipFill>
          <a:blip r:embed="rId10" cstate="print">
            <a:lum bright="10000"/>
            <a:extLst>
              <a:ext uri="{28A0092B-C50C-407E-A947-70E740481C1C}">
                <a14:useLocalDpi xmlns:a14="http://schemas.microsoft.com/office/drawing/2010/main" val="0"/>
              </a:ext>
            </a:extLst>
          </a:blip>
          <a:srcRect/>
          <a:stretch>
            <a:fillRect/>
          </a:stretch>
        </p:blipFill>
        <p:spPr bwMode="auto">
          <a:xfrm>
            <a:off x="5752694" y="2979288"/>
            <a:ext cx="413147" cy="303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6">
            <a:extLst>
              <a:ext uri="{FF2B5EF4-FFF2-40B4-BE49-F238E27FC236}">
                <a16:creationId xmlns:a16="http://schemas.microsoft.com/office/drawing/2014/main" id="{D0A389E6-8022-6F9A-6752-14160FB2DB3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66993" y="3533876"/>
            <a:ext cx="485775" cy="210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8" descr="egeos">
            <a:extLst>
              <a:ext uri="{FF2B5EF4-FFF2-40B4-BE49-F238E27FC236}">
                <a16:creationId xmlns:a16="http://schemas.microsoft.com/office/drawing/2014/main" id="{81E4AD16-ED22-2043-A036-9172C632634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36868" y="2986093"/>
            <a:ext cx="432197" cy="27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http://temi.repubblica.it/UserFiles/guide-universita2009/Image/Uni%20Basilicata.jpg">
            <a:extLst>
              <a:ext uri="{FF2B5EF4-FFF2-40B4-BE49-F238E27FC236}">
                <a16:creationId xmlns:a16="http://schemas.microsoft.com/office/drawing/2014/main" id="{1C59F9F6-F2B4-AA4A-75B2-8823D336B63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78461" y="4323199"/>
            <a:ext cx="383381" cy="386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http://web1.sssup.it/users/himmelmann/mains/images/telespazio_col_eng.jpg">
            <a:extLst>
              <a:ext uri="{FF2B5EF4-FFF2-40B4-BE49-F238E27FC236}">
                <a16:creationId xmlns:a16="http://schemas.microsoft.com/office/drawing/2014/main" id="{801295C0-50E3-DE2A-D1DE-2281B2A0F17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b="21835"/>
          <a:stretch>
            <a:fillRect/>
          </a:stretch>
        </p:blipFill>
        <p:spPr bwMode="auto">
          <a:xfrm>
            <a:off x="4669815" y="3572807"/>
            <a:ext cx="702469"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descr="http://spaziandoit.files.wordpress.com/2007/10/logo_asi.jpg">
            <a:extLst>
              <a:ext uri="{FF2B5EF4-FFF2-40B4-BE49-F238E27FC236}">
                <a16:creationId xmlns:a16="http://schemas.microsoft.com/office/drawing/2014/main" id="{69915C42-6ACE-1F0A-C896-D66CD495919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685659" y="4073799"/>
            <a:ext cx="538163"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Segnaposto piè di pagina 4">
            <a:extLst>
              <a:ext uri="{FF2B5EF4-FFF2-40B4-BE49-F238E27FC236}">
                <a16:creationId xmlns:a16="http://schemas.microsoft.com/office/drawing/2014/main" id="{42C3C48F-626F-7406-BEDC-E6E05433E4C2}"/>
              </a:ext>
            </a:extLst>
          </p:cNvPr>
          <p:cNvSpPr txBox="1">
            <a:spLocks/>
          </p:cNvSpPr>
          <p:nvPr/>
        </p:nvSpPr>
        <p:spPr bwMode="auto">
          <a:xfrm>
            <a:off x="27286" y="6309320"/>
            <a:ext cx="5480817" cy="33151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defPPr>
              <a:defRPr lang="it-IT"/>
            </a:defPPr>
            <a:lvl1pPr marL="0" algn="l" defTabSz="914400" rtl="0" eaLnBrk="0" latinLnBrk="0" hangingPunct="0">
              <a:spcBef>
                <a:spcPct val="20000"/>
              </a:spcBef>
              <a:buFont typeface="Arial" panose="020B0604020202020204" pitchFamily="34" charset="0"/>
              <a:buChar char="•"/>
              <a:defRPr sz="3200" kern="1200">
                <a:solidFill>
                  <a:schemeClr val="tx1"/>
                </a:solidFill>
                <a:latin typeface="Calibri" panose="020F0502020204030204" pitchFamily="34" charset="0"/>
                <a:ea typeface="ＭＳ Ｐゴシック" panose="020B0600070205080204" pitchFamily="34" charset="-128"/>
                <a:cs typeface="+mn-cs"/>
              </a:defRPr>
            </a:lvl1pPr>
            <a:lvl2pPr marL="742950" indent="-285750" algn="l" defTabSz="914400" rtl="0" eaLnBrk="0" latinLnBrk="0" hangingPunct="0">
              <a:spcBef>
                <a:spcPct val="20000"/>
              </a:spcBef>
              <a:buFont typeface="Arial" panose="020B0604020202020204" pitchFamily="34" charset="0"/>
              <a:buChar char="–"/>
              <a:defRPr sz="2800" kern="1200">
                <a:solidFill>
                  <a:schemeClr val="tx1"/>
                </a:solidFill>
                <a:latin typeface="Calibri" panose="020F0502020204030204" pitchFamily="34" charset="0"/>
                <a:ea typeface="ＭＳ Ｐゴシック" panose="020B0600070205080204" pitchFamily="34" charset="-128"/>
                <a:cs typeface="+mn-cs"/>
              </a:defRPr>
            </a:lvl2pPr>
            <a:lvl3pPr marL="1143000" indent="-228600" algn="l" defTabSz="914400" rtl="0" eaLnBrk="0" latinLnBrk="0" hangingPunct="0">
              <a:spcBef>
                <a:spcPct val="20000"/>
              </a:spcBef>
              <a:buFont typeface="Arial" panose="020B0604020202020204" pitchFamily="34" charset="0"/>
              <a:buChar char="•"/>
              <a:defRPr sz="2400" kern="1200">
                <a:solidFill>
                  <a:schemeClr val="tx1"/>
                </a:solidFill>
                <a:latin typeface="Calibri" panose="020F0502020204030204" pitchFamily="34" charset="0"/>
                <a:ea typeface="ＭＳ Ｐゴシック" panose="020B0600070205080204" pitchFamily="34" charset="-128"/>
                <a:cs typeface="+mn-cs"/>
              </a:defRPr>
            </a:lvl3pPr>
            <a:lvl4pPr marL="1600200" indent="-228600" algn="l" defTabSz="914400" rtl="0" eaLnBrk="0" latinLnBrk="0" hangingPunct="0">
              <a:spcBef>
                <a:spcPct val="20000"/>
              </a:spcBef>
              <a:buFont typeface="Arial" panose="020B0604020202020204" pitchFamily="34" charset="0"/>
              <a:buChar char="–"/>
              <a:defRPr sz="2000" kern="1200">
                <a:solidFill>
                  <a:schemeClr val="tx1"/>
                </a:solidFill>
                <a:latin typeface="Calibri" panose="020F0502020204030204" pitchFamily="34" charset="0"/>
                <a:ea typeface="ＭＳ Ｐゴシック" panose="020B0600070205080204" pitchFamily="34" charset="-128"/>
                <a:cs typeface="+mn-cs"/>
              </a:defRPr>
            </a:lvl4pPr>
            <a:lvl5pPr marL="2057400" indent="-228600" algn="l" defTabSz="914400" rtl="0" eaLnBrk="0" latinLnBrk="0" hangingPunct="0">
              <a:spcBef>
                <a:spcPct val="20000"/>
              </a:spcBef>
              <a:buFont typeface="Arial" panose="020B0604020202020204" pitchFamily="34" charset="0"/>
              <a:buChar char="»"/>
              <a:defRPr sz="2000" kern="1200">
                <a:solidFill>
                  <a:schemeClr val="tx1"/>
                </a:solidFill>
                <a:latin typeface="Calibri" panose="020F0502020204030204" pitchFamily="34" charset="0"/>
                <a:ea typeface="ＭＳ Ｐゴシック" panose="020B0600070205080204" pitchFamily="34" charset="-128"/>
                <a:cs typeface="+mn-cs"/>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ＭＳ Ｐゴシック" panose="020B0600070205080204" pitchFamily="34" charset="-128"/>
                <a:cs typeface="+mn-cs"/>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ＭＳ Ｐゴシック" panose="020B0600070205080204" pitchFamily="34" charset="-128"/>
                <a:cs typeface="+mn-cs"/>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ＭＳ Ｐゴシック" panose="020B0600070205080204" pitchFamily="34" charset="-128"/>
                <a:cs typeface="+mn-cs"/>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ＭＳ Ｐゴシック" panose="020B0600070205080204" pitchFamily="34" charset="-128"/>
                <a:cs typeface="+mn-cs"/>
              </a:defRPr>
            </a:lvl9pPr>
          </a:lstStyle>
          <a:p>
            <a:pPr eaLnBrk="1" hangingPunct="1">
              <a:spcBef>
                <a:spcPct val="0"/>
              </a:spcBef>
              <a:buFontTx/>
              <a:buNone/>
            </a:pPr>
            <a:r>
              <a:rPr lang="it-IT" altLang="it-IT" sz="900" dirty="0" err="1">
                <a:solidFill>
                  <a:srgbClr val="364258"/>
                </a:solidFill>
                <a:latin typeface="+mn-lt"/>
                <a:cs typeface="Arial" panose="020B0604020202020204" pitchFamily="34" charset="0"/>
              </a:rPr>
              <a:t>TeRN</a:t>
            </a:r>
            <a:r>
              <a:rPr lang="it-IT" altLang="it-IT" sz="900" dirty="0">
                <a:solidFill>
                  <a:srgbClr val="364258"/>
                </a:solidFill>
                <a:latin typeface="+mn-lt"/>
                <a:cs typeface="Arial" panose="020B0604020202020204" pitchFamily="34" charset="0"/>
              </a:rPr>
              <a:t> </a:t>
            </a:r>
            <a:r>
              <a:rPr lang="it-IT" altLang="it-IT" sz="900" dirty="0" err="1">
                <a:solidFill>
                  <a:srgbClr val="364258"/>
                </a:solidFill>
                <a:latin typeface="+mn-lt"/>
                <a:cs typeface="Arial" panose="020B0604020202020204" pitchFamily="34" charset="0"/>
              </a:rPr>
              <a:t>established</a:t>
            </a:r>
            <a:r>
              <a:rPr lang="it-IT" altLang="it-IT" sz="900" dirty="0">
                <a:solidFill>
                  <a:srgbClr val="364258"/>
                </a:solidFill>
                <a:latin typeface="+mn-lt"/>
                <a:cs typeface="Arial" panose="020B0604020202020204" pitchFamily="34" charset="0"/>
              </a:rPr>
              <a:t> in </a:t>
            </a:r>
            <a:r>
              <a:rPr lang="en-US" altLang="it-IT" sz="900" dirty="0">
                <a:solidFill>
                  <a:srgbClr val="364258"/>
                </a:solidFill>
                <a:latin typeface="+mn-lt"/>
                <a:cs typeface="Arial" panose="020B0604020202020204" pitchFamily="34" charset="0"/>
              </a:rPr>
              <a:t>2005 – Program Agreement:  Italian Ministry of Education, University and  Research, Italian Ministry of Economy and Finance and Basilicata Region | </a:t>
            </a:r>
            <a:r>
              <a:rPr lang="en-US" altLang="it-IT" sz="900" dirty="0">
                <a:solidFill>
                  <a:srgbClr val="364258"/>
                </a:solidFill>
                <a:latin typeface="+mn-lt"/>
                <a:cs typeface="Arial" panose="020B0604020202020204" pitchFamily="34" charset="0"/>
                <a:hlinkClick r:id="rId16"/>
              </a:rPr>
              <a:t>www.tern.it</a:t>
            </a:r>
            <a:endParaRPr lang="en-US" altLang="it-IT" sz="900" dirty="0">
              <a:solidFill>
                <a:srgbClr val="364258"/>
              </a:solidFill>
              <a:latin typeface="+mn-lt"/>
              <a:cs typeface="Arial" panose="020B0604020202020204" pitchFamily="34" charset="0"/>
            </a:endParaRPr>
          </a:p>
          <a:p>
            <a:pPr eaLnBrk="1" hangingPunct="1">
              <a:spcBef>
                <a:spcPct val="0"/>
              </a:spcBef>
              <a:buFontTx/>
              <a:buNone/>
            </a:pPr>
            <a:endParaRPr lang="en-US" altLang="it-IT" sz="900" dirty="0">
              <a:solidFill>
                <a:srgbClr val="364258"/>
              </a:solidFill>
              <a:latin typeface="+mn-lt"/>
              <a:cs typeface="Arial" panose="020B0604020202020204" pitchFamily="34" charset="0"/>
            </a:endParaRPr>
          </a:p>
          <a:p>
            <a:pPr eaLnBrk="1" hangingPunct="1">
              <a:spcBef>
                <a:spcPct val="0"/>
              </a:spcBef>
              <a:buFontTx/>
              <a:buNone/>
            </a:pPr>
            <a:endParaRPr lang="it-IT" altLang="it-IT" sz="900" i="1" dirty="0">
              <a:solidFill>
                <a:srgbClr val="364258"/>
              </a:solidFill>
              <a:latin typeface="eras light"/>
              <a:cs typeface="Arial" panose="020B0604020202020204" pitchFamily="34" charset="0"/>
            </a:endParaRPr>
          </a:p>
        </p:txBody>
      </p:sp>
      <p:pic>
        <p:nvPicPr>
          <p:cNvPr id="19" name="Immagine 18">
            <a:extLst>
              <a:ext uri="{FF2B5EF4-FFF2-40B4-BE49-F238E27FC236}">
                <a16:creationId xmlns:a16="http://schemas.microsoft.com/office/drawing/2014/main" id="{61682F59-3CC8-72A4-0371-44402FEA9E93}"/>
              </a:ext>
            </a:extLst>
          </p:cNvPr>
          <p:cNvPicPr>
            <a:picLocks noChangeAspect="1"/>
          </p:cNvPicPr>
          <p:nvPr/>
        </p:nvPicPr>
        <p:blipFill>
          <a:blip r:embed="rId17"/>
          <a:stretch>
            <a:fillRect/>
          </a:stretch>
        </p:blipFill>
        <p:spPr>
          <a:xfrm>
            <a:off x="6737787" y="4112660"/>
            <a:ext cx="945000" cy="941421"/>
          </a:xfrm>
          <a:prstGeom prst="rect">
            <a:avLst/>
          </a:prstGeom>
        </p:spPr>
      </p:pic>
      <p:pic>
        <p:nvPicPr>
          <p:cNvPr id="20" name="Immagine 19">
            <a:extLst>
              <a:ext uri="{FF2B5EF4-FFF2-40B4-BE49-F238E27FC236}">
                <a16:creationId xmlns:a16="http://schemas.microsoft.com/office/drawing/2014/main" id="{4F569EC6-045C-0F09-401D-0A1C5B8E70A4}"/>
              </a:ext>
            </a:extLst>
          </p:cNvPr>
          <p:cNvPicPr>
            <a:picLocks noChangeAspect="1"/>
          </p:cNvPicPr>
          <p:nvPr/>
        </p:nvPicPr>
        <p:blipFill>
          <a:blip r:embed="rId18"/>
          <a:stretch>
            <a:fillRect/>
          </a:stretch>
        </p:blipFill>
        <p:spPr>
          <a:xfrm>
            <a:off x="7515917" y="4112660"/>
            <a:ext cx="945000" cy="945000"/>
          </a:xfrm>
          <a:prstGeom prst="rect">
            <a:avLst/>
          </a:prstGeom>
        </p:spPr>
      </p:pic>
      <p:pic>
        <p:nvPicPr>
          <p:cNvPr id="21" name="Immagine 20">
            <a:extLst>
              <a:ext uri="{FF2B5EF4-FFF2-40B4-BE49-F238E27FC236}">
                <a16:creationId xmlns:a16="http://schemas.microsoft.com/office/drawing/2014/main" id="{C5F012F4-1BB4-8B88-3278-332CBA0944D2}"/>
              </a:ext>
            </a:extLst>
          </p:cNvPr>
          <p:cNvPicPr>
            <a:picLocks noChangeAspect="1"/>
          </p:cNvPicPr>
          <p:nvPr/>
        </p:nvPicPr>
        <p:blipFill>
          <a:blip r:embed="rId19"/>
          <a:stretch>
            <a:fillRect/>
          </a:stretch>
        </p:blipFill>
        <p:spPr>
          <a:xfrm>
            <a:off x="7097531" y="3508754"/>
            <a:ext cx="945000" cy="951750"/>
          </a:xfrm>
          <a:prstGeom prst="rect">
            <a:avLst/>
          </a:prstGeom>
        </p:spPr>
      </p:pic>
      <p:sp>
        <p:nvSpPr>
          <p:cNvPr id="23" name="CasellaDiTesto 22">
            <a:extLst>
              <a:ext uri="{FF2B5EF4-FFF2-40B4-BE49-F238E27FC236}">
                <a16:creationId xmlns:a16="http://schemas.microsoft.com/office/drawing/2014/main" id="{368A6670-A676-4FB7-88DC-0A983E24B625}"/>
              </a:ext>
            </a:extLst>
          </p:cNvPr>
          <p:cNvSpPr txBox="1"/>
          <p:nvPr/>
        </p:nvSpPr>
        <p:spPr>
          <a:xfrm>
            <a:off x="6340902" y="2398927"/>
            <a:ext cx="2521262" cy="857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lvl1pPr indent="0" defTabSz="685800">
              <a:lnSpc>
                <a:spcPct val="50000"/>
              </a:lnSpc>
              <a:spcBef>
                <a:spcPts val="750"/>
              </a:spcBef>
              <a:buFontTx/>
              <a:buNone/>
              <a:defRPr lang="it-IT" sz="1400" dirty="0">
                <a:solidFill>
                  <a:schemeClr val="accent1"/>
                </a:solidFill>
                <a:latin typeface="TIM Sans" panose="00000500000000000000" pitchFamily="50" charset="0"/>
                <a:ea typeface="+mj-ea"/>
                <a:cs typeface="TIM Sans" panose="00000500000000000000" pitchFamily="50" charset="0"/>
              </a:defRPr>
            </a:lvl1pPr>
            <a:lvl2pPr marL="342900" indent="0" defTabSz="685800">
              <a:lnSpc>
                <a:spcPct val="120000"/>
              </a:lnSpc>
              <a:spcBef>
                <a:spcPts val="375"/>
              </a:spcBef>
              <a:buFontTx/>
              <a:buNone/>
              <a:defRPr sz="1600">
                <a:solidFill>
                  <a:schemeClr val="accent5"/>
                </a:solidFill>
                <a:latin typeface="TIM Sans" panose="00000500000000000000" pitchFamily="2" charset="0"/>
              </a:defRPr>
            </a:lvl2pPr>
            <a:lvl3pPr marL="685800" indent="0" defTabSz="685800">
              <a:lnSpc>
                <a:spcPct val="120000"/>
              </a:lnSpc>
              <a:spcBef>
                <a:spcPts val="375"/>
              </a:spcBef>
              <a:buFontTx/>
              <a:buNone/>
              <a:defRPr sz="1400">
                <a:solidFill>
                  <a:schemeClr val="accent5"/>
                </a:solidFill>
                <a:latin typeface="TIM Sans" panose="00000500000000000000" pitchFamily="2" charset="0"/>
              </a:defRPr>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algn="ctr">
              <a:lnSpc>
                <a:spcPct val="100000"/>
              </a:lnSpc>
              <a:spcBef>
                <a:spcPts val="0"/>
              </a:spcBef>
            </a:pPr>
            <a:r>
              <a:rPr lang="it-IT" sz="1050" dirty="0"/>
              <a:t>The </a:t>
            </a:r>
            <a:r>
              <a:rPr lang="it-IT" sz="1050" b="1" dirty="0"/>
              <a:t>TRIPLE-HELIX ORGANIZATION</a:t>
            </a:r>
          </a:p>
          <a:p>
            <a:pPr algn="ctr">
              <a:lnSpc>
                <a:spcPct val="100000"/>
              </a:lnSpc>
              <a:spcBef>
                <a:spcPts val="0"/>
              </a:spcBef>
            </a:pPr>
            <a:r>
              <a:rPr lang="it-IT" sz="1050" dirty="0" err="1"/>
              <a:t>Research</a:t>
            </a:r>
            <a:r>
              <a:rPr lang="it-IT" sz="1050" dirty="0"/>
              <a:t> | Local </a:t>
            </a:r>
            <a:r>
              <a:rPr lang="it-IT" sz="1050" dirty="0" err="1"/>
              <a:t>Authorities</a:t>
            </a:r>
            <a:r>
              <a:rPr lang="it-IT" sz="1050" dirty="0"/>
              <a:t> | Enterprises</a:t>
            </a:r>
          </a:p>
          <a:p>
            <a:pPr algn="ctr">
              <a:lnSpc>
                <a:spcPct val="100000"/>
              </a:lnSpc>
              <a:spcBef>
                <a:spcPts val="0"/>
              </a:spcBef>
            </a:pPr>
            <a:r>
              <a:rPr lang="it-IT" sz="1050" dirty="0"/>
              <a:t>of the Consortium </a:t>
            </a:r>
            <a:r>
              <a:rPr lang="it-IT" sz="1050" dirty="0" err="1"/>
              <a:t>is</a:t>
            </a:r>
            <a:r>
              <a:rPr lang="it-IT" sz="1050" dirty="0"/>
              <a:t> in agreement </a:t>
            </a:r>
          </a:p>
          <a:p>
            <a:pPr algn="ctr">
              <a:lnSpc>
                <a:spcPct val="100000"/>
              </a:lnSpc>
              <a:spcBef>
                <a:spcPts val="0"/>
              </a:spcBef>
            </a:pPr>
            <a:r>
              <a:rPr lang="it-IT" sz="1050" dirty="0"/>
              <a:t>with the </a:t>
            </a:r>
            <a:r>
              <a:rPr lang="it-IT" sz="1050" dirty="0" err="1"/>
              <a:t>European</a:t>
            </a:r>
            <a:r>
              <a:rPr lang="it-IT" sz="1050" dirty="0"/>
              <a:t> policies </a:t>
            </a:r>
            <a:r>
              <a:rPr lang="it-IT" sz="1050" dirty="0" err="1"/>
              <a:t>which</a:t>
            </a:r>
            <a:r>
              <a:rPr lang="it-IT" sz="1050" dirty="0"/>
              <a:t> </a:t>
            </a:r>
          </a:p>
          <a:p>
            <a:pPr algn="ctr">
              <a:lnSpc>
                <a:spcPct val="100000"/>
              </a:lnSpc>
              <a:spcBef>
                <a:spcPts val="0"/>
              </a:spcBef>
            </a:pPr>
            <a:r>
              <a:rPr lang="it-IT" sz="1050" dirty="0" err="1"/>
              <a:t>concern</a:t>
            </a:r>
            <a:r>
              <a:rPr lang="it-IT" sz="1050" dirty="0"/>
              <a:t> </a:t>
            </a:r>
            <a:r>
              <a:rPr lang="it-IT" sz="1050" dirty="0" err="1"/>
              <a:t>technological</a:t>
            </a:r>
            <a:r>
              <a:rPr lang="it-IT" sz="1050" dirty="0"/>
              <a:t> Clusters </a:t>
            </a:r>
          </a:p>
        </p:txBody>
      </p:sp>
      <p:sp>
        <p:nvSpPr>
          <p:cNvPr id="24" name="CasellaDiTesto 23">
            <a:extLst>
              <a:ext uri="{FF2B5EF4-FFF2-40B4-BE49-F238E27FC236}">
                <a16:creationId xmlns:a16="http://schemas.microsoft.com/office/drawing/2014/main" id="{0FCDC9E7-06B8-FA80-9F26-C066D426CF55}"/>
              </a:ext>
            </a:extLst>
          </p:cNvPr>
          <p:cNvSpPr txBox="1"/>
          <p:nvPr/>
        </p:nvSpPr>
        <p:spPr>
          <a:xfrm>
            <a:off x="4227653" y="3088270"/>
            <a:ext cx="685800" cy="300082"/>
          </a:xfrm>
          <a:prstGeom prst="rect">
            <a:avLst/>
          </a:prstGeom>
          <a:noFill/>
        </p:spPr>
        <p:txBody>
          <a:bodyPr wrap="square" rtlCol="0">
            <a:spAutoFit/>
          </a:bodyPr>
          <a:lstStyle/>
          <a:p>
            <a:endParaRPr lang="it-IT" sz="1350" dirty="0"/>
          </a:p>
        </p:txBody>
      </p:sp>
      <p:sp>
        <p:nvSpPr>
          <p:cNvPr id="25" name="CasellaDiTesto 24">
            <a:extLst>
              <a:ext uri="{FF2B5EF4-FFF2-40B4-BE49-F238E27FC236}">
                <a16:creationId xmlns:a16="http://schemas.microsoft.com/office/drawing/2014/main" id="{EFFB654B-1A93-C001-C6F9-19691F92463A}"/>
              </a:ext>
            </a:extLst>
          </p:cNvPr>
          <p:cNvSpPr txBox="1"/>
          <p:nvPr/>
        </p:nvSpPr>
        <p:spPr>
          <a:xfrm>
            <a:off x="7809842" y="2075912"/>
            <a:ext cx="184731" cy="300082"/>
          </a:xfrm>
          <a:prstGeom prst="rect">
            <a:avLst/>
          </a:prstGeom>
          <a:noFill/>
        </p:spPr>
        <p:txBody>
          <a:bodyPr wrap="none" rtlCol="0">
            <a:spAutoFit/>
          </a:bodyPr>
          <a:lstStyle/>
          <a:p>
            <a:endParaRPr lang="it-IT" sz="1350" dirty="0"/>
          </a:p>
        </p:txBody>
      </p:sp>
      <p:pic>
        <p:nvPicPr>
          <p:cNvPr id="8" name="Picture 1" descr="TeRN_quadri_bleu_1">
            <a:extLst>
              <a:ext uri="{FF2B5EF4-FFF2-40B4-BE49-F238E27FC236}">
                <a16:creationId xmlns:a16="http://schemas.microsoft.com/office/drawing/2014/main" id="{07DD6F7C-3D16-E1E9-7D90-A68196BEC179}"/>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r="5487"/>
          <a:stretch>
            <a:fillRect/>
          </a:stretch>
        </p:blipFill>
        <p:spPr bwMode="auto">
          <a:xfrm>
            <a:off x="2745966" y="1901488"/>
            <a:ext cx="397763" cy="39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tangolo con angoli arrotondati 3">
            <a:extLst>
              <a:ext uri="{FF2B5EF4-FFF2-40B4-BE49-F238E27FC236}">
                <a16:creationId xmlns:a16="http://schemas.microsoft.com/office/drawing/2014/main" id="{19BE9581-004B-394A-9779-11A2F0416F96}"/>
              </a:ext>
            </a:extLst>
          </p:cNvPr>
          <p:cNvSpPr/>
          <p:nvPr/>
        </p:nvSpPr>
        <p:spPr>
          <a:xfrm>
            <a:off x="6240780" y="1910215"/>
            <a:ext cx="2708910" cy="3377303"/>
          </a:xfrm>
          <a:prstGeom prst="roundRect">
            <a:avLst/>
          </a:prstGeom>
          <a:noFill/>
          <a:ln w="571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9" name="Rettangolo 28">
            <a:extLst>
              <a:ext uri="{FF2B5EF4-FFF2-40B4-BE49-F238E27FC236}">
                <a16:creationId xmlns:a16="http://schemas.microsoft.com/office/drawing/2014/main" id="{FB2C4F6C-B588-140E-8C8A-5DA2E8AE2C83}"/>
              </a:ext>
            </a:extLst>
          </p:cNvPr>
          <p:cNvSpPr/>
          <p:nvPr/>
        </p:nvSpPr>
        <p:spPr>
          <a:xfrm>
            <a:off x="4357956" y="1758929"/>
            <a:ext cx="1110995" cy="3669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Tree>
    <p:extLst>
      <p:ext uri="{BB962C8B-B14F-4D97-AF65-F5344CB8AC3E}">
        <p14:creationId xmlns:p14="http://schemas.microsoft.com/office/powerpoint/2010/main" val="29926062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ottotitolo 4"/>
          <p:cNvSpPr>
            <a:spLocks noGrp="1"/>
          </p:cNvSpPr>
          <p:nvPr>
            <p:ph type="subTitle" idx="1"/>
          </p:nvPr>
        </p:nvSpPr>
        <p:spPr>
          <a:xfrm>
            <a:off x="323528" y="1844824"/>
            <a:ext cx="5184576" cy="3888432"/>
          </a:xfrm>
        </p:spPr>
        <p:txBody>
          <a:bodyPr>
            <a:noAutofit/>
          </a:bodyPr>
          <a:lstStyle/>
          <a:p>
            <a:pPr marL="342900" lvl="0" indent="-342900" algn="just">
              <a:spcBef>
                <a:spcPts val="0"/>
              </a:spcBef>
              <a:spcAft>
                <a:spcPts val="600"/>
              </a:spcAft>
            </a:pPr>
            <a:r>
              <a:rPr lang="it-IT" sz="2200" b="1" u="sng" dirty="0" err="1">
                <a:solidFill>
                  <a:srgbClr val="0000FF"/>
                </a:solidFill>
                <a:latin typeface="Eurostile"/>
                <a:ea typeface="Calibri"/>
                <a:cs typeface="Arial"/>
              </a:rPr>
              <a:t>Agri-Environment</a:t>
            </a:r>
            <a:r>
              <a:rPr lang="it-IT" sz="2200" b="1" u="sng" dirty="0">
                <a:solidFill>
                  <a:srgbClr val="0000FF"/>
                </a:solidFill>
                <a:latin typeface="Eurostile"/>
                <a:ea typeface="Calibri"/>
                <a:cs typeface="Arial"/>
              </a:rPr>
              <a:t> </a:t>
            </a:r>
            <a:r>
              <a:rPr lang="it-IT" sz="2200" b="1" u="sng" dirty="0" err="1">
                <a:solidFill>
                  <a:srgbClr val="0000FF"/>
                </a:solidFill>
                <a:latin typeface="Eurostile"/>
                <a:ea typeface="Calibri"/>
                <a:cs typeface="Arial"/>
              </a:rPr>
              <a:t>Monitoring</a:t>
            </a:r>
            <a:endParaRPr lang="en-GB" sz="2200" dirty="0">
              <a:solidFill>
                <a:schemeClr val="tx1"/>
              </a:solidFill>
              <a:latin typeface="Eurostile"/>
            </a:endParaRPr>
          </a:p>
          <a:p>
            <a:pPr algn="just" fontAlgn="base">
              <a:spcAft>
                <a:spcPts val="600"/>
              </a:spcAft>
            </a:pPr>
            <a:r>
              <a:rPr lang="en-GB" sz="2200" dirty="0">
                <a:solidFill>
                  <a:schemeClr val="tx1"/>
                </a:solidFill>
                <a:latin typeface="Eurostile"/>
              </a:rPr>
              <a:t>Crop disease and stress monitoring, illegal or undesired crops detection, land use measurement, environmental assessment, vegetation monitoring, land and natural resources studies through the use of a multi-sensor airborne platform (laser scanner, digital camera, two </a:t>
            </a:r>
            <a:r>
              <a:rPr lang="en-GB" sz="2200" dirty="0" err="1">
                <a:solidFill>
                  <a:schemeClr val="tx1"/>
                </a:solidFill>
                <a:latin typeface="Eurostile"/>
              </a:rPr>
              <a:t>hyperspectral</a:t>
            </a:r>
            <a:r>
              <a:rPr lang="en-GB" sz="2200" dirty="0">
                <a:solidFill>
                  <a:schemeClr val="tx1"/>
                </a:solidFill>
                <a:latin typeface="Eurostile"/>
              </a:rPr>
              <a:t> sensors operating VNIR and SWIR and a thermal camera).</a:t>
            </a:r>
            <a:endParaRPr lang="it-IT" sz="2200" dirty="0">
              <a:solidFill>
                <a:schemeClr val="tx1"/>
              </a:solidFill>
              <a:latin typeface="Eurostile"/>
            </a:endParaRPr>
          </a:p>
        </p:txBody>
      </p:sp>
      <p:sp>
        <p:nvSpPr>
          <p:cNvPr id="4" name="Titolo 3"/>
          <p:cNvSpPr>
            <a:spLocks noGrp="1"/>
          </p:cNvSpPr>
          <p:nvPr>
            <p:ph type="title"/>
          </p:nvPr>
        </p:nvSpPr>
        <p:spPr/>
        <p:txBody>
          <a:bodyPr/>
          <a:lstStyle/>
          <a:p>
            <a:r>
              <a:rPr lang="it-IT" dirty="0"/>
              <a:t>TeRN Services</a:t>
            </a:r>
          </a:p>
        </p:txBody>
      </p:sp>
      <p:sp>
        <p:nvSpPr>
          <p:cNvPr id="28" name="Rettangolo 27"/>
          <p:cNvSpPr/>
          <p:nvPr/>
        </p:nvSpPr>
        <p:spPr>
          <a:xfrm>
            <a:off x="5580112" y="4603194"/>
            <a:ext cx="3312368" cy="523220"/>
          </a:xfrm>
          <a:prstGeom prst="rect">
            <a:avLst/>
          </a:prstGeom>
        </p:spPr>
        <p:txBody>
          <a:bodyPr wrap="square">
            <a:spAutoFit/>
          </a:bodyPr>
          <a:lstStyle/>
          <a:p>
            <a:pPr algn="ctr" fontAlgn="base"/>
            <a:r>
              <a:rPr lang="en-GB" sz="1400" i="1" dirty="0">
                <a:latin typeface="Eurostile"/>
              </a:rPr>
              <a:t>DSM derived by laser cloud points for trees classification</a:t>
            </a:r>
            <a:endParaRPr lang="it-IT" sz="1400" dirty="0">
              <a:latin typeface="Eurostile"/>
            </a:endParaRPr>
          </a:p>
        </p:txBody>
      </p:sp>
      <p:pic>
        <p:nvPicPr>
          <p:cNvPr id="81923" name="Picture 3"/>
          <p:cNvPicPr>
            <a:picLocks noChangeAspect="1" noChangeArrowheads="1"/>
          </p:cNvPicPr>
          <p:nvPr/>
        </p:nvPicPr>
        <p:blipFill>
          <a:blip r:embed="rId2" cstate="print"/>
          <a:srcRect/>
          <a:stretch>
            <a:fillRect/>
          </a:stretch>
        </p:blipFill>
        <p:spPr bwMode="auto">
          <a:xfrm>
            <a:off x="5882006" y="1844824"/>
            <a:ext cx="2938466" cy="2692648"/>
          </a:xfrm>
          <a:prstGeom prst="rect">
            <a:avLst/>
          </a:prstGeom>
          <a:noFill/>
        </p:spPr>
      </p:pic>
    </p:spTree>
    <p:extLst>
      <p:ext uri="{BB962C8B-B14F-4D97-AF65-F5344CB8AC3E}">
        <p14:creationId xmlns:p14="http://schemas.microsoft.com/office/powerpoint/2010/main" val="40465218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lide(fromBottom)">
                                      <p:cBhvr>
                                        <p:cTn id="7" dur="1000"/>
                                        <p:tgtEl>
                                          <p:spTgt spid="5">
                                            <p:txEl>
                                              <p:pRg st="0" end="0"/>
                                            </p:txEl>
                                          </p:spTgt>
                                        </p:tgtEl>
                                      </p:cBhvr>
                                    </p:animEffect>
                                  </p:childTnLst>
                                </p:cTn>
                              </p:par>
                            </p:childTnLst>
                          </p:cTn>
                        </p:par>
                        <p:par>
                          <p:cTn id="8" fill="hold">
                            <p:stCondLst>
                              <p:cond delay="1000"/>
                            </p:stCondLst>
                            <p:childTnLst>
                              <p:par>
                                <p:cTn id="9" presetID="12" presetClass="entr" presetSubtype="4"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slide(fromBottom)">
                                      <p:cBhvr>
                                        <p:cTn id="11" dur="1000"/>
                                        <p:tgtEl>
                                          <p:spTgt spid="5">
                                            <p:txEl>
                                              <p:pRg st="1" end="1"/>
                                            </p:txEl>
                                          </p:spTgt>
                                        </p:tgtEl>
                                      </p:cBhvr>
                                    </p:animEffect>
                                  </p:childTnLst>
                                </p:cTn>
                              </p:par>
                            </p:childTnLst>
                          </p:cTn>
                        </p:par>
                        <p:par>
                          <p:cTn id="12" fill="hold">
                            <p:stCondLst>
                              <p:cond delay="2000"/>
                            </p:stCondLst>
                            <p:childTnLst>
                              <p:par>
                                <p:cTn id="13" presetID="18" presetClass="entr" presetSubtype="12" fill="hold" nodeType="afterEffect">
                                  <p:stCondLst>
                                    <p:cond delay="0"/>
                                  </p:stCondLst>
                                  <p:childTnLst>
                                    <p:set>
                                      <p:cBhvr>
                                        <p:cTn id="14" dur="1" fill="hold">
                                          <p:stCondLst>
                                            <p:cond delay="0"/>
                                          </p:stCondLst>
                                        </p:cTn>
                                        <p:tgtEl>
                                          <p:spTgt spid="81923"/>
                                        </p:tgtEl>
                                        <p:attrNameLst>
                                          <p:attrName>style.visibility</p:attrName>
                                        </p:attrNameLst>
                                      </p:cBhvr>
                                      <p:to>
                                        <p:strVal val="visible"/>
                                      </p:to>
                                    </p:set>
                                    <p:animEffect transition="in" filter="strips(downLeft)">
                                      <p:cBhvr>
                                        <p:cTn id="15" dur="1000"/>
                                        <p:tgtEl>
                                          <p:spTgt spid="81923"/>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strips(downLeft)">
                                      <p:cBhvr>
                                        <p:cTn id="18"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ottotitolo 4"/>
          <p:cNvSpPr>
            <a:spLocks noGrp="1"/>
          </p:cNvSpPr>
          <p:nvPr>
            <p:ph type="subTitle" idx="1"/>
          </p:nvPr>
        </p:nvSpPr>
        <p:spPr>
          <a:xfrm>
            <a:off x="230312" y="1844824"/>
            <a:ext cx="5277792" cy="3744416"/>
          </a:xfrm>
        </p:spPr>
        <p:txBody>
          <a:bodyPr>
            <a:noAutofit/>
          </a:bodyPr>
          <a:lstStyle/>
          <a:p>
            <a:pPr algn="just">
              <a:spcBef>
                <a:spcPts val="0"/>
              </a:spcBef>
              <a:spcAft>
                <a:spcPts val="2000"/>
              </a:spcAft>
            </a:pPr>
            <a:r>
              <a:rPr lang="en-GB" sz="2200" b="1" u="sng" dirty="0">
                <a:solidFill>
                  <a:srgbClr val="0000FF"/>
                </a:solidFill>
                <a:latin typeface="Eurostile"/>
                <a:ea typeface="Calibri"/>
                <a:cs typeface="Arial"/>
              </a:rPr>
              <a:t>Early stress detection in agricultural and natural ecosystems</a:t>
            </a:r>
            <a:endParaRPr lang="it-IT" sz="2200" b="1" u="sng" dirty="0">
              <a:solidFill>
                <a:srgbClr val="0000FF"/>
              </a:solidFill>
              <a:latin typeface="Eurostile"/>
              <a:ea typeface="Calibri"/>
              <a:cs typeface="Arial"/>
            </a:endParaRPr>
          </a:p>
          <a:p>
            <a:pPr algn="just">
              <a:spcBef>
                <a:spcPts val="0"/>
              </a:spcBef>
              <a:spcAft>
                <a:spcPts val="600"/>
              </a:spcAft>
            </a:pPr>
            <a:r>
              <a:rPr lang="en-GB" sz="2200" dirty="0">
                <a:solidFill>
                  <a:schemeClr val="tx1"/>
                </a:solidFill>
                <a:latin typeface="Eurostile"/>
              </a:rPr>
              <a:t>Multispectral and </a:t>
            </a:r>
            <a:r>
              <a:rPr lang="en-GB" sz="2200" dirty="0" err="1">
                <a:solidFill>
                  <a:schemeClr val="tx1"/>
                </a:solidFill>
                <a:latin typeface="Eurostile"/>
              </a:rPr>
              <a:t>hyperspectral</a:t>
            </a:r>
            <a:r>
              <a:rPr lang="en-GB" sz="2200" dirty="0">
                <a:solidFill>
                  <a:schemeClr val="tx1"/>
                </a:solidFill>
                <a:latin typeface="Eurostile"/>
              </a:rPr>
              <a:t> remote sensing techniques allow the early detection of vegetation stress , before the appearance of visible symptoms. Among different monitoring methods we use: direct monitoring methods with remote sensing indices, image classification methods, same-period comparing methods.</a:t>
            </a:r>
            <a:endParaRPr lang="it-IT" sz="2200" dirty="0">
              <a:solidFill>
                <a:schemeClr val="tx1"/>
              </a:solidFill>
              <a:latin typeface="Eurostile"/>
            </a:endParaRPr>
          </a:p>
          <a:p>
            <a:pPr algn="just">
              <a:spcBef>
                <a:spcPts val="0"/>
              </a:spcBef>
              <a:spcAft>
                <a:spcPts val="600"/>
              </a:spcAft>
            </a:pPr>
            <a:endParaRPr lang="it-IT" sz="2200" dirty="0">
              <a:solidFill>
                <a:schemeClr val="tx1"/>
              </a:solidFill>
              <a:latin typeface="Eurostile"/>
            </a:endParaRPr>
          </a:p>
          <a:p>
            <a:pPr algn="just">
              <a:spcBef>
                <a:spcPts val="0"/>
              </a:spcBef>
              <a:spcAft>
                <a:spcPts val="600"/>
              </a:spcAft>
            </a:pPr>
            <a:endParaRPr lang="it-IT" sz="2200" dirty="0">
              <a:solidFill>
                <a:schemeClr val="tx1"/>
              </a:solidFill>
              <a:latin typeface="Eurostile"/>
            </a:endParaRPr>
          </a:p>
          <a:p>
            <a:pPr lvl="0" algn="just">
              <a:spcBef>
                <a:spcPts val="0"/>
              </a:spcBef>
              <a:spcAft>
                <a:spcPts val="600"/>
              </a:spcAft>
            </a:pPr>
            <a:endParaRPr lang="it-IT" sz="2200" dirty="0">
              <a:solidFill>
                <a:schemeClr val="tx1"/>
              </a:solidFill>
              <a:latin typeface="Eurostile"/>
            </a:endParaRPr>
          </a:p>
        </p:txBody>
      </p:sp>
      <p:sp>
        <p:nvSpPr>
          <p:cNvPr id="4" name="Titolo 3"/>
          <p:cNvSpPr>
            <a:spLocks noGrp="1"/>
          </p:cNvSpPr>
          <p:nvPr>
            <p:ph type="title"/>
          </p:nvPr>
        </p:nvSpPr>
        <p:spPr/>
        <p:txBody>
          <a:bodyPr/>
          <a:lstStyle/>
          <a:p>
            <a:r>
              <a:rPr lang="it-IT" dirty="0"/>
              <a:t>TeRN Services</a:t>
            </a:r>
          </a:p>
        </p:txBody>
      </p:sp>
      <p:sp>
        <p:nvSpPr>
          <p:cNvPr id="12" name="Rettangolo 11"/>
          <p:cNvSpPr/>
          <p:nvPr/>
        </p:nvSpPr>
        <p:spPr>
          <a:xfrm>
            <a:off x="5652120" y="4884168"/>
            <a:ext cx="3168352" cy="954107"/>
          </a:xfrm>
          <a:prstGeom prst="rect">
            <a:avLst/>
          </a:prstGeom>
        </p:spPr>
        <p:txBody>
          <a:bodyPr wrap="square">
            <a:spAutoFit/>
          </a:bodyPr>
          <a:lstStyle/>
          <a:p>
            <a:pPr algn="ctr" fontAlgn="base"/>
            <a:r>
              <a:rPr lang="en-GB" sz="1400" i="1" dirty="0">
                <a:latin typeface="Eurostile"/>
              </a:rPr>
              <a:t>Accumulated Relative NDVI Decrement (</a:t>
            </a:r>
            <a:r>
              <a:rPr lang="en-GB" sz="1400" i="1" dirty="0" err="1">
                <a:latin typeface="Eurostile"/>
              </a:rPr>
              <a:t>ARND_index</a:t>
            </a:r>
            <a:r>
              <a:rPr lang="en-GB" sz="1400" i="1" dirty="0">
                <a:latin typeface="Eurostile"/>
              </a:rPr>
              <a:t>) obtained by MODIS images on a Southern Italy area to detect vegetation stress</a:t>
            </a:r>
            <a:endParaRPr lang="it-IT" sz="1400" dirty="0">
              <a:latin typeface="Eurostile"/>
            </a:endParaRPr>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4208" y="1931840"/>
            <a:ext cx="2148566" cy="28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907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lide(fromBottom)">
                                      <p:cBhvr>
                                        <p:cTn id="7" dur="1000"/>
                                        <p:tgtEl>
                                          <p:spTgt spid="5">
                                            <p:txEl>
                                              <p:pRg st="0" end="0"/>
                                            </p:txEl>
                                          </p:spTgt>
                                        </p:tgtEl>
                                      </p:cBhvr>
                                    </p:animEffect>
                                  </p:childTnLst>
                                </p:cTn>
                              </p:par>
                            </p:childTnLst>
                          </p:cTn>
                        </p:par>
                        <p:par>
                          <p:cTn id="8" fill="hold">
                            <p:stCondLst>
                              <p:cond delay="1000"/>
                            </p:stCondLst>
                            <p:childTnLst>
                              <p:par>
                                <p:cTn id="9" presetID="12" presetClass="entr" presetSubtype="4"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slide(fromBottom)">
                                      <p:cBhvr>
                                        <p:cTn id="11" dur="1000"/>
                                        <p:tgtEl>
                                          <p:spTgt spid="5">
                                            <p:txEl>
                                              <p:pRg st="1" end="1"/>
                                            </p:txEl>
                                          </p:spTgt>
                                        </p:tgtEl>
                                      </p:cBhvr>
                                    </p:animEffect>
                                  </p:childTnLst>
                                </p:cTn>
                              </p:par>
                            </p:childTnLst>
                          </p:cTn>
                        </p:par>
                        <p:par>
                          <p:cTn id="12" fill="hold">
                            <p:stCondLst>
                              <p:cond delay="2000"/>
                            </p:stCondLst>
                            <p:childTnLst>
                              <p:par>
                                <p:cTn id="13" presetID="18" presetClass="entr" presetSubtype="12" fill="hold" nodeType="afterEffect">
                                  <p:stCondLst>
                                    <p:cond delay="0"/>
                                  </p:stCondLst>
                                  <p:childTnLst>
                                    <p:set>
                                      <p:cBhvr>
                                        <p:cTn id="14" dur="1" fill="hold">
                                          <p:stCondLst>
                                            <p:cond delay="0"/>
                                          </p:stCondLst>
                                        </p:cTn>
                                        <p:tgtEl>
                                          <p:spTgt spid="31746"/>
                                        </p:tgtEl>
                                        <p:attrNameLst>
                                          <p:attrName>style.visibility</p:attrName>
                                        </p:attrNameLst>
                                      </p:cBhvr>
                                      <p:to>
                                        <p:strVal val="visible"/>
                                      </p:to>
                                    </p:set>
                                    <p:animEffect transition="in" filter="strips(downLeft)">
                                      <p:cBhvr>
                                        <p:cTn id="15" dur="500"/>
                                        <p:tgtEl>
                                          <p:spTgt spid="31746"/>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strips(downLeft)">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ottotitolo 4"/>
          <p:cNvSpPr>
            <a:spLocks noGrp="1"/>
          </p:cNvSpPr>
          <p:nvPr>
            <p:ph type="subTitle" idx="1"/>
          </p:nvPr>
        </p:nvSpPr>
        <p:spPr>
          <a:xfrm>
            <a:off x="230312" y="2780928"/>
            <a:ext cx="5277792" cy="2376264"/>
          </a:xfrm>
        </p:spPr>
        <p:txBody>
          <a:bodyPr>
            <a:noAutofit/>
          </a:bodyPr>
          <a:lstStyle/>
          <a:p>
            <a:pPr algn="just">
              <a:spcBef>
                <a:spcPts val="0"/>
              </a:spcBef>
              <a:spcAft>
                <a:spcPts val="2000"/>
              </a:spcAft>
            </a:pPr>
            <a:r>
              <a:rPr lang="it-IT" sz="2200" b="1" u="sng" dirty="0">
                <a:solidFill>
                  <a:srgbClr val="0000FF"/>
                </a:solidFill>
                <a:latin typeface="Eurostile"/>
                <a:ea typeface="Calibri"/>
                <a:cs typeface="Arial"/>
              </a:rPr>
              <a:t>FIRE-SAT</a:t>
            </a:r>
          </a:p>
          <a:p>
            <a:pPr algn="just">
              <a:spcBef>
                <a:spcPts val="0"/>
              </a:spcBef>
              <a:spcAft>
                <a:spcPts val="600"/>
              </a:spcAft>
            </a:pPr>
            <a:r>
              <a:rPr lang="en-GB" sz="2200" dirty="0">
                <a:solidFill>
                  <a:schemeClr val="tx1"/>
                </a:solidFill>
                <a:latin typeface="Eurostile"/>
              </a:rPr>
              <a:t>Management of satellite data for surface parameters monitoring with particular attention to fire risk assessment, spectral analysis and burned areas detection by using remote sensing data.</a:t>
            </a:r>
            <a:endParaRPr lang="it-IT" sz="2200" dirty="0">
              <a:solidFill>
                <a:schemeClr val="tx1"/>
              </a:solidFill>
              <a:latin typeface="Eurostile"/>
            </a:endParaRPr>
          </a:p>
          <a:p>
            <a:pPr algn="just">
              <a:spcBef>
                <a:spcPts val="0"/>
              </a:spcBef>
              <a:spcAft>
                <a:spcPts val="600"/>
              </a:spcAft>
            </a:pPr>
            <a:endParaRPr lang="it-IT" sz="2200" dirty="0">
              <a:solidFill>
                <a:schemeClr val="tx1"/>
              </a:solidFill>
              <a:latin typeface="Eurostile"/>
            </a:endParaRPr>
          </a:p>
          <a:p>
            <a:pPr algn="just">
              <a:spcBef>
                <a:spcPts val="0"/>
              </a:spcBef>
              <a:spcAft>
                <a:spcPts val="600"/>
              </a:spcAft>
            </a:pPr>
            <a:endParaRPr lang="it-IT" sz="2200" dirty="0">
              <a:solidFill>
                <a:schemeClr val="tx1"/>
              </a:solidFill>
              <a:latin typeface="Eurostile"/>
            </a:endParaRPr>
          </a:p>
          <a:p>
            <a:pPr lvl="0" algn="just">
              <a:spcBef>
                <a:spcPts val="0"/>
              </a:spcBef>
              <a:spcAft>
                <a:spcPts val="600"/>
              </a:spcAft>
            </a:pPr>
            <a:endParaRPr lang="it-IT" sz="2200" dirty="0">
              <a:solidFill>
                <a:schemeClr val="tx1"/>
              </a:solidFill>
              <a:latin typeface="Eurostile"/>
            </a:endParaRPr>
          </a:p>
        </p:txBody>
      </p:sp>
      <p:sp>
        <p:nvSpPr>
          <p:cNvPr id="4" name="Titolo 3"/>
          <p:cNvSpPr>
            <a:spLocks noGrp="1"/>
          </p:cNvSpPr>
          <p:nvPr>
            <p:ph type="title"/>
          </p:nvPr>
        </p:nvSpPr>
        <p:spPr/>
        <p:txBody>
          <a:bodyPr/>
          <a:lstStyle/>
          <a:p>
            <a:r>
              <a:rPr lang="it-IT" dirty="0"/>
              <a:t>TeRN Services</a:t>
            </a:r>
          </a:p>
        </p:txBody>
      </p:sp>
      <p:sp>
        <p:nvSpPr>
          <p:cNvPr id="12" name="Rettangolo 11"/>
          <p:cNvSpPr/>
          <p:nvPr/>
        </p:nvSpPr>
        <p:spPr>
          <a:xfrm>
            <a:off x="5364088" y="5013176"/>
            <a:ext cx="3384376" cy="738664"/>
          </a:xfrm>
          <a:prstGeom prst="rect">
            <a:avLst/>
          </a:prstGeom>
        </p:spPr>
        <p:txBody>
          <a:bodyPr wrap="square">
            <a:spAutoFit/>
          </a:bodyPr>
          <a:lstStyle/>
          <a:p>
            <a:pPr algn="ctr" fontAlgn="base"/>
            <a:r>
              <a:rPr lang="en-GB" sz="1400" i="1" dirty="0">
                <a:latin typeface="Eurostile"/>
              </a:rPr>
              <a:t>Fire Danger Map of Basilicata region for August 2011, generated by integrating MODIS and LANDSAT satellite data.</a:t>
            </a:r>
            <a:endParaRPr lang="it-IT" sz="1400" dirty="0">
              <a:latin typeface="Eurostile"/>
            </a:endParaRPr>
          </a:p>
        </p:txBody>
      </p:sp>
      <p:pic>
        <p:nvPicPr>
          <p:cNvPr id="93188" name="Picture 4"/>
          <p:cNvPicPr>
            <a:picLocks noChangeAspect="1" noChangeArrowheads="1"/>
          </p:cNvPicPr>
          <p:nvPr/>
        </p:nvPicPr>
        <p:blipFill>
          <a:blip r:embed="rId2" cstate="print"/>
          <a:srcRect t="10591"/>
          <a:stretch>
            <a:fillRect/>
          </a:stretch>
        </p:blipFill>
        <p:spPr bwMode="auto">
          <a:xfrm>
            <a:off x="6050260" y="2564904"/>
            <a:ext cx="2385773" cy="2306191"/>
          </a:xfrm>
          <a:prstGeom prst="rect">
            <a:avLst/>
          </a:prstGeom>
          <a:noFill/>
          <a:ln w="9525">
            <a:noFill/>
            <a:miter lim="800000"/>
            <a:headEnd/>
            <a:tailEnd/>
          </a:ln>
        </p:spPr>
      </p:pic>
    </p:spTree>
    <p:extLst>
      <p:ext uri="{BB962C8B-B14F-4D97-AF65-F5344CB8AC3E}">
        <p14:creationId xmlns:p14="http://schemas.microsoft.com/office/powerpoint/2010/main" val="28882687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lide(fromBottom)">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slide(fromBottom)">
                                      <p:cBhvr>
                                        <p:cTn id="12" dur="1000"/>
                                        <p:tgtEl>
                                          <p:spTgt spid="5">
                                            <p:txEl>
                                              <p:pRg st="1" end="1"/>
                                            </p:txEl>
                                          </p:spTgt>
                                        </p:tgtEl>
                                      </p:cBhvr>
                                    </p:animEffect>
                                  </p:childTnLst>
                                </p:cTn>
                              </p:par>
                            </p:childTnLst>
                          </p:cTn>
                        </p:par>
                        <p:par>
                          <p:cTn id="13" fill="hold">
                            <p:stCondLst>
                              <p:cond delay="1000"/>
                            </p:stCondLst>
                            <p:childTnLst>
                              <p:par>
                                <p:cTn id="14" presetID="18" presetClass="entr" presetSubtype="12" fill="hold" nodeType="afterEffect">
                                  <p:stCondLst>
                                    <p:cond delay="0"/>
                                  </p:stCondLst>
                                  <p:childTnLst>
                                    <p:set>
                                      <p:cBhvr>
                                        <p:cTn id="15" dur="1" fill="hold">
                                          <p:stCondLst>
                                            <p:cond delay="0"/>
                                          </p:stCondLst>
                                        </p:cTn>
                                        <p:tgtEl>
                                          <p:spTgt spid="93188"/>
                                        </p:tgtEl>
                                        <p:attrNameLst>
                                          <p:attrName>style.visibility</p:attrName>
                                        </p:attrNameLst>
                                      </p:cBhvr>
                                      <p:to>
                                        <p:strVal val="visible"/>
                                      </p:to>
                                    </p:set>
                                    <p:animEffect transition="in" filter="strips(downLeft)">
                                      <p:cBhvr>
                                        <p:cTn id="16" dur="1000"/>
                                        <p:tgtEl>
                                          <p:spTgt spid="93188"/>
                                        </p:tgtEl>
                                      </p:cBhvr>
                                    </p:animEffect>
                                  </p:childTnLst>
                                </p:cTn>
                              </p:par>
                              <p:par>
                                <p:cTn id="17" presetID="18" presetClass="entr" presetSubtype="12"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strips(downLeft)">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3661483" y="1125538"/>
            <a:ext cx="5093430" cy="2880182"/>
            <a:chOff x="3854" y="473"/>
            <a:chExt cx="3474" cy="1964"/>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0" y="863"/>
              <a:ext cx="1610" cy="1574"/>
            </a:xfrm>
            <a:prstGeom prst="rect">
              <a:avLst/>
            </a:prstGeom>
            <a:noFill/>
            <a:ln>
              <a:noFill/>
            </a:ln>
            <a:effectLst>
              <a:outerShdw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p:cNvSpPr txBox="1">
              <a:spLocks noChangeArrowheads="1"/>
            </p:cNvSpPr>
            <p:nvPr/>
          </p:nvSpPr>
          <p:spPr bwMode="auto">
            <a:xfrm>
              <a:off x="3854" y="473"/>
              <a:ext cx="3474" cy="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it-IT" altLang="it-IT" sz="2400" dirty="0" err="1">
                  <a:solidFill>
                    <a:srgbClr val="1F497D"/>
                  </a:solidFill>
                  <a:effectLst>
                    <a:outerShdw blurRad="38100" dist="38100" dir="2700000" algn="tl">
                      <a:srgbClr val="000000">
                        <a:alpha val="43137"/>
                      </a:srgbClr>
                    </a:outerShdw>
                  </a:effectLst>
                  <a:latin typeface="Eurostile"/>
                </a:rPr>
                <a:t>Volcanic</a:t>
              </a:r>
              <a:r>
                <a:rPr lang="it-IT" altLang="it-IT" sz="2400" dirty="0">
                  <a:solidFill>
                    <a:srgbClr val="1F497D"/>
                  </a:solidFill>
                  <a:effectLst>
                    <a:outerShdw blurRad="38100" dist="38100" dir="2700000" algn="tl">
                      <a:srgbClr val="000000">
                        <a:alpha val="43137"/>
                      </a:srgbClr>
                    </a:outerShdw>
                  </a:effectLst>
                  <a:latin typeface="Eurostile"/>
                </a:rPr>
                <a:t> </a:t>
              </a:r>
              <a:r>
                <a:rPr lang="it-IT" altLang="it-IT" sz="2400" dirty="0" err="1">
                  <a:solidFill>
                    <a:srgbClr val="1F497D"/>
                  </a:solidFill>
                  <a:effectLst>
                    <a:outerShdw blurRad="38100" dist="38100" dir="2700000" algn="tl">
                      <a:srgbClr val="000000">
                        <a:alpha val="43137"/>
                      </a:srgbClr>
                    </a:outerShdw>
                  </a:effectLst>
                  <a:latin typeface="Eurostile"/>
                </a:rPr>
                <a:t>Hotspot</a:t>
              </a:r>
              <a:r>
                <a:rPr lang="it-IT" altLang="it-IT" sz="2400" dirty="0">
                  <a:solidFill>
                    <a:srgbClr val="1F497D"/>
                  </a:solidFill>
                  <a:effectLst>
                    <a:outerShdw blurRad="38100" dist="38100" dir="2700000" algn="tl">
                      <a:srgbClr val="000000">
                        <a:alpha val="43137"/>
                      </a:srgbClr>
                    </a:outerShdw>
                  </a:effectLst>
                  <a:latin typeface="Eurostile"/>
                </a:rPr>
                <a:t> </a:t>
              </a:r>
              <a:r>
                <a:rPr lang="it-IT" altLang="it-IT" sz="2400" dirty="0" err="1">
                  <a:solidFill>
                    <a:srgbClr val="1F497D"/>
                  </a:solidFill>
                  <a:effectLst>
                    <a:outerShdw blurRad="38100" dist="38100" dir="2700000" algn="tl">
                      <a:srgbClr val="000000">
                        <a:alpha val="43137"/>
                      </a:srgbClr>
                    </a:outerShdw>
                  </a:effectLst>
                  <a:latin typeface="Eurostile"/>
                </a:rPr>
                <a:t>detection</a:t>
              </a:r>
              <a:endParaRPr lang="en-US" altLang="it-IT" sz="1600" b="1" i="1" dirty="0">
                <a:solidFill>
                  <a:srgbClr val="003366"/>
                </a:solidFill>
                <a:latin typeface="Arial" charset="0"/>
              </a:endParaRPr>
            </a:p>
          </p:txBody>
        </p:sp>
      </p:grpSp>
      <p:pic>
        <p:nvPicPr>
          <p:cNvPr id="6" name="Picture 5" descr="HRPT_system_fig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1341438"/>
            <a:ext cx="1871662"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Text Box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13" y="869950"/>
            <a:ext cx="1590675"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ITAL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7450" y="2781300"/>
            <a:ext cx="1455738"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Text Box 8"/>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25" y="1624013"/>
            <a:ext cx="3316288" cy="291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9"/>
          <p:cNvGrpSpPr>
            <a:grpSpLocks/>
          </p:cNvGrpSpPr>
          <p:nvPr/>
        </p:nvGrpSpPr>
        <p:grpSpPr bwMode="auto">
          <a:xfrm>
            <a:off x="1979613" y="4221163"/>
            <a:ext cx="2768600" cy="2087562"/>
            <a:chOff x="3134" y="2659"/>
            <a:chExt cx="1744" cy="1315"/>
          </a:xfrm>
        </p:grpSpPr>
        <p:pic>
          <p:nvPicPr>
            <p:cNvPr id="12"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86" y="2716"/>
              <a:ext cx="1046" cy="82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13" y="2816"/>
              <a:ext cx="1047" cy="82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4" name="Object 12"/>
            <p:cNvGraphicFramePr>
              <a:graphicFrameLocks noChangeAspect="1"/>
            </p:cNvGraphicFramePr>
            <p:nvPr/>
          </p:nvGraphicFramePr>
          <p:xfrm>
            <a:off x="3515" y="2886"/>
            <a:ext cx="1046" cy="823"/>
          </p:xfrm>
          <a:graphic>
            <a:graphicData uri="http://schemas.openxmlformats.org/presentationml/2006/ole">
              <mc:AlternateContent xmlns:mc="http://schemas.openxmlformats.org/markup-compatibility/2006">
                <mc:Choice xmlns:v="urn:schemas-microsoft-com:vml" Requires="v">
                  <p:oleObj name="Immagine" r:id="rId10" imgW="2442188" imgH="2441552" progId="">
                    <p:embed/>
                  </p:oleObj>
                </mc:Choice>
                <mc:Fallback>
                  <p:oleObj name="Immagine" r:id="rId10" imgW="2442188" imgH="2441552"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15" y="2886"/>
                          <a:ext cx="1046" cy="82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5" name="Group 13"/>
            <p:cNvGrpSpPr>
              <a:grpSpLocks/>
            </p:cNvGrpSpPr>
            <p:nvPr/>
          </p:nvGrpSpPr>
          <p:grpSpPr bwMode="auto">
            <a:xfrm>
              <a:off x="3134" y="2659"/>
              <a:ext cx="62" cy="898"/>
              <a:chOff x="1119" y="3772"/>
              <a:chExt cx="92" cy="1259"/>
            </a:xfrm>
          </p:grpSpPr>
          <p:sp>
            <p:nvSpPr>
              <p:cNvPr id="21" name="Line 14"/>
              <p:cNvSpPr>
                <a:spLocks noChangeAspect="1" noChangeShapeType="1"/>
              </p:cNvSpPr>
              <p:nvPr/>
            </p:nvSpPr>
            <p:spPr bwMode="auto">
              <a:xfrm>
                <a:off x="1162" y="3826"/>
                <a:ext cx="0" cy="120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2" name="Freeform 15"/>
              <p:cNvSpPr>
                <a:spLocks noChangeAspect="1"/>
              </p:cNvSpPr>
              <p:nvPr/>
            </p:nvSpPr>
            <p:spPr bwMode="auto">
              <a:xfrm>
                <a:off x="1119" y="3772"/>
                <a:ext cx="92" cy="63"/>
              </a:xfrm>
              <a:custGeom>
                <a:avLst/>
                <a:gdLst>
                  <a:gd name="T0" fmla="*/ 0 w 226"/>
                  <a:gd name="T1" fmla="*/ 0 h 211"/>
                  <a:gd name="T2" fmla="*/ 0 w 226"/>
                  <a:gd name="T3" fmla="*/ 0 h 211"/>
                  <a:gd name="T4" fmla="*/ 0 w 226"/>
                  <a:gd name="T5" fmla="*/ 0 h 211"/>
                  <a:gd name="T6" fmla="*/ 0 w 226"/>
                  <a:gd name="T7" fmla="*/ 0 h 211"/>
                  <a:gd name="T8" fmla="*/ 0 60000 65536"/>
                  <a:gd name="T9" fmla="*/ 0 60000 65536"/>
                  <a:gd name="T10" fmla="*/ 0 60000 65536"/>
                  <a:gd name="T11" fmla="*/ 0 60000 65536"/>
                  <a:gd name="T12" fmla="*/ 0 w 226"/>
                  <a:gd name="T13" fmla="*/ 0 h 211"/>
                  <a:gd name="T14" fmla="*/ 226 w 226"/>
                  <a:gd name="T15" fmla="*/ 211 h 211"/>
                </a:gdLst>
                <a:ahLst/>
                <a:cxnLst>
                  <a:cxn ang="T8">
                    <a:pos x="T0" y="T1"/>
                  </a:cxn>
                  <a:cxn ang="T9">
                    <a:pos x="T2" y="T3"/>
                  </a:cxn>
                  <a:cxn ang="T10">
                    <a:pos x="T4" y="T5"/>
                  </a:cxn>
                  <a:cxn ang="T11">
                    <a:pos x="T6" y="T7"/>
                  </a:cxn>
                </a:cxnLst>
                <a:rect l="T12" t="T13" r="T14" b="T15"/>
                <a:pathLst>
                  <a:path w="226" h="211">
                    <a:moveTo>
                      <a:pt x="226" y="211"/>
                    </a:moveTo>
                    <a:lnTo>
                      <a:pt x="105" y="0"/>
                    </a:lnTo>
                    <a:lnTo>
                      <a:pt x="0" y="211"/>
                    </a:lnTo>
                    <a:lnTo>
                      <a:pt x="226" y="211"/>
                    </a:lnTo>
                    <a:close/>
                  </a:path>
                </a:pathLst>
              </a:custGeom>
              <a:solidFill>
                <a:schemeClr val="tx1"/>
              </a:solidFill>
              <a:ln w="9525">
                <a:solidFill>
                  <a:schemeClr val="tx1"/>
                </a:solidFill>
                <a:round/>
                <a:headEnd/>
                <a:tailEnd/>
              </a:ln>
            </p:spPr>
            <p:txBody>
              <a:bodyPr/>
              <a:lstStyle/>
              <a:p>
                <a:endParaRPr lang="it-IT"/>
              </a:p>
            </p:txBody>
          </p:sp>
        </p:grpSp>
        <p:sp>
          <p:nvSpPr>
            <p:cNvPr id="16" name="Line 17"/>
            <p:cNvSpPr>
              <a:spLocks noChangeAspect="1" noChangeShapeType="1"/>
            </p:cNvSpPr>
            <p:nvPr/>
          </p:nvSpPr>
          <p:spPr bwMode="auto">
            <a:xfrm>
              <a:off x="3162" y="3557"/>
              <a:ext cx="516" cy="366"/>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nvGrpSpPr>
            <p:cNvPr id="17" name="Group 19"/>
            <p:cNvGrpSpPr>
              <a:grpSpLocks/>
            </p:cNvGrpSpPr>
            <p:nvPr/>
          </p:nvGrpSpPr>
          <p:grpSpPr bwMode="auto">
            <a:xfrm>
              <a:off x="4551" y="3421"/>
              <a:ext cx="327" cy="48"/>
              <a:chOff x="3278" y="5000"/>
              <a:chExt cx="493" cy="68"/>
            </a:xfrm>
          </p:grpSpPr>
          <p:sp>
            <p:nvSpPr>
              <p:cNvPr id="19" name="Line 20"/>
              <p:cNvSpPr>
                <a:spLocks noChangeAspect="1" noChangeShapeType="1"/>
              </p:cNvSpPr>
              <p:nvPr/>
            </p:nvSpPr>
            <p:spPr bwMode="auto">
              <a:xfrm>
                <a:off x="3278" y="5032"/>
                <a:ext cx="419"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0" name="Freeform 21"/>
              <p:cNvSpPr>
                <a:spLocks noChangeAspect="1"/>
              </p:cNvSpPr>
              <p:nvPr/>
            </p:nvSpPr>
            <p:spPr bwMode="auto">
              <a:xfrm>
                <a:off x="3685" y="5000"/>
                <a:ext cx="86" cy="68"/>
              </a:xfrm>
              <a:custGeom>
                <a:avLst/>
                <a:gdLst>
                  <a:gd name="T0" fmla="*/ 0 w 210"/>
                  <a:gd name="T1" fmla="*/ 0 h 225"/>
                  <a:gd name="T2" fmla="*/ 0 w 210"/>
                  <a:gd name="T3" fmla="*/ 0 h 225"/>
                  <a:gd name="T4" fmla="*/ 0 w 210"/>
                  <a:gd name="T5" fmla="*/ 0 h 225"/>
                  <a:gd name="T6" fmla="*/ 0 w 210"/>
                  <a:gd name="T7" fmla="*/ 0 h 225"/>
                  <a:gd name="T8" fmla="*/ 0 60000 65536"/>
                  <a:gd name="T9" fmla="*/ 0 60000 65536"/>
                  <a:gd name="T10" fmla="*/ 0 60000 65536"/>
                  <a:gd name="T11" fmla="*/ 0 60000 65536"/>
                  <a:gd name="T12" fmla="*/ 0 w 210"/>
                  <a:gd name="T13" fmla="*/ 0 h 225"/>
                  <a:gd name="T14" fmla="*/ 210 w 210"/>
                  <a:gd name="T15" fmla="*/ 225 h 225"/>
                </a:gdLst>
                <a:ahLst/>
                <a:cxnLst>
                  <a:cxn ang="T8">
                    <a:pos x="T0" y="T1"/>
                  </a:cxn>
                  <a:cxn ang="T9">
                    <a:pos x="T2" y="T3"/>
                  </a:cxn>
                  <a:cxn ang="T10">
                    <a:pos x="T4" y="T5"/>
                  </a:cxn>
                  <a:cxn ang="T11">
                    <a:pos x="T6" y="T7"/>
                  </a:cxn>
                </a:cxnLst>
                <a:rect l="T12" t="T13" r="T14" b="T15"/>
                <a:pathLst>
                  <a:path w="210" h="225">
                    <a:moveTo>
                      <a:pt x="0" y="225"/>
                    </a:moveTo>
                    <a:lnTo>
                      <a:pt x="210" y="105"/>
                    </a:lnTo>
                    <a:lnTo>
                      <a:pt x="0" y="0"/>
                    </a:lnTo>
                    <a:lnTo>
                      <a:pt x="0" y="225"/>
                    </a:lnTo>
                    <a:close/>
                  </a:path>
                </a:pathLst>
              </a:custGeom>
              <a:solidFill>
                <a:schemeClr val="tx1"/>
              </a:solidFill>
              <a:ln w="9525">
                <a:solidFill>
                  <a:schemeClr val="tx1"/>
                </a:solidFill>
                <a:round/>
                <a:headEnd/>
                <a:tailEnd/>
              </a:ln>
            </p:spPr>
            <p:txBody>
              <a:bodyPr/>
              <a:lstStyle/>
              <a:p>
                <a:endParaRPr lang="it-IT"/>
              </a:p>
            </p:txBody>
          </p:sp>
        </p:grpSp>
        <p:sp>
          <p:nvSpPr>
            <p:cNvPr id="18" name="Text Box 22"/>
            <p:cNvSpPr txBox="1">
              <a:spLocks noChangeArrowheads="1"/>
            </p:cNvSpPr>
            <p:nvPr/>
          </p:nvSpPr>
          <p:spPr bwMode="auto">
            <a:xfrm>
              <a:off x="3270" y="3724"/>
              <a:ext cx="13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it-IT" sz="2000">
                  <a:latin typeface="Comic Sans MS" pitchFamily="66" charset="0"/>
                </a:rPr>
                <a:t>t</a:t>
              </a:r>
              <a:endParaRPr lang="it-IT" altLang="it-IT" sz="2000">
                <a:latin typeface="Comic Sans MS" pitchFamily="66" charset="0"/>
              </a:endParaRPr>
            </a:p>
          </p:txBody>
        </p:sp>
      </p:grpSp>
      <p:pic>
        <p:nvPicPr>
          <p:cNvPr id="23" name="Text Box 23"/>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08050" y="3228975"/>
            <a:ext cx="3438525" cy="305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AutoShape 24"/>
          <p:cNvSpPr>
            <a:spLocks noChangeArrowheads="1"/>
          </p:cNvSpPr>
          <p:nvPr/>
        </p:nvSpPr>
        <p:spPr bwMode="auto">
          <a:xfrm rot="10800000" flipH="1">
            <a:off x="684213" y="2493963"/>
            <a:ext cx="504825" cy="6477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it-IT"/>
          </a:p>
        </p:txBody>
      </p:sp>
      <p:sp>
        <p:nvSpPr>
          <p:cNvPr id="25" name="AutoShape 25"/>
          <p:cNvSpPr>
            <a:spLocks noChangeArrowheads="1"/>
          </p:cNvSpPr>
          <p:nvPr/>
        </p:nvSpPr>
        <p:spPr bwMode="auto">
          <a:xfrm rot="10800000" flipH="1">
            <a:off x="1403350" y="4221163"/>
            <a:ext cx="504825" cy="6477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it-IT"/>
          </a:p>
        </p:txBody>
      </p:sp>
      <p:sp>
        <p:nvSpPr>
          <p:cNvPr id="26" name="AutoShape 26"/>
          <p:cNvSpPr>
            <a:spLocks noChangeArrowheads="1"/>
          </p:cNvSpPr>
          <p:nvPr/>
        </p:nvSpPr>
        <p:spPr bwMode="auto">
          <a:xfrm rot="5400000" flipH="1">
            <a:off x="5328445" y="4625181"/>
            <a:ext cx="792162" cy="201612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it-IT"/>
          </a:p>
        </p:txBody>
      </p:sp>
      <p:sp>
        <p:nvSpPr>
          <p:cNvPr id="27" name="Text Box 27"/>
          <p:cNvSpPr txBox="1">
            <a:spLocks noChangeArrowheads="1"/>
          </p:cNvSpPr>
          <p:nvPr/>
        </p:nvSpPr>
        <p:spPr bwMode="auto">
          <a:xfrm>
            <a:off x="6119813" y="5821363"/>
            <a:ext cx="30241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it-IT" sz="1800" b="1" i="1">
                <a:latin typeface="Arial" charset="0"/>
              </a:rPr>
              <a:t>NRT Products generation</a:t>
            </a:r>
          </a:p>
        </p:txBody>
      </p:sp>
      <p:grpSp>
        <p:nvGrpSpPr>
          <p:cNvPr id="28" name="Group 28"/>
          <p:cNvGrpSpPr>
            <a:grpSpLocks/>
          </p:cNvGrpSpPr>
          <p:nvPr/>
        </p:nvGrpSpPr>
        <p:grpSpPr bwMode="auto">
          <a:xfrm>
            <a:off x="6084888" y="2420938"/>
            <a:ext cx="2808287" cy="2301875"/>
            <a:chOff x="3794" y="2341"/>
            <a:chExt cx="1868" cy="1531"/>
          </a:xfrm>
        </p:grpSpPr>
        <p:grpSp>
          <p:nvGrpSpPr>
            <p:cNvPr id="29" name="Group 29"/>
            <p:cNvGrpSpPr>
              <a:grpSpLocks/>
            </p:cNvGrpSpPr>
            <p:nvPr/>
          </p:nvGrpSpPr>
          <p:grpSpPr bwMode="auto">
            <a:xfrm>
              <a:off x="3794" y="2341"/>
              <a:ext cx="1868" cy="1531"/>
              <a:chOff x="3839" y="1910"/>
              <a:chExt cx="1868" cy="1531"/>
            </a:xfrm>
          </p:grpSpPr>
          <p:pic>
            <p:nvPicPr>
              <p:cNvPr id="31" name="Picture 3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39" y="1910"/>
                <a:ext cx="1868" cy="1511"/>
              </a:xfrm>
              <a:prstGeom prst="rect">
                <a:avLst/>
              </a:prstGeom>
              <a:noFill/>
              <a:ln>
                <a:noFill/>
              </a:ln>
              <a:effectLst>
                <a:outerShdw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 Box 31"/>
              <p:cNvSpPr txBox="1">
                <a:spLocks noChangeArrowheads="1"/>
              </p:cNvSpPr>
              <p:nvPr/>
            </p:nvSpPr>
            <p:spPr bwMode="auto">
              <a:xfrm>
                <a:off x="3921" y="3258"/>
                <a:ext cx="1725"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it-IT" sz="1200" b="1" i="1">
                    <a:solidFill>
                      <a:srgbClr val="003366"/>
                    </a:solidFill>
                    <a:latin typeface="Arial" charset="0"/>
                  </a:rPr>
                  <a:t>Ash cloud detection and tracking</a:t>
                </a:r>
              </a:p>
            </p:txBody>
          </p:sp>
        </p:grpSp>
        <p:pic>
          <p:nvPicPr>
            <p:cNvPr id="30" name="Picture 32" descr="colorba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13" y="2341"/>
              <a:ext cx="1120" cy="78"/>
            </a:xfrm>
            <a:prstGeom prst="rect">
              <a:avLst/>
            </a:prstGeom>
            <a:noFill/>
            <a:ln>
              <a:noFill/>
            </a:ln>
            <a:effectLst>
              <a:outerShdw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olo 1"/>
          <p:cNvSpPr>
            <a:spLocks noGrp="1"/>
          </p:cNvSpPr>
          <p:nvPr>
            <p:ph type="title"/>
          </p:nvPr>
        </p:nvSpPr>
        <p:spPr/>
        <p:txBody>
          <a:bodyPr/>
          <a:lstStyle/>
          <a:p>
            <a:r>
              <a:rPr lang="it-IT" dirty="0"/>
              <a:t>TeRN Services</a:t>
            </a:r>
          </a:p>
        </p:txBody>
      </p:sp>
    </p:spTree>
    <p:extLst>
      <p:ext uri="{BB962C8B-B14F-4D97-AF65-F5344CB8AC3E}">
        <p14:creationId xmlns:p14="http://schemas.microsoft.com/office/powerpoint/2010/main" val="5350782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19" descr="vulcano-island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2625" y="1965615"/>
            <a:ext cx="2887662" cy="192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magine 10" descr="CADGJCEDCAK0SF84CAK794MHCAN6U639CA38DLDFCAFDHO7JCA6U8MUKCAO1TDQ7CAGIVKFNCAPMWSQFCAF2EONZCA1K1UYXCAMO1LHMCA8VOM90CAPBTLQSCA5WCNUFCAR671ETCAYFONWF.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5435601" y="4053177"/>
            <a:ext cx="2138084" cy="2184135"/>
          </a:xfrm>
          <a:prstGeom prst="rect">
            <a:avLst/>
          </a:prstGeom>
          <a:noFill/>
        </p:spPr>
      </p:pic>
      <p:pic>
        <p:nvPicPr>
          <p:cNvPr id="6"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3922712" y="1790990"/>
            <a:ext cx="4546600" cy="2190750"/>
          </a:xfrm>
          <a:prstGeom prst="rect">
            <a:avLst/>
          </a:prstGeom>
          <a:noFill/>
          <a:extLst>
            <a:ext uri="{91240B29-F687-4F45-9708-019B960494DF}">
              <a14:hiddenLine xmlns:a14="http://schemas.microsoft.com/office/drawing/2010/main" w="9525" algn="ctr">
                <a:solidFill>
                  <a:srgbClr val="000000"/>
                </a:solidFill>
                <a:miter lim="800000"/>
                <a:headEnd/>
                <a:tailEnd/>
              </a14:hiddenLine>
            </a:ext>
          </a:extLst>
        </p:spPr>
      </p:pic>
      <p:pic>
        <p:nvPicPr>
          <p:cNvPr id="7" name="Immagine 9" descr="image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6156325" y="2037052"/>
            <a:ext cx="1428750" cy="942975"/>
          </a:xfrm>
          <a:prstGeom prst="rect">
            <a:avLst/>
          </a:prstGeom>
          <a:noFill/>
        </p:spPr>
      </p:pic>
      <p:sp>
        <p:nvSpPr>
          <p:cNvPr id="10" name="Text Box 27"/>
          <p:cNvSpPr txBox="1">
            <a:spLocks noChangeArrowheads="1"/>
          </p:cNvSpPr>
          <p:nvPr/>
        </p:nvSpPr>
        <p:spPr bwMode="auto">
          <a:xfrm>
            <a:off x="251520" y="1124744"/>
            <a:ext cx="838835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it-IT" altLang="it-IT" sz="2400" dirty="0">
                <a:solidFill>
                  <a:schemeClr val="tx2"/>
                </a:solidFill>
                <a:effectLst>
                  <a:outerShdw blurRad="38100" dist="38100" dir="2700000" algn="tl">
                    <a:srgbClr val="000000">
                      <a:alpha val="43137"/>
                    </a:srgbClr>
                  </a:outerShdw>
                </a:effectLst>
                <a:latin typeface="Eurostile"/>
              </a:rPr>
              <a:t>Satellite and Lidar </a:t>
            </a:r>
            <a:r>
              <a:rPr lang="it-IT" altLang="it-IT" sz="2400" dirty="0" err="1">
                <a:solidFill>
                  <a:schemeClr val="tx2"/>
                </a:solidFill>
                <a:effectLst>
                  <a:outerShdw blurRad="38100" dist="38100" dir="2700000" algn="tl">
                    <a:srgbClr val="000000">
                      <a:alpha val="43137"/>
                    </a:srgbClr>
                  </a:outerShdw>
                </a:effectLst>
                <a:latin typeface="Eurostile"/>
              </a:rPr>
              <a:t>observations</a:t>
            </a:r>
            <a:r>
              <a:rPr lang="it-IT" altLang="it-IT" sz="2400" dirty="0">
                <a:solidFill>
                  <a:schemeClr val="tx2"/>
                </a:solidFill>
                <a:effectLst>
                  <a:outerShdw blurRad="38100" dist="38100" dir="2700000" algn="tl">
                    <a:srgbClr val="000000">
                      <a:alpha val="43137"/>
                    </a:srgbClr>
                  </a:outerShdw>
                </a:effectLst>
                <a:latin typeface="Eurostile"/>
              </a:rPr>
              <a:t> for </a:t>
            </a:r>
            <a:r>
              <a:rPr lang="it-IT" altLang="it-IT" sz="2400" dirty="0" err="1">
                <a:solidFill>
                  <a:schemeClr val="tx2"/>
                </a:solidFill>
                <a:effectLst>
                  <a:outerShdw blurRad="38100" dist="38100" dir="2700000" algn="tl">
                    <a:srgbClr val="000000">
                      <a:alpha val="43137"/>
                    </a:srgbClr>
                  </a:outerShdw>
                </a:effectLst>
                <a:latin typeface="Eurostile"/>
              </a:rPr>
              <a:t>ash</a:t>
            </a:r>
            <a:r>
              <a:rPr lang="it-IT" altLang="it-IT" sz="2400" dirty="0">
                <a:solidFill>
                  <a:schemeClr val="tx2"/>
                </a:solidFill>
                <a:effectLst>
                  <a:outerShdw blurRad="38100" dist="38100" dir="2700000" algn="tl">
                    <a:srgbClr val="000000">
                      <a:alpha val="43137"/>
                    </a:srgbClr>
                  </a:outerShdw>
                </a:effectLst>
                <a:latin typeface="Eurostile"/>
              </a:rPr>
              <a:t> </a:t>
            </a:r>
            <a:r>
              <a:rPr lang="it-IT" altLang="it-IT" sz="2400" dirty="0" err="1">
                <a:solidFill>
                  <a:schemeClr val="tx2"/>
                </a:solidFill>
                <a:effectLst>
                  <a:outerShdw blurRad="38100" dist="38100" dir="2700000" algn="tl">
                    <a:srgbClr val="000000">
                      <a:alpha val="43137"/>
                    </a:srgbClr>
                  </a:outerShdw>
                </a:effectLst>
                <a:latin typeface="Eurostile"/>
              </a:rPr>
              <a:t>cloud</a:t>
            </a:r>
            <a:r>
              <a:rPr lang="it-IT" altLang="it-IT" sz="2400" dirty="0">
                <a:solidFill>
                  <a:schemeClr val="tx2"/>
                </a:solidFill>
                <a:effectLst>
                  <a:outerShdw blurRad="38100" dist="38100" dir="2700000" algn="tl">
                    <a:srgbClr val="000000">
                      <a:alpha val="43137"/>
                    </a:srgbClr>
                  </a:outerShdw>
                </a:effectLst>
                <a:latin typeface="Eurostile"/>
              </a:rPr>
              <a:t> </a:t>
            </a:r>
            <a:r>
              <a:rPr lang="it-IT" altLang="it-IT" sz="2400" dirty="0" err="1">
                <a:solidFill>
                  <a:schemeClr val="tx2"/>
                </a:solidFill>
                <a:effectLst>
                  <a:outerShdw blurRad="38100" dist="38100" dir="2700000" algn="tl">
                    <a:srgbClr val="000000">
                      <a:alpha val="43137"/>
                    </a:srgbClr>
                  </a:outerShdw>
                </a:effectLst>
                <a:latin typeface="Eurostile"/>
              </a:rPr>
              <a:t>monitoring</a:t>
            </a:r>
            <a:r>
              <a:rPr lang="it-IT" altLang="it-IT" sz="2400" dirty="0">
                <a:solidFill>
                  <a:schemeClr val="tx2"/>
                </a:solidFill>
                <a:effectLst>
                  <a:outerShdw blurRad="38100" dist="38100" dir="2700000" algn="tl">
                    <a:srgbClr val="000000">
                      <a:alpha val="43137"/>
                    </a:srgbClr>
                  </a:outerShdw>
                </a:effectLst>
                <a:latin typeface="Eurostile"/>
              </a:rPr>
              <a:t> (FP7-ACTRIS Project)</a:t>
            </a:r>
          </a:p>
        </p:txBody>
      </p:sp>
      <p:grpSp>
        <p:nvGrpSpPr>
          <p:cNvPr id="2" name="Gruppo 1"/>
          <p:cNvGrpSpPr/>
          <p:nvPr/>
        </p:nvGrpSpPr>
        <p:grpSpPr>
          <a:xfrm>
            <a:off x="899467" y="3932262"/>
            <a:ext cx="4104581" cy="2305050"/>
            <a:chOff x="179387" y="4124615"/>
            <a:chExt cx="5184775" cy="3151187"/>
          </a:xfrm>
        </p:grpSpPr>
        <p:pic>
          <p:nvPicPr>
            <p:cNvPr id="3"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l="2953" t="12920" r="3311" b="18457"/>
            <a:stretch>
              <a:fillRect/>
            </a:stretch>
          </p:blipFill>
          <p:spPr bwMode="auto">
            <a:xfrm>
              <a:off x="179387" y="4124615"/>
              <a:ext cx="5184775" cy="315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magine 5" descr="ABR time series 30 min 150 m 02_EPFL.png"/>
            <p:cNvPicPr>
              <a:picLocks noChangeAspect="1"/>
            </p:cNvPicPr>
            <p:nvPr/>
          </p:nvPicPr>
          <p:blipFill>
            <a:blip r:embed="rId8" cstate="print">
              <a:extLst>
                <a:ext uri="{28A0092B-C50C-407E-A947-70E740481C1C}">
                  <a14:useLocalDpi xmlns:a14="http://schemas.microsoft.com/office/drawing/2010/main" val="0"/>
                </a:ext>
              </a:extLst>
            </a:blip>
            <a:srcRect l="3513" r="3513"/>
            <a:stretch>
              <a:fillRect/>
            </a:stretch>
          </p:blipFill>
          <p:spPr bwMode="auto">
            <a:xfrm>
              <a:off x="1258887" y="5924840"/>
              <a:ext cx="7143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magine 6" descr="RCS20042010_m_1064.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55875" y="6429665"/>
              <a:ext cx="5715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magine 1" descr="MarthaQL-20100416-1347-400ns.jp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73350" y="5353340"/>
              <a:ext cx="500062"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itolo 8"/>
          <p:cNvSpPr>
            <a:spLocks noGrp="1"/>
          </p:cNvSpPr>
          <p:nvPr>
            <p:ph type="title"/>
          </p:nvPr>
        </p:nvSpPr>
        <p:spPr/>
        <p:txBody>
          <a:bodyPr/>
          <a:lstStyle/>
          <a:p>
            <a:r>
              <a:rPr lang="it-IT" dirty="0"/>
              <a:t>TeRN Services</a:t>
            </a:r>
          </a:p>
        </p:txBody>
      </p:sp>
    </p:spTree>
    <p:extLst>
      <p:ext uri="{BB962C8B-B14F-4D97-AF65-F5344CB8AC3E}">
        <p14:creationId xmlns:p14="http://schemas.microsoft.com/office/powerpoint/2010/main" val="21149847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extLst>
              <a:ext uri="{28A0092B-C50C-407E-A947-70E740481C1C}">
                <a14:useLocalDpi xmlns:a14="http://schemas.microsoft.com/office/drawing/2010/main" val="0"/>
              </a:ext>
            </a:extLst>
          </a:blip>
          <a:stretch>
            <a:fillRect/>
          </a:stretch>
        </p:blipFill>
        <p:spPr>
          <a:xfrm>
            <a:off x="0" y="857250"/>
            <a:ext cx="9144000" cy="3638550"/>
          </a:xfrm>
          <a:prstGeom prst="rect">
            <a:avLst/>
          </a:prstGeom>
        </p:spPr>
      </p:pic>
      <p:pic>
        <p:nvPicPr>
          <p:cNvPr id="7" name="Immagine 6" descr="Immagine che contiene trasporto, satellite, onda, cielo notturno&#10;&#10;Descrizione generata automaticamente">
            <a:extLst>
              <a:ext uri="{FF2B5EF4-FFF2-40B4-BE49-F238E27FC236}">
                <a16:creationId xmlns:a16="http://schemas.microsoft.com/office/drawing/2014/main" id="{E5DBD9E0-6691-2ECF-C823-713C29C1388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836712"/>
            <a:ext cx="9144000" cy="3810001"/>
          </a:xfrm>
          <a:prstGeom prst="rect">
            <a:avLst/>
          </a:prstGeom>
        </p:spPr>
      </p:pic>
      <p:sp>
        <p:nvSpPr>
          <p:cNvPr id="4" name="object 2">
            <a:extLst>
              <a:ext uri="{FF2B5EF4-FFF2-40B4-BE49-F238E27FC236}">
                <a16:creationId xmlns:a16="http://schemas.microsoft.com/office/drawing/2014/main" id="{ED9A3806-7FAA-BED0-4D2E-DDB8299F46B5}"/>
              </a:ext>
            </a:extLst>
          </p:cNvPr>
          <p:cNvSpPr txBox="1"/>
          <p:nvPr/>
        </p:nvSpPr>
        <p:spPr>
          <a:xfrm>
            <a:off x="457200" y="-387424"/>
            <a:ext cx="8229600" cy="1146468"/>
          </a:xfrm>
          <a:prstGeom prst="rect">
            <a:avLst/>
          </a:prstGeom>
          <a:noFill/>
        </p:spPr>
        <p:txBody>
          <a:bodyPr vert="horz" wrap="square" lIns="0" tIns="0" rIns="0" bIns="0" rtlCol="0">
            <a:spAutoFit/>
          </a:bodyPr>
          <a:lstStyle/>
          <a:p>
            <a:pPr defTabSz="457200">
              <a:defRPr/>
            </a:pPr>
            <a:endParaRPr sz="1350" dirty="0">
              <a:solidFill>
                <a:prstClr val="black"/>
              </a:solidFill>
              <a:latin typeface="Times New Roman"/>
              <a:cs typeface="Times New Roman"/>
            </a:endParaRPr>
          </a:p>
          <a:p>
            <a:pPr defTabSz="457200">
              <a:defRPr/>
            </a:pPr>
            <a:endParaRPr sz="1350" dirty="0">
              <a:solidFill>
                <a:prstClr val="black"/>
              </a:solidFill>
              <a:latin typeface="Times New Roman"/>
              <a:cs typeface="Times New Roman"/>
            </a:endParaRPr>
          </a:p>
          <a:p>
            <a:pPr marL="635" algn="ctr" defTabSz="457200">
              <a:spcBef>
                <a:spcPts val="885"/>
              </a:spcBef>
              <a:defRPr/>
            </a:pPr>
            <a:r>
              <a:rPr lang="it-IT" sz="4000" b="1" kern="0" spc="-40" dirty="0">
                <a:solidFill>
                  <a:prstClr val="white"/>
                </a:solidFill>
                <a:latin typeface="Roboto"/>
                <a:cs typeface="Roboto"/>
              </a:rPr>
              <a:t>OUR PROPOSALS</a:t>
            </a:r>
          </a:p>
        </p:txBody>
      </p:sp>
      <p:sp>
        <p:nvSpPr>
          <p:cNvPr id="14" name="object 9">
            <a:extLst>
              <a:ext uri="{FF2B5EF4-FFF2-40B4-BE49-F238E27FC236}">
                <a16:creationId xmlns:a16="http://schemas.microsoft.com/office/drawing/2014/main" id="{B8A5FF09-A02C-BBF6-FD1A-A4F05484C303}"/>
              </a:ext>
            </a:extLst>
          </p:cNvPr>
          <p:cNvSpPr txBox="1"/>
          <p:nvPr/>
        </p:nvSpPr>
        <p:spPr>
          <a:xfrm>
            <a:off x="85407" y="4011773"/>
            <a:ext cx="7294905" cy="314189"/>
          </a:xfrm>
          <a:prstGeom prst="rect">
            <a:avLst/>
          </a:prstGeom>
        </p:spPr>
        <p:txBody>
          <a:bodyPr vert="horz" wrap="square" lIns="0" tIns="6350" rIns="0" bIns="0" rtlCol="0">
            <a:spAutoFit/>
          </a:bodyPr>
          <a:lstStyle/>
          <a:p>
            <a:pPr marL="6350" marR="0" lvl="0" indent="0" algn="l" defTabSz="457200" rtl="0" eaLnBrk="1" fontAlgn="auto" latinLnBrk="0" hangingPunct="1">
              <a:lnSpc>
                <a:spcPct val="100000"/>
              </a:lnSpc>
              <a:spcBef>
                <a:spcPts val="50"/>
              </a:spcBef>
              <a:spcAft>
                <a:spcPts val="0"/>
              </a:spcAft>
              <a:buClrTx/>
              <a:buSzTx/>
              <a:buFontTx/>
              <a:buNone/>
              <a:tabLst/>
              <a:defRPr/>
            </a:pPr>
            <a:r>
              <a:rPr lang="it-IT" sz="1600" i="1" dirty="0">
                <a:solidFill>
                  <a:schemeClr val="bg1"/>
                </a:solidFill>
                <a:latin typeface="Roboto"/>
                <a:cs typeface="Roboto"/>
              </a:rPr>
              <a:t>«</a:t>
            </a:r>
            <a:r>
              <a:rPr lang="it-IT" sz="2000" b="1" i="1" dirty="0" err="1">
                <a:solidFill>
                  <a:schemeClr val="bg1"/>
                </a:solidFill>
                <a:latin typeface="Roboto"/>
                <a:cs typeface="Roboto"/>
              </a:rPr>
              <a:t>There</a:t>
            </a:r>
            <a:r>
              <a:rPr lang="it-IT" sz="2000" b="1" i="1" dirty="0">
                <a:solidFill>
                  <a:schemeClr val="bg1"/>
                </a:solidFill>
                <a:latin typeface="Roboto"/>
                <a:cs typeface="Roboto"/>
              </a:rPr>
              <a:t> </a:t>
            </a:r>
            <a:r>
              <a:rPr lang="it-IT" sz="2000" b="1" i="1" dirty="0" err="1">
                <a:solidFill>
                  <a:schemeClr val="bg1"/>
                </a:solidFill>
                <a:latin typeface="Roboto"/>
                <a:cs typeface="Roboto"/>
              </a:rPr>
              <a:t>is</a:t>
            </a:r>
            <a:r>
              <a:rPr lang="it-IT" sz="2000" b="1" i="1" dirty="0">
                <a:solidFill>
                  <a:schemeClr val="bg1"/>
                </a:solidFill>
                <a:latin typeface="Roboto"/>
                <a:cs typeface="Roboto"/>
              </a:rPr>
              <a:t> </a:t>
            </a:r>
            <a:r>
              <a:rPr lang="it-IT" sz="2000" b="1" i="1" dirty="0" err="1">
                <a:solidFill>
                  <a:schemeClr val="bg1"/>
                </a:solidFill>
                <a:latin typeface="Roboto"/>
                <a:cs typeface="Roboto"/>
              </a:rPr>
              <a:t>not</a:t>
            </a:r>
            <a:r>
              <a:rPr lang="it-IT" sz="2000" b="1" i="1" dirty="0">
                <a:solidFill>
                  <a:schemeClr val="bg1"/>
                </a:solidFill>
                <a:latin typeface="Roboto"/>
                <a:cs typeface="Roboto"/>
              </a:rPr>
              <a:t> Space economy </a:t>
            </a:r>
            <a:r>
              <a:rPr lang="it-IT" sz="2000" b="1" i="1" dirty="0" err="1">
                <a:solidFill>
                  <a:schemeClr val="bg1"/>
                </a:solidFill>
                <a:latin typeface="Roboto"/>
                <a:cs typeface="Roboto"/>
              </a:rPr>
              <a:t>without</a:t>
            </a:r>
            <a:r>
              <a:rPr lang="it-IT" sz="2000" b="1" i="1" dirty="0">
                <a:solidFill>
                  <a:schemeClr val="bg1"/>
                </a:solidFill>
                <a:latin typeface="Roboto"/>
                <a:cs typeface="Roboto"/>
              </a:rPr>
              <a:t> Digital Economy</a:t>
            </a:r>
            <a:r>
              <a:rPr lang="it-IT" sz="1600" i="1" dirty="0">
                <a:solidFill>
                  <a:schemeClr val="bg1"/>
                </a:solidFill>
                <a:latin typeface="Roboto"/>
                <a:cs typeface="Roboto"/>
              </a:rPr>
              <a:t>»</a:t>
            </a:r>
            <a:endParaRPr kumimoji="0" sz="1600" b="0" i="1" u="none" strike="noStrike" kern="1200" cap="none" spc="0" normalizeH="0" baseline="0" noProof="0" dirty="0">
              <a:ln>
                <a:noFill/>
              </a:ln>
              <a:solidFill>
                <a:schemeClr val="bg1"/>
              </a:solidFill>
              <a:effectLst/>
              <a:uLnTx/>
              <a:uFillTx/>
              <a:latin typeface="Roboto"/>
              <a:ea typeface="+mn-ea"/>
              <a:cs typeface="Roboto"/>
            </a:endParaRPr>
          </a:p>
        </p:txBody>
      </p:sp>
      <p:pic>
        <p:nvPicPr>
          <p:cNvPr id="5" name="Immagine 4" descr="Immagine che contiene testo, interni, pavimento, computer&#10;&#10;Descrizione generata automaticamente">
            <a:extLst>
              <a:ext uri="{FF2B5EF4-FFF2-40B4-BE49-F238E27FC236}">
                <a16:creationId xmlns:a16="http://schemas.microsoft.com/office/drawing/2014/main" id="{7B017821-43F1-EB15-1792-F3992FD4F1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8782" y="4621120"/>
            <a:ext cx="3498018" cy="1987763"/>
          </a:xfrm>
          <a:prstGeom prst="rect">
            <a:avLst/>
          </a:prstGeom>
        </p:spPr>
      </p:pic>
      <p:sp>
        <p:nvSpPr>
          <p:cNvPr id="9" name="object 9">
            <a:extLst>
              <a:ext uri="{FF2B5EF4-FFF2-40B4-BE49-F238E27FC236}">
                <a16:creationId xmlns:a16="http://schemas.microsoft.com/office/drawing/2014/main" id="{C2511D24-F1EE-313A-7A4E-F1F58176B227}"/>
              </a:ext>
            </a:extLst>
          </p:cNvPr>
          <p:cNvSpPr txBox="1"/>
          <p:nvPr/>
        </p:nvSpPr>
        <p:spPr>
          <a:xfrm>
            <a:off x="196308" y="5013176"/>
            <a:ext cx="4159668" cy="1263166"/>
          </a:xfrm>
          <a:prstGeom prst="rect">
            <a:avLst/>
          </a:prstGeom>
        </p:spPr>
        <p:txBody>
          <a:bodyPr vert="horz" wrap="square" lIns="0" tIns="6350" rIns="0" bIns="0" rtlCol="0">
            <a:spAutoFit/>
          </a:bodyPr>
          <a:lstStyle/>
          <a:p>
            <a:pPr marL="292100" marR="0" lvl="0" indent="-285750" algn="l" defTabSz="457200" rtl="0" eaLnBrk="1" fontAlgn="auto" latinLnBrk="0" hangingPunct="1">
              <a:lnSpc>
                <a:spcPct val="100000"/>
              </a:lnSpc>
              <a:spcBef>
                <a:spcPts val="50"/>
              </a:spcBef>
              <a:spcAft>
                <a:spcPts val="0"/>
              </a:spcAft>
              <a:buClrTx/>
              <a:buSzTx/>
              <a:buFont typeface="Wingdings" panose="05000000000000000000" pitchFamily="2" charset="2"/>
              <a:buChar char="ü"/>
              <a:tabLst/>
              <a:defRPr/>
            </a:pPr>
            <a:r>
              <a:rPr lang="en-US" sz="1600" i="1" dirty="0">
                <a:solidFill>
                  <a:schemeClr val="bg1"/>
                </a:solidFill>
                <a:latin typeface="Roboto"/>
                <a:cs typeface="Roboto"/>
              </a:rPr>
              <a:t>Human capital investment</a:t>
            </a:r>
          </a:p>
          <a:p>
            <a:pPr marL="292100" marR="0" lvl="0" indent="-285750" algn="l" defTabSz="457200" rtl="0" eaLnBrk="1" fontAlgn="auto" latinLnBrk="0" hangingPunct="1">
              <a:lnSpc>
                <a:spcPct val="100000"/>
              </a:lnSpc>
              <a:spcBef>
                <a:spcPts val="50"/>
              </a:spcBef>
              <a:spcAft>
                <a:spcPts val="0"/>
              </a:spcAft>
              <a:buClrTx/>
              <a:buSzTx/>
              <a:buFont typeface="Wingdings" panose="05000000000000000000" pitchFamily="2" charset="2"/>
              <a:buChar char="ü"/>
              <a:tabLst/>
              <a:defRPr/>
            </a:pPr>
            <a:endParaRPr kumimoji="0" lang="en-US" sz="1600" b="0" i="1" u="none" strike="noStrike" kern="1200" cap="none" spc="0" normalizeH="0" baseline="0" noProof="0" dirty="0">
              <a:ln>
                <a:noFill/>
              </a:ln>
              <a:solidFill>
                <a:schemeClr val="bg1"/>
              </a:solidFill>
              <a:effectLst/>
              <a:uLnTx/>
              <a:uFillTx/>
              <a:latin typeface="Roboto"/>
              <a:ea typeface="+mn-ea"/>
              <a:cs typeface="Roboto"/>
            </a:endParaRPr>
          </a:p>
          <a:p>
            <a:pPr marL="292100" marR="0" lvl="0" indent="-285750" algn="l" defTabSz="457200" rtl="0" eaLnBrk="1" fontAlgn="auto" latinLnBrk="0" hangingPunct="1">
              <a:lnSpc>
                <a:spcPct val="100000"/>
              </a:lnSpc>
              <a:spcBef>
                <a:spcPts val="50"/>
              </a:spcBef>
              <a:spcAft>
                <a:spcPts val="0"/>
              </a:spcAft>
              <a:buClrTx/>
              <a:buSzTx/>
              <a:buFont typeface="Wingdings" panose="05000000000000000000" pitchFamily="2" charset="2"/>
              <a:buChar char="ü"/>
              <a:tabLst/>
              <a:defRPr/>
            </a:pPr>
            <a:r>
              <a:rPr kumimoji="0" lang="en-US" sz="1600" b="0" i="1" u="none" strike="noStrike" kern="1200" cap="none" spc="0" normalizeH="0" baseline="0" noProof="0" dirty="0">
                <a:ln>
                  <a:noFill/>
                </a:ln>
                <a:solidFill>
                  <a:schemeClr val="bg1"/>
                </a:solidFill>
                <a:effectLst/>
                <a:uLnTx/>
                <a:uFillTx/>
                <a:latin typeface="Roboto"/>
                <a:ea typeface="+mn-ea"/>
                <a:cs typeface="Roboto"/>
              </a:rPr>
              <a:t>Centralization and homogenization of geographic data for the provision of spatial information</a:t>
            </a:r>
          </a:p>
        </p:txBody>
      </p:sp>
    </p:spTree>
    <p:extLst>
      <p:ext uri="{BB962C8B-B14F-4D97-AF65-F5344CB8AC3E}">
        <p14:creationId xmlns:p14="http://schemas.microsoft.com/office/powerpoint/2010/main" val="7968787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8CBED885-D50A-36D9-D8C0-5EBD3286F4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9144000" cy="4601718"/>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a:extLst>
              <a:ext uri="{FF2B5EF4-FFF2-40B4-BE49-F238E27FC236}">
                <a16:creationId xmlns:a16="http://schemas.microsoft.com/office/drawing/2014/main" id="{BE976021-BD91-97BB-42BE-E1CC7A61B7DD}"/>
              </a:ext>
            </a:extLst>
          </p:cNvPr>
          <p:cNvSpPr/>
          <p:nvPr/>
        </p:nvSpPr>
        <p:spPr>
          <a:xfrm>
            <a:off x="-1" y="1831086"/>
            <a:ext cx="4716625" cy="907173"/>
          </a:xfrm>
          <a:prstGeom prst="rect">
            <a:avLst/>
          </a:prstGeom>
          <a:solidFill>
            <a:srgbClr val="B31A1E">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it-IT" sz="1350" dirty="0">
              <a:solidFill>
                <a:prstClr val="white"/>
              </a:solidFill>
              <a:latin typeface="TIM Sans"/>
              <a:ea typeface="ＭＳ Ｐゴシック"/>
              <a:cs typeface="Arial"/>
            </a:endParaRPr>
          </a:p>
        </p:txBody>
      </p:sp>
      <p:sp>
        <p:nvSpPr>
          <p:cNvPr id="2" name="Titolo 1"/>
          <p:cNvSpPr>
            <a:spLocks noGrp="1"/>
          </p:cNvSpPr>
          <p:nvPr>
            <p:ph type="title" idx="4294967295"/>
          </p:nvPr>
        </p:nvSpPr>
        <p:spPr>
          <a:xfrm>
            <a:off x="324012" y="1966734"/>
            <a:ext cx="4392612" cy="771525"/>
          </a:xfrm>
        </p:spPr>
        <p:txBody>
          <a:bodyPr>
            <a:noAutofit/>
          </a:bodyPr>
          <a:lstStyle/>
          <a:p>
            <a:r>
              <a:rPr lang="it-IT" sz="2000" b="1" i="1" dirty="0">
                <a:solidFill>
                  <a:schemeClr val="bg1"/>
                </a:solidFill>
              </a:rPr>
              <a:t>14 August 2018 </a:t>
            </a:r>
            <a:br>
              <a:rPr lang="it-IT" sz="2000" b="1" dirty="0">
                <a:solidFill>
                  <a:schemeClr val="bg1"/>
                </a:solidFill>
              </a:rPr>
            </a:br>
            <a:r>
              <a:rPr lang="en-US" sz="2000" b="1" dirty="0">
                <a:solidFill>
                  <a:schemeClr val="bg1"/>
                </a:solidFill>
              </a:rPr>
              <a:t>Collapse of the </a:t>
            </a:r>
            <a:r>
              <a:rPr lang="en-US" sz="2000" b="1" i="1" dirty="0" err="1">
                <a:solidFill>
                  <a:schemeClr val="bg1"/>
                </a:solidFill>
              </a:rPr>
              <a:t>Morandi</a:t>
            </a:r>
            <a:r>
              <a:rPr lang="en-US" sz="2000" b="1" i="1" dirty="0">
                <a:solidFill>
                  <a:schemeClr val="bg1"/>
                </a:solidFill>
              </a:rPr>
              <a:t> Bridge</a:t>
            </a:r>
            <a:r>
              <a:rPr lang="en-US" sz="2000" b="1" dirty="0">
                <a:solidFill>
                  <a:schemeClr val="bg1"/>
                </a:solidFill>
              </a:rPr>
              <a:t> in Genoa</a:t>
            </a:r>
            <a:br>
              <a:rPr lang="en-US" sz="2000" b="1" dirty="0">
                <a:solidFill>
                  <a:schemeClr val="bg1"/>
                </a:solidFill>
              </a:rPr>
            </a:br>
            <a:r>
              <a:rPr lang="en-US" sz="2000" b="1" dirty="0">
                <a:solidFill>
                  <a:schemeClr val="bg1"/>
                </a:solidFill>
              </a:rPr>
              <a:t>43 dead and 600 displaced.</a:t>
            </a:r>
            <a:r>
              <a:rPr lang="en-US" sz="2000" dirty="0">
                <a:solidFill>
                  <a:schemeClr val="bg1"/>
                </a:solidFill>
              </a:rPr>
              <a:t>
</a:t>
            </a:r>
            <a:endParaRPr lang="it-IT" sz="2000" dirty="0">
              <a:solidFill>
                <a:schemeClr val="bg1"/>
              </a:solidFill>
            </a:endParaRPr>
          </a:p>
        </p:txBody>
      </p:sp>
      <p:pic>
        <p:nvPicPr>
          <p:cNvPr id="6" name="Immagine 5" descr="Immagine che contiene testo&#10;&#10;Descrizione generata automaticamente">
            <a:extLst>
              <a:ext uri="{FF2B5EF4-FFF2-40B4-BE49-F238E27FC236}">
                <a16:creationId xmlns:a16="http://schemas.microsoft.com/office/drawing/2014/main" id="{D7784206-84B5-08BB-A06B-B3E2B27070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4048" y="221294"/>
            <a:ext cx="3615903" cy="517107"/>
          </a:xfrm>
          <a:prstGeom prst="rect">
            <a:avLst/>
          </a:prstGeom>
        </p:spPr>
      </p:pic>
      <p:sp>
        <p:nvSpPr>
          <p:cNvPr id="7" name="CasellaDiTesto 6">
            <a:extLst>
              <a:ext uri="{FF2B5EF4-FFF2-40B4-BE49-F238E27FC236}">
                <a16:creationId xmlns:a16="http://schemas.microsoft.com/office/drawing/2014/main" id="{3E670AE2-D3C9-088A-161E-6C03DAF73358}"/>
              </a:ext>
            </a:extLst>
          </p:cNvPr>
          <p:cNvSpPr txBox="1"/>
          <p:nvPr/>
        </p:nvSpPr>
        <p:spPr>
          <a:xfrm>
            <a:off x="2699792" y="5594616"/>
            <a:ext cx="3546443" cy="1292662"/>
          </a:xfrm>
          <a:prstGeom prst="rect">
            <a:avLst/>
          </a:prstGeom>
          <a:noFill/>
        </p:spPr>
        <p:txBody>
          <a:bodyPr wrap="square">
            <a:spAutoFit/>
          </a:bodyPr>
          <a:lstStyle/>
          <a:p>
            <a:pPr algn="ctr" defTabSz="685800"/>
            <a:r>
              <a:rPr lang="it-IT" sz="1950" dirty="0">
                <a:solidFill>
                  <a:srgbClr val="004691"/>
                </a:solidFill>
                <a:latin typeface="TIM Sans Medium" panose="02020503040602060503" pitchFamily="18" charset="0"/>
                <a:ea typeface="ＭＳ Ｐゴシック"/>
                <a:cs typeface="Arial"/>
              </a:rPr>
              <a:t>The Enterprises Network </a:t>
            </a:r>
          </a:p>
          <a:p>
            <a:pPr algn="ctr" defTabSz="685800"/>
            <a:r>
              <a:rPr lang="it-IT" sz="1950" dirty="0">
                <a:solidFill>
                  <a:srgbClr val="004691"/>
                </a:solidFill>
                <a:latin typeface="TIM Sans Medium" panose="02020503040602060503" pitchFamily="18" charset="0"/>
                <a:ea typeface="ＭＳ Ｐゴシック"/>
                <a:cs typeface="Arial"/>
              </a:rPr>
              <a:t>«MILLE INFRASTRUTTURE»</a:t>
            </a:r>
          </a:p>
          <a:p>
            <a:pPr algn="ctr" defTabSz="685800"/>
            <a:r>
              <a:rPr lang="it-IT" sz="1950" dirty="0" err="1">
                <a:solidFill>
                  <a:srgbClr val="C00000"/>
                </a:solidFill>
                <a:latin typeface="TIM Sans Medium" panose="02020503040602060503" pitchFamily="18" charset="0"/>
                <a:ea typeface="ＭＳ Ｐゴシック"/>
                <a:cs typeface="Arial"/>
              </a:rPr>
              <a:t>Static</a:t>
            </a:r>
            <a:r>
              <a:rPr lang="it-IT" sz="1950" dirty="0">
                <a:solidFill>
                  <a:srgbClr val="C00000"/>
                </a:solidFill>
                <a:latin typeface="TIM Sans Medium" panose="02020503040602060503" pitchFamily="18" charset="0"/>
                <a:ea typeface="ＭＳ Ｐゴシック"/>
                <a:cs typeface="Arial"/>
              </a:rPr>
              <a:t> and </a:t>
            </a:r>
            <a:r>
              <a:rPr lang="it-IT" sz="1950" dirty="0" err="1">
                <a:solidFill>
                  <a:srgbClr val="C00000"/>
                </a:solidFill>
                <a:latin typeface="TIM Sans Medium" panose="02020503040602060503" pitchFamily="18" charset="0"/>
                <a:ea typeface="ＭＳ Ｐゴシック"/>
                <a:cs typeface="Arial"/>
              </a:rPr>
              <a:t>dynamic</a:t>
            </a:r>
            <a:r>
              <a:rPr lang="it-IT" sz="1950" dirty="0">
                <a:solidFill>
                  <a:srgbClr val="C00000"/>
                </a:solidFill>
                <a:latin typeface="TIM Sans Medium" panose="02020503040602060503" pitchFamily="18" charset="0"/>
                <a:ea typeface="ＭＳ Ｐゴシック"/>
                <a:cs typeface="Arial"/>
              </a:rPr>
              <a:t> </a:t>
            </a:r>
            <a:r>
              <a:rPr lang="it-IT" sz="1950" dirty="0" err="1">
                <a:solidFill>
                  <a:srgbClr val="C00000"/>
                </a:solidFill>
                <a:latin typeface="TIM Sans Medium" panose="02020503040602060503" pitchFamily="18" charset="0"/>
                <a:ea typeface="ＭＳ Ｐゴシック"/>
                <a:cs typeface="Arial"/>
              </a:rPr>
              <a:t>mo</a:t>
            </a:r>
            <a:r>
              <a:rPr lang="en-US" sz="1950" dirty="0" err="1">
                <a:solidFill>
                  <a:srgbClr val="C00000"/>
                </a:solidFill>
                <a:latin typeface="TIM Sans Medium" panose="02020503040602060503" pitchFamily="18" charset="0"/>
                <a:ea typeface="ＭＳ Ｐゴシック"/>
                <a:cs typeface="Arial"/>
              </a:rPr>
              <a:t>nitoring</a:t>
            </a:r>
            <a:r>
              <a:rPr lang="en-US" sz="1950" dirty="0">
                <a:solidFill>
                  <a:srgbClr val="C00000"/>
                </a:solidFill>
                <a:latin typeface="TIM Sans Medium" panose="02020503040602060503" pitchFamily="18" charset="0"/>
                <a:ea typeface="ＭＳ Ｐゴシック"/>
                <a:cs typeface="Arial"/>
              </a:rPr>
              <a:t> of infrastructures</a:t>
            </a:r>
            <a:endParaRPr lang="it-IT" sz="1950" dirty="0">
              <a:solidFill>
                <a:srgbClr val="C00000"/>
              </a:solidFill>
              <a:latin typeface="TIM Sans Medium" panose="02020503040602060503" pitchFamily="18" charset="0"/>
              <a:ea typeface="ＭＳ Ｐゴシック"/>
              <a:cs typeface="Arial"/>
            </a:endParaRPr>
          </a:p>
        </p:txBody>
      </p:sp>
    </p:spTree>
    <p:extLst>
      <p:ext uri="{BB962C8B-B14F-4D97-AF65-F5344CB8AC3E}">
        <p14:creationId xmlns:p14="http://schemas.microsoft.com/office/powerpoint/2010/main" val="18208085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682BB93E-18F5-4910-B232-622F385CA0A4}"/>
              </a:ext>
            </a:extLst>
          </p:cNvPr>
          <p:cNvSpPr>
            <a:spLocks noGrp="1"/>
          </p:cNvSpPr>
          <p:nvPr>
            <p:ph type="title"/>
          </p:nvPr>
        </p:nvSpPr>
        <p:spPr/>
        <p:txBody>
          <a:bodyPr>
            <a:normAutofit fontScale="90000"/>
          </a:bodyPr>
          <a:lstStyle/>
          <a:p>
            <a:r>
              <a:rPr lang="it-IT" dirty="0"/>
              <a:t>Enterprises Network | MILLE INFRASTRUTTURE</a:t>
            </a:r>
          </a:p>
        </p:txBody>
      </p:sp>
      <p:grpSp>
        <p:nvGrpSpPr>
          <p:cNvPr id="23" name="Gruppo 22">
            <a:extLst>
              <a:ext uri="{FF2B5EF4-FFF2-40B4-BE49-F238E27FC236}">
                <a16:creationId xmlns:a16="http://schemas.microsoft.com/office/drawing/2014/main" id="{078764A7-1E48-4909-8FE4-7D411EA6F724}"/>
              </a:ext>
            </a:extLst>
          </p:cNvPr>
          <p:cNvGrpSpPr/>
          <p:nvPr/>
        </p:nvGrpSpPr>
        <p:grpSpPr>
          <a:xfrm>
            <a:off x="3132060" y="2110387"/>
            <a:ext cx="3341846" cy="3313013"/>
            <a:chOff x="3868103" y="2330676"/>
            <a:chExt cx="4455794" cy="4417350"/>
          </a:xfrm>
        </p:grpSpPr>
        <p:sp>
          <p:nvSpPr>
            <p:cNvPr id="24" name="Shape">
              <a:extLst>
                <a:ext uri="{FF2B5EF4-FFF2-40B4-BE49-F238E27FC236}">
                  <a16:creationId xmlns:a16="http://schemas.microsoft.com/office/drawing/2014/main" id="{E3920B53-5951-40E9-84CB-78EE52C33162}"/>
                </a:ext>
              </a:extLst>
            </p:cNvPr>
            <p:cNvSpPr/>
            <p:nvPr/>
          </p:nvSpPr>
          <p:spPr>
            <a:xfrm>
              <a:off x="6188598" y="2330676"/>
              <a:ext cx="1729738" cy="1226624"/>
            </a:xfrm>
            <a:custGeom>
              <a:avLst/>
              <a:gdLst/>
              <a:ahLst/>
              <a:cxnLst>
                <a:cxn ang="0">
                  <a:pos x="wd2" y="hd2"/>
                </a:cxn>
                <a:cxn ang="5400000">
                  <a:pos x="wd2" y="hd2"/>
                </a:cxn>
                <a:cxn ang="10800000">
                  <a:pos x="wd2" y="hd2"/>
                </a:cxn>
                <a:cxn ang="16200000">
                  <a:pos x="wd2" y="hd2"/>
                </a:cxn>
              </a:cxnLst>
              <a:rect l="0" t="0" r="r" b="b"/>
              <a:pathLst>
                <a:path w="20827" h="21319" extrusionOk="0">
                  <a:moveTo>
                    <a:pt x="6875" y="21304"/>
                  </a:moveTo>
                  <a:lnTo>
                    <a:pt x="19367" y="19326"/>
                  </a:lnTo>
                  <a:cubicBezTo>
                    <a:pt x="20603" y="19132"/>
                    <a:pt x="21248" y="17077"/>
                    <a:pt x="20523" y="15603"/>
                  </a:cubicBezTo>
                  <a:cubicBezTo>
                    <a:pt x="16197" y="7072"/>
                    <a:pt x="9481" y="1177"/>
                    <a:pt x="1797" y="14"/>
                  </a:cubicBezTo>
                  <a:cubicBezTo>
                    <a:pt x="561" y="-180"/>
                    <a:pt x="-352" y="1643"/>
                    <a:pt x="132" y="3310"/>
                  </a:cubicBezTo>
                  <a:lnTo>
                    <a:pt x="5209" y="19908"/>
                  </a:lnTo>
                  <a:cubicBezTo>
                    <a:pt x="5505" y="20838"/>
                    <a:pt x="6176" y="21420"/>
                    <a:pt x="6875" y="21304"/>
                  </a:cubicBezTo>
                  <a:close/>
                </a:path>
              </a:pathLst>
            </a:custGeom>
            <a:solidFill>
              <a:schemeClr val="accent3">
                <a:lumMod val="50000"/>
              </a:schemeClr>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sp>
          <p:nvSpPr>
            <p:cNvPr id="25" name="Shape">
              <a:extLst>
                <a:ext uri="{FF2B5EF4-FFF2-40B4-BE49-F238E27FC236}">
                  <a16:creationId xmlns:a16="http://schemas.microsoft.com/office/drawing/2014/main" id="{538419A9-8F85-40F1-B3AE-E9C7503FF07B}"/>
                </a:ext>
              </a:extLst>
            </p:cNvPr>
            <p:cNvSpPr/>
            <p:nvPr/>
          </p:nvSpPr>
          <p:spPr>
            <a:xfrm>
              <a:off x="7259595" y="3557858"/>
              <a:ext cx="1064302" cy="1953644"/>
            </a:xfrm>
            <a:custGeom>
              <a:avLst/>
              <a:gdLst/>
              <a:ahLst/>
              <a:cxnLst>
                <a:cxn ang="0">
                  <a:pos x="wd2" y="hd2"/>
                </a:cxn>
                <a:cxn ang="5400000">
                  <a:pos x="wd2" y="hd2"/>
                </a:cxn>
                <a:cxn ang="10800000">
                  <a:pos x="wd2" y="hd2"/>
                </a:cxn>
                <a:cxn ang="16200000">
                  <a:pos x="wd2" y="hd2"/>
                </a:cxn>
              </a:cxnLst>
              <a:rect l="0" t="0" r="r" b="b"/>
              <a:pathLst>
                <a:path w="21420" h="20967" extrusionOk="0">
                  <a:moveTo>
                    <a:pt x="538" y="11346"/>
                  </a:moveTo>
                  <a:lnTo>
                    <a:pt x="12933" y="20374"/>
                  </a:lnTo>
                  <a:cubicBezTo>
                    <a:pt x="14190" y="21284"/>
                    <a:pt x="16795" y="21116"/>
                    <a:pt x="17648" y="20087"/>
                  </a:cubicBezTo>
                  <a:cubicBezTo>
                    <a:pt x="20073" y="17141"/>
                    <a:pt x="21420" y="13884"/>
                    <a:pt x="21420" y="10484"/>
                  </a:cubicBezTo>
                  <a:cubicBezTo>
                    <a:pt x="21420" y="7060"/>
                    <a:pt x="20073" y="3803"/>
                    <a:pt x="17648" y="881"/>
                  </a:cubicBezTo>
                  <a:cubicBezTo>
                    <a:pt x="16795" y="-148"/>
                    <a:pt x="14190" y="-316"/>
                    <a:pt x="12933" y="594"/>
                  </a:cubicBezTo>
                  <a:lnTo>
                    <a:pt x="538" y="9622"/>
                  </a:lnTo>
                  <a:cubicBezTo>
                    <a:pt x="-180" y="10149"/>
                    <a:pt x="-180" y="10843"/>
                    <a:pt x="538" y="11346"/>
                  </a:cubicBezTo>
                  <a:close/>
                </a:path>
              </a:pathLst>
            </a:custGeom>
            <a:solidFill>
              <a:schemeClr val="accent5">
                <a:lumMod val="50000"/>
                <a:lumOff val="50000"/>
              </a:schemeClr>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sp>
          <p:nvSpPr>
            <p:cNvPr id="26" name="Shape">
              <a:extLst>
                <a:ext uri="{FF2B5EF4-FFF2-40B4-BE49-F238E27FC236}">
                  <a16:creationId xmlns:a16="http://schemas.microsoft.com/office/drawing/2014/main" id="{28B5BBED-C4A9-481C-9A44-B41DBEF9A272}"/>
                </a:ext>
              </a:extLst>
            </p:cNvPr>
            <p:cNvSpPr/>
            <p:nvPr/>
          </p:nvSpPr>
          <p:spPr>
            <a:xfrm>
              <a:off x="6188598" y="5521353"/>
              <a:ext cx="1730765" cy="1226673"/>
            </a:xfrm>
            <a:custGeom>
              <a:avLst/>
              <a:gdLst/>
              <a:ahLst/>
              <a:cxnLst>
                <a:cxn ang="0">
                  <a:pos x="wd2" y="hd2"/>
                </a:cxn>
                <a:cxn ang="5400000">
                  <a:pos x="wd2" y="hd2"/>
                </a:cxn>
                <a:cxn ang="10800000">
                  <a:pos x="wd2" y="hd2"/>
                </a:cxn>
                <a:cxn ang="16200000">
                  <a:pos x="wd2" y="hd2"/>
                </a:cxn>
              </a:cxnLst>
              <a:rect l="0" t="0" r="r" b="b"/>
              <a:pathLst>
                <a:path w="20814" h="21320" extrusionOk="0">
                  <a:moveTo>
                    <a:pt x="5215" y="1411"/>
                  </a:moveTo>
                  <a:lnTo>
                    <a:pt x="144" y="18009"/>
                  </a:lnTo>
                  <a:cubicBezTo>
                    <a:pt x="-366" y="19676"/>
                    <a:pt x="546" y="21499"/>
                    <a:pt x="1807" y="21305"/>
                  </a:cubicBezTo>
                  <a:cubicBezTo>
                    <a:pt x="9481" y="20103"/>
                    <a:pt x="16163" y="14247"/>
                    <a:pt x="20510" y="5716"/>
                  </a:cubicBezTo>
                  <a:cubicBezTo>
                    <a:pt x="21234" y="4281"/>
                    <a:pt x="20590" y="2187"/>
                    <a:pt x="19356" y="1993"/>
                  </a:cubicBezTo>
                  <a:lnTo>
                    <a:pt x="6879" y="15"/>
                  </a:lnTo>
                  <a:cubicBezTo>
                    <a:pt x="6181" y="-101"/>
                    <a:pt x="5510" y="442"/>
                    <a:pt x="5215" y="1411"/>
                  </a:cubicBezTo>
                  <a:close/>
                </a:path>
              </a:pathLst>
            </a:custGeom>
            <a:solidFill>
              <a:schemeClr val="accent1"/>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sp>
          <p:nvSpPr>
            <p:cNvPr id="27" name="Shape">
              <a:extLst>
                <a:ext uri="{FF2B5EF4-FFF2-40B4-BE49-F238E27FC236}">
                  <a16:creationId xmlns:a16="http://schemas.microsoft.com/office/drawing/2014/main" id="{07B0340D-1489-446A-9EA8-F065DBD1A0C7}"/>
                </a:ext>
              </a:extLst>
            </p:cNvPr>
            <p:cNvSpPr/>
            <p:nvPr/>
          </p:nvSpPr>
          <p:spPr>
            <a:xfrm>
              <a:off x="4269727" y="2330676"/>
              <a:ext cx="1730767" cy="1226624"/>
            </a:xfrm>
            <a:custGeom>
              <a:avLst/>
              <a:gdLst/>
              <a:ahLst/>
              <a:cxnLst>
                <a:cxn ang="0">
                  <a:pos x="wd2" y="hd2"/>
                </a:cxn>
                <a:cxn ang="5400000">
                  <a:pos x="wd2" y="hd2"/>
                </a:cxn>
                <a:cxn ang="10800000">
                  <a:pos x="wd2" y="hd2"/>
                </a:cxn>
                <a:cxn ang="16200000">
                  <a:pos x="wd2" y="hd2"/>
                </a:cxn>
              </a:cxnLst>
              <a:rect l="0" t="0" r="r" b="b"/>
              <a:pathLst>
                <a:path w="20814" h="21319" extrusionOk="0">
                  <a:moveTo>
                    <a:pt x="15599" y="19908"/>
                  </a:moveTo>
                  <a:lnTo>
                    <a:pt x="20670" y="3310"/>
                  </a:lnTo>
                  <a:cubicBezTo>
                    <a:pt x="21180" y="1643"/>
                    <a:pt x="20268" y="-180"/>
                    <a:pt x="19007" y="14"/>
                  </a:cubicBezTo>
                  <a:cubicBezTo>
                    <a:pt x="11333" y="1216"/>
                    <a:pt x="4651" y="7072"/>
                    <a:pt x="304" y="15603"/>
                  </a:cubicBezTo>
                  <a:cubicBezTo>
                    <a:pt x="-420" y="17038"/>
                    <a:pt x="224" y="19132"/>
                    <a:pt x="1458" y="19326"/>
                  </a:cubicBezTo>
                  <a:lnTo>
                    <a:pt x="13935" y="21304"/>
                  </a:lnTo>
                  <a:cubicBezTo>
                    <a:pt x="14633" y="21420"/>
                    <a:pt x="15304" y="20838"/>
                    <a:pt x="15599" y="19908"/>
                  </a:cubicBezTo>
                  <a:close/>
                </a:path>
              </a:pathLst>
            </a:custGeom>
            <a:solidFill>
              <a:srgbClr val="C00000"/>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sp>
          <p:nvSpPr>
            <p:cNvPr id="28" name="Shape">
              <a:extLst>
                <a:ext uri="{FF2B5EF4-FFF2-40B4-BE49-F238E27FC236}">
                  <a16:creationId xmlns:a16="http://schemas.microsoft.com/office/drawing/2014/main" id="{DF1F55A3-F8EA-4AA1-8E65-E78857175834}"/>
                </a:ext>
              </a:extLst>
            </p:cNvPr>
            <p:cNvSpPr/>
            <p:nvPr/>
          </p:nvSpPr>
          <p:spPr>
            <a:xfrm>
              <a:off x="3868103" y="3557858"/>
              <a:ext cx="1062633" cy="1953644"/>
            </a:xfrm>
            <a:custGeom>
              <a:avLst/>
              <a:gdLst/>
              <a:ahLst/>
              <a:cxnLst>
                <a:cxn ang="0">
                  <a:pos x="wd2" y="hd2"/>
                </a:cxn>
                <a:cxn ang="5400000">
                  <a:pos x="wd2" y="hd2"/>
                </a:cxn>
                <a:cxn ang="10800000">
                  <a:pos x="wd2" y="hd2"/>
                </a:cxn>
                <a:cxn ang="16200000">
                  <a:pos x="wd2" y="hd2"/>
                </a:cxn>
              </a:cxnLst>
              <a:rect l="0" t="0" r="r" b="b"/>
              <a:pathLst>
                <a:path w="21431" h="20967" extrusionOk="0">
                  <a:moveTo>
                    <a:pt x="20925" y="9622"/>
                  </a:moveTo>
                  <a:lnTo>
                    <a:pt x="8505" y="594"/>
                  </a:lnTo>
                  <a:cubicBezTo>
                    <a:pt x="7245" y="-316"/>
                    <a:pt x="4635" y="-148"/>
                    <a:pt x="3780" y="881"/>
                  </a:cubicBezTo>
                  <a:cubicBezTo>
                    <a:pt x="1350" y="3827"/>
                    <a:pt x="0" y="7084"/>
                    <a:pt x="0" y="10484"/>
                  </a:cubicBezTo>
                  <a:cubicBezTo>
                    <a:pt x="0" y="13908"/>
                    <a:pt x="1350" y="17165"/>
                    <a:pt x="3780" y="20087"/>
                  </a:cubicBezTo>
                  <a:cubicBezTo>
                    <a:pt x="4635" y="21116"/>
                    <a:pt x="7245" y="21284"/>
                    <a:pt x="8505" y="20374"/>
                  </a:cubicBezTo>
                  <a:lnTo>
                    <a:pt x="20925" y="11346"/>
                  </a:lnTo>
                  <a:cubicBezTo>
                    <a:pt x="21600" y="10843"/>
                    <a:pt x="21600" y="10149"/>
                    <a:pt x="20925" y="9622"/>
                  </a:cubicBezTo>
                  <a:close/>
                </a:path>
              </a:pathLst>
            </a:custGeom>
            <a:solidFill>
              <a:schemeClr val="accent5"/>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sp>
          <p:nvSpPr>
            <p:cNvPr id="29" name="Shape">
              <a:extLst>
                <a:ext uri="{FF2B5EF4-FFF2-40B4-BE49-F238E27FC236}">
                  <a16:creationId xmlns:a16="http://schemas.microsoft.com/office/drawing/2014/main" id="{B1D937B8-DFD0-4399-90B3-C98526E2EA49}"/>
                </a:ext>
              </a:extLst>
            </p:cNvPr>
            <p:cNvSpPr/>
            <p:nvPr/>
          </p:nvSpPr>
          <p:spPr>
            <a:xfrm>
              <a:off x="4269727" y="5521353"/>
              <a:ext cx="1729739" cy="1226673"/>
            </a:xfrm>
            <a:custGeom>
              <a:avLst/>
              <a:gdLst/>
              <a:ahLst/>
              <a:cxnLst>
                <a:cxn ang="0">
                  <a:pos x="wd2" y="hd2"/>
                </a:cxn>
                <a:cxn ang="5400000">
                  <a:pos x="wd2" y="hd2"/>
                </a:cxn>
                <a:cxn ang="10800000">
                  <a:pos x="wd2" y="hd2"/>
                </a:cxn>
                <a:cxn ang="16200000">
                  <a:pos x="wd2" y="hd2"/>
                </a:cxn>
              </a:cxnLst>
              <a:rect l="0" t="0" r="r" b="b"/>
              <a:pathLst>
                <a:path w="20827" h="21320" extrusionOk="0">
                  <a:moveTo>
                    <a:pt x="13952" y="15"/>
                  </a:moveTo>
                  <a:lnTo>
                    <a:pt x="1460" y="1993"/>
                  </a:lnTo>
                  <a:cubicBezTo>
                    <a:pt x="224" y="2187"/>
                    <a:pt x="-421" y="4242"/>
                    <a:pt x="304" y="5716"/>
                  </a:cubicBezTo>
                  <a:cubicBezTo>
                    <a:pt x="4630" y="14247"/>
                    <a:pt x="11346" y="20142"/>
                    <a:pt x="19030" y="21305"/>
                  </a:cubicBezTo>
                  <a:cubicBezTo>
                    <a:pt x="20266" y="21499"/>
                    <a:pt x="21179" y="19676"/>
                    <a:pt x="20695" y="18009"/>
                  </a:cubicBezTo>
                  <a:lnTo>
                    <a:pt x="15618" y="1411"/>
                  </a:lnTo>
                  <a:cubicBezTo>
                    <a:pt x="15349" y="442"/>
                    <a:pt x="14678" y="-101"/>
                    <a:pt x="13952" y="15"/>
                  </a:cubicBezTo>
                  <a:close/>
                </a:path>
              </a:pathLst>
            </a:custGeom>
            <a:solidFill>
              <a:schemeClr val="accent6">
                <a:lumMod val="50000"/>
              </a:schemeClr>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dirty="0"/>
            </a:p>
          </p:txBody>
        </p:sp>
        <p:pic>
          <p:nvPicPr>
            <p:cNvPr id="30" name="Graphic 17" descr="Bar graph with upward trend with solid fill">
              <a:extLst>
                <a:ext uri="{FF2B5EF4-FFF2-40B4-BE49-F238E27FC236}">
                  <a16:creationId xmlns:a16="http://schemas.microsoft.com/office/drawing/2014/main" id="{AC2D0A77-B541-487A-91D5-E5A09A9589B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96821" y="2662192"/>
              <a:ext cx="698301" cy="698301"/>
            </a:xfrm>
            <a:prstGeom prst="rect">
              <a:avLst/>
            </a:prstGeom>
          </p:spPr>
        </p:pic>
        <p:pic>
          <p:nvPicPr>
            <p:cNvPr id="31" name="Graphic 19" descr="Bullseye with solid fill">
              <a:extLst>
                <a:ext uri="{FF2B5EF4-FFF2-40B4-BE49-F238E27FC236}">
                  <a16:creationId xmlns:a16="http://schemas.microsoft.com/office/drawing/2014/main" id="{78361B8E-30DB-491C-8F28-440E2B252AE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95109" y="4182744"/>
              <a:ext cx="698301" cy="698301"/>
            </a:xfrm>
            <a:prstGeom prst="rect">
              <a:avLst/>
            </a:prstGeom>
            <a:effectLst>
              <a:outerShdw blurRad="50800" dist="38100" dir="2700000" algn="tl" rotWithShape="0">
                <a:prstClr val="black">
                  <a:alpha val="40000"/>
                </a:prstClr>
              </a:outerShdw>
            </a:effectLst>
          </p:spPr>
        </p:pic>
        <p:pic>
          <p:nvPicPr>
            <p:cNvPr id="32" name="Graphic 21" descr="Gears with solid fill">
              <a:extLst>
                <a:ext uri="{FF2B5EF4-FFF2-40B4-BE49-F238E27FC236}">
                  <a16:creationId xmlns:a16="http://schemas.microsoft.com/office/drawing/2014/main" id="{9663D22B-CA85-4477-BC9D-B2AFF6BDB5D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881187" y="2662192"/>
              <a:ext cx="698301" cy="698301"/>
            </a:xfrm>
            <a:prstGeom prst="rect">
              <a:avLst/>
            </a:prstGeom>
          </p:spPr>
        </p:pic>
        <p:pic>
          <p:nvPicPr>
            <p:cNvPr id="33" name="Graphic 22" descr="Hourglass 30% with solid fill">
              <a:extLst>
                <a:ext uri="{FF2B5EF4-FFF2-40B4-BE49-F238E27FC236}">
                  <a16:creationId xmlns:a16="http://schemas.microsoft.com/office/drawing/2014/main" id="{976BE83C-9C16-40DD-B711-FC7EA4BB60F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919287" y="5666636"/>
              <a:ext cx="698301" cy="698301"/>
            </a:xfrm>
            <a:prstGeom prst="rect">
              <a:avLst/>
            </a:prstGeom>
          </p:spPr>
        </p:pic>
        <p:pic>
          <p:nvPicPr>
            <p:cNvPr id="34" name="Graphic 23" descr="Lightbulb with solid fill">
              <a:extLst>
                <a:ext uri="{FF2B5EF4-FFF2-40B4-BE49-F238E27FC236}">
                  <a16:creationId xmlns:a16="http://schemas.microsoft.com/office/drawing/2014/main" id="{F39AC3FB-ADDA-47DE-80C1-E46505CEBF8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506062" y="4182744"/>
              <a:ext cx="698301" cy="698301"/>
            </a:xfrm>
            <a:prstGeom prst="rect">
              <a:avLst/>
            </a:prstGeom>
          </p:spPr>
        </p:pic>
        <p:pic>
          <p:nvPicPr>
            <p:cNvPr id="35" name="Graphic 24" descr="Research with solid fill">
              <a:extLst>
                <a:ext uri="{FF2B5EF4-FFF2-40B4-BE49-F238E27FC236}">
                  <a16:creationId xmlns:a16="http://schemas.microsoft.com/office/drawing/2014/main" id="{66CCC6B2-7C7F-4191-8B67-0BE54425DBD2}"/>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650052" y="5666636"/>
              <a:ext cx="698301" cy="698301"/>
            </a:xfrm>
            <a:prstGeom prst="rect">
              <a:avLst/>
            </a:prstGeom>
          </p:spPr>
        </p:pic>
      </p:grpSp>
      <p:grpSp>
        <p:nvGrpSpPr>
          <p:cNvPr id="36" name="Group 24">
            <a:extLst>
              <a:ext uri="{FF2B5EF4-FFF2-40B4-BE49-F238E27FC236}">
                <a16:creationId xmlns:a16="http://schemas.microsoft.com/office/drawing/2014/main" id="{AD504AD9-ECD2-4EAA-8723-4FEDD9C85907}"/>
              </a:ext>
            </a:extLst>
          </p:cNvPr>
          <p:cNvGrpSpPr/>
          <p:nvPr/>
        </p:nvGrpSpPr>
        <p:grpSpPr>
          <a:xfrm>
            <a:off x="269108" y="2008479"/>
            <a:ext cx="3578171" cy="1059947"/>
            <a:chOff x="-1284525" y="2727995"/>
            <a:chExt cx="4345181" cy="1413262"/>
          </a:xfrm>
        </p:grpSpPr>
        <p:sp>
          <p:nvSpPr>
            <p:cNvPr id="37" name="TextBox 53">
              <a:extLst>
                <a:ext uri="{FF2B5EF4-FFF2-40B4-BE49-F238E27FC236}">
                  <a16:creationId xmlns:a16="http://schemas.microsoft.com/office/drawing/2014/main" id="{2AB0D5F0-D5E3-4EB6-92FA-0BC73417A7A6}"/>
                </a:ext>
              </a:extLst>
            </p:cNvPr>
            <p:cNvSpPr txBox="1"/>
            <p:nvPr/>
          </p:nvSpPr>
          <p:spPr>
            <a:xfrm>
              <a:off x="-1284525" y="2727995"/>
              <a:ext cx="3763444" cy="430887"/>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500" b="1" noProof="1">
                  <a:solidFill>
                    <a:srgbClr val="C00000"/>
                  </a:solidFill>
                </a:rPr>
                <a:t>4 Regional Technological Districts</a:t>
              </a:r>
            </a:p>
          </p:txBody>
        </p:sp>
        <p:sp>
          <p:nvSpPr>
            <p:cNvPr id="38" name="TextBox 54">
              <a:extLst>
                <a:ext uri="{FF2B5EF4-FFF2-40B4-BE49-F238E27FC236}">
                  <a16:creationId xmlns:a16="http://schemas.microsoft.com/office/drawing/2014/main" id="{9D66881C-E8B7-4967-AF7E-E6FF42591ED4}"/>
                </a:ext>
              </a:extLst>
            </p:cNvPr>
            <p:cNvSpPr txBox="1"/>
            <p:nvPr/>
          </p:nvSpPr>
          <p:spPr>
            <a:xfrm>
              <a:off x="-989352" y="3156372"/>
              <a:ext cx="4050008" cy="984885"/>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14313" indent="-214313">
                <a:buFont typeface="Arial" panose="020B0604020202020204" pitchFamily="34" charset="0"/>
                <a:buChar char="•"/>
              </a:pPr>
              <a:r>
                <a:rPr lang="en-US" sz="1050" b="1" noProof="1">
                  <a:solidFill>
                    <a:srgbClr val="003264"/>
                  </a:solidFill>
                </a:rPr>
                <a:t>TeRN</a:t>
              </a:r>
              <a:r>
                <a:rPr lang="en-US" sz="1050" b="1" noProof="1">
                  <a:solidFill>
                    <a:srgbClr val="B31A1E"/>
                  </a:solidFill>
                </a:rPr>
                <a:t> </a:t>
              </a:r>
              <a:r>
                <a:rPr lang="en-US" sz="1050" noProof="1">
                  <a:solidFill>
                    <a:srgbClr val="B31A1E"/>
                  </a:solidFill>
                </a:rPr>
                <a:t>| </a:t>
              </a:r>
              <a:r>
                <a:rPr lang="en-US" sz="1050" b="1" noProof="1">
                  <a:solidFill>
                    <a:srgbClr val="B31A1E"/>
                  </a:solidFill>
                </a:rPr>
                <a:t>BASILICATA</a:t>
              </a:r>
              <a:r>
                <a:rPr lang="en-US" sz="1050" noProof="1">
                  <a:solidFill>
                    <a:srgbClr val="B31A1E"/>
                  </a:solidFill>
                </a:rPr>
                <a:t> Region</a:t>
              </a:r>
            </a:p>
            <a:p>
              <a:pPr marL="214313" indent="-214313">
                <a:buFont typeface="Arial" panose="020B0604020202020204" pitchFamily="34" charset="0"/>
                <a:buChar char="•"/>
              </a:pPr>
              <a:r>
                <a:rPr lang="en-US" sz="1050" b="1" noProof="1">
                  <a:solidFill>
                    <a:srgbClr val="003264"/>
                  </a:solidFill>
                </a:rPr>
                <a:t>SSIIT </a:t>
              </a:r>
              <a:r>
                <a:rPr lang="en-US" sz="1050" b="1" noProof="1">
                  <a:solidFill>
                    <a:srgbClr val="B31A1E"/>
                  </a:solidFill>
                </a:rPr>
                <a:t>| LIGURIA Region</a:t>
              </a:r>
            </a:p>
            <a:p>
              <a:pPr marL="214313" indent="-214313" algn="just">
                <a:buFont typeface="Arial" panose="020B0604020202020204" pitchFamily="34" charset="0"/>
                <a:buChar char="•"/>
              </a:pPr>
              <a:r>
                <a:rPr lang="en-US" sz="1050" b="1" noProof="1">
                  <a:solidFill>
                    <a:srgbClr val="003264"/>
                  </a:solidFill>
                </a:rPr>
                <a:t>TORINO WIRELESS </a:t>
              </a:r>
              <a:r>
                <a:rPr lang="en-US" sz="1050" noProof="1">
                  <a:solidFill>
                    <a:srgbClr val="B31A1E"/>
                  </a:solidFill>
                </a:rPr>
                <a:t>| </a:t>
              </a:r>
              <a:r>
                <a:rPr lang="en-US" sz="1050" b="1" noProof="1">
                  <a:solidFill>
                    <a:srgbClr val="B31A1E"/>
                  </a:solidFill>
                </a:rPr>
                <a:t>PIEMONTE</a:t>
              </a:r>
              <a:r>
                <a:rPr lang="en-US" sz="1050" noProof="1">
                  <a:solidFill>
                    <a:srgbClr val="B31A1E"/>
                  </a:solidFill>
                </a:rPr>
                <a:t> Region</a:t>
              </a:r>
              <a:endParaRPr lang="en-US" sz="1050" b="1" noProof="1">
                <a:solidFill>
                  <a:srgbClr val="B31A1E"/>
                </a:solidFill>
              </a:endParaRPr>
            </a:p>
            <a:p>
              <a:pPr marL="214313" indent="-214313" algn="just">
                <a:buFont typeface="Arial" panose="020B0604020202020204" pitchFamily="34" charset="0"/>
                <a:buChar char="•"/>
              </a:pPr>
              <a:r>
                <a:rPr lang="en-US" sz="1050" b="1" noProof="1">
                  <a:solidFill>
                    <a:srgbClr val="003264"/>
                  </a:solidFill>
                </a:rPr>
                <a:t>DAC </a:t>
              </a:r>
              <a:r>
                <a:rPr lang="en-US" sz="1050" b="1" noProof="1">
                  <a:solidFill>
                    <a:srgbClr val="B31A1E"/>
                  </a:solidFill>
                </a:rPr>
                <a:t> </a:t>
              </a:r>
              <a:r>
                <a:rPr lang="en-US" sz="1050" noProof="1">
                  <a:solidFill>
                    <a:srgbClr val="B31A1E"/>
                  </a:solidFill>
                </a:rPr>
                <a:t>| </a:t>
              </a:r>
              <a:r>
                <a:rPr lang="en-US" sz="1050" b="1" noProof="1">
                  <a:solidFill>
                    <a:srgbClr val="B31A1E"/>
                  </a:solidFill>
                </a:rPr>
                <a:t>CAMPANIA</a:t>
              </a:r>
              <a:r>
                <a:rPr lang="en-US" sz="1050" noProof="1">
                  <a:solidFill>
                    <a:srgbClr val="B31A1E"/>
                  </a:solidFill>
                </a:rPr>
                <a:t> Region</a:t>
              </a:r>
              <a:r>
                <a:rPr lang="en-US" sz="1050" b="1" noProof="1">
                  <a:solidFill>
                    <a:srgbClr val="B31A1E"/>
                  </a:solidFill>
                </a:rPr>
                <a:t>   </a:t>
              </a:r>
            </a:p>
          </p:txBody>
        </p:sp>
      </p:grpSp>
      <p:grpSp>
        <p:nvGrpSpPr>
          <p:cNvPr id="39" name="Group 24">
            <a:extLst>
              <a:ext uri="{FF2B5EF4-FFF2-40B4-BE49-F238E27FC236}">
                <a16:creationId xmlns:a16="http://schemas.microsoft.com/office/drawing/2014/main" id="{5AC72804-7965-4C51-9BA0-1FDE01E19B4D}"/>
              </a:ext>
            </a:extLst>
          </p:cNvPr>
          <p:cNvGrpSpPr/>
          <p:nvPr/>
        </p:nvGrpSpPr>
        <p:grpSpPr>
          <a:xfrm>
            <a:off x="50011" y="3534261"/>
            <a:ext cx="2998403" cy="1706278"/>
            <a:chOff x="-628833" y="2208602"/>
            <a:chExt cx="4895402" cy="2275037"/>
          </a:xfrm>
        </p:grpSpPr>
        <p:sp>
          <p:nvSpPr>
            <p:cNvPr id="40" name="TextBox 53">
              <a:extLst>
                <a:ext uri="{FF2B5EF4-FFF2-40B4-BE49-F238E27FC236}">
                  <a16:creationId xmlns:a16="http://schemas.microsoft.com/office/drawing/2014/main" id="{902C3CF5-1D10-4F61-8E78-192A71F9BAB9}"/>
                </a:ext>
              </a:extLst>
            </p:cNvPr>
            <p:cNvSpPr txBox="1"/>
            <p:nvPr/>
          </p:nvSpPr>
          <p:spPr>
            <a:xfrm>
              <a:off x="-628833" y="2208602"/>
              <a:ext cx="4895402" cy="430887"/>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500" b="1" noProof="1">
                  <a:solidFill>
                    <a:srgbClr val="003264"/>
                  </a:solidFill>
                </a:rPr>
                <a:t>7 Research/Competence Centers</a:t>
              </a:r>
            </a:p>
          </p:txBody>
        </p:sp>
        <p:sp>
          <p:nvSpPr>
            <p:cNvPr id="41" name="TextBox 54">
              <a:extLst>
                <a:ext uri="{FF2B5EF4-FFF2-40B4-BE49-F238E27FC236}">
                  <a16:creationId xmlns:a16="http://schemas.microsoft.com/office/drawing/2014/main" id="{F1996CDA-FC43-4FD1-896E-29190D1B0252}"/>
                </a:ext>
              </a:extLst>
            </p:cNvPr>
            <p:cNvSpPr txBox="1"/>
            <p:nvPr/>
          </p:nvSpPr>
          <p:spPr>
            <a:xfrm>
              <a:off x="-170077" y="2636979"/>
              <a:ext cx="4353284" cy="1846660"/>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14313" indent="-214313">
                <a:buFont typeface="Arial" panose="020B0604020202020204" pitchFamily="34" charset="0"/>
                <a:buChar char="•"/>
              </a:pPr>
              <a:r>
                <a:rPr lang="en-US" sz="1050" b="1" noProof="1">
                  <a:solidFill>
                    <a:srgbClr val="003264"/>
                  </a:solidFill>
                </a:rPr>
                <a:t>IIT Istituto Italiano di Tecnologia  </a:t>
              </a:r>
            </a:p>
            <a:p>
              <a:pPr marL="214313" indent="-214313" algn="just">
                <a:buFont typeface="Arial" panose="020B0604020202020204" pitchFamily="34" charset="0"/>
                <a:buChar char="•"/>
              </a:pPr>
              <a:r>
                <a:rPr lang="en-US" sz="1050" b="1" noProof="1">
                  <a:solidFill>
                    <a:srgbClr val="003264"/>
                  </a:solidFill>
                </a:rPr>
                <a:t>SSSA Scuola Superiore Sant’Anna</a:t>
              </a:r>
            </a:p>
            <a:p>
              <a:pPr marL="214313" indent="-214313" algn="just">
                <a:buFont typeface="Arial" panose="020B0604020202020204" pitchFamily="34" charset="0"/>
                <a:buChar char="•"/>
              </a:pPr>
              <a:r>
                <a:rPr lang="en-US" sz="1050" noProof="1">
                  <a:solidFill>
                    <a:schemeClr val="tx1">
                      <a:lumMod val="65000"/>
                      <a:lumOff val="35000"/>
                    </a:schemeClr>
                  </a:solidFill>
                </a:rPr>
                <a:t>CNR National Research Council</a:t>
              </a:r>
            </a:p>
            <a:p>
              <a:pPr marL="214313" indent="-214313" algn="just">
                <a:buFont typeface="Arial" panose="020B0604020202020204" pitchFamily="34" charset="0"/>
                <a:buChar char="•"/>
              </a:pPr>
              <a:r>
                <a:rPr lang="en-US" sz="1050" noProof="1">
                  <a:solidFill>
                    <a:schemeClr val="tx1">
                      <a:lumMod val="65000"/>
                      <a:lumOff val="35000"/>
                    </a:schemeClr>
                  </a:solidFill>
                </a:rPr>
                <a:t>ENEA</a:t>
              </a:r>
            </a:p>
            <a:p>
              <a:pPr marL="214313" indent="-214313" algn="just">
                <a:buFont typeface="Arial" panose="020B0604020202020204" pitchFamily="34" charset="0"/>
                <a:buChar char="•"/>
              </a:pPr>
              <a:r>
                <a:rPr lang="en-US" sz="1050" noProof="1">
                  <a:solidFill>
                    <a:schemeClr val="tx1">
                      <a:lumMod val="65000"/>
                      <a:lumOff val="35000"/>
                    </a:schemeClr>
                  </a:solidFill>
                </a:rPr>
                <a:t>Fondazione Links </a:t>
              </a:r>
            </a:p>
            <a:p>
              <a:pPr marL="214313" indent="-214313" algn="just">
                <a:buFont typeface="Arial" panose="020B0604020202020204" pitchFamily="34" charset="0"/>
                <a:buChar char="•"/>
              </a:pPr>
              <a:r>
                <a:rPr lang="en-US" sz="1050" noProof="1">
                  <a:solidFill>
                    <a:schemeClr val="tx1">
                      <a:lumMod val="65000"/>
                      <a:lumOff val="35000"/>
                    </a:schemeClr>
                  </a:solidFill>
                </a:rPr>
                <a:t>Artes 4.0</a:t>
              </a:r>
            </a:p>
            <a:p>
              <a:pPr marL="214313" indent="-214313" algn="just">
                <a:buFont typeface="Arial" panose="020B0604020202020204" pitchFamily="34" charset="0"/>
                <a:buChar char="•"/>
              </a:pPr>
              <a:r>
                <a:rPr lang="en-US" sz="1050" noProof="1">
                  <a:solidFill>
                    <a:schemeClr val="tx1">
                      <a:lumMod val="65000"/>
                      <a:lumOff val="35000"/>
                    </a:schemeClr>
                  </a:solidFill>
                </a:rPr>
                <a:t>CGIAM</a:t>
              </a:r>
            </a:p>
            <a:p>
              <a:pPr marL="214313" indent="-214313" algn="just">
                <a:buFont typeface="Arial" panose="020B0604020202020204" pitchFamily="34" charset="0"/>
                <a:buChar char="•"/>
              </a:pPr>
              <a:endParaRPr lang="en-US" sz="1050" noProof="1">
                <a:solidFill>
                  <a:schemeClr val="tx1">
                    <a:lumMod val="65000"/>
                    <a:lumOff val="35000"/>
                  </a:schemeClr>
                </a:solidFill>
              </a:endParaRPr>
            </a:p>
          </p:txBody>
        </p:sp>
      </p:grpSp>
      <p:grpSp>
        <p:nvGrpSpPr>
          <p:cNvPr id="42" name="Group 24">
            <a:extLst>
              <a:ext uri="{FF2B5EF4-FFF2-40B4-BE49-F238E27FC236}">
                <a16:creationId xmlns:a16="http://schemas.microsoft.com/office/drawing/2014/main" id="{9131C471-3C7C-4DBF-A3A0-FF284BEFB224}"/>
              </a:ext>
            </a:extLst>
          </p:cNvPr>
          <p:cNvGrpSpPr/>
          <p:nvPr/>
        </p:nvGrpSpPr>
        <p:grpSpPr>
          <a:xfrm>
            <a:off x="690589" y="5170392"/>
            <a:ext cx="2998403" cy="575199"/>
            <a:chOff x="-504429" y="2658545"/>
            <a:chExt cx="4895402" cy="766932"/>
          </a:xfrm>
        </p:grpSpPr>
        <p:sp>
          <p:nvSpPr>
            <p:cNvPr id="43" name="TextBox 53">
              <a:extLst>
                <a:ext uri="{FF2B5EF4-FFF2-40B4-BE49-F238E27FC236}">
                  <a16:creationId xmlns:a16="http://schemas.microsoft.com/office/drawing/2014/main" id="{294D5033-DBF0-457C-96FB-08228FDE1C34}"/>
                </a:ext>
              </a:extLst>
            </p:cNvPr>
            <p:cNvSpPr txBox="1"/>
            <p:nvPr/>
          </p:nvSpPr>
          <p:spPr>
            <a:xfrm>
              <a:off x="-504429" y="2658545"/>
              <a:ext cx="4895402" cy="430887"/>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500" b="1" noProof="1">
                  <a:solidFill>
                    <a:srgbClr val="5D7E31"/>
                  </a:solidFill>
                </a:rPr>
                <a:t>46 Universities</a:t>
              </a:r>
            </a:p>
          </p:txBody>
        </p:sp>
        <p:sp>
          <p:nvSpPr>
            <p:cNvPr id="44" name="TextBox 54">
              <a:extLst>
                <a:ext uri="{FF2B5EF4-FFF2-40B4-BE49-F238E27FC236}">
                  <a16:creationId xmlns:a16="http://schemas.microsoft.com/office/drawing/2014/main" id="{E2F44374-084F-4636-BDD5-FD9DB8558DEF}"/>
                </a:ext>
              </a:extLst>
            </p:cNvPr>
            <p:cNvSpPr txBox="1"/>
            <p:nvPr/>
          </p:nvSpPr>
          <p:spPr>
            <a:xfrm>
              <a:off x="332936" y="3086922"/>
              <a:ext cx="3974674" cy="338555"/>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endParaRPr lang="en-US" sz="1050" noProof="1">
                <a:solidFill>
                  <a:schemeClr val="tx1">
                    <a:lumMod val="65000"/>
                    <a:lumOff val="35000"/>
                  </a:schemeClr>
                </a:solidFill>
              </a:endParaRPr>
            </a:p>
          </p:txBody>
        </p:sp>
      </p:grpSp>
      <p:grpSp>
        <p:nvGrpSpPr>
          <p:cNvPr id="45" name="Group 24">
            <a:extLst>
              <a:ext uri="{FF2B5EF4-FFF2-40B4-BE49-F238E27FC236}">
                <a16:creationId xmlns:a16="http://schemas.microsoft.com/office/drawing/2014/main" id="{FD4C8616-4FF7-4057-B6CE-053A8CB4A716}"/>
              </a:ext>
            </a:extLst>
          </p:cNvPr>
          <p:cNvGrpSpPr/>
          <p:nvPr/>
        </p:nvGrpSpPr>
        <p:grpSpPr>
          <a:xfrm>
            <a:off x="5136940" y="4766628"/>
            <a:ext cx="3589496" cy="896697"/>
            <a:chOff x="-1726840" y="2518009"/>
            <a:chExt cx="4328753" cy="1195595"/>
          </a:xfrm>
        </p:grpSpPr>
        <p:sp>
          <p:nvSpPr>
            <p:cNvPr id="46" name="TextBox 53">
              <a:extLst>
                <a:ext uri="{FF2B5EF4-FFF2-40B4-BE49-F238E27FC236}">
                  <a16:creationId xmlns:a16="http://schemas.microsoft.com/office/drawing/2014/main" id="{4102A761-FF7D-45B1-BD00-63B688EE4288}"/>
                </a:ext>
              </a:extLst>
            </p:cNvPr>
            <p:cNvSpPr txBox="1"/>
            <p:nvPr/>
          </p:nvSpPr>
          <p:spPr>
            <a:xfrm>
              <a:off x="-1726840" y="2518009"/>
              <a:ext cx="3763443" cy="738663"/>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500" b="1" noProof="1">
                  <a:solidFill>
                    <a:srgbClr val="004691"/>
                  </a:solidFill>
                </a:rPr>
                <a:t>3 Strucutral Engineering </a:t>
              </a:r>
            </a:p>
            <a:p>
              <a:pPr algn="r"/>
              <a:r>
                <a:rPr lang="en-US" sz="1500" b="1" noProof="1">
                  <a:solidFill>
                    <a:srgbClr val="004691"/>
                  </a:solidFill>
                </a:rPr>
                <a:t>Consortia</a:t>
              </a:r>
            </a:p>
          </p:txBody>
        </p:sp>
        <p:sp>
          <p:nvSpPr>
            <p:cNvPr id="47" name="TextBox 54">
              <a:extLst>
                <a:ext uri="{FF2B5EF4-FFF2-40B4-BE49-F238E27FC236}">
                  <a16:creationId xmlns:a16="http://schemas.microsoft.com/office/drawing/2014/main" id="{A0FECDAE-C4EC-450F-90AE-5085DF56DB49}"/>
                </a:ext>
              </a:extLst>
            </p:cNvPr>
            <p:cNvSpPr txBox="1"/>
            <p:nvPr/>
          </p:nvSpPr>
          <p:spPr>
            <a:xfrm>
              <a:off x="-324167" y="2944163"/>
              <a:ext cx="2926080" cy="769441"/>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14313" indent="-214313">
                <a:buFont typeface="Arial" panose="020B0604020202020204" pitchFamily="34" charset="0"/>
                <a:buChar char="•"/>
              </a:pPr>
              <a:r>
                <a:rPr lang="en-US" sz="1050" b="1" noProof="1">
                  <a:solidFill>
                    <a:schemeClr val="tx1">
                      <a:lumMod val="65000"/>
                      <a:lumOff val="35000"/>
                    </a:schemeClr>
                  </a:solidFill>
                </a:rPr>
                <a:t>FABRE</a:t>
              </a:r>
            </a:p>
            <a:p>
              <a:pPr marL="214313" indent="-214313" algn="just">
                <a:buFont typeface="Arial" panose="020B0604020202020204" pitchFamily="34" charset="0"/>
                <a:buChar char="•"/>
              </a:pPr>
              <a:r>
                <a:rPr lang="en-US" sz="1050" b="1" noProof="1">
                  <a:solidFill>
                    <a:schemeClr val="tx1">
                      <a:lumMod val="65000"/>
                      <a:lumOff val="35000"/>
                    </a:schemeClr>
                  </a:solidFill>
                </a:rPr>
                <a:t>EUCENTRE</a:t>
              </a:r>
            </a:p>
            <a:p>
              <a:pPr marL="214313" indent="-214313" algn="just">
                <a:buFont typeface="Arial" panose="020B0604020202020204" pitchFamily="34" charset="0"/>
                <a:buChar char="•"/>
              </a:pPr>
              <a:r>
                <a:rPr lang="en-US" sz="1050" b="1" noProof="1">
                  <a:solidFill>
                    <a:schemeClr val="tx1">
                      <a:lumMod val="65000"/>
                      <a:lumOff val="35000"/>
                    </a:schemeClr>
                  </a:solidFill>
                </a:rPr>
                <a:t>STRESS</a:t>
              </a:r>
            </a:p>
          </p:txBody>
        </p:sp>
      </p:grpSp>
      <p:grpSp>
        <p:nvGrpSpPr>
          <p:cNvPr id="48" name="Group 24">
            <a:extLst>
              <a:ext uri="{FF2B5EF4-FFF2-40B4-BE49-F238E27FC236}">
                <a16:creationId xmlns:a16="http://schemas.microsoft.com/office/drawing/2014/main" id="{93050FD5-76EA-4EE0-B9FF-58F95E92C3FE}"/>
              </a:ext>
            </a:extLst>
          </p:cNvPr>
          <p:cNvGrpSpPr/>
          <p:nvPr/>
        </p:nvGrpSpPr>
        <p:grpSpPr>
          <a:xfrm>
            <a:off x="5363800" y="2040267"/>
            <a:ext cx="3620826" cy="1041376"/>
            <a:chOff x="-1712061" y="2411856"/>
            <a:chExt cx="5403126" cy="1388501"/>
          </a:xfrm>
        </p:grpSpPr>
        <p:sp>
          <p:nvSpPr>
            <p:cNvPr id="49" name="TextBox 53">
              <a:extLst>
                <a:ext uri="{FF2B5EF4-FFF2-40B4-BE49-F238E27FC236}">
                  <a16:creationId xmlns:a16="http://schemas.microsoft.com/office/drawing/2014/main" id="{D68B8219-22C6-4470-AAB8-68721E78C1DC}"/>
                </a:ext>
              </a:extLst>
            </p:cNvPr>
            <p:cNvSpPr txBox="1"/>
            <p:nvPr/>
          </p:nvSpPr>
          <p:spPr>
            <a:xfrm>
              <a:off x="-1712061" y="2411856"/>
              <a:ext cx="3763444" cy="430887"/>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500" b="1" noProof="1">
                  <a:solidFill>
                    <a:srgbClr val="B18505"/>
                  </a:solidFill>
                </a:rPr>
                <a:t>15 Large Enterprises</a:t>
              </a:r>
            </a:p>
          </p:txBody>
        </p:sp>
        <p:sp>
          <p:nvSpPr>
            <p:cNvPr id="50" name="TextBox 54">
              <a:extLst>
                <a:ext uri="{FF2B5EF4-FFF2-40B4-BE49-F238E27FC236}">
                  <a16:creationId xmlns:a16="http://schemas.microsoft.com/office/drawing/2014/main" id="{68110DE3-8A27-4879-8D11-63430DD6EAE1}"/>
                </a:ext>
              </a:extLst>
            </p:cNvPr>
            <p:cNvSpPr txBox="1"/>
            <p:nvPr/>
          </p:nvSpPr>
          <p:spPr>
            <a:xfrm>
              <a:off x="-29940" y="2815472"/>
              <a:ext cx="3721005" cy="984885"/>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b="1" noProof="1">
                  <a:solidFill>
                    <a:schemeClr val="tx1">
                      <a:lumMod val="65000"/>
                      <a:lumOff val="35000"/>
                    </a:schemeClr>
                  </a:solidFill>
                </a:rPr>
                <a:t>LEONARDO, TELESPAZIO, TAS-I, VITROCISET, e-GEOS, ENGINEERING, SANTER REPLY, TESMEC, SCAI group, ETT, MARINI IMPIANTI, etc... </a:t>
              </a:r>
            </a:p>
          </p:txBody>
        </p:sp>
      </p:grpSp>
      <p:grpSp>
        <p:nvGrpSpPr>
          <p:cNvPr id="51" name="Group 24">
            <a:extLst>
              <a:ext uri="{FF2B5EF4-FFF2-40B4-BE49-F238E27FC236}">
                <a16:creationId xmlns:a16="http://schemas.microsoft.com/office/drawing/2014/main" id="{E24F5462-0865-4747-BFDF-3B83A4F2C337}"/>
              </a:ext>
            </a:extLst>
          </p:cNvPr>
          <p:cNvGrpSpPr/>
          <p:nvPr/>
        </p:nvGrpSpPr>
        <p:grpSpPr>
          <a:xfrm>
            <a:off x="6460454" y="3283333"/>
            <a:ext cx="2592986" cy="1518008"/>
            <a:chOff x="-282767" y="2136867"/>
            <a:chExt cx="4346173" cy="2024011"/>
          </a:xfrm>
        </p:grpSpPr>
        <p:sp>
          <p:nvSpPr>
            <p:cNvPr id="52" name="TextBox 53">
              <a:extLst>
                <a:ext uri="{FF2B5EF4-FFF2-40B4-BE49-F238E27FC236}">
                  <a16:creationId xmlns:a16="http://schemas.microsoft.com/office/drawing/2014/main" id="{E911F14F-2BF2-48C4-A88C-2B18B1F2D770}"/>
                </a:ext>
              </a:extLst>
            </p:cNvPr>
            <p:cNvSpPr txBox="1"/>
            <p:nvPr/>
          </p:nvSpPr>
          <p:spPr>
            <a:xfrm>
              <a:off x="-282767" y="2136867"/>
              <a:ext cx="4346173" cy="430887"/>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500" b="1" noProof="1">
                  <a:solidFill>
                    <a:srgbClr val="3299FF"/>
                  </a:solidFill>
                </a:rPr>
                <a:t>56 SME Enterprises/Start-up</a:t>
              </a:r>
            </a:p>
          </p:txBody>
        </p:sp>
        <p:sp>
          <p:nvSpPr>
            <p:cNvPr id="53" name="TextBox 54">
              <a:extLst>
                <a:ext uri="{FF2B5EF4-FFF2-40B4-BE49-F238E27FC236}">
                  <a16:creationId xmlns:a16="http://schemas.microsoft.com/office/drawing/2014/main" id="{6FE48E41-013E-445F-979F-D9273E9C1A4F}"/>
                </a:ext>
              </a:extLst>
            </p:cNvPr>
            <p:cNvSpPr txBox="1"/>
            <p:nvPr/>
          </p:nvSpPr>
          <p:spPr>
            <a:xfrm>
              <a:off x="227062" y="2529662"/>
              <a:ext cx="3721003" cy="1631216"/>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noProof="1">
                  <a:solidFill>
                    <a:schemeClr val="tx1">
                      <a:lumMod val="65000"/>
                      <a:lumOff val="35000"/>
                    </a:schemeClr>
                  </a:solidFill>
                </a:rPr>
                <a:t>GEOCART, CREATEC, TECNOIN, PAGANO, PUBLISYS,TECNO PIEMONTE, FOS, GENEGIS-GI, HARPACEAS, TECNOSISTEM, AITEK, INNOVA, DIGIMAT, FAMAS SYSTEM, STRESS VALUE, etc... </a:t>
              </a:r>
            </a:p>
            <a:p>
              <a:pPr marL="214313" indent="-214313" algn="just">
                <a:buFont typeface="Arial" panose="020B0604020202020204" pitchFamily="34" charset="0"/>
                <a:buChar char="•"/>
              </a:pPr>
              <a:endParaRPr lang="en-US" sz="1050" noProof="1">
                <a:solidFill>
                  <a:schemeClr val="tx1">
                    <a:lumMod val="65000"/>
                    <a:lumOff val="35000"/>
                  </a:schemeClr>
                </a:solidFill>
              </a:endParaRPr>
            </a:p>
          </p:txBody>
        </p:sp>
      </p:grpSp>
      <p:sp>
        <p:nvSpPr>
          <p:cNvPr id="55" name="Segnaposto contenuto 3">
            <a:extLst>
              <a:ext uri="{FF2B5EF4-FFF2-40B4-BE49-F238E27FC236}">
                <a16:creationId xmlns:a16="http://schemas.microsoft.com/office/drawing/2014/main" id="{27794C7C-7FF3-4B0A-93B5-F8E5D5507977}"/>
              </a:ext>
            </a:extLst>
          </p:cNvPr>
          <p:cNvSpPr txBox="1">
            <a:spLocks/>
          </p:cNvSpPr>
          <p:nvPr/>
        </p:nvSpPr>
        <p:spPr bwMode="auto">
          <a:xfrm>
            <a:off x="3567457" y="3460194"/>
            <a:ext cx="2506175" cy="788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685800" rtl="0" eaLnBrk="1" latinLnBrk="0" hangingPunct="1">
              <a:lnSpc>
                <a:spcPct val="120000"/>
              </a:lnSpc>
              <a:spcBef>
                <a:spcPts val="750"/>
              </a:spcBef>
              <a:buFontTx/>
              <a:buNone/>
              <a:defRPr sz="1800" kern="1200">
                <a:solidFill>
                  <a:schemeClr val="accent5"/>
                </a:solidFill>
                <a:latin typeface="TIM Sans" panose="00000500000000000000" pitchFamily="50" charset="0"/>
                <a:ea typeface="+mn-ea"/>
                <a:cs typeface="+mn-cs"/>
              </a:defRPr>
            </a:lvl1pPr>
            <a:lvl2pPr marL="342900" indent="0" algn="l" defTabSz="685800" rtl="0" eaLnBrk="1" latinLnBrk="0" hangingPunct="1">
              <a:lnSpc>
                <a:spcPct val="120000"/>
              </a:lnSpc>
              <a:spcBef>
                <a:spcPts val="375"/>
              </a:spcBef>
              <a:buFontTx/>
              <a:buNone/>
              <a:defRPr sz="1600" kern="1200">
                <a:solidFill>
                  <a:schemeClr val="accent5"/>
                </a:solidFill>
                <a:latin typeface="TIM Sans" panose="00000500000000000000" pitchFamily="50" charset="0"/>
                <a:ea typeface="+mn-ea"/>
                <a:cs typeface="+mn-cs"/>
              </a:defRPr>
            </a:lvl2pPr>
            <a:lvl3pPr marL="685800" indent="0" algn="l" defTabSz="685800" rtl="0" eaLnBrk="1" latinLnBrk="0" hangingPunct="1">
              <a:lnSpc>
                <a:spcPct val="120000"/>
              </a:lnSpc>
              <a:spcBef>
                <a:spcPts val="375"/>
              </a:spcBef>
              <a:buFontTx/>
              <a:buNone/>
              <a:defRPr sz="1400" kern="1200">
                <a:solidFill>
                  <a:schemeClr val="accent5"/>
                </a:solidFill>
                <a:latin typeface="TIM Sans" panose="000005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accent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00000"/>
              </a:lnSpc>
              <a:spcBef>
                <a:spcPts val="0"/>
              </a:spcBef>
            </a:pPr>
            <a:r>
              <a:rPr lang="en-US" sz="1350" b="1" dirty="0">
                <a:solidFill>
                  <a:srgbClr val="C00000"/>
                </a:solidFill>
              </a:rPr>
              <a:t>MILLE</a:t>
            </a:r>
          </a:p>
          <a:p>
            <a:pPr algn="ctr">
              <a:lnSpc>
                <a:spcPct val="100000"/>
              </a:lnSpc>
              <a:spcBef>
                <a:spcPts val="0"/>
              </a:spcBef>
            </a:pPr>
            <a:r>
              <a:rPr lang="en-US" sz="1350" b="1" dirty="0">
                <a:solidFill>
                  <a:srgbClr val="C00000"/>
                </a:solidFill>
              </a:rPr>
              <a:t>INFRASTRUTTURE</a:t>
            </a:r>
          </a:p>
          <a:p>
            <a:pPr algn="ctr">
              <a:lnSpc>
                <a:spcPct val="100000"/>
              </a:lnSpc>
              <a:spcBef>
                <a:spcPts val="0"/>
              </a:spcBef>
            </a:pPr>
            <a:r>
              <a:rPr lang="en-US" sz="1350" dirty="0">
                <a:solidFill>
                  <a:srgbClr val="C00000"/>
                </a:solidFill>
              </a:rPr>
              <a:t>Enterprises Network</a:t>
            </a:r>
            <a:endParaRPr lang="it-IT" sz="1350" dirty="0">
              <a:solidFill>
                <a:srgbClr val="C00000"/>
              </a:solidFill>
            </a:endParaRPr>
          </a:p>
        </p:txBody>
      </p:sp>
      <p:sp>
        <p:nvSpPr>
          <p:cNvPr id="2" name="Ovale 1">
            <a:extLst>
              <a:ext uri="{FF2B5EF4-FFF2-40B4-BE49-F238E27FC236}">
                <a16:creationId xmlns:a16="http://schemas.microsoft.com/office/drawing/2014/main" id="{04FF2D64-DAC9-DA1D-B8E5-3B9E7CD3ABC2}"/>
              </a:ext>
            </a:extLst>
          </p:cNvPr>
          <p:cNvSpPr/>
          <p:nvPr/>
        </p:nvSpPr>
        <p:spPr>
          <a:xfrm rot="21087673">
            <a:off x="160261" y="1900846"/>
            <a:ext cx="3747155" cy="1311337"/>
          </a:xfrm>
          <a:prstGeom prst="ellipse">
            <a:avLst/>
          </a:prstGeom>
          <a:noFill/>
          <a:ln w="28575">
            <a:solidFill>
              <a:srgbClr val="2CB5EC"/>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54" name="Titolo 2">
            <a:extLst>
              <a:ext uri="{FF2B5EF4-FFF2-40B4-BE49-F238E27FC236}">
                <a16:creationId xmlns:a16="http://schemas.microsoft.com/office/drawing/2014/main" id="{F6C00B37-0C1A-A04D-6B9A-6AD6D851B465}"/>
              </a:ext>
            </a:extLst>
          </p:cNvPr>
          <p:cNvSpPr txBox="1">
            <a:spLocks/>
          </p:cNvSpPr>
          <p:nvPr/>
        </p:nvSpPr>
        <p:spPr bwMode="auto">
          <a:xfrm>
            <a:off x="1818668" y="1748525"/>
            <a:ext cx="1416512" cy="266700"/>
          </a:xfrm>
          <a:prstGeom prst="rect">
            <a:avLst/>
          </a:prstGeom>
          <a:solidFill>
            <a:srgbClr val="2CB5EC"/>
          </a:solidFill>
          <a:ln>
            <a:noFill/>
          </a:ln>
        </p:spPr>
        <p:txBody>
          <a:bodyPr vert="horz" wrap="square" lIns="0" tIns="0" rIns="0" bIns="0" numCol="1" anchor="t" anchorCtr="0" compatLnSpc="1">
            <a:prstTxWarp prst="textNoShape">
              <a:avLst/>
            </a:prstTxWarp>
          </a:bodyPr>
          <a:lstStyle>
            <a:lvl1pPr algn="l" defTabSz="685800" rtl="0" eaLnBrk="1" latinLnBrk="0" hangingPunct="1">
              <a:lnSpc>
                <a:spcPct val="90000"/>
              </a:lnSpc>
              <a:spcBef>
                <a:spcPct val="0"/>
              </a:spcBef>
              <a:buNone/>
              <a:defRPr sz="2200" b="0" kern="1200">
                <a:solidFill>
                  <a:srgbClr val="C00000"/>
                </a:solidFill>
                <a:latin typeface="TIM Sans Medium" panose="02020503040602060503" pitchFamily="18" charset="0"/>
                <a:ea typeface="+mj-ea"/>
                <a:cs typeface="+mj-cs"/>
              </a:defRPr>
            </a:lvl1pPr>
          </a:lstStyle>
          <a:p>
            <a:pPr algn="ctr"/>
            <a:r>
              <a:rPr lang="it-IT" sz="1650" dirty="0">
                <a:solidFill>
                  <a:schemeClr val="bg1"/>
                </a:solidFill>
              </a:rPr>
              <a:t>Promoters !!!</a:t>
            </a:r>
          </a:p>
        </p:txBody>
      </p:sp>
      <p:pic>
        <p:nvPicPr>
          <p:cNvPr id="57" name="Immagine 56" descr="Immagine che contiene testo&#10;&#10;Descrizione generata automaticamente">
            <a:extLst>
              <a:ext uri="{FF2B5EF4-FFF2-40B4-BE49-F238E27FC236}">
                <a16:creationId xmlns:a16="http://schemas.microsoft.com/office/drawing/2014/main" id="{33B1027B-695A-4735-5C47-A7CC48C77F8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291874" y="1129808"/>
            <a:ext cx="1472713" cy="210611"/>
          </a:xfrm>
          <a:prstGeom prst="rect">
            <a:avLst/>
          </a:prstGeom>
        </p:spPr>
      </p:pic>
    </p:spTree>
    <p:extLst>
      <p:ext uri="{BB962C8B-B14F-4D97-AF65-F5344CB8AC3E}">
        <p14:creationId xmlns:p14="http://schemas.microsoft.com/office/powerpoint/2010/main" val="42302235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242710" y="4906622"/>
            <a:ext cx="8658578" cy="754626"/>
          </a:xfrm>
          <a:ln w="12700">
            <a:noFill/>
          </a:ln>
        </p:spPr>
        <p:txBody>
          <a:bodyPr>
            <a:normAutofit/>
          </a:bodyPr>
          <a:lstStyle/>
          <a:p>
            <a:r>
              <a:rPr lang="en-US" sz="2700" spc="300" dirty="0">
                <a:ln w="3175" cmpd="sng">
                  <a:solidFill>
                    <a:schemeClr val="bg1">
                      <a:lumMod val="75000"/>
                    </a:schemeClr>
                  </a:solidFill>
                  <a:prstDash val="solid"/>
                </a:ln>
                <a:solidFill>
                  <a:schemeClr val="tx2">
                    <a:lumMod val="75000"/>
                  </a:schemeClr>
                </a:solidFill>
                <a:effectLst>
                  <a:outerShdw blurRad="63500" dist="38100" dir="3600000" algn="tl" rotWithShape="0">
                    <a:srgbClr val="364258">
                      <a:alpha val="70000"/>
                    </a:srgbClr>
                  </a:outerShdw>
                </a:effectLst>
                <a:latin typeface="Eurostile" pitchFamily="34" charset="0"/>
              </a:rPr>
              <a:t>THANK YOU FOR YOUR ATTENTION</a:t>
            </a:r>
            <a:endParaRPr lang="it-IT" sz="2700" spc="300" dirty="0">
              <a:ln w="3175" cmpd="sng">
                <a:solidFill>
                  <a:schemeClr val="bg1">
                    <a:lumMod val="75000"/>
                  </a:schemeClr>
                </a:solidFill>
                <a:prstDash val="solid"/>
              </a:ln>
              <a:solidFill>
                <a:schemeClr val="tx2">
                  <a:lumMod val="75000"/>
                </a:schemeClr>
              </a:solidFill>
              <a:effectLst>
                <a:outerShdw blurRad="63500" dist="38100" dir="3600000" algn="tl" rotWithShape="0">
                  <a:srgbClr val="364258">
                    <a:alpha val="70000"/>
                  </a:srgbClr>
                </a:outerShdw>
              </a:effectLst>
              <a:latin typeface="Eurostile" pitchFamily="34" charset="0"/>
            </a:endParaRPr>
          </a:p>
        </p:txBody>
      </p:sp>
      <p:pic>
        <p:nvPicPr>
          <p:cNvPr id="7" name="Immagine 6" descr="Terra_satellite.jpg"/>
          <p:cNvPicPr>
            <a:picLocks noChangeAspect="1"/>
          </p:cNvPicPr>
          <p:nvPr/>
        </p:nvPicPr>
        <p:blipFill>
          <a:blip r:embed="rId2" cstate="screen"/>
          <a:srcRect/>
          <a:stretch>
            <a:fillRect/>
          </a:stretch>
        </p:blipFill>
        <p:spPr>
          <a:xfrm>
            <a:off x="0" y="0"/>
            <a:ext cx="9143999" cy="2731911"/>
          </a:xfrm>
          <a:prstGeom prst="rect">
            <a:avLst/>
          </a:prstGeom>
          <a:ln>
            <a:noFill/>
          </a:ln>
          <a:effectLst>
            <a:outerShdw blurRad="292100" dist="139700" dir="2700000" algn="tl" rotWithShape="0">
              <a:srgbClr val="333333">
                <a:alpha val="65000"/>
              </a:srgbClr>
            </a:outerShdw>
          </a:effectLst>
        </p:spPr>
      </p:pic>
      <p:pic>
        <p:nvPicPr>
          <p:cNvPr id="13313" name="Picture 1" descr="TeRN_quadri_bleu_1"/>
          <p:cNvPicPr>
            <a:picLocks noChangeAspect="1" noChangeArrowheads="1"/>
          </p:cNvPicPr>
          <p:nvPr/>
        </p:nvPicPr>
        <p:blipFill>
          <a:blip r:embed="rId3" cstate="screen"/>
          <a:srcRect/>
          <a:stretch>
            <a:fillRect/>
          </a:stretch>
        </p:blipFill>
        <p:spPr bwMode="auto">
          <a:xfrm>
            <a:off x="1145120" y="1959297"/>
            <a:ext cx="2343150" cy="22193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12294284"/>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750"/>
                                  </p:stCondLst>
                                  <p:childTnLst>
                                    <p:set>
                                      <p:cBhvr>
                                        <p:cTn id="6" dur="1" fill="hold">
                                          <p:stCondLst>
                                            <p:cond delay="0"/>
                                          </p:stCondLst>
                                        </p:cTn>
                                        <p:tgtEl>
                                          <p:spTgt spid="13313"/>
                                        </p:tgtEl>
                                        <p:attrNameLst>
                                          <p:attrName>style.visibility</p:attrName>
                                        </p:attrNameLst>
                                      </p:cBhvr>
                                      <p:to>
                                        <p:strVal val="visible"/>
                                      </p:to>
                                    </p:set>
                                    <p:animEffect transition="in" filter="fade">
                                      <p:cBhvr>
                                        <p:cTn id="7" dur="1000"/>
                                        <p:tgtEl>
                                          <p:spTgt spid="13313"/>
                                        </p:tgtEl>
                                      </p:cBhvr>
                                    </p:animEffect>
                                  </p:childTnLst>
                                </p:cTn>
                              </p:par>
                            </p:childTnLst>
                          </p:cTn>
                        </p:par>
                        <p:par>
                          <p:cTn id="8" fill="hold">
                            <p:stCondLst>
                              <p:cond delay="1750"/>
                            </p:stCondLst>
                            <p:childTnLst>
                              <p:par>
                                <p:cTn id="9" presetID="3" presetClass="entr" presetSubtype="1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linds(horizontal)">
                                      <p:cBhvr>
                                        <p:cTn id="11"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BBFA909E-9318-440A-A53E-3B099A10C990}"/>
              </a:ext>
            </a:extLst>
          </p:cNvPr>
          <p:cNvSpPr>
            <a:spLocks noGrp="1"/>
          </p:cNvSpPr>
          <p:nvPr>
            <p:ph type="title"/>
          </p:nvPr>
        </p:nvSpPr>
        <p:spPr>
          <a:xfrm>
            <a:off x="-108520" y="5321944"/>
            <a:ext cx="9577065" cy="771352"/>
          </a:xfrm>
        </p:spPr>
        <p:txBody>
          <a:bodyPr/>
          <a:lstStyle/>
          <a:p>
            <a:r>
              <a:rPr lang="it-IT" sz="2800" dirty="0" err="1">
                <a:solidFill>
                  <a:schemeClr val="accent1">
                    <a:lumMod val="75000"/>
                  </a:schemeClr>
                </a:solidFill>
              </a:rPr>
              <a:t>TeRN</a:t>
            </a:r>
            <a:r>
              <a:rPr lang="it-IT" sz="2800" dirty="0">
                <a:solidFill>
                  <a:schemeClr val="accent1">
                    <a:lumMod val="75000"/>
                  </a:schemeClr>
                </a:solidFill>
              </a:rPr>
              <a:t> and </a:t>
            </a:r>
            <a:r>
              <a:rPr lang="it-IT" sz="2800" dirty="0" err="1">
                <a:solidFill>
                  <a:schemeClr val="accent1">
                    <a:lumMod val="75000"/>
                  </a:schemeClr>
                </a:solidFill>
              </a:rPr>
              <a:t>evolution</a:t>
            </a:r>
            <a:r>
              <a:rPr lang="it-IT" sz="2800" dirty="0">
                <a:solidFill>
                  <a:schemeClr val="accent1">
                    <a:lumMod val="75000"/>
                  </a:schemeClr>
                </a:solidFill>
              </a:rPr>
              <a:t> of Basilicata </a:t>
            </a:r>
            <a:r>
              <a:rPr lang="it-IT" sz="2800" dirty="0" err="1">
                <a:solidFill>
                  <a:schemeClr val="accent1">
                    <a:lumMod val="75000"/>
                  </a:schemeClr>
                </a:solidFill>
              </a:rPr>
              <a:t>Aerospace</a:t>
            </a:r>
            <a:r>
              <a:rPr lang="it-IT" sz="2800" dirty="0">
                <a:solidFill>
                  <a:schemeClr val="accent1">
                    <a:lumMod val="75000"/>
                  </a:schemeClr>
                </a:solidFill>
              </a:rPr>
              <a:t> Sector</a:t>
            </a:r>
            <a:br>
              <a:rPr lang="it-IT" sz="2800" dirty="0">
                <a:solidFill>
                  <a:schemeClr val="accent1">
                    <a:lumMod val="75000"/>
                  </a:schemeClr>
                </a:solidFill>
              </a:rPr>
            </a:br>
            <a:endParaRPr lang="it-IT" sz="1600" dirty="0">
              <a:solidFill>
                <a:schemeClr val="accent1">
                  <a:lumMod val="75000"/>
                </a:schemeClr>
              </a:solidFill>
            </a:endParaRPr>
          </a:p>
        </p:txBody>
      </p:sp>
      <p:pic>
        <p:nvPicPr>
          <p:cNvPr id="2" name="Picture 2">
            <a:extLst>
              <a:ext uri="{FF2B5EF4-FFF2-40B4-BE49-F238E27FC236}">
                <a16:creationId xmlns:a16="http://schemas.microsoft.com/office/drawing/2014/main" id="{70042713-3B7A-C73D-2A74-5D6CFE21022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96957" y="2176582"/>
            <a:ext cx="1189106" cy="1179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4">
            <a:extLst>
              <a:ext uri="{FF2B5EF4-FFF2-40B4-BE49-F238E27FC236}">
                <a16:creationId xmlns:a16="http://schemas.microsoft.com/office/drawing/2014/main" id="{4EB66860-E33B-EFBE-133E-F1E931ADE343}"/>
              </a:ext>
            </a:extLst>
          </p:cNvPr>
          <p:cNvSpPr/>
          <p:nvPr/>
        </p:nvSpPr>
        <p:spPr>
          <a:xfrm>
            <a:off x="4456611" y="3203746"/>
            <a:ext cx="2491653" cy="14550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b="1" dirty="0">
                <a:solidFill>
                  <a:srgbClr val="FC7220"/>
                </a:solidFill>
                <a:latin typeface="Arial" panose="020B0604020202020204" pitchFamily="34" charset="0"/>
                <a:cs typeface="Arial" panose="020B0604020202020204" pitchFamily="34" charset="0"/>
              </a:rPr>
              <a:t>200 M€</a:t>
            </a:r>
          </a:p>
          <a:p>
            <a:pPr algn="ctr"/>
            <a:r>
              <a:rPr lang="it-IT" sz="1600" dirty="0">
                <a:solidFill>
                  <a:srgbClr val="404040"/>
                </a:solidFill>
                <a:latin typeface="Arial" panose="020B0604020202020204" pitchFamily="34" charset="0"/>
                <a:cs typeface="Arial" panose="020B0604020202020204" pitchFamily="34" charset="0"/>
              </a:rPr>
              <a:t>Turnover</a:t>
            </a:r>
            <a:endParaRPr lang="en-US" sz="1600" dirty="0">
              <a:solidFill>
                <a:srgbClr val="404040"/>
              </a:solidFill>
              <a:latin typeface="Arial" panose="020B0604020202020204" pitchFamily="34" charset="0"/>
              <a:cs typeface="Arial" panose="020B0604020202020204" pitchFamily="34" charset="0"/>
            </a:endParaRPr>
          </a:p>
        </p:txBody>
      </p:sp>
      <p:pic>
        <p:nvPicPr>
          <p:cNvPr id="11" name="Picture 4">
            <a:extLst>
              <a:ext uri="{FF2B5EF4-FFF2-40B4-BE49-F238E27FC236}">
                <a16:creationId xmlns:a16="http://schemas.microsoft.com/office/drawing/2014/main" id="{30855B23-6188-7028-E31B-E19B342B6F6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3452" y="2143286"/>
            <a:ext cx="755036" cy="1051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Gruppo 15">
            <a:extLst>
              <a:ext uri="{FF2B5EF4-FFF2-40B4-BE49-F238E27FC236}">
                <a16:creationId xmlns:a16="http://schemas.microsoft.com/office/drawing/2014/main" id="{7FBC8972-AED9-AB8D-D63F-285CD334F472}"/>
              </a:ext>
            </a:extLst>
          </p:cNvPr>
          <p:cNvGrpSpPr/>
          <p:nvPr/>
        </p:nvGrpSpPr>
        <p:grpSpPr>
          <a:xfrm>
            <a:off x="5148031" y="2462773"/>
            <a:ext cx="1464489" cy="797047"/>
            <a:chOff x="3962818" y="2868520"/>
            <a:chExt cx="1464489" cy="797047"/>
          </a:xfrm>
        </p:grpSpPr>
        <p:pic>
          <p:nvPicPr>
            <p:cNvPr id="12" name="Picture 5">
              <a:extLst>
                <a:ext uri="{FF2B5EF4-FFF2-40B4-BE49-F238E27FC236}">
                  <a16:creationId xmlns:a16="http://schemas.microsoft.com/office/drawing/2014/main" id="{3D59E2AB-EE6C-CE64-20E2-473DAAF0A79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2818" y="2868520"/>
              <a:ext cx="1034386" cy="609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a:extLst>
                <a:ext uri="{FF2B5EF4-FFF2-40B4-BE49-F238E27FC236}">
                  <a16:creationId xmlns:a16="http://schemas.microsoft.com/office/drawing/2014/main" id="{DFE6A679-0595-F451-760A-017F5F0BC78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92921" y="3056022"/>
              <a:ext cx="1034386" cy="609545"/>
            </a:xfrm>
            <a:prstGeom prst="rect">
              <a:avLst/>
            </a:prstGeom>
            <a:solidFill>
              <a:schemeClr val="bg1"/>
            </a:solidFill>
            <a:ln>
              <a:noFill/>
            </a:ln>
            <a:effectLst/>
          </p:spPr>
        </p:pic>
      </p:grpSp>
      <p:pic>
        <p:nvPicPr>
          <p:cNvPr id="19460" name="Picture 4" descr="SVG, Vettoriale - Design Del Logo Dell'azienda Industriale Con L'utilizzo  Del Modello Vettoriale Dell'icona Dell'ingranaggio. Image 124862899">
            <a:extLst>
              <a:ext uri="{FF2B5EF4-FFF2-40B4-BE49-F238E27FC236}">
                <a16:creationId xmlns:a16="http://schemas.microsoft.com/office/drawing/2014/main" id="{AE03B94F-1308-F380-FAD2-8E42D8FE1B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753" y="1628800"/>
            <a:ext cx="2033543" cy="2033543"/>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4">
            <a:extLst>
              <a:ext uri="{FF2B5EF4-FFF2-40B4-BE49-F238E27FC236}">
                <a16:creationId xmlns:a16="http://schemas.microsoft.com/office/drawing/2014/main" id="{5FE49795-7314-C852-81D8-78654B858275}"/>
              </a:ext>
            </a:extLst>
          </p:cNvPr>
          <p:cNvSpPr/>
          <p:nvPr/>
        </p:nvSpPr>
        <p:spPr>
          <a:xfrm>
            <a:off x="2325972" y="3203746"/>
            <a:ext cx="2491653" cy="14550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b="1" dirty="0">
                <a:solidFill>
                  <a:srgbClr val="FC7220"/>
                </a:solidFill>
                <a:latin typeface="Arial" panose="020B0604020202020204" pitchFamily="34" charset="0"/>
                <a:cs typeface="Arial" panose="020B0604020202020204" pitchFamily="34" charset="0"/>
              </a:rPr>
              <a:t>900</a:t>
            </a:r>
          </a:p>
          <a:p>
            <a:pPr algn="ctr"/>
            <a:r>
              <a:rPr lang="it-IT" sz="1600" dirty="0" err="1">
                <a:solidFill>
                  <a:srgbClr val="404040"/>
                </a:solidFill>
                <a:latin typeface="Arial" panose="020B0604020202020204" pitchFamily="34" charset="0"/>
                <a:cs typeface="Arial" panose="020B0604020202020204" pitchFamily="34" charset="0"/>
              </a:rPr>
              <a:t>Employees</a:t>
            </a:r>
            <a:endParaRPr lang="en-US" sz="1600" dirty="0">
              <a:solidFill>
                <a:srgbClr val="404040"/>
              </a:solidFill>
              <a:latin typeface="Arial" panose="020B0604020202020204" pitchFamily="34" charset="0"/>
              <a:cs typeface="Arial" panose="020B0604020202020204" pitchFamily="34" charset="0"/>
            </a:endParaRPr>
          </a:p>
        </p:txBody>
      </p:sp>
      <p:sp>
        <p:nvSpPr>
          <p:cNvPr id="15" name="Rectangle 4">
            <a:extLst>
              <a:ext uri="{FF2B5EF4-FFF2-40B4-BE49-F238E27FC236}">
                <a16:creationId xmlns:a16="http://schemas.microsoft.com/office/drawing/2014/main" id="{144393B5-A767-D86C-8F99-C1169D0B94C3}"/>
              </a:ext>
            </a:extLst>
          </p:cNvPr>
          <p:cNvSpPr/>
          <p:nvPr/>
        </p:nvSpPr>
        <p:spPr>
          <a:xfrm>
            <a:off x="-265807" y="3203746"/>
            <a:ext cx="2491653" cy="14550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b="1" dirty="0">
                <a:solidFill>
                  <a:srgbClr val="FC7220"/>
                </a:solidFill>
                <a:latin typeface="Arial" panose="020B0604020202020204" pitchFamily="34" charset="0"/>
                <a:cs typeface="Arial" panose="020B0604020202020204" pitchFamily="34" charset="0"/>
              </a:rPr>
              <a:t>40</a:t>
            </a:r>
          </a:p>
          <a:p>
            <a:pPr algn="ctr"/>
            <a:r>
              <a:rPr lang="it-IT" sz="1600" dirty="0">
                <a:solidFill>
                  <a:srgbClr val="404040"/>
                </a:solidFill>
                <a:latin typeface="Arial" panose="020B0604020202020204" pitchFamily="34" charset="0"/>
                <a:cs typeface="Arial" panose="020B0604020202020204" pitchFamily="34" charset="0"/>
              </a:rPr>
              <a:t>Enterprises</a:t>
            </a:r>
            <a:endParaRPr lang="en-US" sz="1600" dirty="0">
              <a:solidFill>
                <a:srgbClr val="404040"/>
              </a:solidFill>
              <a:latin typeface="Arial" panose="020B0604020202020204" pitchFamily="34" charset="0"/>
              <a:cs typeface="Arial" panose="020B0604020202020204" pitchFamily="34" charset="0"/>
            </a:endParaRPr>
          </a:p>
        </p:txBody>
      </p:sp>
      <p:sp>
        <p:nvSpPr>
          <p:cNvPr id="17" name="Rectangle 4">
            <a:extLst>
              <a:ext uri="{FF2B5EF4-FFF2-40B4-BE49-F238E27FC236}">
                <a16:creationId xmlns:a16="http://schemas.microsoft.com/office/drawing/2014/main" id="{06097C79-8BA8-527E-66EC-8777B15B0CB3}"/>
              </a:ext>
            </a:extLst>
          </p:cNvPr>
          <p:cNvSpPr/>
          <p:nvPr/>
        </p:nvSpPr>
        <p:spPr>
          <a:xfrm>
            <a:off x="6865065" y="3203746"/>
            <a:ext cx="2491653" cy="14550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b="1" dirty="0">
                <a:solidFill>
                  <a:srgbClr val="FC7220"/>
                </a:solidFill>
                <a:latin typeface="Arial" panose="020B0604020202020204" pitchFamily="34" charset="0"/>
                <a:cs typeface="Arial" panose="020B0604020202020204" pitchFamily="34" charset="0"/>
              </a:rPr>
              <a:t>100 M€</a:t>
            </a:r>
          </a:p>
          <a:p>
            <a:pPr algn="ctr"/>
            <a:r>
              <a:rPr lang="it-IT" sz="1600" dirty="0">
                <a:solidFill>
                  <a:srgbClr val="404040"/>
                </a:solidFill>
                <a:latin typeface="Arial" panose="020B0604020202020204" pitchFamily="34" charset="0"/>
                <a:cs typeface="Arial" panose="020B0604020202020204" pitchFamily="34" charset="0"/>
              </a:rPr>
              <a:t>Projects </a:t>
            </a:r>
            <a:r>
              <a:rPr lang="it-IT" sz="1600" dirty="0" err="1">
                <a:solidFill>
                  <a:srgbClr val="404040"/>
                </a:solidFill>
                <a:latin typeface="Arial" panose="020B0604020202020204" pitchFamily="34" charset="0"/>
                <a:cs typeface="Arial" panose="020B0604020202020204" pitchFamily="34" charset="0"/>
              </a:rPr>
              <a:t>Amounts</a:t>
            </a:r>
            <a:endParaRPr lang="en-US" sz="1600" dirty="0">
              <a:solidFill>
                <a:srgbClr val="404040"/>
              </a:solidFill>
              <a:latin typeface="Arial" panose="020B0604020202020204" pitchFamily="34" charset="0"/>
              <a:cs typeface="Arial" panose="020B0604020202020204" pitchFamily="34" charset="0"/>
            </a:endParaRPr>
          </a:p>
        </p:txBody>
      </p:sp>
      <p:sp>
        <p:nvSpPr>
          <p:cNvPr id="20" name="CasellaDiTesto 19">
            <a:extLst>
              <a:ext uri="{FF2B5EF4-FFF2-40B4-BE49-F238E27FC236}">
                <a16:creationId xmlns:a16="http://schemas.microsoft.com/office/drawing/2014/main" id="{C08BC009-BB0F-87B7-8552-4E7E0F2186F2}"/>
              </a:ext>
            </a:extLst>
          </p:cNvPr>
          <p:cNvSpPr txBox="1"/>
          <p:nvPr/>
        </p:nvSpPr>
        <p:spPr>
          <a:xfrm>
            <a:off x="5188268" y="21892"/>
            <a:ext cx="4712324" cy="954107"/>
          </a:xfrm>
          <a:prstGeom prst="rect">
            <a:avLst/>
          </a:prstGeom>
          <a:noFill/>
        </p:spPr>
        <p:txBody>
          <a:bodyPr wrap="square">
            <a:spAutoFit/>
          </a:bodyPr>
          <a:lstStyle/>
          <a:p>
            <a:r>
              <a:rPr lang="it-IT" altLang="it-IT" sz="2800" b="1" dirty="0">
                <a:solidFill>
                  <a:schemeClr val="bg1"/>
                </a:solidFill>
                <a:latin typeface="Eurostile"/>
                <a:ea typeface="+mn-ea"/>
                <a:cs typeface="+mn-cs"/>
              </a:rPr>
              <a:t>Basilicata </a:t>
            </a:r>
            <a:r>
              <a:rPr lang="it-IT" altLang="it-IT" sz="2800" b="1" dirty="0" err="1">
                <a:solidFill>
                  <a:schemeClr val="bg1"/>
                </a:solidFill>
                <a:latin typeface="Eurostile"/>
                <a:ea typeface="+mn-ea"/>
                <a:cs typeface="+mn-cs"/>
              </a:rPr>
              <a:t>Aerospace</a:t>
            </a:r>
            <a:r>
              <a:rPr lang="it-IT" altLang="it-IT" sz="2800" b="1" dirty="0">
                <a:solidFill>
                  <a:schemeClr val="bg1"/>
                </a:solidFill>
                <a:latin typeface="Eurostile"/>
                <a:ea typeface="+mn-ea"/>
                <a:cs typeface="+mn-cs"/>
              </a:rPr>
              <a:t> Sector in a </a:t>
            </a:r>
            <a:r>
              <a:rPr lang="it-IT" altLang="it-IT" sz="2800" b="1" dirty="0" err="1">
                <a:solidFill>
                  <a:schemeClr val="bg1"/>
                </a:solidFill>
                <a:latin typeface="Eurostile"/>
                <a:ea typeface="+mn-ea"/>
                <a:cs typeface="+mn-cs"/>
              </a:rPr>
              <a:t>nutshell</a:t>
            </a:r>
            <a:endParaRPr lang="it-IT" sz="2800" dirty="0">
              <a:solidFill>
                <a:schemeClr val="bg1"/>
              </a:solidFill>
            </a:endParaRPr>
          </a:p>
        </p:txBody>
      </p:sp>
    </p:spTree>
    <p:extLst>
      <p:ext uri="{BB962C8B-B14F-4D97-AF65-F5344CB8AC3E}">
        <p14:creationId xmlns:p14="http://schemas.microsoft.com/office/powerpoint/2010/main" val="14856093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8117D90D-E800-1383-0EA0-40BD966B3130}"/>
              </a:ext>
            </a:extLst>
          </p:cNvPr>
          <p:cNvSpPr>
            <a:spLocks noGrp="1"/>
          </p:cNvSpPr>
          <p:nvPr>
            <p:ph type="title"/>
          </p:nvPr>
        </p:nvSpPr>
        <p:spPr/>
        <p:txBody>
          <a:bodyPr>
            <a:normAutofit/>
          </a:bodyPr>
          <a:lstStyle/>
          <a:p>
            <a:r>
              <a:rPr lang="it-IT" altLang="it-IT" dirty="0" err="1"/>
              <a:t>TeRN</a:t>
            </a:r>
            <a:r>
              <a:rPr lang="it-IT" altLang="it-IT" dirty="0"/>
              <a:t> in a </a:t>
            </a:r>
            <a:r>
              <a:rPr lang="it-IT" altLang="it-IT" dirty="0" err="1"/>
              <a:t>nutshell</a:t>
            </a:r>
            <a:endParaRPr lang="it-IT" dirty="0"/>
          </a:p>
        </p:txBody>
      </p:sp>
      <p:pic>
        <p:nvPicPr>
          <p:cNvPr id="15" name="Immagine 14" descr="mezzi mobili copia.jpg">
            <a:extLst>
              <a:ext uri="{FF2B5EF4-FFF2-40B4-BE49-F238E27FC236}">
                <a16:creationId xmlns:a16="http://schemas.microsoft.com/office/drawing/2014/main" id="{1F11A203-D989-8858-8A38-A6F6806E885D}"/>
              </a:ext>
            </a:extLst>
          </p:cNvPr>
          <p:cNvPicPr>
            <a:picLocks noChangeAspect="1"/>
          </p:cNvPicPr>
          <p:nvPr/>
        </p:nvPicPr>
        <p:blipFill rotWithShape="1">
          <a:blip r:embed="rId2"/>
          <a:srcRect t="14"/>
          <a:stretch/>
        </p:blipFill>
        <p:spPr>
          <a:xfrm>
            <a:off x="5085204" y="4257066"/>
            <a:ext cx="2697416" cy="1620206"/>
          </a:xfrm>
          <a:prstGeom prst="rect">
            <a:avLst/>
          </a:prstGeom>
          <a:ln>
            <a:noFill/>
          </a:ln>
          <a:effectLst>
            <a:softEdge rad="112500"/>
          </a:effectLst>
        </p:spPr>
      </p:pic>
      <p:pic>
        <p:nvPicPr>
          <p:cNvPr id="16" name="Picture 11" descr="C:\Documents and Settings\nicola\Documenti\materiale_IMAA\quotidiano\imaagini_CNR\imaagini CNR\1_def.jpg">
            <a:extLst>
              <a:ext uri="{FF2B5EF4-FFF2-40B4-BE49-F238E27FC236}">
                <a16:creationId xmlns:a16="http://schemas.microsoft.com/office/drawing/2014/main" id="{284EF826-D37D-1D6A-68CF-A9DECEEBF696}"/>
              </a:ext>
            </a:extLst>
          </p:cNvPr>
          <p:cNvPicPr>
            <a:picLocks noChangeAspect="1" noChangeArrowheads="1"/>
          </p:cNvPicPr>
          <p:nvPr/>
        </p:nvPicPr>
        <p:blipFill>
          <a:blip r:embed="rId3" cstate="screen"/>
          <a:srcRect/>
          <a:stretch>
            <a:fillRect/>
          </a:stretch>
        </p:blipFill>
        <p:spPr bwMode="auto">
          <a:xfrm>
            <a:off x="5008536" y="1956570"/>
            <a:ext cx="2898052" cy="1939487"/>
          </a:xfrm>
          <a:prstGeom prst="rect">
            <a:avLst/>
          </a:prstGeom>
          <a:ln>
            <a:noFill/>
          </a:ln>
          <a:effectLst>
            <a:softEdge rad="112500"/>
          </a:effectLst>
        </p:spPr>
      </p:pic>
      <p:pic>
        <p:nvPicPr>
          <p:cNvPr id="18" name="Immagine 17">
            <a:extLst>
              <a:ext uri="{FF2B5EF4-FFF2-40B4-BE49-F238E27FC236}">
                <a16:creationId xmlns:a16="http://schemas.microsoft.com/office/drawing/2014/main" id="{ED9369E5-8135-D1BA-8FCB-A08E56FCD8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046" y="2033699"/>
            <a:ext cx="3252755" cy="1900441"/>
          </a:xfrm>
          <a:prstGeom prst="rect">
            <a:avLst/>
          </a:prstGeom>
          <a:ln>
            <a:noFill/>
          </a:ln>
          <a:effectLst>
            <a:softEdge rad="112500"/>
          </a:effectLst>
        </p:spPr>
      </p:pic>
      <p:grpSp>
        <p:nvGrpSpPr>
          <p:cNvPr id="4" name="Gruppo 3">
            <a:extLst>
              <a:ext uri="{FF2B5EF4-FFF2-40B4-BE49-F238E27FC236}">
                <a16:creationId xmlns:a16="http://schemas.microsoft.com/office/drawing/2014/main" id="{8183D6EF-FEF0-4865-F43C-EA4FAD04AACC}"/>
              </a:ext>
            </a:extLst>
          </p:cNvPr>
          <p:cNvGrpSpPr/>
          <p:nvPr/>
        </p:nvGrpSpPr>
        <p:grpSpPr>
          <a:xfrm>
            <a:off x="671211" y="4215110"/>
            <a:ext cx="3129590" cy="1590154"/>
            <a:chOff x="558233" y="4207731"/>
            <a:chExt cx="4172786" cy="2120205"/>
          </a:xfrm>
        </p:grpSpPr>
        <p:pic>
          <p:nvPicPr>
            <p:cNvPr id="19" name="Picture 9" descr="C:\Documents and Settings\nicola\Documenti\materiale_IMAA\quotidiano\imaagini_CNR\imaagini CNR\imaagini_CNR\lab_interferometria e radiometria.jpg">
              <a:extLst>
                <a:ext uri="{FF2B5EF4-FFF2-40B4-BE49-F238E27FC236}">
                  <a16:creationId xmlns:a16="http://schemas.microsoft.com/office/drawing/2014/main" id="{510E2AB7-93ED-9A38-B9EF-3F7027A12AD4}"/>
                </a:ext>
              </a:extLst>
            </p:cNvPr>
            <p:cNvPicPr>
              <a:picLocks noChangeAspect="1" noChangeArrowheads="1"/>
            </p:cNvPicPr>
            <p:nvPr/>
          </p:nvPicPr>
          <p:blipFill>
            <a:blip r:embed="rId5" cstate="screen"/>
            <a:srcRect/>
            <a:stretch>
              <a:fillRect/>
            </a:stretch>
          </p:blipFill>
          <p:spPr bwMode="auto">
            <a:xfrm>
              <a:off x="1412593" y="4763868"/>
              <a:ext cx="2393402" cy="1564068"/>
            </a:xfrm>
            <a:prstGeom prst="rect">
              <a:avLst/>
            </a:prstGeom>
            <a:ln>
              <a:noFill/>
            </a:ln>
            <a:effectLst>
              <a:softEdge rad="0"/>
            </a:effectLst>
          </p:spPr>
        </p:pic>
        <p:pic>
          <p:nvPicPr>
            <p:cNvPr id="20" name="Picture 2" descr="BSRN1">
              <a:extLst>
                <a:ext uri="{FF2B5EF4-FFF2-40B4-BE49-F238E27FC236}">
                  <a16:creationId xmlns:a16="http://schemas.microsoft.com/office/drawing/2014/main" id="{C58103EB-BEFA-C8DE-1AE8-E631AFA645B6}"/>
                </a:ext>
              </a:extLst>
            </p:cNvPr>
            <p:cNvPicPr>
              <a:picLocks noChangeAspect="1" noChangeArrowheads="1"/>
            </p:cNvPicPr>
            <p:nvPr/>
          </p:nvPicPr>
          <p:blipFill>
            <a:blip r:embed="rId6" cstate="screen"/>
            <a:srcRect/>
            <a:stretch>
              <a:fillRect/>
            </a:stretch>
          </p:blipFill>
          <p:spPr bwMode="auto">
            <a:xfrm>
              <a:off x="558233" y="5285662"/>
              <a:ext cx="763728" cy="1042274"/>
            </a:xfrm>
            <a:prstGeom prst="rect">
              <a:avLst/>
            </a:prstGeom>
            <a:ln>
              <a:noFill/>
            </a:ln>
            <a:effectLst>
              <a:softEdge rad="0"/>
            </a:effectLst>
          </p:spPr>
        </p:pic>
        <p:pic>
          <p:nvPicPr>
            <p:cNvPr id="21" name="Picture 3" descr="Pallone">
              <a:extLst>
                <a:ext uri="{FF2B5EF4-FFF2-40B4-BE49-F238E27FC236}">
                  <a16:creationId xmlns:a16="http://schemas.microsoft.com/office/drawing/2014/main" id="{F9B35412-1BB2-6004-599A-24C74ACE30F6}"/>
                </a:ext>
              </a:extLst>
            </p:cNvPr>
            <p:cNvPicPr>
              <a:picLocks noChangeAspect="1" noChangeArrowheads="1"/>
            </p:cNvPicPr>
            <p:nvPr/>
          </p:nvPicPr>
          <p:blipFill rotWithShape="1">
            <a:blip r:embed="rId7" cstate="screen"/>
            <a:srcRect l="10781" r="18972" b="16196"/>
            <a:stretch/>
          </p:blipFill>
          <p:spPr bwMode="auto">
            <a:xfrm>
              <a:off x="3901678" y="4825201"/>
              <a:ext cx="829341" cy="1467229"/>
            </a:xfrm>
            <a:prstGeom prst="rect">
              <a:avLst/>
            </a:prstGeom>
            <a:ln>
              <a:noFill/>
            </a:ln>
            <a:effectLst>
              <a:softEdge rad="0"/>
            </a:effectLst>
          </p:spPr>
        </p:pic>
        <p:pic>
          <p:nvPicPr>
            <p:cNvPr id="22" name="Picture 4" descr="P0004005">
              <a:extLst>
                <a:ext uri="{FF2B5EF4-FFF2-40B4-BE49-F238E27FC236}">
                  <a16:creationId xmlns:a16="http://schemas.microsoft.com/office/drawing/2014/main" id="{6F5C7793-6F1E-47B6-530D-6E6CDDA4C3D5}"/>
                </a:ext>
              </a:extLst>
            </p:cNvPr>
            <p:cNvPicPr>
              <a:picLocks noChangeAspect="1" noChangeArrowheads="1"/>
            </p:cNvPicPr>
            <p:nvPr/>
          </p:nvPicPr>
          <p:blipFill>
            <a:blip r:embed="rId8" cstate="screen"/>
            <a:srcRect/>
            <a:stretch>
              <a:fillRect/>
            </a:stretch>
          </p:blipFill>
          <p:spPr bwMode="auto">
            <a:xfrm>
              <a:off x="558708" y="4207731"/>
              <a:ext cx="670724" cy="1005937"/>
            </a:xfrm>
            <a:prstGeom prst="rect">
              <a:avLst/>
            </a:prstGeom>
            <a:ln>
              <a:noFill/>
            </a:ln>
            <a:effectLst>
              <a:softEdge rad="0"/>
            </a:effectLst>
          </p:spPr>
        </p:pic>
      </p:grpSp>
      <p:sp>
        <p:nvSpPr>
          <p:cNvPr id="10" name="Rettangolo 9">
            <a:extLst>
              <a:ext uri="{FF2B5EF4-FFF2-40B4-BE49-F238E27FC236}">
                <a16:creationId xmlns:a16="http://schemas.microsoft.com/office/drawing/2014/main" id="{EA3A1159-9B7F-306D-86EE-B89BF2A8F2D5}"/>
              </a:ext>
            </a:extLst>
          </p:cNvPr>
          <p:cNvSpPr/>
          <p:nvPr/>
        </p:nvSpPr>
        <p:spPr>
          <a:xfrm>
            <a:off x="2120315" y="1943688"/>
            <a:ext cx="1547506" cy="244827"/>
          </a:xfrm>
          <a:prstGeom prst="rect">
            <a:avLst/>
          </a:prstGeom>
          <a:solidFill>
            <a:srgbClr val="C00000"/>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050" b="1" dirty="0">
                <a:solidFill>
                  <a:schemeClr val="bg1"/>
                </a:solidFill>
              </a:rPr>
              <a:t>HYDROGEOSITE</a:t>
            </a:r>
            <a:endParaRPr lang="en-US" sz="1050" dirty="0">
              <a:solidFill>
                <a:schemeClr val="bg1"/>
              </a:solidFill>
            </a:endParaRPr>
          </a:p>
        </p:txBody>
      </p:sp>
      <p:sp>
        <p:nvSpPr>
          <p:cNvPr id="24" name="Rettangolo 23">
            <a:extLst>
              <a:ext uri="{FF2B5EF4-FFF2-40B4-BE49-F238E27FC236}">
                <a16:creationId xmlns:a16="http://schemas.microsoft.com/office/drawing/2014/main" id="{5E28788A-54FF-1102-0E59-D5034A13DF9E}"/>
              </a:ext>
            </a:extLst>
          </p:cNvPr>
          <p:cNvSpPr/>
          <p:nvPr/>
        </p:nvSpPr>
        <p:spPr>
          <a:xfrm>
            <a:off x="6810232" y="1910369"/>
            <a:ext cx="2226264" cy="428187"/>
          </a:xfrm>
          <a:prstGeom prst="rect">
            <a:avLst/>
          </a:prstGeom>
          <a:solidFill>
            <a:srgbClr val="C00000"/>
          </a:solidFill>
          <a:ln>
            <a:noFill/>
          </a:ln>
        </p:spPr>
        <p:style>
          <a:lnRef idx="2">
            <a:schemeClr val="dk1"/>
          </a:lnRef>
          <a:fillRef idx="1">
            <a:schemeClr val="lt1"/>
          </a:fillRef>
          <a:effectRef idx="0">
            <a:schemeClr val="dk1"/>
          </a:effectRef>
          <a:fontRef idx="minor">
            <a:schemeClr val="dk1"/>
          </a:fontRef>
        </p:style>
        <p:txBody>
          <a:bodyPr rtlCol="0" anchor="ctr"/>
          <a:lstStyle/>
          <a:p>
            <a:r>
              <a:rPr lang="it-IT" sz="1050" b="1" dirty="0">
                <a:solidFill>
                  <a:schemeClr val="bg1"/>
                </a:solidFill>
              </a:rPr>
              <a:t>SATELLITE RECEIVING</a:t>
            </a:r>
          </a:p>
          <a:p>
            <a:r>
              <a:rPr lang="it-IT" sz="1050" b="1" dirty="0">
                <a:solidFill>
                  <a:schemeClr val="bg1"/>
                </a:solidFill>
              </a:rPr>
              <a:t>AND PROCESSING FACILITIES</a:t>
            </a:r>
            <a:endParaRPr lang="en-US" sz="1050" b="1" dirty="0">
              <a:solidFill>
                <a:schemeClr val="bg1"/>
              </a:solidFill>
            </a:endParaRPr>
          </a:p>
        </p:txBody>
      </p:sp>
      <p:sp>
        <p:nvSpPr>
          <p:cNvPr id="25" name="Rettangolo 24">
            <a:extLst>
              <a:ext uri="{FF2B5EF4-FFF2-40B4-BE49-F238E27FC236}">
                <a16:creationId xmlns:a16="http://schemas.microsoft.com/office/drawing/2014/main" id="{0D8AAA56-DDFF-C4CC-4932-1D825FF1E1CF}"/>
              </a:ext>
            </a:extLst>
          </p:cNvPr>
          <p:cNvSpPr/>
          <p:nvPr/>
        </p:nvSpPr>
        <p:spPr>
          <a:xfrm>
            <a:off x="1311981" y="4220730"/>
            <a:ext cx="2488820" cy="244827"/>
          </a:xfrm>
          <a:prstGeom prst="rect">
            <a:avLst/>
          </a:prstGeom>
          <a:solidFill>
            <a:srgbClr val="C00000"/>
          </a:solidFill>
          <a:ln>
            <a:noFill/>
          </a:ln>
        </p:spPr>
        <p:style>
          <a:lnRef idx="2">
            <a:schemeClr val="dk1"/>
          </a:lnRef>
          <a:fillRef idx="1">
            <a:schemeClr val="lt1"/>
          </a:fillRef>
          <a:effectRef idx="0">
            <a:schemeClr val="dk1"/>
          </a:effectRef>
          <a:fontRef idx="minor">
            <a:schemeClr val="dk1"/>
          </a:fontRef>
        </p:style>
        <p:txBody>
          <a:bodyPr rtlCol="0" anchor="ctr"/>
          <a:lstStyle/>
          <a:p>
            <a:r>
              <a:rPr lang="it-IT" sz="1050" b="1" dirty="0">
                <a:solidFill>
                  <a:schemeClr val="bg1"/>
                </a:solidFill>
              </a:rPr>
              <a:t>ATMOSPHERIC OBSERVATORY</a:t>
            </a:r>
          </a:p>
        </p:txBody>
      </p:sp>
      <p:sp>
        <p:nvSpPr>
          <p:cNvPr id="26" name="Rettangolo 25">
            <a:extLst>
              <a:ext uri="{FF2B5EF4-FFF2-40B4-BE49-F238E27FC236}">
                <a16:creationId xmlns:a16="http://schemas.microsoft.com/office/drawing/2014/main" id="{3F1D9E8F-BD0B-3361-D366-98F7073B1521}"/>
              </a:ext>
            </a:extLst>
          </p:cNvPr>
          <p:cNvSpPr/>
          <p:nvPr/>
        </p:nvSpPr>
        <p:spPr>
          <a:xfrm>
            <a:off x="6603045" y="4056654"/>
            <a:ext cx="1392174" cy="244827"/>
          </a:xfrm>
          <a:prstGeom prst="rect">
            <a:avLst/>
          </a:prstGeom>
          <a:solidFill>
            <a:srgbClr val="C00000"/>
          </a:solidFill>
          <a:ln>
            <a:noFill/>
          </a:ln>
        </p:spPr>
        <p:style>
          <a:lnRef idx="2">
            <a:schemeClr val="dk1"/>
          </a:lnRef>
          <a:fillRef idx="1">
            <a:schemeClr val="lt1"/>
          </a:fillRef>
          <a:effectRef idx="0">
            <a:schemeClr val="dk1"/>
          </a:effectRef>
          <a:fontRef idx="minor">
            <a:schemeClr val="dk1"/>
          </a:fontRef>
        </p:style>
        <p:txBody>
          <a:bodyPr rtlCol="0" anchor="ctr"/>
          <a:lstStyle/>
          <a:p>
            <a:r>
              <a:rPr lang="it-IT" sz="1050" b="1" dirty="0">
                <a:solidFill>
                  <a:schemeClr val="bg1"/>
                </a:solidFill>
              </a:rPr>
              <a:t>MOBILE LABS</a:t>
            </a:r>
            <a:endParaRPr lang="en-US" sz="1050" b="1" dirty="0">
              <a:solidFill>
                <a:schemeClr val="bg1"/>
              </a:solidFill>
            </a:endParaRPr>
          </a:p>
        </p:txBody>
      </p:sp>
    </p:spTree>
    <p:extLst>
      <p:ext uri="{BB962C8B-B14F-4D97-AF65-F5344CB8AC3E}">
        <p14:creationId xmlns:p14="http://schemas.microsoft.com/office/powerpoint/2010/main" val="4525977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egnaposto numero diapositiva 3"/>
          <p:cNvSpPr txBox="1">
            <a:spLocks noGrp="1"/>
          </p:cNvSpPr>
          <p:nvPr/>
        </p:nvSpPr>
        <p:spPr>
          <a:xfrm>
            <a:off x="6991350" y="5978090"/>
            <a:ext cx="2133600" cy="365125"/>
          </a:xfrm>
          <a:prstGeom prst="rect">
            <a:avLst/>
          </a:prstGeom>
          <a:noFill/>
        </p:spPr>
        <p:txBody>
          <a:bodyPr anchor="ctr"/>
          <a:lstStyle/>
          <a:p>
            <a:pPr algn="r" fontAlgn="auto">
              <a:spcBef>
                <a:spcPts val="0"/>
              </a:spcBef>
              <a:spcAft>
                <a:spcPts val="0"/>
              </a:spcAft>
              <a:defRPr/>
            </a:pPr>
            <a:fld id="{4DBA95BF-CC96-4E45-99BE-AE82035E0559}" type="slidenum">
              <a:rPr lang="it-IT" sz="1200">
                <a:solidFill>
                  <a:schemeClr val="tx1">
                    <a:tint val="75000"/>
                  </a:schemeClr>
                </a:solidFill>
                <a:latin typeface="+mn-lt"/>
              </a:rPr>
              <a:pPr algn="r" fontAlgn="auto">
                <a:spcBef>
                  <a:spcPts val="0"/>
                </a:spcBef>
                <a:spcAft>
                  <a:spcPts val="0"/>
                </a:spcAft>
                <a:defRPr/>
              </a:pPr>
              <a:t>5</a:t>
            </a:fld>
            <a:endParaRPr lang="it-IT" sz="1200">
              <a:solidFill>
                <a:schemeClr val="tx1">
                  <a:tint val="75000"/>
                </a:schemeClr>
              </a:solidFill>
              <a:latin typeface="+mn-lt"/>
            </a:endParaRPr>
          </a:p>
        </p:txBody>
      </p:sp>
      <p:graphicFrame>
        <p:nvGraphicFramePr>
          <p:cNvPr id="19" name="Object 5"/>
          <p:cNvGraphicFramePr>
            <a:graphicFrameLocks noChangeAspect="1"/>
          </p:cNvGraphicFramePr>
          <p:nvPr>
            <p:extLst>
              <p:ext uri="{D42A27DB-BD31-4B8C-83A1-F6EECF244321}">
                <p14:modId xmlns:p14="http://schemas.microsoft.com/office/powerpoint/2010/main" val="454289356"/>
              </p:ext>
            </p:extLst>
          </p:nvPr>
        </p:nvGraphicFramePr>
        <p:xfrm>
          <a:off x="6364816" y="1069540"/>
          <a:ext cx="2782888" cy="5284787"/>
        </p:xfrm>
        <a:graphic>
          <a:graphicData uri="http://schemas.openxmlformats.org/presentationml/2006/ole">
            <mc:AlternateContent xmlns:mc="http://schemas.openxmlformats.org/markup-compatibility/2006">
              <mc:Choice xmlns:v="urn:schemas-microsoft-com:vml" Requires="v">
                <p:oleObj name="CorelDRAW" r:id="rId3" imgW="3861000" imgH="11065320" progId="">
                  <p:embed/>
                </p:oleObj>
              </mc:Choice>
              <mc:Fallback>
                <p:oleObj name="CorelDRAW" r:id="rId3" imgW="3861000" imgH="1106532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4816" y="1069540"/>
                        <a:ext cx="2782888" cy="528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 name="Rectangle 34"/>
          <p:cNvSpPr>
            <a:spLocks noChangeArrowheads="1"/>
          </p:cNvSpPr>
          <p:nvPr/>
        </p:nvSpPr>
        <p:spPr bwMode="auto">
          <a:xfrm>
            <a:off x="2411413" y="5728852"/>
            <a:ext cx="576262" cy="576263"/>
          </a:xfrm>
          <a:prstGeom prst="rect">
            <a:avLst/>
          </a:prstGeom>
          <a:noFill/>
          <a:ln w="9525">
            <a:noFill/>
            <a:miter lim="800000"/>
            <a:headEnd/>
            <a:tailEnd/>
          </a:ln>
        </p:spPr>
        <p:txBody>
          <a:bodyPr wrap="none" anchor="ctr"/>
          <a:lstStyle/>
          <a:p>
            <a:endParaRPr lang="it-IT">
              <a:latin typeface="Calibri" pitchFamily="34" charset="0"/>
              <a:cs typeface="Arial" pitchFamily="34" charset="0"/>
            </a:endParaRPr>
          </a:p>
        </p:txBody>
      </p:sp>
      <p:sp>
        <p:nvSpPr>
          <p:cNvPr id="21" name="AutoShape 59"/>
          <p:cNvSpPr>
            <a:spLocks noChangeAspect="1" noChangeArrowheads="1" noTextEdit="1"/>
          </p:cNvSpPr>
          <p:nvPr/>
        </p:nvSpPr>
        <p:spPr bwMode="auto">
          <a:xfrm>
            <a:off x="6588125" y="5660590"/>
            <a:ext cx="2305050" cy="560387"/>
          </a:xfrm>
          <a:prstGeom prst="rect">
            <a:avLst/>
          </a:prstGeom>
          <a:noFill/>
          <a:ln w="9525">
            <a:noFill/>
            <a:miter lim="800000"/>
            <a:headEnd/>
            <a:tailEnd/>
          </a:ln>
        </p:spPr>
        <p:txBody>
          <a:bodyPr/>
          <a:lstStyle/>
          <a:p>
            <a:endParaRPr lang="it-IT"/>
          </a:p>
        </p:txBody>
      </p:sp>
      <p:pic>
        <p:nvPicPr>
          <p:cNvPr id="22" name="Picture 4"/>
          <p:cNvPicPr>
            <a:picLocks noChangeAspect="1" noChangeArrowheads="1"/>
          </p:cNvPicPr>
          <p:nvPr/>
        </p:nvPicPr>
        <p:blipFill>
          <a:blip r:embed="rId5" cstate="screen"/>
          <a:srcRect/>
          <a:stretch>
            <a:fillRect/>
          </a:stretch>
        </p:blipFill>
        <p:spPr bwMode="auto">
          <a:xfrm>
            <a:off x="6523836" y="1052736"/>
            <a:ext cx="2344738" cy="1316038"/>
          </a:xfrm>
          <a:prstGeom prst="rect">
            <a:avLst/>
          </a:prstGeom>
          <a:noFill/>
          <a:ln w="9525" algn="ctr">
            <a:solidFill>
              <a:schemeClr val="bg1"/>
            </a:solidFill>
            <a:miter lim="800000"/>
            <a:headEnd/>
            <a:tailEnd/>
          </a:ln>
        </p:spPr>
      </p:pic>
      <p:pic>
        <p:nvPicPr>
          <p:cNvPr id="23" name="Picture 32" descr="DSC_3470"/>
          <p:cNvPicPr>
            <a:picLocks noChangeAspect="1" noChangeArrowheads="1"/>
          </p:cNvPicPr>
          <p:nvPr/>
        </p:nvPicPr>
        <p:blipFill>
          <a:blip r:embed="rId6" cstate="screen"/>
          <a:srcRect/>
          <a:stretch>
            <a:fillRect/>
          </a:stretch>
        </p:blipFill>
        <p:spPr bwMode="auto">
          <a:xfrm>
            <a:off x="6618288" y="2682088"/>
            <a:ext cx="2346325" cy="1701800"/>
          </a:xfrm>
          <a:prstGeom prst="rect">
            <a:avLst/>
          </a:prstGeom>
          <a:noFill/>
          <a:ln w="9525" algn="ctr">
            <a:solidFill>
              <a:schemeClr val="bg1"/>
            </a:solidFill>
            <a:miter lim="800000"/>
            <a:headEnd/>
            <a:tailEnd/>
          </a:ln>
        </p:spPr>
      </p:pic>
      <p:sp>
        <p:nvSpPr>
          <p:cNvPr id="24" name="Rectangle 96"/>
          <p:cNvSpPr>
            <a:spLocks noChangeArrowheads="1"/>
          </p:cNvSpPr>
          <p:nvPr/>
        </p:nvSpPr>
        <p:spPr bwMode="auto">
          <a:xfrm>
            <a:off x="107504" y="1052736"/>
            <a:ext cx="6408738" cy="484188"/>
          </a:xfrm>
          <a:prstGeom prst="rect">
            <a:avLst/>
          </a:prstGeom>
          <a:gradFill rotWithShape="1">
            <a:gsLst>
              <a:gs pos="0">
                <a:srgbClr val="004976"/>
              </a:gs>
              <a:gs pos="100000">
                <a:schemeClr val="bg1"/>
              </a:gs>
            </a:gsLst>
            <a:lin ang="0" scaled="1"/>
          </a:gradFill>
          <a:ln w="9525">
            <a:noFill/>
            <a:miter lim="800000"/>
            <a:headEnd/>
            <a:tailEnd/>
          </a:ln>
        </p:spPr>
        <p:txBody>
          <a:bodyPr wrap="none" anchor="ctr"/>
          <a:lstStyle/>
          <a:p>
            <a:endParaRPr lang="it-IT">
              <a:latin typeface="Calibri" pitchFamily="34" charset="0"/>
              <a:cs typeface="Arial" pitchFamily="34" charset="0"/>
            </a:endParaRPr>
          </a:p>
        </p:txBody>
      </p:sp>
      <p:sp>
        <p:nvSpPr>
          <p:cNvPr id="25" name="Rettangolo 16"/>
          <p:cNvSpPr>
            <a:spLocks noChangeArrowheads="1"/>
          </p:cNvSpPr>
          <p:nvPr/>
        </p:nvSpPr>
        <p:spPr bwMode="auto">
          <a:xfrm>
            <a:off x="124492" y="1087016"/>
            <a:ext cx="3871444" cy="461665"/>
          </a:xfrm>
          <a:prstGeom prst="rect">
            <a:avLst/>
          </a:prstGeom>
          <a:noFill/>
          <a:ln w="9525">
            <a:noFill/>
            <a:miter lim="800000"/>
            <a:headEnd/>
            <a:tailEnd/>
          </a:ln>
        </p:spPr>
        <p:txBody>
          <a:bodyPr wrap="none">
            <a:spAutoFit/>
          </a:bodyPr>
          <a:lstStyle/>
          <a:p>
            <a:pPr>
              <a:defRPr/>
            </a:pPr>
            <a:r>
              <a:rPr lang="en-US" sz="2400" b="1" dirty="0">
                <a:ln w="6350">
                  <a:solidFill>
                    <a:schemeClr val="tx2">
                      <a:tint val="1000"/>
                    </a:schemeClr>
                  </a:solidFill>
                  <a:prstDash val="solid"/>
                </a:ln>
                <a:solidFill>
                  <a:schemeClr val="bg1">
                    <a:lumMod val="85000"/>
                  </a:schemeClr>
                </a:solidFill>
                <a:effectLst>
                  <a:outerShdw blurRad="50000" dist="50800" dir="7500000" algn="tl">
                    <a:srgbClr val="000000">
                      <a:shade val="5000"/>
                      <a:alpha val="26000"/>
                    </a:srgbClr>
                  </a:outerShdw>
                </a:effectLst>
                <a:cs typeface="Arial" pitchFamily="34" charset="0"/>
              </a:rPr>
              <a:t>AERIAL SURVEYS applicatio</a:t>
            </a:r>
            <a:r>
              <a:rPr lang="en-US" sz="2400" b="1" dirty="0">
                <a:ln w="19050">
                  <a:solidFill>
                    <a:schemeClr val="tx2">
                      <a:tint val="1000"/>
                    </a:schemeClr>
                  </a:solidFill>
                  <a:prstDash val="solid"/>
                </a:ln>
                <a:solidFill>
                  <a:schemeClr val="bg1">
                    <a:lumMod val="85000"/>
                  </a:schemeClr>
                </a:solidFill>
                <a:effectLst>
                  <a:outerShdw blurRad="50000" dist="50800" dir="7500000" algn="tl">
                    <a:srgbClr val="000000">
                      <a:shade val="5000"/>
                      <a:alpha val="35000"/>
                    </a:srgbClr>
                  </a:outerShdw>
                </a:effectLst>
                <a:cs typeface="Arial" pitchFamily="34" charset="0"/>
              </a:rPr>
              <a:t>n </a:t>
            </a:r>
            <a:endParaRPr lang="it-IT" sz="2400" b="1" dirty="0">
              <a:ln w="19050">
                <a:solidFill>
                  <a:schemeClr val="tx2">
                    <a:tint val="1000"/>
                  </a:schemeClr>
                </a:solidFill>
                <a:prstDash val="solid"/>
              </a:ln>
              <a:solidFill>
                <a:schemeClr val="bg1">
                  <a:lumMod val="85000"/>
                </a:schemeClr>
              </a:solidFill>
              <a:effectLst>
                <a:outerShdw blurRad="50000" dist="50800" dir="7500000" algn="tl">
                  <a:srgbClr val="000000">
                    <a:shade val="5000"/>
                    <a:alpha val="35000"/>
                  </a:srgbClr>
                </a:outerShdw>
              </a:effectLst>
              <a:cs typeface="Arial" pitchFamily="34" charset="0"/>
            </a:endParaRPr>
          </a:p>
        </p:txBody>
      </p:sp>
      <p:pic>
        <p:nvPicPr>
          <p:cNvPr id="26" name="Picture 5" descr="C:\DATI_LELLO\Geocart_AUSTRALIA\IMMAGINI\CORRIDOR_MAPPING\13_COR_Terna_Punti_2.jpg"/>
          <p:cNvPicPr>
            <a:picLocks noChangeAspect="1" noChangeArrowheads="1"/>
          </p:cNvPicPr>
          <p:nvPr/>
        </p:nvPicPr>
        <p:blipFill>
          <a:blip r:embed="rId7" cstate="screen"/>
          <a:srcRect/>
          <a:stretch>
            <a:fillRect/>
          </a:stretch>
        </p:blipFill>
        <p:spPr bwMode="auto">
          <a:xfrm>
            <a:off x="157691" y="1688972"/>
            <a:ext cx="1531938" cy="1884362"/>
          </a:xfrm>
          <a:prstGeom prst="rect">
            <a:avLst/>
          </a:prstGeom>
          <a:noFill/>
          <a:ln w="9525" algn="ctr">
            <a:solidFill>
              <a:schemeClr val="bg1"/>
            </a:solidFill>
            <a:miter lim="800000"/>
            <a:headEnd/>
            <a:tailEnd/>
          </a:ln>
        </p:spPr>
      </p:pic>
      <p:pic>
        <p:nvPicPr>
          <p:cNvPr id="27" name="Picture 2" descr="C:\DATI_LELLO\Geocart_AUSTRALIA\IMMAGINI\CORRIDOR_MAPPING\16_COR_Terna_Vector_2.jpg"/>
          <p:cNvPicPr>
            <a:picLocks noChangeAspect="1" noChangeArrowheads="1"/>
          </p:cNvPicPr>
          <p:nvPr/>
        </p:nvPicPr>
        <p:blipFill>
          <a:blip r:embed="rId8" cstate="screen"/>
          <a:srcRect/>
          <a:stretch>
            <a:fillRect/>
          </a:stretch>
        </p:blipFill>
        <p:spPr bwMode="auto">
          <a:xfrm>
            <a:off x="131763" y="4582269"/>
            <a:ext cx="3162300" cy="1358900"/>
          </a:xfrm>
          <a:prstGeom prst="rect">
            <a:avLst/>
          </a:prstGeom>
          <a:solidFill>
            <a:schemeClr val="tx2"/>
          </a:solidFill>
          <a:ln w="9525">
            <a:solidFill>
              <a:schemeClr val="tx2"/>
            </a:solidFill>
            <a:miter lim="800000"/>
            <a:headEnd/>
            <a:tailEnd/>
          </a:ln>
        </p:spPr>
      </p:pic>
      <p:pic>
        <p:nvPicPr>
          <p:cNvPr id="28" name="Picture 2" descr="C:\Users\GeoCART\Desktop\IMMAGINI\CORRIDOR_MAPPING\01_COR_Autostrada_Foto.jpg">
            <a:hlinkClick r:id="rId9"/>
          </p:cNvPr>
          <p:cNvPicPr>
            <a:picLocks noChangeAspect="1" noChangeArrowheads="1"/>
          </p:cNvPicPr>
          <p:nvPr/>
        </p:nvPicPr>
        <p:blipFill>
          <a:blip r:embed="rId10" cstate="screen"/>
          <a:srcRect/>
          <a:stretch>
            <a:fillRect/>
          </a:stretch>
        </p:blipFill>
        <p:spPr bwMode="auto">
          <a:xfrm>
            <a:off x="1721379" y="1696909"/>
            <a:ext cx="2608262" cy="1874838"/>
          </a:xfrm>
          <a:prstGeom prst="rect">
            <a:avLst/>
          </a:prstGeom>
          <a:solidFill>
            <a:schemeClr val="tx2"/>
          </a:solidFill>
          <a:ln w="9525" algn="ctr">
            <a:solidFill>
              <a:schemeClr val="tx2"/>
            </a:solidFill>
            <a:miter lim="800000"/>
            <a:headEnd/>
            <a:tailEnd/>
          </a:ln>
        </p:spPr>
      </p:pic>
      <p:pic>
        <p:nvPicPr>
          <p:cNvPr id="29" name="Picture 2" descr="C:\DATI_LELLO\Geocart_AUSTRALIA\IMMAGINI\GESTIONE DEL RISCHIO\Stromboli\30_RIS_Stromboli_DTM_3.jpg"/>
          <p:cNvPicPr>
            <a:picLocks noChangeAspect="1" noChangeArrowheads="1"/>
          </p:cNvPicPr>
          <p:nvPr/>
        </p:nvPicPr>
        <p:blipFill>
          <a:blip r:embed="rId11" cstate="screen"/>
          <a:srcRect/>
          <a:stretch>
            <a:fillRect/>
          </a:stretch>
        </p:blipFill>
        <p:spPr bwMode="auto">
          <a:xfrm>
            <a:off x="3314700" y="4579094"/>
            <a:ext cx="2992438" cy="1358900"/>
          </a:xfrm>
          <a:prstGeom prst="rect">
            <a:avLst/>
          </a:prstGeom>
          <a:solidFill>
            <a:schemeClr val="tx2"/>
          </a:solidFill>
          <a:ln w="9525" algn="ctr">
            <a:solidFill>
              <a:schemeClr val="tx2"/>
            </a:solidFill>
            <a:miter lim="800000"/>
            <a:headEnd/>
            <a:tailEnd/>
          </a:ln>
        </p:spPr>
      </p:pic>
      <p:pic>
        <p:nvPicPr>
          <p:cNvPr id="30" name="Picture 3" descr="ScreenShot071"/>
          <p:cNvPicPr>
            <a:picLocks noChangeAspect="1" noChangeArrowheads="1"/>
          </p:cNvPicPr>
          <p:nvPr/>
        </p:nvPicPr>
        <p:blipFill>
          <a:blip r:embed="rId12" cstate="screen"/>
          <a:srcRect/>
          <a:stretch>
            <a:fillRect/>
          </a:stretch>
        </p:blipFill>
        <p:spPr bwMode="auto">
          <a:xfrm>
            <a:off x="4382029" y="1700084"/>
            <a:ext cx="1954212" cy="1868488"/>
          </a:xfrm>
          <a:prstGeom prst="rect">
            <a:avLst/>
          </a:prstGeom>
          <a:solidFill>
            <a:schemeClr val="tx2"/>
          </a:solidFill>
          <a:ln w="9525" algn="ctr">
            <a:solidFill>
              <a:schemeClr val="tx2"/>
            </a:solidFill>
            <a:miter lim="800000"/>
            <a:headEnd/>
            <a:tailEnd/>
          </a:ln>
        </p:spPr>
      </p:pic>
      <p:pic>
        <p:nvPicPr>
          <p:cNvPr id="31" name="Picture 4" descr="C:\DATI_LELLO\Geocart_AUSTRALIA\IMMAGINI\GESTIONE FORESTALE\36_For_Punti_2.jpg"/>
          <p:cNvPicPr>
            <a:picLocks noChangeAspect="1" noChangeArrowheads="1"/>
          </p:cNvPicPr>
          <p:nvPr/>
        </p:nvPicPr>
        <p:blipFill>
          <a:blip r:embed="rId13" cstate="screen"/>
          <a:srcRect/>
          <a:stretch>
            <a:fillRect/>
          </a:stretch>
        </p:blipFill>
        <p:spPr bwMode="auto">
          <a:xfrm>
            <a:off x="162454" y="3593972"/>
            <a:ext cx="6178550" cy="1011237"/>
          </a:xfrm>
          <a:prstGeom prst="rect">
            <a:avLst/>
          </a:prstGeom>
          <a:noFill/>
          <a:ln w="9525" algn="ctr">
            <a:solidFill>
              <a:schemeClr val="bg1"/>
            </a:solidFill>
            <a:miter lim="800000"/>
            <a:headEnd/>
            <a:tailEnd/>
          </a:ln>
        </p:spPr>
      </p:pic>
      <p:pic>
        <p:nvPicPr>
          <p:cNvPr id="35" name="Picture 5" descr="http://www.t-e-s.it/pagine/anec_1.jpg"/>
          <p:cNvPicPr>
            <a:picLocks noChangeAspect="1" noChangeArrowheads="1"/>
          </p:cNvPicPr>
          <p:nvPr/>
        </p:nvPicPr>
        <p:blipFill>
          <a:blip r:embed="rId14" cstate="screen"/>
          <a:srcRect/>
          <a:stretch>
            <a:fillRect/>
          </a:stretch>
        </p:blipFill>
        <p:spPr bwMode="auto">
          <a:xfrm>
            <a:off x="6420555" y="4433100"/>
            <a:ext cx="2667000" cy="1828800"/>
          </a:xfrm>
          <a:prstGeom prst="rect">
            <a:avLst/>
          </a:prstGeom>
          <a:ln>
            <a:noFill/>
          </a:ln>
          <a:effectLst>
            <a:outerShdw blurRad="292100" dist="139700" dir="2700000" algn="tl" rotWithShape="0">
              <a:srgbClr val="333333">
                <a:alpha val="65000"/>
              </a:srgbClr>
            </a:outerShdw>
          </a:effectLst>
        </p:spPr>
      </p:pic>
      <p:pic>
        <p:nvPicPr>
          <p:cNvPr id="36" name="Immagine 10" descr="tes.jpg"/>
          <p:cNvPicPr>
            <a:picLocks noChangeAspect="1"/>
          </p:cNvPicPr>
          <p:nvPr/>
        </p:nvPicPr>
        <p:blipFill>
          <a:blip r:embed="rId15" cstate="screen">
            <a:clrChange>
              <a:clrFrom>
                <a:srgbClr val="FFFFFF"/>
              </a:clrFrom>
              <a:clrTo>
                <a:srgbClr val="FFFFFF">
                  <a:alpha val="0"/>
                </a:srgbClr>
              </a:clrTo>
            </a:clrChange>
          </a:blip>
          <a:srcRect/>
          <a:stretch>
            <a:fillRect/>
          </a:stretch>
        </p:blipFill>
        <p:spPr bwMode="auto">
          <a:xfrm>
            <a:off x="7686402" y="4427274"/>
            <a:ext cx="558006" cy="256382"/>
          </a:xfrm>
          <a:prstGeom prst="rect">
            <a:avLst/>
          </a:prstGeom>
          <a:solidFill>
            <a:srgbClr val="0000FF"/>
          </a:solidFill>
          <a:ln w="9525">
            <a:noFill/>
            <a:miter lim="800000"/>
            <a:headEnd/>
            <a:tailEnd/>
          </a:ln>
        </p:spPr>
      </p:pic>
      <p:sp>
        <p:nvSpPr>
          <p:cNvPr id="38" name="CasellaDiTesto 26"/>
          <p:cNvSpPr txBox="1">
            <a:spLocks noChangeArrowheads="1"/>
          </p:cNvSpPr>
          <p:nvPr/>
        </p:nvSpPr>
        <p:spPr bwMode="auto">
          <a:xfrm>
            <a:off x="6444208" y="5960313"/>
            <a:ext cx="1564605" cy="276999"/>
          </a:xfrm>
          <a:prstGeom prst="rect">
            <a:avLst/>
          </a:prstGeom>
          <a:solidFill>
            <a:schemeClr val="tx1">
              <a:alpha val="60000"/>
            </a:schemeClr>
          </a:solidFill>
          <a:ln w="9525">
            <a:noFill/>
            <a:miter lim="800000"/>
            <a:headEnd/>
            <a:tailEnd/>
          </a:ln>
        </p:spPr>
        <p:txBody>
          <a:bodyPr wrap="square">
            <a:spAutoFit/>
          </a:bodyPr>
          <a:lstStyle/>
          <a:p>
            <a:r>
              <a:rPr lang="en-GB" sz="1200" dirty="0">
                <a:solidFill>
                  <a:schemeClr val="bg1"/>
                </a:solidFill>
              </a:rPr>
              <a:t>Anechoic chamber</a:t>
            </a:r>
          </a:p>
        </p:txBody>
      </p:sp>
      <p:pic>
        <p:nvPicPr>
          <p:cNvPr id="5126" name="Picture 6" descr="https://encrypted-tbn1.gstatic.com/images?q=tbn:ANd9GcQNsHSQiZafAF7b7ryeC-Kz8iZN4qJRRLYd9y5mZt2vdaSsvh4h"/>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434138" y="4433100"/>
            <a:ext cx="1319917" cy="252984"/>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p:cNvSpPr>
            <a:spLocks noGrp="1"/>
          </p:cNvSpPr>
          <p:nvPr>
            <p:ph type="title"/>
          </p:nvPr>
        </p:nvSpPr>
        <p:spPr>
          <a:xfrm>
            <a:off x="3131840" y="-27384"/>
            <a:ext cx="6716015" cy="797421"/>
          </a:xfrm>
        </p:spPr>
        <p:txBody>
          <a:bodyPr/>
          <a:lstStyle/>
          <a:p>
            <a:r>
              <a:rPr lang="it-IT" dirty="0" err="1"/>
              <a:t>TeRN</a:t>
            </a:r>
            <a:r>
              <a:rPr lang="it-IT" dirty="0"/>
              <a:t> Capabilities</a:t>
            </a:r>
          </a:p>
        </p:txBody>
      </p:sp>
      <p:sp>
        <p:nvSpPr>
          <p:cNvPr id="37" name="CasellaDiTesto 26"/>
          <p:cNvSpPr txBox="1">
            <a:spLocks noChangeArrowheads="1"/>
          </p:cNvSpPr>
          <p:nvPr/>
        </p:nvSpPr>
        <p:spPr bwMode="auto">
          <a:xfrm>
            <a:off x="2320823" y="6032321"/>
            <a:ext cx="2222711" cy="276999"/>
          </a:xfrm>
          <a:prstGeom prst="rect">
            <a:avLst/>
          </a:prstGeom>
          <a:solidFill>
            <a:schemeClr val="tx1">
              <a:alpha val="60000"/>
            </a:schemeClr>
          </a:solidFill>
          <a:ln w="9525">
            <a:noFill/>
            <a:miter lim="800000"/>
            <a:headEnd/>
            <a:tailEnd/>
          </a:ln>
        </p:spPr>
        <p:txBody>
          <a:bodyPr wrap="square">
            <a:spAutoFit/>
          </a:bodyPr>
          <a:lstStyle/>
          <a:p>
            <a:r>
              <a:rPr lang="en-GB" sz="1200" dirty="0">
                <a:solidFill>
                  <a:schemeClr val="bg1"/>
                </a:solidFill>
              </a:rPr>
              <a:t>Airborne  multi-sensors platform</a:t>
            </a:r>
          </a:p>
        </p:txBody>
      </p:sp>
    </p:spTree>
    <p:extLst>
      <p:ext uri="{BB962C8B-B14F-4D97-AF65-F5344CB8AC3E}">
        <p14:creationId xmlns:p14="http://schemas.microsoft.com/office/powerpoint/2010/main" val="22588878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immagine-20.jpg"/>
          <p:cNvPicPr>
            <a:picLocks noChangeAspect="1" noChangeArrowheads="1"/>
          </p:cNvPicPr>
          <p:nvPr/>
        </p:nvPicPr>
        <p:blipFill>
          <a:blip r:embed="rId2" cstate="screen">
            <a:lum contrast="-60000"/>
          </a:blip>
          <a:srcRect/>
          <a:stretch>
            <a:fillRect/>
          </a:stretch>
        </p:blipFill>
        <p:spPr bwMode="auto">
          <a:xfrm>
            <a:off x="4795991" y="2848094"/>
            <a:ext cx="2643206" cy="2643206"/>
          </a:xfrm>
          <a:prstGeom prst="rect">
            <a:avLst/>
          </a:prstGeom>
          <a:ln>
            <a:noFill/>
          </a:ln>
          <a:effectLst>
            <a:softEdge rad="127000"/>
          </a:effectLst>
        </p:spPr>
      </p:pic>
      <p:pic>
        <p:nvPicPr>
          <p:cNvPr id="10" name="Immagine 9" descr="DSCN3289.JPG"/>
          <p:cNvPicPr>
            <a:picLocks noChangeAspect="1"/>
          </p:cNvPicPr>
          <p:nvPr/>
        </p:nvPicPr>
        <p:blipFill>
          <a:blip r:embed="rId3" cstate="screen">
            <a:duotone>
              <a:schemeClr val="accent5">
                <a:shade val="45000"/>
                <a:satMod val="135000"/>
              </a:schemeClr>
              <a:prstClr val="white"/>
            </a:duotone>
          </a:blip>
          <a:stretch>
            <a:fillRect/>
          </a:stretch>
        </p:blipFill>
        <p:spPr>
          <a:xfrm>
            <a:off x="229000" y="1310134"/>
            <a:ext cx="3841346" cy="5121794"/>
          </a:xfrm>
          <a:prstGeom prst="rect">
            <a:avLst/>
          </a:prstGeom>
          <a:ln>
            <a:noFill/>
          </a:ln>
          <a:effectLst>
            <a:softEdge rad="317500"/>
          </a:effectLst>
        </p:spPr>
      </p:pic>
      <p:sp>
        <p:nvSpPr>
          <p:cNvPr id="11" name="Rectangle 4"/>
          <p:cNvSpPr>
            <a:spLocks noChangeArrowheads="1"/>
          </p:cNvSpPr>
          <p:nvPr/>
        </p:nvSpPr>
        <p:spPr bwMode="auto">
          <a:xfrm>
            <a:off x="429870" y="2831134"/>
            <a:ext cx="3626499" cy="2891433"/>
          </a:xfrm>
          <a:prstGeom prst="rect">
            <a:avLst/>
          </a:prstGeom>
          <a:noFill/>
          <a:ln w="9525" algn="ctr">
            <a:noFill/>
            <a:miter lim="800000"/>
            <a:headEnd/>
            <a:tailEnd/>
          </a:ln>
        </p:spPr>
        <p:txBody>
          <a:bodyPr wrap="square">
            <a:spAutoFit/>
          </a:bodyPr>
          <a:lstStyle/>
          <a:p>
            <a:pPr marL="268288" indent="-268288" algn="just">
              <a:lnSpc>
                <a:spcPct val="200000"/>
              </a:lnSpc>
              <a:buFont typeface="Arial" pitchFamily="34" charset="0"/>
              <a:buChar char="•"/>
            </a:pPr>
            <a:r>
              <a:rPr lang="it-IT" sz="3200" b="1" dirty="0">
                <a:solidFill>
                  <a:srgbClr val="006699"/>
                </a:solidFill>
                <a:latin typeface="Arial Narrow" pitchFamily="34" charset="0"/>
              </a:rPr>
              <a:t>DINSAR</a:t>
            </a:r>
          </a:p>
          <a:p>
            <a:pPr marL="268288" indent="-268288" algn="just">
              <a:lnSpc>
                <a:spcPct val="200000"/>
              </a:lnSpc>
              <a:buFont typeface="Arial" pitchFamily="34" charset="0"/>
              <a:buChar char="•"/>
            </a:pPr>
            <a:r>
              <a:rPr lang="it-IT" sz="3200" b="1" dirty="0">
                <a:solidFill>
                  <a:srgbClr val="006699"/>
                </a:solidFill>
                <a:latin typeface="Arial Narrow" pitchFamily="34" charset="0"/>
              </a:rPr>
              <a:t>HYPERSPECTRAL</a:t>
            </a:r>
          </a:p>
          <a:p>
            <a:pPr marL="268288" indent="-268288" algn="just">
              <a:lnSpc>
                <a:spcPct val="200000"/>
              </a:lnSpc>
              <a:buFont typeface="Arial" pitchFamily="34" charset="0"/>
              <a:buChar char="•"/>
            </a:pPr>
            <a:r>
              <a:rPr lang="it-IT" sz="3200" b="1" dirty="0">
                <a:solidFill>
                  <a:srgbClr val="006699"/>
                </a:solidFill>
                <a:latin typeface="Arial Narrow" pitchFamily="34" charset="0"/>
              </a:rPr>
              <a:t>LASER SCANNERS </a:t>
            </a:r>
          </a:p>
        </p:txBody>
      </p:sp>
      <p:pic>
        <p:nvPicPr>
          <p:cNvPr id="12" name="Immagine 11" descr="DSCN3336.JPG"/>
          <p:cNvPicPr>
            <a:picLocks noChangeAspect="1"/>
          </p:cNvPicPr>
          <p:nvPr/>
        </p:nvPicPr>
        <p:blipFill>
          <a:blip r:embed="rId4" cstate="screen"/>
          <a:stretch>
            <a:fillRect/>
          </a:stretch>
        </p:blipFill>
        <p:spPr>
          <a:xfrm>
            <a:off x="6092135" y="1310134"/>
            <a:ext cx="2633663" cy="1974850"/>
          </a:xfrm>
          <a:prstGeom prst="rect">
            <a:avLst/>
          </a:prstGeom>
          <a:ln>
            <a:noFill/>
          </a:ln>
          <a:effectLst>
            <a:outerShdw blurRad="292100" dist="139700" dir="2700000" algn="tl" rotWithShape="0">
              <a:srgbClr val="333333">
                <a:alpha val="65000"/>
              </a:srgbClr>
            </a:outerShdw>
          </a:effectLst>
        </p:spPr>
      </p:pic>
      <p:pic>
        <p:nvPicPr>
          <p:cNvPr id="13" name="Immagine 12" descr="IMG_0489.JPG"/>
          <p:cNvPicPr>
            <a:picLocks noChangeAspect="1"/>
          </p:cNvPicPr>
          <p:nvPr/>
        </p:nvPicPr>
        <p:blipFill>
          <a:blip r:embed="rId5" cstate="screen"/>
          <a:stretch>
            <a:fillRect/>
          </a:stretch>
        </p:blipFill>
        <p:spPr>
          <a:xfrm>
            <a:off x="4224491" y="1633664"/>
            <a:ext cx="2643188" cy="1982787"/>
          </a:xfrm>
          <a:prstGeom prst="rect">
            <a:avLst/>
          </a:prstGeom>
          <a:ln>
            <a:noFill/>
          </a:ln>
          <a:effectLst>
            <a:outerShdw blurRad="292100" dist="139700" dir="2700000" algn="tl" rotWithShape="0">
              <a:srgbClr val="333333">
                <a:alpha val="65000"/>
              </a:srgbClr>
            </a:outerShdw>
          </a:effectLst>
        </p:spPr>
      </p:pic>
      <p:pic>
        <p:nvPicPr>
          <p:cNvPr id="14" name="Picture 13" descr="http://www.cnr.it/images/CD/casa.jpg"/>
          <p:cNvPicPr>
            <a:picLocks noChangeAspect="1" noChangeArrowheads="1"/>
          </p:cNvPicPr>
          <p:nvPr/>
        </p:nvPicPr>
        <p:blipFill>
          <a:blip r:embed="rId6" cstate="screen"/>
          <a:srcRect/>
          <a:stretch>
            <a:fillRect/>
          </a:stretch>
        </p:blipFill>
        <p:spPr bwMode="auto">
          <a:xfrm>
            <a:off x="5796116" y="4276851"/>
            <a:ext cx="2381250" cy="1647825"/>
          </a:xfrm>
          <a:prstGeom prst="rect">
            <a:avLst/>
          </a:prstGeom>
          <a:ln>
            <a:noFill/>
          </a:ln>
          <a:effectLst>
            <a:outerShdw blurRad="292100" dist="139700" dir="2700000" algn="tl" rotWithShape="0">
              <a:srgbClr val="333333">
                <a:alpha val="65000"/>
              </a:srgbClr>
            </a:outerShdw>
          </a:effectLst>
        </p:spPr>
      </p:pic>
      <p:pic>
        <p:nvPicPr>
          <p:cNvPr id="15" name="Picture 11" descr="http://www.cnr.it/images/CD/mivis_abordo.jpg"/>
          <p:cNvPicPr>
            <a:picLocks noChangeAspect="1" noChangeArrowheads="1"/>
          </p:cNvPicPr>
          <p:nvPr/>
        </p:nvPicPr>
        <p:blipFill>
          <a:blip r:embed="rId7" cstate="screen"/>
          <a:srcRect/>
          <a:stretch>
            <a:fillRect/>
          </a:stretch>
        </p:blipFill>
        <p:spPr bwMode="auto">
          <a:xfrm>
            <a:off x="7751762" y="4477925"/>
            <a:ext cx="1428750" cy="1876425"/>
          </a:xfrm>
          <a:prstGeom prst="rect">
            <a:avLst/>
          </a:prstGeom>
          <a:ln>
            <a:noFill/>
          </a:ln>
          <a:effectLst>
            <a:outerShdw blurRad="292100" dist="139700" dir="2700000" algn="tl" rotWithShape="0">
              <a:srgbClr val="333333">
                <a:alpha val="65000"/>
              </a:srgbClr>
            </a:outerShdw>
          </a:effectLst>
        </p:spPr>
      </p:pic>
      <p:pic>
        <p:nvPicPr>
          <p:cNvPr id="16" name="Picture 15" descr="http://www.lara.rm.cnr.it/images/lara/ingestione/05mivis_b.jpg"/>
          <p:cNvPicPr>
            <a:picLocks noChangeAspect="1" noChangeArrowheads="1"/>
          </p:cNvPicPr>
          <p:nvPr/>
        </p:nvPicPr>
        <p:blipFill>
          <a:blip r:embed="rId8" cstate="screen"/>
          <a:srcRect/>
          <a:stretch>
            <a:fillRect/>
          </a:stretch>
        </p:blipFill>
        <p:spPr bwMode="auto">
          <a:xfrm>
            <a:off x="6918479" y="3205289"/>
            <a:ext cx="2125662" cy="1611312"/>
          </a:xfrm>
          <a:prstGeom prst="rect">
            <a:avLst/>
          </a:prstGeom>
          <a:ln>
            <a:noFill/>
          </a:ln>
          <a:effectLst>
            <a:outerShdw blurRad="292100" dist="139700" dir="2700000" algn="tl" rotWithShape="0">
              <a:srgbClr val="333333">
                <a:alpha val="65000"/>
              </a:srgbClr>
            </a:outerShdw>
          </a:effectLst>
        </p:spPr>
      </p:pic>
      <p:sp>
        <p:nvSpPr>
          <p:cNvPr id="17" name="CasellaDiTesto 16"/>
          <p:cNvSpPr txBox="1"/>
          <p:nvPr/>
        </p:nvSpPr>
        <p:spPr>
          <a:xfrm>
            <a:off x="331238" y="1633664"/>
            <a:ext cx="3698641" cy="584775"/>
          </a:xfrm>
          <a:prstGeom prst="rect">
            <a:avLst/>
          </a:prstGeom>
          <a:noFill/>
        </p:spPr>
        <p:txBody>
          <a:bodyPr wrap="none">
            <a:spAutoFit/>
          </a:bodyPr>
          <a:lstStyle/>
          <a:p>
            <a:pPr>
              <a:defRPr/>
            </a:pPr>
            <a:r>
              <a:rPr lang="en-GB" sz="3200" b="1" dirty="0">
                <a:solidFill>
                  <a:schemeClr val="tx1">
                    <a:lumMod val="85000"/>
                    <a:lumOff val="15000"/>
                  </a:schemeClr>
                </a:solidFill>
                <a:cs typeface="Arial" pitchFamily="34" charset="0"/>
              </a:rPr>
              <a:t>Aircraft Instruments </a:t>
            </a:r>
          </a:p>
        </p:txBody>
      </p:sp>
      <p:sp>
        <p:nvSpPr>
          <p:cNvPr id="4" name="Titolo 1">
            <a:extLst>
              <a:ext uri="{FF2B5EF4-FFF2-40B4-BE49-F238E27FC236}">
                <a16:creationId xmlns:a16="http://schemas.microsoft.com/office/drawing/2014/main" id="{FA5C5D11-D66E-354C-4C72-186D47FCB922}"/>
              </a:ext>
            </a:extLst>
          </p:cNvPr>
          <p:cNvSpPr>
            <a:spLocks noGrp="1"/>
          </p:cNvSpPr>
          <p:nvPr>
            <p:ph type="title"/>
          </p:nvPr>
        </p:nvSpPr>
        <p:spPr>
          <a:xfrm>
            <a:off x="3131840" y="-27384"/>
            <a:ext cx="6716015" cy="797421"/>
          </a:xfrm>
        </p:spPr>
        <p:txBody>
          <a:bodyPr/>
          <a:lstStyle/>
          <a:p>
            <a:r>
              <a:rPr lang="it-IT" dirty="0" err="1"/>
              <a:t>TeRN</a:t>
            </a:r>
            <a:r>
              <a:rPr lang="it-IT" dirty="0"/>
              <a:t> Capabilities</a:t>
            </a:r>
          </a:p>
        </p:txBody>
      </p:sp>
    </p:spTree>
    <p:extLst>
      <p:ext uri="{BB962C8B-B14F-4D97-AF65-F5344CB8AC3E}">
        <p14:creationId xmlns:p14="http://schemas.microsoft.com/office/powerpoint/2010/main" val="23716574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ustomShape 1">
            <a:extLst>
              <a:ext uri="{FF2B5EF4-FFF2-40B4-BE49-F238E27FC236}">
                <a16:creationId xmlns:a16="http://schemas.microsoft.com/office/drawing/2014/main" id="{13E291C5-EC65-C18B-98FC-5737B5130E60}"/>
              </a:ext>
            </a:extLst>
          </p:cNvPr>
          <p:cNvSpPr/>
          <p:nvPr/>
        </p:nvSpPr>
        <p:spPr>
          <a:xfrm>
            <a:off x="0" y="1916832"/>
            <a:ext cx="7380312" cy="3059848"/>
          </a:xfrm>
          <a:prstGeom prst="rect">
            <a:avLst/>
          </a:prstGeom>
          <a:noFill/>
          <a:ln>
            <a:noFill/>
          </a:ln>
        </p:spPr>
        <p:style>
          <a:lnRef idx="0">
            <a:scrgbClr r="0" g="0" b="0"/>
          </a:lnRef>
          <a:fillRef idx="0">
            <a:scrgbClr r="0" g="0" b="0"/>
          </a:fillRef>
          <a:effectRef idx="0">
            <a:scrgbClr r="0" g="0" b="0"/>
          </a:effectRef>
          <a:fontRef idx="minor"/>
        </p:style>
        <p:txBody>
          <a:bodyPr/>
          <a:lstStyle/>
          <a:p>
            <a:endParaRPr lang="it-IT" sz="1350"/>
          </a:p>
        </p:txBody>
      </p:sp>
      <p:grpSp>
        <p:nvGrpSpPr>
          <p:cNvPr id="16" name="Group 6">
            <a:extLst>
              <a:ext uri="{FF2B5EF4-FFF2-40B4-BE49-F238E27FC236}">
                <a16:creationId xmlns:a16="http://schemas.microsoft.com/office/drawing/2014/main" id="{1C9DB26B-B186-5D81-F228-53EF191A9B5E}"/>
              </a:ext>
            </a:extLst>
          </p:cNvPr>
          <p:cNvGrpSpPr>
            <a:grpSpLocks/>
          </p:cNvGrpSpPr>
          <p:nvPr/>
        </p:nvGrpSpPr>
        <p:grpSpPr bwMode="auto">
          <a:xfrm>
            <a:off x="7913233" y="1827638"/>
            <a:ext cx="1195271" cy="697061"/>
            <a:chOff x="1152" y="403"/>
            <a:chExt cx="4800" cy="3971"/>
          </a:xfrm>
        </p:grpSpPr>
        <p:pic>
          <p:nvPicPr>
            <p:cNvPr id="18" name="Picture 4">
              <a:extLst>
                <a:ext uri="{FF2B5EF4-FFF2-40B4-BE49-F238E27FC236}">
                  <a16:creationId xmlns:a16="http://schemas.microsoft.com/office/drawing/2014/main" id="{7D8E3C37-965E-0015-4909-ABADADA8C65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21875" t="10321"/>
            <a:stretch>
              <a:fillRect/>
            </a:stretch>
          </p:blipFill>
          <p:spPr bwMode="auto">
            <a:xfrm>
              <a:off x="1152" y="403"/>
              <a:ext cx="4800" cy="3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Oval 5">
              <a:extLst>
                <a:ext uri="{FF2B5EF4-FFF2-40B4-BE49-F238E27FC236}">
                  <a16:creationId xmlns:a16="http://schemas.microsoft.com/office/drawing/2014/main" id="{42B4CFED-24A0-801F-F500-527654B14683}"/>
                </a:ext>
              </a:extLst>
            </p:cNvPr>
            <p:cNvSpPr>
              <a:spLocks noChangeArrowheads="1"/>
            </p:cNvSpPr>
            <p:nvPr/>
          </p:nvSpPr>
          <p:spPr bwMode="auto">
            <a:xfrm>
              <a:off x="1938" y="1792"/>
              <a:ext cx="1956" cy="1719"/>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en-US" sz="1350"/>
            </a:p>
          </p:txBody>
        </p:sp>
      </p:grpSp>
      <p:pic>
        <p:nvPicPr>
          <p:cNvPr id="20" name="Picture 2" descr="Drone per fotogrammetria, cosa bisogna sapere per utilizzarlo">
            <a:extLst>
              <a:ext uri="{FF2B5EF4-FFF2-40B4-BE49-F238E27FC236}">
                <a16:creationId xmlns:a16="http://schemas.microsoft.com/office/drawing/2014/main" id="{497A4094-13B5-21AA-87C0-360E38F45D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4789" y="2867043"/>
            <a:ext cx="1195271" cy="79539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loud Infrastructure: How Does Cloud Computing Work? | Robots.net">
            <a:extLst>
              <a:ext uri="{FF2B5EF4-FFF2-40B4-BE49-F238E27FC236}">
                <a16:creationId xmlns:a16="http://schemas.microsoft.com/office/drawing/2014/main" id="{F62FF1AD-3CE2-0E80-4958-7CBEF38CDC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9114" y="3856380"/>
            <a:ext cx="1209378" cy="814174"/>
          </a:xfrm>
          <a:prstGeom prst="rect">
            <a:avLst/>
          </a:prstGeom>
          <a:noFill/>
          <a:extLst>
            <a:ext uri="{909E8E84-426E-40DD-AFC4-6F175D3DCCD1}">
              <a14:hiddenFill xmlns:a14="http://schemas.microsoft.com/office/drawing/2010/main">
                <a:solidFill>
                  <a:srgbClr val="FFFFFF"/>
                </a:solidFill>
              </a14:hiddenFill>
            </a:ext>
          </a:extLst>
        </p:spPr>
      </p:pic>
      <p:pic>
        <p:nvPicPr>
          <p:cNvPr id="6" name="object 15">
            <a:extLst>
              <a:ext uri="{FF2B5EF4-FFF2-40B4-BE49-F238E27FC236}">
                <a16:creationId xmlns:a16="http://schemas.microsoft.com/office/drawing/2014/main" id="{3C100B31-2A20-E34C-8080-70547599C16D}"/>
              </a:ext>
            </a:extLst>
          </p:cNvPr>
          <p:cNvPicPr/>
          <p:nvPr/>
        </p:nvPicPr>
        <p:blipFill>
          <a:blip r:embed="rId5" cstate="print"/>
          <a:stretch>
            <a:fillRect/>
          </a:stretch>
        </p:blipFill>
        <p:spPr>
          <a:xfrm>
            <a:off x="251520" y="3074008"/>
            <a:ext cx="2912710" cy="2097913"/>
          </a:xfrm>
          <a:prstGeom prst="rect">
            <a:avLst/>
          </a:prstGeom>
        </p:spPr>
      </p:pic>
      <p:sp>
        <p:nvSpPr>
          <p:cNvPr id="7" name="object 21">
            <a:extLst>
              <a:ext uri="{FF2B5EF4-FFF2-40B4-BE49-F238E27FC236}">
                <a16:creationId xmlns:a16="http://schemas.microsoft.com/office/drawing/2014/main" id="{0936AB54-5301-4F03-865C-DB613B866D95}"/>
              </a:ext>
            </a:extLst>
          </p:cNvPr>
          <p:cNvSpPr/>
          <p:nvPr/>
        </p:nvSpPr>
        <p:spPr>
          <a:xfrm>
            <a:off x="421030" y="1319768"/>
            <a:ext cx="228600" cy="278630"/>
          </a:xfrm>
          <a:custGeom>
            <a:avLst/>
            <a:gdLst/>
            <a:ahLst/>
            <a:cxnLst/>
            <a:rect l="l" t="t" r="r" b="b"/>
            <a:pathLst>
              <a:path w="360044" h="360044">
                <a:moveTo>
                  <a:pt x="179997" y="0"/>
                </a:moveTo>
                <a:lnTo>
                  <a:pt x="126508" y="7972"/>
                </a:lnTo>
                <a:lnTo>
                  <a:pt x="79086" y="30880"/>
                </a:lnTo>
                <a:lnTo>
                  <a:pt x="41133" y="65339"/>
                </a:lnTo>
                <a:lnTo>
                  <a:pt x="14173" y="109804"/>
                </a:lnTo>
                <a:lnTo>
                  <a:pt x="885" y="161607"/>
                </a:lnTo>
                <a:lnTo>
                  <a:pt x="0" y="179997"/>
                </a:lnTo>
                <a:lnTo>
                  <a:pt x="885" y="198394"/>
                </a:lnTo>
                <a:lnTo>
                  <a:pt x="14173" y="250202"/>
                </a:lnTo>
                <a:lnTo>
                  <a:pt x="41133" y="294672"/>
                </a:lnTo>
                <a:lnTo>
                  <a:pt x="79086" y="329126"/>
                </a:lnTo>
                <a:lnTo>
                  <a:pt x="126508" y="352034"/>
                </a:lnTo>
                <a:lnTo>
                  <a:pt x="179997" y="360006"/>
                </a:lnTo>
                <a:lnTo>
                  <a:pt x="198394" y="359121"/>
                </a:lnTo>
                <a:lnTo>
                  <a:pt x="250202" y="345833"/>
                </a:lnTo>
                <a:lnTo>
                  <a:pt x="275245" y="332562"/>
                </a:lnTo>
                <a:lnTo>
                  <a:pt x="160655" y="332562"/>
                </a:lnTo>
                <a:lnTo>
                  <a:pt x="133075" y="326875"/>
                </a:lnTo>
                <a:lnTo>
                  <a:pt x="85259" y="301672"/>
                </a:lnTo>
                <a:lnTo>
                  <a:pt x="48388" y="259405"/>
                </a:lnTo>
                <a:lnTo>
                  <a:pt x="29376" y="208327"/>
                </a:lnTo>
                <a:lnTo>
                  <a:pt x="27000" y="179997"/>
                </a:lnTo>
                <a:lnTo>
                  <a:pt x="27000" y="174002"/>
                </a:lnTo>
                <a:lnTo>
                  <a:pt x="27304" y="168071"/>
                </a:lnTo>
                <a:lnTo>
                  <a:pt x="28498" y="156387"/>
                </a:lnTo>
                <a:lnTo>
                  <a:pt x="29552" y="150456"/>
                </a:lnTo>
                <a:lnTo>
                  <a:pt x="31051" y="144462"/>
                </a:lnTo>
                <a:lnTo>
                  <a:pt x="103505" y="144462"/>
                </a:lnTo>
                <a:lnTo>
                  <a:pt x="103505" y="140398"/>
                </a:lnTo>
                <a:lnTo>
                  <a:pt x="145948" y="140398"/>
                </a:lnTo>
                <a:lnTo>
                  <a:pt x="150520" y="138747"/>
                </a:lnTo>
                <a:lnTo>
                  <a:pt x="158623" y="132156"/>
                </a:lnTo>
                <a:lnTo>
                  <a:pt x="160655" y="127952"/>
                </a:lnTo>
                <a:lnTo>
                  <a:pt x="160655" y="83705"/>
                </a:lnTo>
                <a:lnTo>
                  <a:pt x="199809" y="83705"/>
                </a:lnTo>
                <a:lnTo>
                  <a:pt x="234449" y="59289"/>
                </a:lnTo>
                <a:lnTo>
                  <a:pt x="237147" y="44551"/>
                </a:lnTo>
                <a:lnTo>
                  <a:pt x="237147" y="36448"/>
                </a:lnTo>
                <a:lnTo>
                  <a:pt x="288381" y="36448"/>
                </a:lnTo>
                <a:lnTo>
                  <a:pt x="250202" y="14173"/>
                </a:lnTo>
                <a:lnTo>
                  <a:pt x="198394" y="885"/>
                </a:lnTo>
                <a:lnTo>
                  <a:pt x="179997" y="0"/>
                </a:lnTo>
                <a:close/>
              </a:path>
              <a:path w="360044" h="360044">
                <a:moveTo>
                  <a:pt x="103505" y="144462"/>
                </a:moveTo>
                <a:lnTo>
                  <a:pt x="31051" y="144462"/>
                </a:lnTo>
                <a:lnTo>
                  <a:pt x="123304" y="236702"/>
                </a:lnTo>
                <a:lnTo>
                  <a:pt x="123304" y="256501"/>
                </a:lnTo>
                <a:lnTo>
                  <a:pt x="146138" y="292731"/>
                </a:lnTo>
                <a:lnTo>
                  <a:pt x="160655" y="295655"/>
                </a:lnTo>
                <a:lnTo>
                  <a:pt x="160655" y="332562"/>
                </a:lnTo>
                <a:lnTo>
                  <a:pt x="275245" y="332562"/>
                </a:lnTo>
                <a:lnTo>
                  <a:pt x="280911" y="329126"/>
                </a:lnTo>
                <a:lnTo>
                  <a:pt x="294665" y="318873"/>
                </a:lnTo>
                <a:lnTo>
                  <a:pt x="307352" y="307352"/>
                </a:lnTo>
                <a:lnTo>
                  <a:pt x="318871" y="294672"/>
                </a:lnTo>
                <a:lnTo>
                  <a:pt x="326857" y="283959"/>
                </a:lnTo>
                <a:lnTo>
                  <a:pt x="292950" y="283959"/>
                </a:lnTo>
                <a:lnTo>
                  <a:pt x="290550" y="275856"/>
                </a:lnTo>
                <a:lnTo>
                  <a:pt x="286054" y="269252"/>
                </a:lnTo>
                <a:lnTo>
                  <a:pt x="272846" y="259054"/>
                </a:lnTo>
                <a:lnTo>
                  <a:pt x="265201" y="256501"/>
                </a:lnTo>
                <a:lnTo>
                  <a:pt x="237147" y="256501"/>
                </a:lnTo>
                <a:lnTo>
                  <a:pt x="237147" y="194259"/>
                </a:lnTo>
                <a:lnTo>
                  <a:pt x="235508" y="189763"/>
                </a:lnTo>
                <a:lnTo>
                  <a:pt x="228904" y="181952"/>
                </a:lnTo>
                <a:lnTo>
                  <a:pt x="224701" y="179997"/>
                </a:lnTo>
                <a:lnTo>
                  <a:pt x="103505" y="179997"/>
                </a:lnTo>
                <a:lnTo>
                  <a:pt x="103505" y="144462"/>
                </a:lnTo>
                <a:close/>
              </a:path>
              <a:path w="360044" h="360044">
                <a:moveTo>
                  <a:pt x="288381" y="36448"/>
                </a:moveTo>
                <a:lnTo>
                  <a:pt x="237147" y="36448"/>
                </a:lnTo>
                <a:lnTo>
                  <a:pt x="257875" y="46757"/>
                </a:lnTo>
                <a:lnTo>
                  <a:pt x="276413" y="59682"/>
                </a:lnTo>
                <a:lnTo>
                  <a:pt x="306908" y="93383"/>
                </a:lnTo>
                <a:lnTo>
                  <a:pt x="326482" y="134499"/>
                </a:lnTo>
                <a:lnTo>
                  <a:pt x="333006" y="179997"/>
                </a:lnTo>
                <a:lnTo>
                  <a:pt x="332851" y="187174"/>
                </a:lnTo>
                <a:lnTo>
                  <a:pt x="325293" y="228903"/>
                </a:lnTo>
                <a:lnTo>
                  <a:pt x="306411" y="267001"/>
                </a:lnTo>
                <a:lnTo>
                  <a:pt x="292950" y="283959"/>
                </a:lnTo>
                <a:lnTo>
                  <a:pt x="326857" y="283959"/>
                </a:lnTo>
                <a:lnTo>
                  <a:pt x="345833" y="250202"/>
                </a:lnTo>
                <a:lnTo>
                  <a:pt x="359121" y="198394"/>
                </a:lnTo>
                <a:lnTo>
                  <a:pt x="360006" y="179997"/>
                </a:lnTo>
                <a:lnTo>
                  <a:pt x="359121" y="161607"/>
                </a:lnTo>
                <a:lnTo>
                  <a:pt x="345833" y="109804"/>
                </a:lnTo>
                <a:lnTo>
                  <a:pt x="318871" y="65339"/>
                </a:lnTo>
                <a:lnTo>
                  <a:pt x="294665" y="41133"/>
                </a:lnTo>
                <a:lnTo>
                  <a:pt x="288381" y="36448"/>
                </a:lnTo>
                <a:close/>
              </a:path>
            </a:pathLst>
          </a:custGeom>
          <a:solidFill>
            <a:srgbClr val="003F62"/>
          </a:solidFill>
        </p:spPr>
        <p:txBody>
          <a:bodyPr wrap="square" lIns="0" tIns="0" rIns="0" bIns="0" rtlCol="0"/>
          <a:lstStyle/>
          <a:p>
            <a:endParaRPr>
              <a:solidFill>
                <a:schemeClr val="tx2"/>
              </a:solidFill>
            </a:endParaRPr>
          </a:p>
        </p:txBody>
      </p:sp>
      <p:sp>
        <p:nvSpPr>
          <p:cNvPr id="8" name="object 22">
            <a:extLst>
              <a:ext uri="{FF2B5EF4-FFF2-40B4-BE49-F238E27FC236}">
                <a16:creationId xmlns:a16="http://schemas.microsoft.com/office/drawing/2014/main" id="{900B5388-E81F-B8C0-A873-794783C43FE2}"/>
              </a:ext>
            </a:extLst>
          </p:cNvPr>
          <p:cNvSpPr txBox="1"/>
          <p:nvPr/>
        </p:nvSpPr>
        <p:spPr>
          <a:xfrm>
            <a:off x="330197" y="1687071"/>
            <a:ext cx="762002" cy="377145"/>
          </a:xfrm>
          <a:prstGeom prst="rect">
            <a:avLst/>
          </a:prstGeom>
        </p:spPr>
        <p:txBody>
          <a:bodyPr vert="horz" wrap="square" lIns="0" tIns="7738" rIns="0" bIns="0" rtlCol="0">
            <a:spAutoFit/>
          </a:bodyPr>
          <a:lstStyle/>
          <a:p>
            <a:pPr marL="7738" marR="3096">
              <a:spcBef>
                <a:spcPts val="61"/>
              </a:spcBef>
            </a:pPr>
            <a:r>
              <a:rPr sz="800" b="1" spc="-9" dirty="0">
                <a:solidFill>
                  <a:schemeClr val="tx2"/>
                </a:solidFill>
                <a:latin typeface="Calibri" panose="020F0502020204030204" pitchFamily="34" charset="0"/>
                <a:ea typeface="Calibri" panose="020F0502020204030204" pitchFamily="34" charset="0"/>
                <a:cs typeface="Calibri" panose="020F0502020204030204" pitchFamily="34" charset="0"/>
              </a:rPr>
              <a:t>EARTH </a:t>
            </a:r>
            <a:r>
              <a:rPr sz="800" b="1" spc="-6"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sz="800" b="1" spc="-13" dirty="0">
                <a:solidFill>
                  <a:schemeClr val="tx2"/>
                </a:solidFill>
                <a:latin typeface="Calibri" panose="020F0502020204030204" pitchFamily="34" charset="0"/>
                <a:ea typeface="Calibri" panose="020F0502020204030204" pitchFamily="34" charset="0"/>
                <a:cs typeface="Calibri" panose="020F0502020204030204" pitchFamily="34" charset="0"/>
              </a:rPr>
              <a:t>OBSERVATION  </a:t>
            </a:r>
            <a:r>
              <a:rPr sz="800" b="1" spc="-34" dirty="0">
                <a:solidFill>
                  <a:schemeClr val="tx2"/>
                </a:solidFill>
                <a:latin typeface="Calibri" panose="020F0502020204030204" pitchFamily="34" charset="0"/>
                <a:ea typeface="Calibri" panose="020F0502020204030204" pitchFamily="34" charset="0"/>
                <a:cs typeface="Calibri" panose="020F0502020204030204" pitchFamily="34" charset="0"/>
              </a:rPr>
              <a:t>(EO)</a:t>
            </a:r>
            <a:endParaRPr sz="800" dirty="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sp>
        <p:nvSpPr>
          <p:cNvPr id="9" name="object 23">
            <a:extLst>
              <a:ext uri="{FF2B5EF4-FFF2-40B4-BE49-F238E27FC236}">
                <a16:creationId xmlns:a16="http://schemas.microsoft.com/office/drawing/2014/main" id="{75062796-4725-090F-E2BB-E51E6D493CC9}"/>
              </a:ext>
            </a:extLst>
          </p:cNvPr>
          <p:cNvSpPr txBox="1"/>
          <p:nvPr/>
        </p:nvSpPr>
        <p:spPr>
          <a:xfrm>
            <a:off x="324915" y="3662904"/>
            <a:ext cx="762000" cy="130924"/>
          </a:xfrm>
          <a:prstGeom prst="rect">
            <a:avLst/>
          </a:prstGeom>
        </p:spPr>
        <p:txBody>
          <a:bodyPr vert="horz" wrap="square" lIns="0" tIns="7738" rIns="0" bIns="0" rtlCol="0">
            <a:spAutoFit/>
          </a:bodyPr>
          <a:lstStyle/>
          <a:p>
            <a:pPr marL="7738">
              <a:spcBef>
                <a:spcPts val="61"/>
              </a:spcBef>
            </a:pPr>
            <a:r>
              <a:rPr sz="800" b="1" spc="-9" dirty="0">
                <a:solidFill>
                  <a:schemeClr val="tx2"/>
                </a:solidFill>
                <a:latin typeface="Calibri" panose="020F0502020204030204" pitchFamily="34" charset="0"/>
                <a:ea typeface="Calibri" panose="020F0502020204030204" pitchFamily="34" charset="0"/>
                <a:cs typeface="Calibri" panose="020F0502020204030204" pitchFamily="34" charset="0"/>
              </a:rPr>
              <a:t>AERONAUTICA</a:t>
            </a:r>
            <a:endParaRPr sz="800" dirty="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object 24">
            <a:extLst>
              <a:ext uri="{FF2B5EF4-FFF2-40B4-BE49-F238E27FC236}">
                <a16:creationId xmlns:a16="http://schemas.microsoft.com/office/drawing/2014/main" id="{93CB2A07-9D02-449B-AD76-F2FC115D148E}"/>
              </a:ext>
            </a:extLst>
          </p:cNvPr>
          <p:cNvSpPr/>
          <p:nvPr/>
        </p:nvSpPr>
        <p:spPr>
          <a:xfrm>
            <a:off x="323054" y="1319767"/>
            <a:ext cx="2155376" cy="2324326"/>
          </a:xfrm>
          <a:custGeom>
            <a:avLst/>
            <a:gdLst/>
            <a:ahLst/>
            <a:cxnLst/>
            <a:rect l="l" t="t" r="r" b="b"/>
            <a:pathLst>
              <a:path w="3297554" h="2824479">
                <a:moveTo>
                  <a:pt x="29997" y="1419923"/>
                </a:moveTo>
                <a:lnTo>
                  <a:pt x="0" y="1449920"/>
                </a:lnTo>
                <a:lnTo>
                  <a:pt x="0" y="1487932"/>
                </a:lnTo>
                <a:lnTo>
                  <a:pt x="29997" y="1487932"/>
                </a:lnTo>
                <a:lnTo>
                  <a:pt x="29997" y="1419923"/>
                </a:lnTo>
                <a:close/>
              </a:path>
              <a:path w="3297554" h="2824479">
                <a:moveTo>
                  <a:pt x="112496" y="1339926"/>
                </a:moveTo>
                <a:lnTo>
                  <a:pt x="82499" y="1369923"/>
                </a:lnTo>
                <a:lnTo>
                  <a:pt x="82499" y="1487932"/>
                </a:lnTo>
                <a:lnTo>
                  <a:pt x="112496" y="1487932"/>
                </a:lnTo>
                <a:lnTo>
                  <a:pt x="112496" y="1339926"/>
                </a:lnTo>
                <a:close/>
              </a:path>
              <a:path w="3297554" h="2824479">
                <a:moveTo>
                  <a:pt x="194995" y="1370431"/>
                </a:moveTo>
                <a:lnTo>
                  <a:pt x="164998" y="1339926"/>
                </a:lnTo>
                <a:lnTo>
                  <a:pt x="164998" y="1487932"/>
                </a:lnTo>
                <a:lnTo>
                  <a:pt x="194995" y="1487932"/>
                </a:lnTo>
                <a:lnTo>
                  <a:pt x="194995" y="1370431"/>
                </a:lnTo>
                <a:close/>
              </a:path>
              <a:path w="3297554" h="2824479">
                <a:moveTo>
                  <a:pt x="277495" y="1340421"/>
                </a:moveTo>
                <a:lnTo>
                  <a:pt x="247497" y="1370431"/>
                </a:lnTo>
                <a:lnTo>
                  <a:pt x="247497" y="1487932"/>
                </a:lnTo>
                <a:lnTo>
                  <a:pt x="277495" y="1487932"/>
                </a:lnTo>
                <a:lnTo>
                  <a:pt x="277495" y="1340421"/>
                </a:lnTo>
                <a:close/>
              </a:path>
              <a:path w="3297554" h="2824479">
                <a:moveTo>
                  <a:pt x="359994" y="1259928"/>
                </a:moveTo>
                <a:lnTo>
                  <a:pt x="329996" y="1289926"/>
                </a:lnTo>
                <a:lnTo>
                  <a:pt x="329996" y="1487932"/>
                </a:lnTo>
                <a:lnTo>
                  <a:pt x="359994" y="1487932"/>
                </a:lnTo>
                <a:lnTo>
                  <a:pt x="359994" y="1259928"/>
                </a:lnTo>
                <a:close/>
              </a:path>
              <a:path w="3297554" h="2824479">
                <a:moveTo>
                  <a:pt x="359994" y="1127925"/>
                </a:moveTo>
                <a:lnTo>
                  <a:pt x="220002" y="1268425"/>
                </a:lnTo>
                <a:lnTo>
                  <a:pt x="182486" y="1230922"/>
                </a:lnTo>
                <a:lnTo>
                  <a:pt x="139992" y="1188427"/>
                </a:lnTo>
                <a:lnTo>
                  <a:pt x="0" y="1327429"/>
                </a:lnTo>
                <a:lnTo>
                  <a:pt x="0" y="1369923"/>
                </a:lnTo>
                <a:lnTo>
                  <a:pt x="139992" y="1230922"/>
                </a:lnTo>
                <a:lnTo>
                  <a:pt x="220002" y="1310919"/>
                </a:lnTo>
                <a:lnTo>
                  <a:pt x="262343" y="1268425"/>
                </a:lnTo>
                <a:lnTo>
                  <a:pt x="359994" y="1170432"/>
                </a:lnTo>
                <a:lnTo>
                  <a:pt x="359994" y="1127925"/>
                </a:lnTo>
                <a:close/>
              </a:path>
              <a:path w="3297554" h="2824479">
                <a:moveTo>
                  <a:pt x="360006" y="2685415"/>
                </a:moveTo>
                <a:lnTo>
                  <a:pt x="202501" y="2592717"/>
                </a:lnTo>
                <a:lnTo>
                  <a:pt x="202501" y="2480221"/>
                </a:lnTo>
                <a:lnTo>
                  <a:pt x="200329" y="2474887"/>
                </a:lnTo>
                <a:lnTo>
                  <a:pt x="191617" y="2466187"/>
                </a:lnTo>
                <a:lnTo>
                  <a:pt x="186309" y="2464003"/>
                </a:lnTo>
                <a:lnTo>
                  <a:pt x="173697" y="2464003"/>
                </a:lnTo>
                <a:lnTo>
                  <a:pt x="168376" y="2466187"/>
                </a:lnTo>
                <a:lnTo>
                  <a:pt x="159677" y="2474887"/>
                </a:lnTo>
                <a:lnTo>
                  <a:pt x="157492" y="2480221"/>
                </a:lnTo>
                <a:lnTo>
                  <a:pt x="157492" y="2592717"/>
                </a:lnTo>
                <a:lnTo>
                  <a:pt x="0" y="2685415"/>
                </a:lnTo>
                <a:lnTo>
                  <a:pt x="0" y="2711513"/>
                </a:lnTo>
                <a:lnTo>
                  <a:pt x="157492" y="2665158"/>
                </a:lnTo>
                <a:lnTo>
                  <a:pt x="157492" y="2778125"/>
                </a:lnTo>
                <a:lnTo>
                  <a:pt x="121500" y="2805125"/>
                </a:lnTo>
                <a:lnTo>
                  <a:pt x="121500" y="2824010"/>
                </a:lnTo>
                <a:lnTo>
                  <a:pt x="179997" y="2807360"/>
                </a:lnTo>
                <a:lnTo>
                  <a:pt x="238493" y="2824010"/>
                </a:lnTo>
                <a:lnTo>
                  <a:pt x="238493" y="2805125"/>
                </a:lnTo>
                <a:lnTo>
                  <a:pt x="202501" y="2778125"/>
                </a:lnTo>
                <a:lnTo>
                  <a:pt x="202501" y="2665158"/>
                </a:lnTo>
                <a:lnTo>
                  <a:pt x="360006" y="2711513"/>
                </a:lnTo>
                <a:lnTo>
                  <a:pt x="360006" y="2685415"/>
                </a:lnTo>
                <a:close/>
              </a:path>
              <a:path w="3297554" h="2824479">
                <a:moveTo>
                  <a:pt x="1920773" y="1296111"/>
                </a:moveTo>
                <a:lnTo>
                  <a:pt x="1909648" y="1259459"/>
                </a:lnTo>
                <a:lnTo>
                  <a:pt x="1896338" y="1246162"/>
                </a:lnTo>
                <a:lnTo>
                  <a:pt x="1896338" y="1296111"/>
                </a:lnTo>
                <a:lnTo>
                  <a:pt x="1895690" y="1303718"/>
                </a:lnTo>
                <a:lnTo>
                  <a:pt x="1867281" y="1332115"/>
                </a:lnTo>
                <a:lnTo>
                  <a:pt x="1859686" y="1332763"/>
                </a:lnTo>
                <a:lnTo>
                  <a:pt x="1852091" y="1332115"/>
                </a:lnTo>
                <a:lnTo>
                  <a:pt x="1823681" y="1303718"/>
                </a:lnTo>
                <a:lnTo>
                  <a:pt x="1823034" y="1296111"/>
                </a:lnTo>
                <a:lnTo>
                  <a:pt x="1823681" y="1288516"/>
                </a:lnTo>
                <a:lnTo>
                  <a:pt x="1852091" y="1260119"/>
                </a:lnTo>
                <a:lnTo>
                  <a:pt x="1859686" y="1259459"/>
                </a:lnTo>
                <a:lnTo>
                  <a:pt x="1867281" y="1260119"/>
                </a:lnTo>
                <a:lnTo>
                  <a:pt x="1895690" y="1288516"/>
                </a:lnTo>
                <a:lnTo>
                  <a:pt x="1896338" y="1296111"/>
                </a:lnTo>
                <a:lnTo>
                  <a:pt x="1896338" y="1246162"/>
                </a:lnTo>
                <a:lnTo>
                  <a:pt x="1894497" y="1244650"/>
                </a:lnTo>
                <a:lnTo>
                  <a:pt x="1884121" y="1239304"/>
                </a:lnTo>
                <a:lnTo>
                  <a:pt x="1872513" y="1236103"/>
                </a:lnTo>
                <a:lnTo>
                  <a:pt x="1859686" y="1235024"/>
                </a:lnTo>
                <a:lnTo>
                  <a:pt x="1846859" y="1236103"/>
                </a:lnTo>
                <a:lnTo>
                  <a:pt x="1808213" y="1261300"/>
                </a:lnTo>
                <a:lnTo>
                  <a:pt x="1798599" y="1296111"/>
                </a:lnTo>
                <a:lnTo>
                  <a:pt x="1799666" y="1308950"/>
                </a:lnTo>
                <a:lnTo>
                  <a:pt x="1824863" y="1347584"/>
                </a:lnTo>
                <a:lnTo>
                  <a:pt x="1859686" y="1357198"/>
                </a:lnTo>
                <a:lnTo>
                  <a:pt x="1872513" y="1356131"/>
                </a:lnTo>
                <a:lnTo>
                  <a:pt x="1884121" y="1352931"/>
                </a:lnTo>
                <a:lnTo>
                  <a:pt x="1894497" y="1347584"/>
                </a:lnTo>
                <a:lnTo>
                  <a:pt x="1903666" y="1340091"/>
                </a:lnTo>
                <a:lnTo>
                  <a:pt x="1909648" y="1332763"/>
                </a:lnTo>
                <a:lnTo>
                  <a:pt x="1911146" y="1330934"/>
                </a:lnTo>
                <a:lnTo>
                  <a:pt x="1916493" y="1320546"/>
                </a:lnTo>
                <a:lnTo>
                  <a:pt x="1919706" y="1308950"/>
                </a:lnTo>
                <a:lnTo>
                  <a:pt x="1920773" y="1296111"/>
                </a:lnTo>
                <a:close/>
              </a:path>
              <a:path w="3297554" h="2824479">
                <a:moveTo>
                  <a:pt x="1990001" y="1449641"/>
                </a:moveTo>
                <a:lnTo>
                  <a:pt x="1973554" y="1413649"/>
                </a:lnTo>
                <a:lnTo>
                  <a:pt x="1965566" y="1408391"/>
                </a:lnTo>
                <a:lnTo>
                  <a:pt x="1965566" y="1445298"/>
                </a:lnTo>
                <a:lnTo>
                  <a:pt x="1965566" y="1463484"/>
                </a:lnTo>
                <a:lnTo>
                  <a:pt x="1753806" y="1463484"/>
                </a:lnTo>
                <a:lnTo>
                  <a:pt x="1753806" y="1445298"/>
                </a:lnTo>
                <a:lnTo>
                  <a:pt x="1793862" y="1417574"/>
                </a:lnTo>
                <a:lnTo>
                  <a:pt x="1837245" y="1407591"/>
                </a:lnTo>
                <a:lnTo>
                  <a:pt x="1859686" y="1406474"/>
                </a:lnTo>
                <a:lnTo>
                  <a:pt x="1871091" y="1406753"/>
                </a:lnTo>
                <a:lnTo>
                  <a:pt x="1913420" y="1413725"/>
                </a:lnTo>
                <a:lnTo>
                  <a:pt x="1955927" y="1430096"/>
                </a:lnTo>
                <a:lnTo>
                  <a:pt x="1965566" y="1445298"/>
                </a:lnTo>
                <a:lnTo>
                  <a:pt x="1965566" y="1408391"/>
                </a:lnTo>
                <a:lnTo>
                  <a:pt x="1920748" y="1391056"/>
                </a:lnTo>
                <a:lnTo>
                  <a:pt x="1872208" y="1382395"/>
                </a:lnTo>
                <a:lnTo>
                  <a:pt x="1859686" y="1382039"/>
                </a:lnTo>
                <a:lnTo>
                  <a:pt x="1847151" y="1382395"/>
                </a:lnTo>
                <a:lnTo>
                  <a:pt x="1798332" y="1391056"/>
                </a:lnTo>
                <a:lnTo>
                  <a:pt x="1757070" y="1406474"/>
                </a:lnTo>
                <a:lnTo>
                  <a:pt x="1731187" y="1436103"/>
                </a:lnTo>
                <a:lnTo>
                  <a:pt x="1729371" y="1449641"/>
                </a:lnTo>
                <a:lnTo>
                  <a:pt x="1729371" y="1487919"/>
                </a:lnTo>
                <a:lnTo>
                  <a:pt x="1990001" y="1487919"/>
                </a:lnTo>
                <a:lnTo>
                  <a:pt x="1990001" y="1463484"/>
                </a:lnTo>
                <a:lnTo>
                  <a:pt x="1990001" y="1449641"/>
                </a:lnTo>
                <a:close/>
              </a:path>
              <a:path w="3297554" h="2824479">
                <a:moveTo>
                  <a:pt x="2006295" y="1296111"/>
                </a:moveTo>
                <a:lnTo>
                  <a:pt x="1989188" y="1252131"/>
                </a:lnTo>
                <a:lnTo>
                  <a:pt x="1945208" y="1235024"/>
                </a:lnTo>
                <a:lnTo>
                  <a:pt x="1942223" y="1235024"/>
                </a:lnTo>
                <a:lnTo>
                  <a:pt x="1938896" y="1235303"/>
                </a:lnTo>
                <a:lnTo>
                  <a:pt x="1931568" y="1236383"/>
                </a:lnTo>
                <a:lnTo>
                  <a:pt x="1928241" y="1237056"/>
                </a:lnTo>
                <a:lnTo>
                  <a:pt x="1925256" y="1237881"/>
                </a:lnTo>
                <a:lnTo>
                  <a:pt x="1929841" y="1243926"/>
                </a:lnTo>
                <a:lnTo>
                  <a:pt x="1933854" y="1250251"/>
                </a:lnTo>
                <a:lnTo>
                  <a:pt x="1944890" y="1287221"/>
                </a:lnTo>
                <a:lnTo>
                  <a:pt x="1945208" y="1296111"/>
                </a:lnTo>
                <a:lnTo>
                  <a:pt x="1944890" y="1305064"/>
                </a:lnTo>
                <a:lnTo>
                  <a:pt x="1933854" y="1342999"/>
                </a:lnTo>
                <a:lnTo>
                  <a:pt x="1925256" y="1354340"/>
                </a:lnTo>
                <a:lnTo>
                  <a:pt x="1928241" y="1355432"/>
                </a:lnTo>
                <a:lnTo>
                  <a:pt x="1931568" y="1356182"/>
                </a:lnTo>
                <a:lnTo>
                  <a:pt x="1938896" y="1356995"/>
                </a:lnTo>
                <a:lnTo>
                  <a:pt x="1942223" y="1357198"/>
                </a:lnTo>
                <a:lnTo>
                  <a:pt x="1945208" y="1357198"/>
                </a:lnTo>
                <a:lnTo>
                  <a:pt x="1989188" y="1340091"/>
                </a:lnTo>
                <a:lnTo>
                  <a:pt x="2005228" y="1308950"/>
                </a:lnTo>
                <a:lnTo>
                  <a:pt x="2006295" y="1296111"/>
                </a:lnTo>
                <a:close/>
              </a:path>
              <a:path w="3297554" h="2824479">
                <a:moveTo>
                  <a:pt x="2089365" y="1449641"/>
                </a:moveTo>
                <a:lnTo>
                  <a:pt x="2072462" y="1413497"/>
                </a:lnTo>
                <a:lnTo>
                  <a:pt x="2031974" y="1393659"/>
                </a:lnTo>
                <a:lnTo>
                  <a:pt x="1994471" y="1384846"/>
                </a:lnTo>
                <a:lnTo>
                  <a:pt x="1967191" y="1380820"/>
                </a:lnTo>
                <a:lnTo>
                  <a:pt x="1977275" y="1386306"/>
                </a:lnTo>
                <a:lnTo>
                  <a:pt x="1986330" y="1392580"/>
                </a:lnTo>
                <a:lnTo>
                  <a:pt x="2011172" y="1426286"/>
                </a:lnTo>
                <a:lnTo>
                  <a:pt x="2014435" y="1449641"/>
                </a:lnTo>
                <a:lnTo>
                  <a:pt x="2014435" y="1487919"/>
                </a:lnTo>
                <a:lnTo>
                  <a:pt x="2089365" y="1487919"/>
                </a:lnTo>
                <a:lnTo>
                  <a:pt x="2089365" y="1449641"/>
                </a:lnTo>
                <a:close/>
              </a:path>
              <a:path w="3297554" h="2824479">
                <a:moveTo>
                  <a:pt x="2089378" y="179095"/>
                </a:moveTo>
                <a:lnTo>
                  <a:pt x="2085111" y="139496"/>
                </a:lnTo>
                <a:lnTo>
                  <a:pt x="2076831" y="112496"/>
                </a:lnTo>
                <a:lnTo>
                  <a:pt x="2075434" y="108673"/>
                </a:lnTo>
                <a:lnTo>
                  <a:pt x="2067801" y="92875"/>
                </a:lnTo>
                <a:lnTo>
                  <a:pt x="2062378" y="83908"/>
                </a:lnTo>
                <a:lnTo>
                  <a:pt x="2062378" y="186893"/>
                </a:lnTo>
                <a:lnTo>
                  <a:pt x="2062010" y="193878"/>
                </a:lnTo>
                <a:lnTo>
                  <a:pt x="2060498" y="206171"/>
                </a:lnTo>
                <a:lnTo>
                  <a:pt x="2059076" y="212852"/>
                </a:lnTo>
                <a:lnTo>
                  <a:pt x="2056980" y="220052"/>
                </a:lnTo>
                <a:lnTo>
                  <a:pt x="2047976" y="220052"/>
                </a:lnTo>
                <a:lnTo>
                  <a:pt x="2047976" y="247053"/>
                </a:lnTo>
                <a:lnTo>
                  <a:pt x="2018652" y="286118"/>
                </a:lnTo>
                <a:lnTo>
                  <a:pt x="1978837" y="315112"/>
                </a:lnTo>
                <a:lnTo>
                  <a:pt x="1948078" y="328053"/>
                </a:lnTo>
                <a:lnTo>
                  <a:pt x="1953488" y="319328"/>
                </a:lnTo>
                <a:lnTo>
                  <a:pt x="1958479" y="310273"/>
                </a:lnTo>
                <a:lnTo>
                  <a:pt x="1974570" y="270217"/>
                </a:lnTo>
                <a:lnTo>
                  <a:pt x="1980920" y="247053"/>
                </a:lnTo>
                <a:lnTo>
                  <a:pt x="2047976" y="247053"/>
                </a:lnTo>
                <a:lnTo>
                  <a:pt x="2047976" y="220052"/>
                </a:lnTo>
                <a:lnTo>
                  <a:pt x="1984984" y="220052"/>
                </a:lnTo>
                <a:lnTo>
                  <a:pt x="1985899" y="210743"/>
                </a:lnTo>
                <a:lnTo>
                  <a:pt x="1986584" y="203174"/>
                </a:lnTo>
                <a:lnTo>
                  <a:pt x="1987461" y="191922"/>
                </a:lnTo>
                <a:lnTo>
                  <a:pt x="1987626" y="186893"/>
                </a:lnTo>
                <a:lnTo>
                  <a:pt x="1987524" y="169125"/>
                </a:lnTo>
                <a:lnTo>
                  <a:pt x="1986927" y="158026"/>
                </a:lnTo>
                <a:lnTo>
                  <a:pt x="1986229" y="148793"/>
                </a:lnTo>
                <a:lnTo>
                  <a:pt x="1985429" y="139496"/>
                </a:lnTo>
                <a:lnTo>
                  <a:pt x="2056980" y="139496"/>
                </a:lnTo>
                <a:lnTo>
                  <a:pt x="2062378" y="186893"/>
                </a:lnTo>
                <a:lnTo>
                  <a:pt x="2062378" y="83908"/>
                </a:lnTo>
                <a:lnTo>
                  <a:pt x="2058885" y="78130"/>
                </a:lnTo>
                <a:lnTo>
                  <a:pt x="2048675" y="64414"/>
                </a:lnTo>
                <a:lnTo>
                  <a:pt x="2047976" y="63652"/>
                </a:lnTo>
                <a:lnTo>
                  <a:pt x="2047976" y="112496"/>
                </a:lnTo>
                <a:lnTo>
                  <a:pt x="1980476" y="112496"/>
                </a:lnTo>
                <a:lnTo>
                  <a:pt x="1966760" y="67500"/>
                </a:lnTo>
                <a:lnTo>
                  <a:pt x="1960638" y="54051"/>
                </a:lnTo>
                <a:lnTo>
                  <a:pt x="1960638" y="186893"/>
                </a:lnTo>
                <a:lnTo>
                  <a:pt x="1960524" y="191477"/>
                </a:lnTo>
                <a:lnTo>
                  <a:pt x="1959927" y="203174"/>
                </a:lnTo>
                <a:lnTo>
                  <a:pt x="1959140" y="211048"/>
                </a:lnTo>
                <a:lnTo>
                  <a:pt x="1957984" y="220052"/>
                </a:lnTo>
                <a:lnTo>
                  <a:pt x="1953031" y="220052"/>
                </a:lnTo>
                <a:lnTo>
                  <a:pt x="1953031" y="247053"/>
                </a:lnTo>
                <a:lnTo>
                  <a:pt x="1940750" y="285826"/>
                </a:lnTo>
                <a:lnTo>
                  <a:pt x="1916925" y="325513"/>
                </a:lnTo>
                <a:lnTo>
                  <a:pt x="1909381" y="333908"/>
                </a:lnTo>
                <a:lnTo>
                  <a:pt x="1904644" y="328498"/>
                </a:lnTo>
                <a:lnTo>
                  <a:pt x="1883054" y="295643"/>
                </a:lnTo>
                <a:lnTo>
                  <a:pt x="1871129" y="265074"/>
                </a:lnTo>
                <a:lnTo>
                  <a:pt x="1871129" y="328498"/>
                </a:lnTo>
                <a:lnTo>
                  <a:pt x="1822602" y="306006"/>
                </a:lnTo>
                <a:lnTo>
                  <a:pt x="1789226" y="275564"/>
                </a:lnTo>
                <a:lnTo>
                  <a:pt x="1770773" y="247053"/>
                </a:lnTo>
                <a:lnTo>
                  <a:pt x="1838274" y="247053"/>
                </a:lnTo>
                <a:lnTo>
                  <a:pt x="1841144" y="259118"/>
                </a:lnTo>
                <a:lnTo>
                  <a:pt x="1844344" y="270560"/>
                </a:lnTo>
                <a:lnTo>
                  <a:pt x="1860651" y="310718"/>
                </a:lnTo>
                <a:lnTo>
                  <a:pt x="1871129" y="328498"/>
                </a:lnTo>
                <a:lnTo>
                  <a:pt x="1871129" y="265074"/>
                </a:lnTo>
                <a:lnTo>
                  <a:pt x="1869592" y="260210"/>
                </a:lnTo>
                <a:lnTo>
                  <a:pt x="1866176" y="247053"/>
                </a:lnTo>
                <a:lnTo>
                  <a:pt x="1953031" y="247053"/>
                </a:lnTo>
                <a:lnTo>
                  <a:pt x="1953031" y="220052"/>
                </a:lnTo>
                <a:lnTo>
                  <a:pt x="1861223" y="220052"/>
                </a:lnTo>
                <a:lnTo>
                  <a:pt x="1860029" y="210743"/>
                </a:lnTo>
                <a:lnTo>
                  <a:pt x="1859280" y="203174"/>
                </a:lnTo>
                <a:lnTo>
                  <a:pt x="1858670" y="191477"/>
                </a:lnTo>
                <a:lnTo>
                  <a:pt x="1858556" y="186893"/>
                </a:lnTo>
                <a:lnTo>
                  <a:pt x="1858670" y="167322"/>
                </a:lnTo>
                <a:lnTo>
                  <a:pt x="1859280" y="156222"/>
                </a:lnTo>
                <a:lnTo>
                  <a:pt x="1860029" y="148793"/>
                </a:lnTo>
                <a:lnTo>
                  <a:pt x="1861223" y="139496"/>
                </a:lnTo>
                <a:lnTo>
                  <a:pt x="1957984" y="139496"/>
                </a:lnTo>
                <a:lnTo>
                  <a:pt x="1959178" y="148793"/>
                </a:lnTo>
                <a:lnTo>
                  <a:pt x="1959927" y="156222"/>
                </a:lnTo>
                <a:lnTo>
                  <a:pt x="1960524" y="167322"/>
                </a:lnTo>
                <a:lnTo>
                  <a:pt x="1960638" y="186893"/>
                </a:lnTo>
                <a:lnTo>
                  <a:pt x="1960638" y="54051"/>
                </a:lnTo>
                <a:lnTo>
                  <a:pt x="1958035" y="48818"/>
                </a:lnTo>
                <a:lnTo>
                  <a:pt x="1953475" y="40779"/>
                </a:lnTo>
                <a:lnTo>
                  <a:pt x="1953475" y="112496"/>
                </a:lnTo>
                <a:lnTo>
                  <a:pt x="1866176" y="112496"/>
                </a:lnTo>
                <a:lnTo>
                  <a:pt x="1880171" y="69723"/>
                </a:lnTo>
                <a:lnTo>
                  <a:pt x="1902460" y="33553"/>
                </a:lnTo>
                <a:lnTo>
                  <a:pt x="1909381" y="27000"/>
                </a:lnTo>
                <a:lnTo>
                  <a:pt x="1916988" y="35877"/>
                </a:lnTo>
                <a:lnTo>
                  <a:pt x="1942249" y="77609"/>
                </a:lnTo>
                <a:lnTo>
                  <a:pt x="1953475" y="112496"/>
                </a:lnTo>
                <a:lnTo>
                  <a:pt x="1953475" y="40779"/>
                </a:lnTo>
                <a:lnTo>
                  <a:pt x="1953031" y="39992"/>
                </a:lnTo>
                <a:lnTo>
                  <a:pt x="1947621" y="31496"/>
                </a:lnTo>
                <a:lnTo>
                  <a:pt x="1964004" y="36537"/>
                </a:lnTo>
                <a:lnTo>
                  <a:pt x="2007260" y="60744"/>
                </a:lnTo>
                <a:lnTo>
                  <a:pt x="2039861" y="97612"/>
                </a:lnTo>
                <a:lnTo>
                  <a:pt x="2047976" y="112496"/>
                </a:lnTo>
                <a:lnTo>
                  <a:pt x="2047976" y="63652"/>
                </a:lnTo>
                <a:lnTo>
                  <a:pt x="2037181" y="51752"/>
                </a:lnTo>
                <a:lnTo>
                  <a:pt x="2024494" y="40259"/>
                </a:lnTo>
                <a:lnTo>
                  <a:pt x="2012632" y="31496"/>
                </a:lnTo>
                <a:lnTo>
                  <a:pt x="2010740" y="30086"/>
                </a:lnTo>
                <a:lnTo>
                  <a:pt x="2005558" y="27000"/>
                </a:lnTo>
                <a:lnTo>
                  <a:pt x="1995919" y="21247"/>
                </a:lnTo>
                <a:lnTo>
                  <a:pt x="1980031" y="13728"/>
                </a:lnTo>
                <a:lnTo>
                  <a:pt x="1963293" y="7721"/>
                </a:lnTo>
                <a:lnTo>
                  <a:pt x="1945932" y="3429"/>
                </a:lnTo>
                <a:lnTo>
                  <a:pt x="1927961" y="863"/>
                </a:lnTo>
                <a:lnTo>
                  <a:pt x="1909381" y="0"/>
                </a:lnTo>
                <a:lnTo>
                  <a:pt x="1890776" y="863"/>
                </a:lnTo>
                <a:lnTo>
                  <a:pt x="1872805" y="3429"/>
                </a:lnTo>
                <a:lnTo>
                  <a:pt x="1870671" y="3962"/>
                </a:lnTo>
                <a:lnTo>
                  <a:pt x="1870671" y="31953"/>
                </a:lnTo>
                <a:lnTo>
                  <a:pt x="1865045" y="41059"/>
                </a:lnTo>
                <a:lnTo>
                  <a:pt x="1847672" y="78955"/>
                </a:lnTo>
                <a:lnTo>
                  <a:pt x="1838731" y="112496"/>
                </a:lnTo>
                <a:lnTo>
                  <a:pt x="1833778" y="112496"/>
                </a:lnTo>
                <a:lnTo>
                  <a:pt x="1833778" y="139496"/>
                </a:lnTo>
                <a:lnTo>
                  <a:pt x="1832876" y="146697"/>
                </a:lnTo>
                <a:lnTo>
                  <a:pt x="1832279" y="153225"/>
                </a:lnTo>
                <a:lnTo>
                  <a:pt x="1831682" y="164553"/>
                </a:lnTo>
                <a:lnTo>
                  <a:pt x="1831644" y="193878"/>
                </a:lnTo>
                <a:lnTo>
                  <a:pt x="1831898" y="204673"/>
                </a:lnTo>
                <a:lnTo>
                  <a:pt x="1832419" y="211950"/>
                </a:lnTo>
                <a:lnTo>
                  <a:pt x="1833321" y="220052"/>
                </a:lnTo>
                <a:lnTo>
                  <a:pt x="1761782" y="220052"/>
                </a:lnTo>
                <a:lnTo>
                  <a:pt x="1759673" y="212852"/>
                </a:lnTo>
                <a:lnTo>
                  <a:pt x="1758251" y="206171"/>
                </a:lnTo>
                <a:lnTo>
                  <a:pt x="1756752" y="193878"/>
                </a:lnTo>
                <a:lnTo>
                  <a:pt x="1756371" y="186893"/>
                </a:lnTo>
                <a:lnTo>
                  <a:pt x="1756486" y="169125"/>
                </a:lnTo>
                <a:lnTo>
                  <a:pt x="1756752" y="164553"/>
                </a:lnTo>
                <a:lnTo>
                  <a:pt x="1758251" y="153149"/>
                </a:lnTo>
                <a:lnTo>
                  <a:pt x="1759673" y="146697"/>
                </a:lnTo>
                <a:lnTo>
                  <a:pt x="1761782" y="139496"/>
                </a:lnTo>
                <a:lnTo>
                  <a:pt x="1833778" y="139496"/>
                </a:lnTo>
                <a:lnTo>
                  <a:pt x="1833778" y="112496"/>
                </a:lnTo>
                <a:lnTo>
                  <a:pt x="1770773" y="112496"/>
                </a:lnTo>
                <a:lnTo>
                  <a:pt x="1779231" y="97447"/>
                </a:lnTo>
                <a:lnTo>
                  <a:pt x="1811731" y="60744"/>
                </a:lnTo>
                <a:lnTo>
                  <a:pt x="1854327" y="36957"/>
                </a:lnTo>
                <a:lnTo>
                  <a:pt x="1870671" y="31953"/>
                </a:lnTo>
                <a:lnTo>
                  <a:pt x="1870671" y="3962"/>
                </a:lnTo>
                <a:lnTo>
                  <a:pt x="1822831" y="21247"/>
                </a:lnTo>
                <a:lnTo>
                  <a:pt x="1781581" y="51752"/>
                </a:lnTo>
                <a:lnTo>
                  <a:pt x="1750949" y="92875"/>
                </a:lnTo>
                <a:lnTo>
                  <a:pt x="1732851" y="142595"/>
                </a:lnTo>
                <a:lnTo>
                  <a:pt x="1729371" y="179095"/>
                </a:lnTo>
                <a:lnTo>
                  <a:pt x="1730235" y="197700"/>
                </a:lnTo>
                <a:lnTo>
                  <a:pt x="1743329" y="249974"/>
                </a:lnTo>
                <a:lnTo>
                  <a:pt x="1770075" y="294652"/>
                </a:lnTo>
                <a:lnTo>
                  <a:pt x="1808010" y="329120"/>
                </a:lnTo>
                <a:lnTo>
                  <a:pt x="1855457" y="352031"/>
                </a:lnTo>
                <a:lnTo>
                  <a:pt x="1909381" y="359994"/>
                </a:lnTo>
                <a:lnTo>
                  <a:pt x="1927961" y="359105"/>
                </a:lnTo>
                <a:lnTo>
                  <a:pt x="1980031" y="345833"/>
                </a:lnTo>
                <a:lnTo>
                  <a:pt x="2002840" y="333908"/>
                </a:lnTo>
                <a:lnTo>
                  <a:pt x="2010740" y="329120"/>
                </a:lnTo>
                <a:lnTo>
                  <a:pt x="2048675" y="294652"/>
                </a:lnTo>
                <a:lnTo>
                  <a:pt x="2075434" y="249974"/>
                </a:lnTo>
                <a:lnTo>
                  <a:pt x="2076488" y="247053"/>
                </a:lnTo>
                <a:lnTo>
                  <a:pt x="2081530" y="233146"/>
                </a:lnTo>
                <a:lnTo>
                  <a:pt x="2084806" y="220052"/>
                </a:lnTo>
                <a:lnTo>
                  <a:pt x="2085886" y="215722"/>
                </a:lnTo>
                <a:lnTo>
                  <a:pt x="2088502" y="197700"/>
                </a:lnTo>
                <a:lnTo>
                  <a:pt x="2089378" y="179095"/>
                </a:lnTo>
                <a:close/>
              </a:path>
              <a:path w="3297554" h="2824479">
                <a:moveTo>
                  <a:pt x="3137662" y="180009"/>
                </a:moveTo>
                <a:lnTo>
                  <a:pt x="3132048" y="164414"/>
                </a:lnTo>
                <a:lnTo>
                  <a:pt x="3126435" y="148818"/>
                </a:lnTo>
                <a:lnTo>
                  <a:pt x="3113862" y="113919"/>
                </a:lnTo>
                <a:lnTo>
                  <a:pt x="3107436" y="96050"/>
                </a:lnTo>
                <a:lnTo>
                  <a:pt x="3106356" y="96050"/>
                </a:lnTo>
                <a:lnTo>
                  <a:pt x="3106356" y="148818"/>
                </a:lnTo>
                <a:lnTo>
                  <a:pt x="3084284" y="148818"/>
                </a:lnTo>
                <a:lnTo>
                  <a:pt x="3095320" y="113919"/>
                </a:lnTo>
                <a:lnTo>
                  <a:pt x="3106356" y="148818"/>
                </a:lnTo>
                <a:lnTo>
                  <a:pt x="3106356" y="96050"/>
                </a:lnTo>
                <a:lnTo>
                  <a:pt x="3083204" y="96050"/>
                </a:lnTo>
                <a:lnTo>
                  <a:pt x="3052978" y="180009"/>
                </a:lnTo>
                <a:lnTo>
                  <a:pt x="3074568" y="180009"/>
                </a:lnTo>
                <a:lnTo>
                  <a:pt x="3079483" y="164414"/>
                </a:lnTo>
                <a:lnTo>
                  <a:pt x="3111271" y="164414"/>
                </a:lnTo>
                <a:lnTo>
                  <a:pt x="3116186" y="180009"/>
                </a:lnTo>
                <a:lnTo>
                  <a:pt x="3137662" y="180009"/>
                </a:lnTo>
                <a:close/>
              </a:path>
              <a:path w="3297554" h="2824479">
                <a:moveTo>
                  <a:pt x="3166605" y="96037"/>
                </a:moveTo>
                <a:lnTo>
                  <a:pt x="3146094" y="96037"/>
                </a:lnTo>
                <a:lnTo>
                  <a:pt x="3146094" y="179997"/>
                </a:lnTo>
                <a:lnTo>
                  <a:pt x="3166605" y="179997"/>
                </a:lnTo>
                <a:lnTo>
                  <a:pt x="3166605" y="96037"/>
                </a:lnTo>
                <a:close/>
              </a:path>
              <a:path w="3297554" h="2824479">
                <a:moveTo>
                  <a:pt x="3255899" y="140004"/>
                </a:moveTo>
                <a:lnTo>
                  <a:pt x="3253346" y="111861"/>
                </a:lnTo>
                <a:lnTo>
                  <a:pt x="3245701" y="85940"/>
                </a:lnTo>
                <a:lnTo>
                  <a:pt x="3232962" y="62230"/>
                </a:lnTo>
                <a:lnTo>
                  <a:pt x="3225889" y="53708"/>
                </a:lnTo>
                <a:lnTo>
                  <a:pt x="3225889" y="140004"/>
                </a:lnTo>
                <a:lnTo>
                  <a:pt x="3224568" y="156514"/>
                </a:lnTo>
                <a:lnTo>
                  <a:pt x="3204895" y="200253"/>
                </a:lnTo>
                <a:lnTo>
                  <a:pt x="3167481" y="233019"/>
                </a:lnTo>
                <a:lnTo>
                  <a:pt x="3138398" y="247510"/>
                </a:lnTo>
                <a:lnTo>
                  <a:pt x="3138398" y="330009"/>
                </a:lnTo>
                <a:lnTo>
                  <a:pt x="3070390" y="330009"/>
                </a:lnTo>
                <a:lnTo>
                  <a:pt x="3070390" y="266509"/>
                </a:lnTo>
                <a:lnTo>
                  <a:pt x="3004896" y="266509"/>
                </a:lnTo>
                <a:lnTo>
                  <a:pt x="3004896" y="181000"/>
                </a:lnTo>
                <a:lnTo>
                  <a:pt x="2975889" y="181000"/>
                </a:lnTo>
                <a:lnTo>
                  <a:pt x="3006394" y="126009"/>
                </a:lnTo>
                <a:lnTo>
                  <a:pt x="3016262" y="87757"/>
                </a:lnTo>
                <a:lnTo>
                  <a:pt x="3040888" y="57010"/>
                </a:lnTo>
                <a:lnTo>
                  <a:pt x="3075648" y="36753"/>
                </a:lnTo>
                <a:lnTo>
                  <a:pt x="3115894" y="30010"/>
                </a:lnTo>
                <a:lnTo>
                  <a:pt x="3138017" y="32004"/>
                </a:lnTo>
                <a:lnTo>
                  <a:pt x="3177019" y="48006"/>
                </a:lnTo>
                <a:lnTo>
                  <a:pt x="3207893" y="78879"/>
                </a:lnTo>
                <a:lnTo>
                  <a:pt x="3223882" y="117868"/>
                </a:lnTo>
                <a:lnTo>
                  <a:pt x="3225889" y="140004"/>
                </a:lnTo>
                <a:lnTo>
                  <a:pt x="3225889" y="53708"/>
                </a:lnTo>
                <a:lnTo>
                  <a:pt x="3215144" y="40754"/>
                </a:lnTo>
                <a:lnTo>
                  <a:pt x="3202190" y="30010"/>
                </a:lnTo>
                <a:lnTo>
                  <a:pt x="3193656" y="22923"/>
                </a:lnTo>
                <a:lnTo>
                  <a:pt x="3169958" y="10185"/>
                </a:lnTo>
                <a:lnTo>
                  <a:pt x="3144024" y="2540"/>
                </a:lnTo>
                <a:lnTo>
                  <a:pt x="3115894" y="0"/>
                </a:lnTo>
                <a:lnTo>
                  <a:pt x="3090938" y="2133"/>
                </a:lnTo>
                <a:lnTo>
                  <a:pt x="3045815" y="19265"/>
                </a:lnTo>
                <a:lnTo>
                  <a:pt x="3007944" y="52451"/>
                </a:lnTo>
                <a:lnTo>
                  <a:pt x="2982569" y="95326"/>
                </a:lnTo>
                <a:lnTo>
                  <a:pt x="2974898" y="120002"/>
                </a:lnTo>
                <a:lnTo>
                  <a:pt x="2940393" y="182003"/>
                </a:lnTo>
                <a:lnTo>
                  <a:pt x="2936722" y="188671"/>
                </a:lnTo>
                <a:lnTo>
                  <a:pt x="2936570" y="195173"/>
                </a:lnTo>
                <a:lnTo>
                  <a:pt x="2943225" y="207835"/>
                </a:lnTo>
                <a:lnTo>
                  <a:pt x="2948228" y="211010"/>
                </a:lnTo>
                <a:lnTo>
                  <a:pt x="2974898" y="211010"/>
                </a:lnTo>
                <a:lnTo>
                  <a:pt x="2974898" y="274840"/>
                </a:lnTo>
                <a:lnTo>
                  <a:pt x="2977807" y="281927"/>
                </a:lnTo>
                <a:lnTo>
                  <a:pt x="2989478" y="293585"/>
                </a:lnTo>
                <a:lnTo>
                  <a:pt x="2996565" y="296506"/>
                </a:lnTo>
                <a:lnTo>
                  <a:pt x="3040392" y="296506"/>
                </a:lnTo>
                <a:lnTo>
                  <a:pt x="3040392" y="360006"/>
                </a:lnTo>
                <a:lnTo>
                  <a:pt x="3168396" y="360006"/>
                </a:lnTo>
                <a:lnTo>
                  <a:pt x="3168396" y="330009"/>
                </a:lnTo>
                <a:lnTo>
                  <a:pt x="3168396" y="267004"/>
                </a:lnTo>
                <a:lnTo>
                  <a:pt x="3203079" y="244817"/>
                </a:lnTo>
                <a:lnTo>
                  <a:pt x="3231146" y="215252"/>
                </a:lnTo>
                <a:lnTo>
                  <a:pt x="3249701" y="179819"/>
                </a:lnTo>
                <a:lnTo>
                  <a:pt x="3254349" y="160451"/>
                </a:lnTo>
                <a:lnTo>
                  <a:pt x="3255899" y="140004"/>
                </a:lnTo>
                <a:close/>
              </a:path>
              <a:path w="3297554" h="2824479">
                <a:moveTo>
                  <a:pt x="3297517" y="1244358"/>
                </a:moveTo>
                <a:lnTo>
                  <a:pt x="3294811" y="1238059"/>
                </a:lnTo>
                <a:lnTo>
                  <a:pt x="3284016" y="1227251"/>
                </a:lnTo>
                <a:lnTo>
                  <a:pt x="3277717" y="1224559"/>
                </a:lnTo>
                <a:lnTo>
                  <a:pt x="3225508" y="1224559"/>
                </a:lnTo>
                <a:lnTo>
                  <a:pt x="3225508" y="1319060"/>
                </a:lnTo>
                <a:lnTo>
                  <a:pt x="3225508" y="1346060"/>
                </a:lnTo>
                <a:lnTo>
                  <a:pt x="3225508" y="1391056"/>
                </a:lnTo>
                <a:lnTo>
                  <a:pt x="3225508" y="1418056"/>
                </a:lnTo>
                <a:lnTo>
                  <a:pt x="3063506" y="1418056"/>
                </a:lnTo>
                <a:lnTo>
                  <a:pt x="3063506" y="1391056"/>
                </a:lnTo>
                <a:lnTo>
                  <a:pt x="3225508" y="1391056"/>
                </a:lnTo>
                <a:lnTo>
                  <a:pt x="3225508" y="1346060"/>
                </a:lnTo>
                <a:lnTo>
                  <a:pt x="3063506" y="1346060"/>
                </a:lnTo>
                <a:lnTo>
                  <a:pt x="3063506" y="1319060"/>
                </a:lnTo>
                <a:lnTo>
                  <a:pt x="3225508" y="1319060"/>
                </a:lnTo>
                <a:lnTo>
                  <a:pt x="3225508" y="1224559"/>
                </a:lnTo>
                <a:lnTo>
                  <a:pt x="3042361" y="1224559"/>
                </a:lnTo>
                <a:lnTo>
                  <a:pt x="3042361" y="1328356"/>
                </a:lnTo>
                <a:lnTo>
                  <a:pt x="3042361" y="1336763"/>
                </a:lnTo>
                <a:lnTo>
                  <a:pt x="3042361" y="1400365"/>
                </a:lnTo>
                <a:lnTo>
                  <a:pt x="3042361" y="1408760"/>
                </a:lnTo>
                <a:lnTo>
                  <a:pt x="3040938" y="1412278"/>
                </a:lnTo>
                <a:lnTo>
                  <a:pt x="3035236" y="1417980"/>
                </a:lnTo>
                <a:lnTo>
                  <a:pt x="3031718" y="1419415"/>
                </a:lnTo>
                <a:lnTo>
                  <a:pt x="3023311" y="1419415"/>
                </a:lnTo>
                <a:lnTo>
                  <a:pt x="3019793" y="1417980"/>
                </a:lnTo>
                <a:lnTo>
                  <a:pt x="3014091" y="1412278"/>
                </a:lnTo>
                <a:lnTo>
                  <a:pt x="3012668" y="1408760"/>
                </a:lnTo>
                <a:lnTo>
                  <a:pt x="3012668" y="1400365"/>
                </a:lnTo>
                <a:lnTo>
                  <a:pt x="3014091" y="1396834"/>
                </a:lnTo>
                <a:lnTo>
                  <a:pt x="3019793" y="1391132"/>
                </a:lnTo>
                <a:lnTo>
                  <a:pt x="3023311" y="1389710"/>
                </a:lnTo>
                <a:lnTo>
                  <a:pt x="3031718" y="1389710"/>
                </a:lnTo>
                <a:lnTo>
                  <a:pt x="3035236" y="1391132"/>
                </a:lnTo>
                <a:lnTo>
                  <a:pt x="3040938" y="1396834"/>
                </a:lnTo>
                <a:lnTo>
                  <a:pt x="3042361" y="1400365"/>
                </a:lnTo>
                <a:lnTo>
                  <a:pt x="3042361" y="1336763"/>
                </a:lnTo>
                <a:lnTo>
                  <a:pt x="3040938" y="1340281"/>
                </a:lnTo>
                <a:lnTo>
                  <a:pt x="3035236" y="1345984"/>
                </a:lnTo>
                <a:lnTo>
                  <a:pt x="3031718" y="1347406"/>
                </a:lnTo>
                <a:lnTo>
                  <a:pt x="3023311" y="1347406"/>
                </a:lnTo>
                <a:lnTo>
                  <a:pt x="3019793" y="1345984"/>
                </a:lnTo>
                <a:lnTo>
                  <a:pt x="3014091" y="1340281"/>
                </a:lnTo>
                <a:lnTo>
                  <a:pt x="3012668" y="1336763"/>
                </a:lnTo>
                <a:lnTo>
                  <a:pt x="3012668" y="1328356"/>
                </a:lnTo>
                <a:lnTo>
                  <a:pt x="3014091" y="1324838"/>
                </a:lnTo>
                <a:lnTo>
                  <a:pt x="3019793" y="1319136"/>
                </a:lnTo>
                <a:lnTo>
                  <a:pt x="3023311" y="1317713"/>
                </a:lnTo>
                <a:lnTo>
                  <a:pt x="3031718" y="1317713"/>
                </a:lnTo>
                <a:lnTo>
                  <a:pt x="3035236" y="1319136"/>
                </a:lnTo>
                <a:lnTo>
                  <a:pt x="3040938" y="1324838"/>
                </a:lnTo>
                <a:lnTo>
                  <a:pt x="3042361" y="1328356"/>
                </a:lnTo>
                <a:lnTo>
                  <a:pt x="3042361" y="1224559"/>
                </a:lnTo>
                <a:lnTo>
                  <a:pt x="2957309" y="1224559"/>
                </a:lnTo>
                <a:lnTo>
                  <a:pt x="2951010" y="1227251"/>
                </a:lnTo>
                <a:lnTo>
                  <a:pt x="2940215" y="1238059"/>
                </a:lnTo>
                <a:lnTo>
                  <a:pt x="2937510" y="1244358"/>
                </a:lnTo>
                <a:lnTo>
                  <a:pt x="2937510" y="1492758"/>
                </a:lnTo>
                <a:lnTo>
                  <a:pt x="2940215" y="1499057"/>
                </a:lnTo>
                <a:lnTo>
                  <a:pt x="2951010" y="1509864"/>
                </a:lnTo>
                <a:lnTo>
                  <a:pt x="2957309" y="1512557"/>
                </a:lnTo>
                <a:lnTo>
                  <a:pt x="3050006" y="1512557"/>
                </a:lnTo>
                <a:lnTo>
                  <a:pt x="3050006" y="1548561"/>
                </a:lnTo>
                <a:lnTo>
                  <a:pt x="3185020" y="1548561"/>
                </a:lnTo>
                <a:lnTo>
                  <a:pt x="3185020" y="1512557"/>
                </a:lnTo>
                <a:lnTo>
                  <a:pt x="3277717" y="1512557"/>
                </a:lnTo>
                <a:lnTo>
                  <a:pt x="3284016" y="1509864"/>
                </a:lnTo>
                <a:lnTo>
                  <a:pt x="3294811" y="1499057"/>
                </a:lnTo>
                <a:lnTo>
                  <a:pt x="3297517" y="1492758"/>
                </a:lnTo>
                <a:lnTo>
                  <a:pt x="3297517" y="1485557"/>
                </a:lnTo>
                <a:lnTo>
                  <a:pt x="3297517" y="1251559"/>
                </a:lnTo>
                <a:lnTo>
                  <a:pt x="3297517" y="1244358"/>
                </a:lnTo>
                <a:close/>
              </a:path>
            </a:pathLst>
          </a:custGeom>
          <a:solidFill>
            <a:srgbClr val="003F62"/>
          </a:solidFill>
        </p:spPr>
        <p:txBody>
          <a:bodyPr wrap="square" lIns="0" tIns="0" rIns="0" bIns="0" rtlCol="0"/>
          <a:lstStyle/>
          <a:p>
            <a:endParaRPr>
              <a:solidFill>
                <a:schemeClr val="tx2"/>
              </a:solidFill>
            </a:endParaRPr>
          </a:p>
        </p:txBody>
      </p:sp>
      <p:sp>
        <p:nvSpPr>
          <p:cNvPr id="11" name="object 25">
            <a:extLst>
              <a:ext uri="{FF2B5EF4-FFF2-40B4-BE49-F238E27FC236}">
                <a16:creationId xmlns:a16="http://schemas.microsoft.com/office/drawing/2014/main" id="{C899E89A-15B7-560D-5273-B9D3DADFE320}"/>
              </a:ext>
            </a:extLst>
          </p:cNvPr>
          <p:cNvSpPr txBox="1"/>
          <p:nvPr/>
        </p:nvSpPr>
        <p:spPr>
          <a:xfrm>
            <a:off x="323056" y="2673086"/>
            <a:ext cx="762000" cy="377145"/>
          </a:xfrm>
          <a:prstGeom prst="rect">
            <a:avLst/>
          </a:prstGeom>
        </p:spPr>
        <p:txBody>
          <a:bodyPr vert="horz" wrap="square" lIns="0" tIns="7738" rIns="0" bIns="0" rtlCol="0">
            <a:spAutoFit/>
          </a:bodyPr>
          <a:lstStyle/>
          <a:p>
            <a:pPr marL="7738" marR="3096">
              <a:spcBef>
                <a:spcPts val="61"/>
              </a:spcBef>
            </a:pPr>
            <a:r>
              <a:rPr sz="800" b="1" spc="-13" dirty="0">
                <a:solidFill>
                  <a:schemeClr val="tx2"/>
                </a:solidFill>
                <a:latin typeface="Calibri" panose="020F0502020204030204" pitchFamily="34" charset="0"/>
                <a:ea typeface="Calibri" panose="020F0502020204030204" pitchFamily="34" charset="0"/>
                <a:cs typeface="Calibri" panose="020F0502020204030204" pitchFamily="34" charset="0"/>
              </a:rPr>
              <a:t>MONITORAGGIO  </a:t>
            </a:r>
            <a:r>
              <a:rPr sz="800" b="1" spc="-2" dirty="0">
                <a:solidFill>
                  <a:schemeClr val="tx2"/>
                </a:solidFill>
                <a:latin typeface="Calibri" panose="020F0502020204030204" pitchFamily="34" charset="0"/>
                <a:ea typeface="Calibri" panose="020F0502020204030204" pitchFamily="34" charset="0"/>
                <a:cs typeface="Calibri" panose="020F0502020204030204" pitchFamily="34" charset="0"/>
              </a:rPr>
              <a:t>E</a:t>
            </a:r>
            <a:r>
              <a:rPr sz="800" b="1" spc="-30"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sz="800" b="1" spc="-18" dirty="0">
                <a:solidFill>
                  <a:schemeClr val="tx2"/>
                </a:solidFill>
                <a:latin typeface="Calibri" panose="020F0502020204030204" pitchFamily="34" charset="0"/>
                <a:ea typeface="Calibri" panose="020F0502020204030204" pitchFamily="34" charset="0"/>
                <a:cs typeface="Calibri" panose="020F0502020204030204" pitchFamily="34" charset="0"/>
              </a:rPr>
              <a:t>ANALISI</a:t>
            </a:r>
            <a:endParaRPr sz="800"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pPr marL="7738"/>
            <a:r>
              <a:rPr sz="800" b="1" spc="-9" dirty="0">
                <a:solidFill>
                  <a:schemeClr val="tx2"/>
                </a:solidFill>
                <a:latin typeface="Calibri" panose="020F0502020204030204" pitchFamily="34" charset="0"/>
                <a:ea typeface="Calibri" panose="020F0502020204030204" pitchFamily="34" charset="0"/>
                <a:cs typeface="Calibri" panose="020F0502020204030204" pitchFamily="34" charset="0"/>
              </a:rPr>
              <a:t>DE</a:t>
            </a:r>
            <a:r>
              <a:rPr sz="800" b="1" spc="6" dirty="0">
                <a:solidFill>
                  <a:schemeClr val="tx2"/>
                </a:solidFill>
                <a:latin typeface="Calibri" panose="020F0502020204030204" pitchFamily="34" charset="0"/>
                <a:ea typeface="Calibri" panose="020F0502020204030204" pitchFamily="34" charset="0"/>
                <a:cs typeface="Calibri" panose="020F0502020204030204" pitchFamily="34" charset="0"/>
              </a:rPr>
              <a:t>I</a:t>
            </a:r>
            <a:r>
              <a:rPr sz="800" b="1" spc="-27"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sz="800" b="1" spc="6" dirty="0">
                <a:solidFill>
                  <a:schemeClr val="tx2"/>
                </a:solidFill>
                <a:latin typeface="Calibri" panose="020F0502020204030204" pitchFamily="34" charset="0"/>
                <a:ea typeface="Calibri" panose="020F0502020204030204" pitchFamily="34" charset="0"/>
                <a:cs typeface="Calibri" panose="020F0502020204030204" pitchFamily="34" charset="0"/>
              </a:rPr>
              <a:t>DA</a:t>
            </a:r>
            <a:r>
              <a:rPr sz="800" b="1" spc="-27" dirty="0">
                <a:solidFill>
                  <a:schemeClr val="tx2"/>
                </a:solidFill>
                <a:latin typeface="Calibri" panose="020F0502020204030204" pitchFamily="34" charset="0"/>
                <a:ea typeface="Calibri" panose="020F0502020204030204" pitchFamily="34" charset="0"/>
                <a:cs typeface="Calibri" panose="020F0502020204030204" pitchFamily="34" charset="0"/>
              </a:rPr>
              <a:t>TI</a:t>
            </a:r>
            <a:endParaRPr sz="800" dirty="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object 26">
            <a:extLst>
              <a:ext uri="{FF2B5EF4-FFF2-40B4-BE49-F238E27FC236}">
                <a16:creationId xmlns:a16="http://schemas.microsoft.com/office/drawing/2014/main" id="{8F2391C0-DB8B-E09C-3270-CD21E0D2BE79}"/>
              </a:ext>
            </a:extLst>
          </p:cNvPr>
          <p:cNvSpPr txBox="1"/>
          <p:nvPr/>
        </p:nvSpPr>
        <p:spPr>
          <a:xfrm>
            <a:off x="1237455" y="1685772"/>
            <a:ext cx="526701" cy="377145"/>
          </a:xfrm>
          <a:prstGeom prst="rect">
            <a:avLst/>
          </a:prstGeom>
        </p:spPr>
        <p:txBody>
          <a:bodyPr vert="horz" wrap="square" lIns="0" tIns="7738" rIns="0" bIns="0" rtlCol="0">
            <a:spAutoFit/>
          </a:bodyPr>
          <a:lstStyle/>
          <a:p>
            <a:pPr marL="7738" marR="3096" algn="just">
              <a:spcBef>
                <a:spcPts val="61"/>
              </a:spcBef>
            </a:pPr>
            <a:r>
              <a:rPr sz="800" b="1" spc="-13" dirty="0">
                <a:solidFill>
                  <a:schemeClr val="tx2"/>
                </a:solidFill>
                <a:latin typeface="Calibri" panose="020F0502020204030204" pitchFamily="34" charset="0"/>
                <a:ea typeface="Calibri" panose="020F0502020204030204" pitchFamily="34" charset="0"/>
                <a:cs typeface="Calibri" panose="020F0502020204030204" pitchFamily="34" charset="0"/>
              </a:rPr>
              <a:t>INTERNET </a:t>
            </a:r>
            <a:r>
              <a:rPr sz="800" b="1" spc="-9"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sz="800" b="1" spc="-13" dirty="0">
                <a:solidFill>
                  <a:schemeClr val="tx2"/>
                </a:solidFill>
                <a:latin typeface="Calibri" panose="020F0502020204030204" pitchFamily="34" charset="0"/>
                <a:ea typeface="Calibri" panose="020F0502020204030204" pitchFamily="34" charset="0"/>
                <a:cs typeface="Calibri" panose="020F0502020204030204" pitchFamily="34" charset="0"/>
              </a:rPr>
              <a:t>O</a:t>
            </a:r>
            <a:r>
              <a:rPr sz="800" b="1" spc="6" dirty="0">
                <a:solidFill>
                  <a:schemeClr val="tx2"/>
                </a:solidFill>
                <a:latin typeface="Calibri" panose="020F0502020204030204" pitchFamily="34" charset="0"/>
                <a:ea typeface="Calibri" panose="020F0502020204030204" pitchFamily="34" charset="0"/>
                <a:cs typeface="Calibri" panose="020F0502020204030204" pitchFamily="34" charset="0"/>
              </a:rPr>
              <a:t>F</a:t>
            </a:r>
            <a:r>
              <a:rPr sz="800" b="1" spc="-27"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sz="800" b="1" spc="-13" dirty="0">
                <a:solidFill>
                  <a:schemeClr val="tx2"/>
                </a:solidFill>
                <a:latin typeface="Calibri" panose="020F0502020204030204" pitchFamily="34" charset="0"/>
                <a:ea typeface="Calibri" panose="020F0502020204030204" pitchFamily="34" charset="0"/>
                <a:cs typeface="Calibri" panose="020F0502020204030204" pitchFamily="34" charset="0"/>
              </a:rPr>
              <a:t>THINGS  </a:t>
            </a:r>
            <a:r>
              <a:rPr sz="800" b="1" spc="-34" dirty="0">
                <a:solidFill>
                  <a:schemeClr val="tx2"/>
                </a:solidFill>
                <a:latin typeface="Calibri" panose="020F0502020204030204" pitchFamily="34" charset="0"/>
                <a:ea typeface="Calibri" panose="020F0502020204030204" pitchFamily="34" charset="0"/>
                <a:cs typeface="Calibri" panose="020F0502020204030204" pitchFamily="34" charset="0"/>
              </a:rPr>
              <a:t>(IOT)</a:t>
            </a:r>
            <a:endParaRPr sz="800" dirty="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object 27">
            <a:extLst>
              <a:ext uri="{FF2B5EF4-FFF2-40B4-BE49-F238E27FC236}">
                <a16:creationId xmlns:a16="http://schemas.microsoft.com/office/drawing/2014/main" id="{4448DD14-CBF4-4E60-454A-0E82F2B7B4B9}"/>
              </a:ext>
            </a:extLst>
          </p:cNvPr>
          <p:cNvSpPr txBox="1"/>
          <p:nvPr/>
        </p:nvSpPr>
        <p:spPr>
          <a:xfrm>
            <a:off x="1313655" y="2669231"/>
            <a:ext cx="450501" cy="254035"/>
          </a:xfrm>
          <a:prstGeom prst="rect">
            <a:avLst/>
          </a:prstGeom>
        </p:spPr>
        <p:txBody>
          <a:bodyPr vert="horz" wrap="square" lIns="0" tIns="7738" rIns="0" bIns="0" rtlCol="0">
            <a:spAutoFit/>
          </a:bodyPr>
          <a:lstStyle/>
          <a:p>
            <a:pPr marL="7738" marR="3096">
              <a:spcBef>
                <a:spcPts val="61"/>
              </a:spcBef>
            </a:pPr>
            <a:r>
              <a:rPr sz="800" b="1" spc="-21" dirty="0">
                <a:solidFill>
                  <a:schemeClr val="tx2"/>
                </a:solidFill>
                <a:latin typeface="Calibri" panose="020F0502020204030204" pitchFamily="34" charset="0"/>
                <a:ea typeface="Calibri" panose="020F0502020204030204" pitchFamily="34" charset="0"/>
                <a:cs typeface="Calibri" panose="020F0502020204030204" pitchFamily="34" charset="0"/>
              </a:rPr>
              <a:t>DIGITAL  </a:t>
            </a:r>
            <a:r>
              <a:rPr sz="800" b="1" spc="-15" dirty="0">
                <a:solidFill>
                  <a:schemeClr val="tx2"/>
                </a:solidFill>
                <a:latin typeface="Calibri" panose="020F0502020204030204" pitchFamily="34" charset="0"/>
                <a:ea typeface="Calibri" panose="020F0502020204030204" pitchFamily="34" charset="0"/>
                <a:cs typeface="Calibri" panose="020F0502020204030204" pitchFamily="34" charset="0"/>
              </a:rPr>
              <a:t>TWIN </a:t>
            </a:r>
            <a:r>
              <a:rPr sz="800" b="1" spc="-13"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sz="800" b="1" spc="-27" dirty="0">
                <a:solidFill>
                  <a:schemeClr val="tx2"/>
                </a:solidFill>
                <a:latin typeface="Calibri" panose="020F0502020204030204" pitchFamily="34" charset="0"/>
                <a:ea typeface="Calibri" panose="020F0502020204030204" pitchFamily="34" charset="0"/>
                <a:cs typeface="Calibri" panose="020F0502020204030204" pitchFamily="34" charset="0"/>
              </a:rPr>
              <a:t>(DT)</a:t>
            </a:r>
            <a:endParaRPr sz="800" dirty="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sp>
        <p:nvSpPr>
          <p:cNvPr id="22" name="object 28">
            <a:extLst>
              <a:ext uri="{FF2B5EF4-FFF2-40B4-BE49-F238E27FC236}">
                <a16:creationId xmlns:a16="http://schemas.microsoft.com/office/drawing/2014/main" id="{E7B759FC-D75F-1D0A-10E8-D5AD2588A34A}"/>
              </a:ext>
            </a:extLst>
          </p:cNvPr>
          <p:cNvSpPr txBox="1"/>
          <p:nvPr/>
        </p:nvSpPr>
        <p:spPr>
          <a:xfrm>
            <a:off x="2049588" y="1692916"/>
            <a:ext cx="745211" cy="254035"/>
          </a:xfrm>
          <a:prstGeom prst="rect">
            <a:avLst/>
          </a:prstGeom>
        </p:spPr>
        <p:txBody>
          <a:bodyPr vert="horz" wrap="square" lIns="0" tIns="7738" rIns="0" bIns="0" rtlCol="0">
            <a:spAutoFit/>
          </a:bodyPr>
          <a:lstStyle/>
          <a:p>
            <a:pPr marL="7738" marR="3096">
              <a:spcBef>
                <a:spcPts val="61"/>
              </a:spcBef>
            </a:pPr>
            <a:r>
              <a:rPr sz="800" b="1" spc="-18" dirty="0">
                <a:solidFill>
                  <a:schemeClr val="tx2"/>
                </a:solidFill>
                <a:latin typeface="Calibri" panose="020F0502020204030204" pitchFamily="34" charset="0"/>
                <a:ea typeface="Calibri" panose="020F0502020204030204" pitchFamily="34" charset="0"/>
                <a:cs typeface="Calibri" panose="020F0502020204030204" pitchFamily="34" charset="0"/>
              </a:rPr>
              <a:t>ARTIFICIAL </a:t>
            </a:r>
            <a:r>
              <a:rPr sz="800" b="1" spc="-15"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sz="800" b="1" spc="-24" dirty="0">
                <a:solidFill>
                  <a:schemeClr val="tx2"/>
                </a:solidFill>
                <a:latin typeface="Calibri" panose="020F0502020204030204" pitchFamily="34" charset="0"/>
                <a:ea typeface="Calibri" panose="020F0502020204030204" pitchFamily="34" charset="0"/>
                <a:cs typeface="Calibri" panose="020F0502020204030204" pitchFamily="34" charset="0"/>
              </a:rPr>
              <a:t>INTELLIGENCE  </a:t>
            </a:r>
            <a:r>
              <a:rPr sz="800" b="1" spc="-34" dirty="0">
                <a:solidFill>
                  <a:schemeClr val="tx2"/>
                </a:solidFill>
                <a:latin typeface="Calibri" panose="020F0502020204030204" pitchFamily="34" charset="0"/>
                <a:ea typeface="Calibri" panose="020F0502020204030204" pitchFamily="34" charset="0"/>
                <a:cs typeface="Calibri" panose="020F0502020204030204" pitchFamily="34" charset="0"/>
              </a:rPr>
              <a:t>(AI)</a:t>
            </a:r>
            <a:endParaRPr sz="800" dirty="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sp>
        <p:nvSpPr>
          <p:cNvPr id="23" name="object 29">
            <a:extLst>
              <a:ext uri="{FF2B5EF4-FFF2-40B4-BE49-F238E27FC236}">
                <a16:creationId xmlns:a16="http://schemas.microsoft.com/office/drawing/2014/main" id="{2DD490B7-3B2E-C43F-5013-65EDA3251CC3}"/>
              </a:ext>
            </a:extLst>
          </p:cNvPr>
          <p:cNvSpPr txBox="1"/>
          <p:nvPr/>
        </p:nvSpPr>
        <p:spPr>
          <a:xfrm>
            <a:off x="1958975" y="2669231"/>
            <a:ext cx="1050014" cy="377145"/>
          </a:xfrm>
          <a:prstGeom prst="rect">
            <a:avLst/>
          </a:prstGeom>
        </p:spPr>
        <p:txBody>
          <a:bodyPr vert="horz" wrap="square" lIns="0" tIns="7738" rIns="0" bIns="0" rtlCol="0">
            <a:spAutoFit/>
          </a:bodyPr>
          <a:lstStyle/>
          <a:p>
            <a:pPr marL="7738" marR="3096">
              <a:spcBef>
                <a:spcPts val="61"/>
              </a:spcBef>
            </a:pPr>
            <a:r>
              <a:rPr sz="800" b="1" spc="-13" dirty="0">
                <a:solidFill>
                  <a:schemeClr val="tx2"/>
                </a:solidFill>
                <a:latin typeface="Calibri" panose="020F0502020204030204" pitchFamily="34" charset="0"/>
                <a:ea typeface="Calibri" panose="020F0502020204030204" pitchFamily="34" charset="0"/>
                <a:cs typeface="Calibri" panose="020F0502020204030204" pitchFamily="34" charset="0"/>
              </a:rPr>
              <a:t>HIG</a:t>
            </a:r>
            <a:r>
              <a:rPr sz="800" b="1" spc="13" dirty="0">
                <a:solidFill>
                  <a:schemeClr val="tx2"/>
                </a:solidFill>
                <a:latin typeface="Calibri" panose="020F0502020204030204" pitchFamily="34" charset="0"/>
                <a:ea typeface="Calibri" panose="020F0502020204030204" pitchFamily="34" charset="0"/>
                <a:cs typeface="Calibri" panose="020F0502020204030204" pitchFamily="34" charset="0"/>
              </a:rPr>
              <a:t>H</a:t>
            </a:r>
            <a:r>
              <a:rPr sz="800" b="1" spc="-27"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sz="800" b="1" spc="-9" dirty="0">
                <a:solidFill>
                  <a:schemeClr val="tx2"/>
                </a:solidFill>
                <a:latin typeface="Calibri" panose="020F0502020204030204" pitchFamily="34" charset="0"/>
                <a:ea typeface="Calibri" panose="020F0502020204030204" pitchFamily="34" charset="0"/>
                <a:cs typeface="Calibri" panose="020F0502020204030204" pitchFamily="34" charset="0"/>
              </a:rPr>
              <a:t>PERFORMANCE  </a:t>
            </a:r>
            <a:r>
              <a:rPr sz="800" b="1" spc="-13" dirty="0">
                <a:solidFill>
                  <a:schemeClr val="tx2"/>
                </a:solidFill>
                <a:latin typeface="Calibri" panose="020F0502020204030204" pitchFamily="34" charset="0"/>
                <a:ea typeface="Calibri" panose="020F0502020204030204" pitchFamily="34" charset="0"/>
                <a:cs typeface="Calibri" panose="020F0502020204030204" pitchFamily="34" charset="0"/>
              </a:rPr>
              <a:t>COMPUTING</a:t>
            </a:r>
            <a:endParaRPr sz="800"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pPr marL="7738"/>
            <a:r>
              <a:rPr sz="800" b="1" spc="-24" dirty="0">
                <a:solidFill>
                  <a:schemeClr val="tx2"/>
                </a:solidFill>
                <a:latin typeface="Calibri" panose="020F0502020204030204" pitchFamily="34" charset="0"/>
                <a:ea typeface="Calibri" panose="020F0502020204030204" pitchFamily="34" charset="0"/>
                <a:cs typeface="Calibri" panose="020F0502020204030204" pitchFamily="34" charset="0"/>
              </a:rPr>
              <a:t>(HPC)</a:t>
            </a:r>
            <a:endParaRPr sz="800" dirty="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sp>
        <p:nvSpPr>
          <p:cNvPr id="25" name="CasellaDiTesto 24">
            <a:extLst>
              <a:ext uri="{FF2B5EF4-FFF2-40B4-BE49-F238E27FC236}">
                <a16:creationId xmlns:a16="http://schemas.microsoft.com/office/drawing/2014/main" id="{9EDC96E5-7AEF-854C-59FE-2D6F1C0C5FEB}"/>
              </a:ext>
            </a:extLst>
          </p:cNvPr>
          <p:cNvSpPr txBox="1"/>
          <p:nvPr/>
        </p:nvSpPr>
        <p:spPr>
          <a:xfrm>
            <a:off x="3635896" y="1700808"/>
            <a:ext cx="3978092" cy="830997"/>
          </a:xfrm>
          <a:prstGeom prst="rect">
            <a:avLst/>
          </a:prstGeom>
          <a:noFill/>
        </p:spPr>
        <p:txBody>
          <a:bodyPr wrap="square">
            <a:spAutoFit/>
          </a:bodyPr>
          <a:lstStyle/>
          <a:p>
            <a:pPr>
              <a:buFont typeface="Arial" panose="020B0604020202020204" pitchFamily="34" charset="0"/>
              <a:buChar char="•"/>
            </a:pPr>
            <a:r>
              <a:rPr lang="it-IT" sz="2000" dirty="0">
                <a:solidFill>
                  <a:srgbClr val="C00000"/>
                </a:solidFill>
              </a:rPr>
              <a:t>SAC (Satellite Application Centre) </a:t>
            </a:r>
          </a:p>
          <a:p>
            <a:r>
              <a:rPr lang="it-IT" sz="1400" dirty="0" err="1">
                <a:solidFill>
                  <a:srgbClr val="004691"/>
                </a:solidFill>
              </a:rPr>
              <a:t>development</a:t>
            </a:r>
            <a:r>
              <a:rPr lang="it-IT" sz="1400" dirty="0">
                <a:solidFill>
                  <a:srgbClr val="004691"/>
                </a:solidFill>
              </a:rPr>
              <a:t> of Level-2/3 EO products/services for </a:t>
            </a:r>
            <a:r>
              <a:rPr lang="it-IT" sz="1400" dirty="0" err="1">
                <a:solidFill>
                  <a:srgbClr val="004691"/>
                </a:solidFill>
              </a:rPr>
              <a:t>SMEs</a:t>
            </a:r>
            <a:r>
              <a:rPr lang="it-IT" sz="1400" dirty="0">
                <a:solidFill>
                  <a:srgbClr val="004691"/>
                </a:solidFill>
              </a:rPr>
              <a:t> and </a:t>
            </a:r>
            <a:r>
              <a:rPr lang="it-IT" sz="1400" dirty="0" err="1">
                <a:solidFill>
                  <a:srgbClr val="004691"/>
                </a:solidFill>
              </a:rPr>
              <a:t>LRAs</a:t>
            </a:r>
            <a:endParaRPr lang="it-IT" sz="1400" dirty="0">
              <a:solidFill>
                <a:srgbClr val="004691"/>
              </a:solidFill>
            </a:endParaRPr>
          </a:p>
        </p:txBody>
      </p:sp>
      <p:sp>
        <p:nvSpPr>
          <p:cNvPr id="27" name="CasellaDiTesto 26">
            <a:extLst>
              <a:ext uri="{FF2B5EF4-FFF2-40B4-BE49-F238E27FC236}">
                <a16:creationId xmlns:a16="http://schemas.microsoft.com/office/drawing/2014/main" id="{4481708C-2208-2DC9-4948-ED44E88483A3}"/>
              </a:ext>
            </a:extLst>
          </p:cNvPr>
          <p:cNvSpPr txBox="1"/>
          <p:nvPr/>
        </p:nvSpPr>
        <p:spPr>
          <a:xfrm>
            <a:off x="3635896" y="2586915"/>
            <a:ext cx="4159445" cy="1261884"/>
          </a:xfrm>
          <a:prstGeom prst="rect">
            <a:avLst/>
          </a:prstGeom>
          <a:noFill/>
        </p:spPr>
        <p:txBody>
          <a:bodyPr wrap="square">
            <a:spAutoFit/>
          </a:bodyPr>
          <a:lstStyle/>
          <a:p>
            <a:pPr>
              <a:buFont typeface="Arial" panose="020B0604020202020204" pitchFamily="34" charset="0"/>
              <a:buChar char="•"/>
            </a:pPr>
            <a:r>
              <a:rPr lang="it-IT" sz="2000" dirty="0">
                <a:solidFill>
                  <a:srgbClr val="C00000"/>
                </a:solidFill>
              </a:rPr>
              <a:t>ARA (</a:t>
            </a:r>
            <a:r>
              <a:rPr lang="it-IT" sz="2000" dirty="0" err="1">
                <a:solidFill>
                  <a:srgbClr val="C00000"/>
                </a:solidFill>
              </a:rPr>
              <a:t>Aerial</a:t>
            </a:r>
            <a:r>
              <a:rPr lang="it-IT" sz="2000" dirty="0">
                <a:solidFill>
                  <a:srgbClr val="C00000"/>
                </a:solidFill>
              </a:rPr>
              <a:t> </a:t>
            </a:r>
            <a:r>
              <a:rPr lang="it-IT" sz="2000" dirty="0" err="1">
                <a:solidFill>
                  <a:srgbClr val="C00000"/>
                </a:solidFill>
              </a:rPr>
              <a:t>Robotics</a:t>
            </a:r>
            <a:r>
              <a:rPr lang="it-IT" sz="2000" dirty="0">
                <a:solidFill>
                  <a:srgbClr val="C00000"/>
                </a:solidFill>
              </a:rPr>
              <a:t> Arena)                     </a:t>
            </a:r>
          </a:p>
          <a:p>
            <a:r>
              <a:rPr lang="it-IT" sz="1400" dirty="0">
                <a:solidFill>
                  <a:srgbClr val="004691"/>
                </a:solidFill>
              </a:rPr>
              <a:t>out-door and in-door </a:t>
            </a:r>
            <a:r>
              <a:rPr lang="it-IT" sz="1400" dirty="0" err="1">
                <a:solidFill>
                  <a:srgbClr val="004691"/>
                </a:solidFill>
              </a:rPr>
              <a:t>arenas</a:t>
            </a:r>
            <a:r>
              <a:rPr lang="it-IT" sz="1400" dirty="0">
                <a:solidFill>
                  <a:srgbClr val="004691"/>
                </a:solidFill>
              </a:rPr>
              <a:t> for </a:t>
            </a:r>
            <a:r>
              <a:rPr lang="it-IT" sz="1400" dirty="0" err="1">
                <a:solidFill>
                  <a:srgbClr val="004691"/>
                </a:solidFill>
              </a:rPr>
              <a:t>development</a:t>
            </a:r>
            <a:r>
              <a:rPr lang="it-IT" sz="1400" dirty="0">
                <a:solidFill>
                  <a:srgbClr val="004691"/>
                </a:solidFill>
              </a:rPr>
              <a:t> and test of </a:t>
            </a:r>
            <a:r>
              <a:rPr lang="it-IT" sz="1400" dirty="0" err="1">
                <a:solidFill>
                  <a:srgbClr val="004691"/>
                </a:solidFill>
              </a:rPr>
              <a:t>robotized</a:t>
            </a:r>
            <a:r>
              <a:rPr lang="it-IT" sz="1400" dirty="0">
                <a:solidFill>
                  <a:srgbClr val="004691"/>
                </a:solidFill>
              </a:rPr>
              <a:t>/</a:t>
            </a:r>
            <a:r>
              <a:rPr lang="it-IT" sz="1400" dirty="0" err="1">
                <a:solidFill>
                  <a:srgbClr val="004691"/>
                </a:solidFill>
              </a:rPr>
              <a:t>active</a:t>
            </a:r>
            <a:r>
              <a:rPr lang="it-IT" sz="1400" dirty="0">
                <a:solidFill>
                  <a:srgbClr val="004691"/>
                </a:solidFill>
              </a:rPr>
              <a:t> </a:t>
            </a:r>
            <a:r>
              <a:rPr lang="it-IT" sz="1400" dirty="0" err="1">
                <a:solidFill>
                  <a:srgbClr val="004691"/>
                </a:solidFill>
              </a:rPr>
              <a:t>drones</a:t>
            </a:r>
            <a:r>
              <a:rPr lang="it-IT" sz="1400" dirty="0">
                <a:solidFill>
                  <a:srgbClr val="004691"/>
                </a:solidFill>
              </a:rPr>
              <a:t> for </a:t>
            </a:r>
            <a:r>
              <a:rPr lang="it-IT" sz="1400" dirty="0" err="1">
                <a:solidFill>
                  <a:srgbClr val="004691"/>
                </a:solidFill>
              </a:rPr>
              <a:t>application</a:t>
            </a:r>
            <a:r>
              <a:rPr lang="it-IT" sz="1400" dirty="0">
                <a:solidFill>
                  <a:srgbClr val="004691"/>
                </a:solidFill>
              </a:rPr>
              <a:t> in </a:t>
            </a:r>
            <a:r>
              <a:rPr lang="it-IT" sz="1400" dirty="0" err="1">
                <a:solidFill>
                  <a:srgbClr val="004691"/>
                </a:solidFill>
              </a:rPr>
              <a:t>civil</a:t>
            </a:r>
            <a:r>
              <a:rPr lang="it-IT" sz="1400" dirty="0">
                <a:solidFill>
                  <a:srgbClr val="004691"/>
                </a:solidFill>
              </a:rPr>
              <a:t> </a:t>
            </a:r>
            <a:r>
              <a:rPr lang="it-IT" sz="1400" dirty="0" err="1">
                <a:solidFill>
                  <a:srgbClr val="004691"/>
                </a:solidFill>
              </a:rPr>
              <a:t>protection</a:t>
            </a:r>
            <a:r>
              <a:rPr lang="it-IT" sz="1400" dirty="0">
                <a:solidFill>
                  <a:srgbClr val="004691"/>
                </a:solidFill>
              </a:rPr>
              <a:t>, </a:t>
            </a:r>
            <a:r>
              <a:rPr lang="it-IT" sz="1400" dirty="0" err="1">
                <a:solidFill>
                  <a:srgbClr val="004691"/>
                </a:solidFill>
              </a:rPr>
              <a:t>infrastructures</a:t>
            </a:r>
            <a:r>
              <a:rPr lang="it-IT" sz="1400" dirty="0">
                <a:solidFill>
                  <a:srgbClr val="004691"/>
                </a:solidFill>
              </a:rPr>
              <a:t> monitoring, </a:t>
            </a:r>
            <a:r>
              <a:rPr lang="it-IT" sz="1400" dirty="0" err="1">
                <a:solidFill>
                  <a:srgbClr val="004691"/>
                </a:solidFill>
              </a:rPr>
              <a:t>environmental</a:t>
            </a:r>
            <a:r>
              <a:rPr lang="it-IT" sz="1400" dirty="0">
                <a:solidFill>
                  <a:srgbClr val="004691"/>
                </a:solidFill>
              </a:rPr>
              <a:t> studies. </a:t>
            </a:r>
          </a:p>
        </p:txBody>
      </p:sp>
      <p:sp>
        <p:nvSpPr>
          <p:cNvPr id="30" name="CasellaDiTesto 29">
            <a:extLst>
              <a:ext uri="{FF2B5EF4-FFF2-40B4-BE49-F238E27FC236}">
                <a16:creationId xmlns:a16="http://schemas.microsoft.com/office/drawing/2014/main" id="{62BC8D43-0533-F3AC-981B-1D2306A448F0}"/>
              </a:ext>
            </a:extLst>
          </p:cNvPr>
          <p:cNvSpPr txBox="1"/>
          <p:nvPr/>
        </p:nvSpPr>
        <p:spPr>
          <a:xfrm>
            <a:off x="3635896" y="3918449"/>
            <a:ext cx="3871413" cy="830997"/>
          </a:xfrm>
          <a:prstGeom prst="rect">
            <a:avLst/>
          </a:prstGeom>
          <a:noFill/>
        </p:spPr>
        <p:txBody>
          <a:bodyPr wrap="square">
            <a:spAutoFit/>
          </a:bodyPr>
          <a:lstStyle/>
          <a:p>
            <a:pPr>
              <a:buFont typeface="Arial" panose="020B0604020202020204" pitchFamily="34" charset="0"/>
              <a:buChar char="•"/>
            </a:pPr>
            <a:r>
              <a:rPr lang="it-IT" sz="2000" dirty="0">
                <a:solidFill>
                  <a:srgbClr val="C00000"/>
                </a:solidFill>
              </a:rPr>
              <a:t>3C (Cloud Computing Centre)     </a:t>
            </a:r>
            <a:r>
              <a:rPr lang="it-IT" sz="1400" dirty="0">
                <a:solidFill>
                  <a:srgbClr val="C00000"/>
                </a:solidFill>
              </a:rPr>
              <a:t>  </a:t>
            </a:r>
          </a:p>
          <a:p>
            <a:r>
              <a:rPr lang="it-IT" sz="1400" dirty="0" err="1">
                <a:solidFill>
                  <a:srgbClr val="004691"/>
                </a:solidFill>
              </a:rPr>
              <a:t>development</a:t>
            </a:r>
            <a:r>
              <a:rPr lang="it-IT" sz="1400" dirty="0">
                <a:solidFill>
                  <a:srgbClr val="004691"/>
                </a:solidFill>
              </a:rPr>
              <a:t> of </a:t>
            </a:r>
            <a:r>
              <a:rPr lang="it-IT" sz="1400" dirty="0" err="1">
                <a:solidFill>
                  <a:srgbClr val="004691"/>
                </a:solidFill>
              </a:rPr>
              <a:t>applications</a:t>
            </a:r>
            <a:r>
              <a:rPr lang="it-IT" sz="1400" dirty="0">
                <a:solidFill>
                  <a:srgbClr val="004691"/>
                </a:solidFill>
              </a:rPr>
              <a:t> fo AI and IoT to EO big data</a:t>
            </a:r>
            <a:endParaRPr lang="en-GB" sz="2000" dirty="0">
              <a:solidFill>
                <a:srgbClr val="004691"/>
              </a:solidFill>
            </a:endParaRPr>
          </a:p>
        </p:txBody>
      </p:sp>
      <p:sp>
        <p:nvSpPr>
          <p:cNvPr id="31" name="Titolo 1">
            <a:extLst>
              <a:ext uri="{FF2B5EF4-FFF2-40B4-BE49-F238E27FC236}">
                <a16:creationId xmlns:a16="http://schemas.microsoft.com/office/drawing/2014/main" id="{B8B41788-C37C-BF78-1C4F-FF3A1319B8C8}"/>
              </a:ext>
            </a:extLst>
          </p:cNvPr>
          <p:cNvSpPr>
            <a:spLocks noGrp="1"/>
          </p:cNvSpPr>
          <p:nvPr>
            <p:ph type="title"/>
          </p:nvPr>
        </p:nvSpPr>
        <p:spPr/>
        <p:txBody>
          <a:bodyPr/>
          <a:lstStyle/>
          <a:p>
            <a:r>
              <a:rPr lang="it-IT" dirty="0" err="1"/>
              <a:t>TeRN</a:t>
            </a:r>
            <a:r>
              <a:rPr lang="it-IT" dirty="0"/>
              <a:t> Capabilities</a:t>
            </a:r>
          </a:p>
        </p:txBody>
      </p:sp>
    </p:spTree>
    <p:extLst>
      <p:ext uri="{BB962C8B-B14F-4D97-AF65-F5344CB8AC3E}">
        <p14:creationId xmlns:p14="http://schemas.microsoft.com/office/powerpoint/2010/main" val="3538651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DECF2395-F9D1-4955-9838-21F9941DB30D}"/>
              </a:ext>
            </a:extLst>
          </p:cNvPr>
          <p:cNvSpPr txBox="1">
            <a:spLocks/>
          </p:cNvSpPr>
          <p:nvPr/>
        </p:nvSpPr>
        <p:spPr>
          <a:xfrm>
            <a:off x="2324637" y="4564946"/>
            <a:ext cx="7030565" cy="1584176"/>
          </a:xfrm>
          <a:prstGeom prst="rect">
            <a:avLst/>
          </a:prstGeom>
          <a:ln w="12700">
            <a:noFill/>
          </a:ln>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spcBef>
                <a:spcPts val="0"/>
              </a:spcBef>
            </a:pPr>
            <a:endParaRPr lang="en-GB" b="1" spc="300" dirty="0">
              <a:ln w="3175" cmpd="sng">
                <a:solidFill>
                  <a:schemeClr val="bg1">
                    <a:lumMod val="75000"/>
                  </a:schemeClr>
                </a:solidFill>
                <a:prstDash val="solid"/>
              </a:ln>
              <a:solidFill>
                <a:schemeClr val="bg1"/>
              </a:solidFill>
              <a:latin typeface="Eurostile" pitchFamily="34" charset="0"/>
            </a:endParaRPr>
          </a:p>
          <a:p>
            <a:pPr>
              <a:spcBef>
                <a:spcPts val="0"/>
              </a:spcBef>
            </a:pPr>
            <a:r>
              <a:rPr lang="en-GB" sz="3600" b="1" spc="300" dirty="0" err="1">
                <a:ln w="3175" cmpd="sng">
                  <a:solidFill>
                    <a:schemeClr val="bg1">
                      <a:lumMod val="75000"/>
                    </a:schemeClr>
                  </a:solidFill>
                  <a:prstDash val="solid"/>
                </a:ln>
                <a:solidFill>
                  <a:schemeClr val="tx2"/>
                </a:solidFill>
                <a:effectLst>
                  <a:outerShdw blurRad="38100" dist="38100" dir="2700000" algn="tl">
                    <a:srgbClr val="000000">
                      <a:alpha val="43137"/>
                    </a:srgbClr>
                  </a:outerShdw>
                </a:effectLst>
                <a:latin typeface="Eurostile" pitchFamily="34" charset="0"/>
              </a:rPr>
              <a:t>TeRN</a:t>
            </a:r>
            <a:r>
              <a:rPr lang="en-GB" sz="3600" b="1" spc="300" dirty="0">
                <a:ln w="3175" cmpd="sng">
                  <a:solidFill>
                    <a:schemeClr val="bg1">
                      <a:lumMod val="75000"/>
                    </a:schemeClr>
                  </a:solidFill>
                  <a:prstDash val="solid"/>
                </a:ln>
                <a:solidFill>
                  <a:schemeClr val="tx2"/>
                </a:solidFill>
                <a:effectLst>
                  <a:outerShdw blurRad="38100" dist="38100" dir="2700000" algn="tl">
                    <a:srgbClr val="000000">
                      <a:alpha val="43137"/>
                    </a:srgbClr>
                  </a:outerShdw>
                </a:effectLst>
                <a:latin typeface="Eurostile" pitchFamily="34" charset="0"/>
              </a:rPr>
              <a:t> main Projects</a:t>
            </a:r>
            <a:endParaRPr lang="en-GB" sz="3600" spc="300" dirty="0">
              <a:ln w="3175" cmpd="sng">
                <a:solidFill>
                  <a:schemeClr val="bg1">
                    <a:lumMod val="75000"/>
                  </a:schemeClr>
                </a:solidFill>
                <a:prstDash val="solid"/>
              </a:ln>
              <a:solidFill>
                <a:schemeClr val="tx2">
                  <a:lumMod val="75000"/>
                </a:schemeClr>
              </a:solidFill>
              <a:latin typeface="Eurostile" pitchFamily="34" charset="0"/>
            </a:endParaRPr>
          </a:p>
          <a:p>
            <a:endParaRPr lang="en-GB" sz="1000" spc="300" dirty="0">
              <a:ln w="3175" cmpd="sng">
                <a:solidFill>
                  <a:schemeClr val="bg1">
                    <a:lumMod val="75000"/>
                  </a:schemeClr>
                </a:solidFill>
                <a:prstDash val="solid"/>
              </a:ln>
              <a:solidFill>
                <a:schemeClr val="tx2">
                  <a:lumMod val="75000"/>
                </a:schemeClr>
              </a:solidFill>
              <a:latin typeface="Eurostile" pitchFamily="34" charset="0"/>
            </a:endParaRPr>
          </a:p>
          <a:p>
            <a:endParaRPr lang="en-US" sz="1000" spc="300" dirty="0">
              <a:ln w="3175" cmpd="sng">
                <a:solidFill>
                  <a:schemeClr val="bg1">
                    <a:lumMod val="75000"/>
                  </a:schemeClr>
                </a:solidFill>
                <a:prstDash val="solid"/>
              </a:ln>
              <a:solidFill>
                <a:schemeClr val="tx2">
                  <a:lumMod val="75000"/>
                </a:schemeClr>
              </a:solidFill>
              <a:latin typeface="Eurostile" pitchFamily="34" charset="0"/>
            </a:endParaRPr>
          </a:p>
          <a:p>
            <a:endParaRPr lang="it-IT" sz="1800" dirty="0"/>
          </a:p>
          <a:p>
            <a:endParaRPr lang="it-IT" sz="1800" i="1" spc="300" dirty="0">
              <a:ln w="3175" cmpd="sng">
                <a:solidFill>
                  <a:schemeClr val="bg1">
                    <a:lumMod val="75000"/>
                  </a:schemeClr>
                </a:solidFill>
                <a:prstDash val="solid"/>
              </a:ln>
              <a:solidFill>
                <a:srgbClr val="364258"/>
              </a:solidFill>
              <a:latin typeface="Eurostile"/>
            </a:endParaRPr>
          </a:p>
        </p:txBody>
      </p:sp>
      <p:pic>
        <p:nvPicPr>
          <p:cNvPr id="4" name="Picture 1" descr="TeRN_quadri_bleu_1">
            <a:extLst>
              <a:ext uri="{FF2B5EF4-FFF2-40B4-BE49-F238E27FC236}">
                <a16:creationId xmlns:a16="http://schemas.microsoft.com/office/drawing/2014/main" id="{06834A51-21B3-4497-B524-5356FF39FF05}"/>
              </a:ext>
            </a:extLst>
          </p:cNvPr>
          <p:cNvPicPr>
            <a:picLocks noChangeAspect="1" noChangeArrowheads="1"/>
          </p:cNvPicPr>
          <p:nvPr/>
        </p:nvPicPr>
        <p:blipFill>
          <a:blip r:embed="rId3" cstate="screen"/>
          <a:srcRect/>
          <a:stretch>
            <a:fillRect/>
          </a:stretch>
        </p:blipFill>
        <p:spPr bwMode="auto">
          <a:xfrm>
            <a:off x="651116" y="4581128"/>
            <a:ext cx="1976668" cy="1872208"/>
          </a:xfrm>
          <a:prstGeom prst="rect">
            <a:avLst/>
          </a:prstGeom>
          <a:ln>
            <a:noFill/>
          </a:ln>
          <a:effectLst>
            <a:outerShdw blurRad="292100" dist="139700" dir="2700000" algn="tl" rotWithShape="0">
              <a:srgbClr val="333333">
                <a:alpha val="65000"/>
              </a:srgbClr>
            </a:outerShdw>
          </a:effectLst>
        </p:spPr>
      </p:pic>
      <p:grpSp>
        <p:nvGrpSpPr>
          <p:cNvPr id="5" name="Gruppo 4">
            <a:extLst>
              <a:ext uri="{FF2B5EF4-FFF2-40B4-BE49-F238E27FC236}">
                <a16:creationId xmlns:a16="http://schemas.microsoft.com/office/drawing/2014/main" id="{3896F238-EBFE-46A2-987F-0A7E10BD9729}"/>
              </a:ext>
            </a:extLst>
          </p:cNvPr>
          <p:cNvGrpSpPr>
            <a:grpSpLocks noChangeAspect="1"/>
          </p:cNvGrpSpPr>
          <p:nvPr/>
        </p:nvGrpSpPr>
        <p:grpSpPr>
          <a:xfrm>
            <a:off x="3275856" y="5733256"/>
            <a:ext cx="4842613" cy="465870"/>
            <a:chOff x="323528" y="4948816"/>
            <a:chExt cx="8727482" cy="839603"/>
          </a:xfrm>
        </p:grpSpPr>
        <p:pic>
          <p:nvPicPr>
            <p:cNvPr id="6" name="Immagine 5" descr="E:\logo università png (1).png">
              <a:extLst>
                <a:ext uri="{FF2B5EF4-FFF2-40B4-BE49-F238E27FC236}">
                  <a16:creationId xmlns:a16="http://schemas.microsoft.com/office/drawing/2014/main" id="{C2152367-FC6F-4A6E-944C-CB939175A2C9}"/>
                </a:ext>
              </a:extLst>
            </p:cNvPr>
            <p:cNvPicPr/>
            <p:nvPr/>
          </p:nvPicPr>
          <p:blipFill>
            <a:blip r:embed="rId4" cstate="print"/>
            <a:srcRect/>
            <a:stretch>
              <a:fillRect/>
            </a:stretch>
          </p:blipFill>
          <p:spPr bwMode="auto">
            <a:xfrm>
              <a:off x="2874965" y="4948816"/>
              <a:ext cx="832939" cy="839603"/>
            </a:xfrm>
            <a:prstGeom prst="rect">
              <a:avLst/>
            </a:prstGeom>
            <a:noFill/>
            <a:ln w="9525">
              <a:noFill/>
              <a:miter lim="800000"/>
              <a:headEnd/>
              <a:tailEnd/>
            </a:ln>
          </p:spPr>
        </p:pic>
        <p:pic>
          <p:nvPicPr>
            <p:cNvPr id="7" name="Immagine 6" descr="C:\Users\user\Desktop\Grafiche TeRN\loghi_parter ISTIMES\logo-arpab.jpg">
              <a:extLst>
                <a:ext uri="{FF2B5EF4-FFF2-40B4-BE49-F238E27FC236}">
                  <a16:creationId xmlns:a16="http://schemas.microsoft.com/office/drawing/2014/main" id="{8ACB916A-BA66-42EB-9D79-9AF1302C9608}"/>
                </a:ext>
              </a:extLst>
            </p:cNvPr>
            <p:cNvPicPr/>
            <p:nvPr/>
          </p:nvPicPr>
          <p:blipFill>
            <a:blip r:embed="rId5" cstate="print"/>
            <a:srcRect r="7923"/>
            <a:stretch>
              <a:fillRect/>
            </a:stretch>
          </p:blipFill>
          <p:spPr bwMode="auto">
            <a:xfrm>
              <a:off x="5389811" y="4996397"/>
              <a:ext cx="910381" cy="757437"/>
            </a:xfrm>
            <a:prstGeom prst="rect">
              <a:avLst/>
            </a:prstGeom>
            <a:noFill/>
            <a:ln w="9525">
              <a:noFill/>
              <a:miter lim="800000"/>
              <a:headEnd/>
              <a:tailEnd/>
            </a:ln>
          </p:spPr>
        </p:pic>
        <p:pic>
          <p:nvPicPr>
            <p:cNvPr id="8" name="Immagine 7" descr="C:\Users\user\Desktop\Grafiche TeRN\loghi_parter ISTIMES\reluis.jpg">
              <a:extLst>
                <a:ext uri="{FF2B5EF4-FFF2-40B4-BE49-F238E27FC236}">
                  <a16:creationId xmlns:a16="http://schemas.microsoft.com/office/drawing/2014/main" id="{C68EAA82-A757-4620-89A0-90583E26DE66}"/>
                </a:ext>
              </a:extLst>
            </p:cNvPr>
            <p:cNvPicPr/>
            <p:nvPr/>
          </p:nvPicPr>
          <p:blipFill rotWithShape="1">
            <a:blip r:embed="rId6" cstate="print"/>
            <a:srcRect l="7188" t="30128" r="3236" b="38389"/>
            <a:stretch/>
          </p:blipFill>
          <p:spPr bwMode="auto">
            <a:xfrm>
              <a:off x="3899461" y="5234292"/>
              <a:ext cx="1248603" cy="439323"/>
            </a:xfrm>
            <a:prstGeom prst="rect">
              <a:avLst/>
            </a:prstGeom>
            <a:noFill/>
            <a:ln>
              <a:noFill/>
            </a:ln>
            <a:extLst>
              <a:ext uri="{53640926-AAD7-44D8-BBD7-CCE9431645EC}">
                <a14:shadowObscured xmlns:a14="http://schemas.microsoft.com/office/drawing/2010/main"/>
              </a:ext>
            </a:extLst>
          </p:spPr>
        </p:pic>
        <p:pic>
          <p:nvPicPr>
            <p:cNvPr id="9" name="Immagine 8" descr="C:\Users\user\Desktop\Grafiche TeRN\loghi_parter ISTIMES\CREATEC\LOGO createc.jpg">
              <a:extLst>
                <a:ext uri="{FF2B5EF4-FFF2-40B4-BE49-F238E27FC236}">
                  <a16:creationId xmlns:a16="http://schemas.microsoft.com/office/drawing/2014/main" id="{7030A033-CD28-49BF-A938-642030C2492E}"/>
                </a:ext>
              </a:extLst>
            </p:cNvPr>
            <p:cNvPicPr/>
            <p:nvPr/>
          </p:nvPicPr>
          <p:blipFill>
            <a:blip r:embed="rId7" cstate="print"/>
            <a:srcRect/>
            <a:stretch>
              <a:fillRect/>
            </a:stretch>
          </p:blipFill>
          <p:spPr bwMode="auto">
            <a:xfrm>
              <a:off x="6709729" y="5027128"/>
              <a:ext cx="1030623" cy="748090"/>
            </a:xfrm>
            <a:prstGeom prst="rect">
              <a:avLst/>
            </a:prstGeom>
            <a:noFill/>
            <a:ln w="9525">
              <a:noFill/>
              <a:miter lim="800000"/>
              <a:headEnd/>
              <a:tailEnd/>
            </a:ln>
          </p:spPr>
        </p:pic>
        <p:pic>
          <p:nvPicPr>
            <p:cNvPr id="10" name="Immagine 9" descr="C:\Users\user\Desktop\Grafiche TeRN\loghi_parter ISTIMES\e_geos_logo\Logo_eGeos_eng_800.jpg">
              <a:extLst>
                <a:ext uri="{FF2B5EF4-FFF2-40B4-BE49-F238E27FC236}">
                  <a16:creationId xmlns:a16="http://schemas.microsoft.com/office/drawing/2014/main" id="{256EDA40-BAC2-41C9-9D17-2ED026E302A3}"/>
                </a:ext>
              </a:extLst>
            </p:cNvPr>
            <p:cNvPicPr/>
            <p:nvPr/>
          </p:nvPicPr>
          <p:blipFill>
            <a:blip r:embed="rId8" cstate="print"/>
            <a:srcRect/>
            <a:stretch>
              <a:fillRect/>
            </a:stretch>
          </p:blipFill>
          <p:spPr bwMode="auto">
            <a:xfrm>
              <a:off x="8028384" y="5246069"/>
              <a:ext cx="1022626" cy="452230"/>
            </a:xfrm>
            <a:prstGeom prst="rect">
              <a:avLst/>
            </a:prstGeom>
            <a:noFill/>
            <a:ln w="9525">
              <a:noFill/>
              <a:miter lim="800000"/>
              <a:headEnd/>
              <a:tailEnd/>
            </a:ln>
          </p:spPr>
        </p:pic>
        <p:pic>
          <p:nvPicPr>
            <p:cNvPr id="11" name="Immagine 10" descr="C:\Users\user\Desktop\Grafiche TeRN\loghi_parter ISTIMES\image009.jpg">
              <a:extLst>
                <a:ext uri="{FF2B5EF4-FFF2-40B4-BE49-F238E27FC236}">
                  <a16:creationId xmlns:a16="http://schemas.microsoft.com/office/drawing/2014/main" id="{E2D107D0-057C-4C2F-BFAD-828532FAC5EA}"/>
                </a:ext>
              </a:extLst>
            </p:cNvPr>
            <p:cNvPicPr/>
            <p:nvPr/>
          </p:nvPicPr>
          <p:blipFill>
            <a:blip r:embed="rId9" cstate="print"/>
            <a:srcRect/>
            <a:stretch>
              <a:fillRect/>
            </a:stretch>
          </p:blipFill>
          <p:spPr bwMode="auto">
            <a:xfrm>
              <a:off x="1455005" y="5307981"/>
              <a:ext cx="1172779" cy="293195"/>
            </a:xfrm>
            <a:prstGeom prst="rect">
              <a:avLst/>
            </a:prstGeom>
            <a:noFill/>
            <a:ln w="9525">
              <a:noFill/>
              <a:miter lim="800000"/>
              <a:headEnd/>
              <a:tailEnd/>
            </a:ln>
          </p:spPr>
        </p:pic>
        <p:pic>
          <p:nvPicPr>
            <p:cNvPr id="12" name="Picture 3" descr="logoimaa copia">
              <a:extLst>
                <a:ext uri="{FF2B5EF4-FFF2-40B4-BE49-F238E27FC236}">
                  <a16:creationId xmlns:a16="http://schemas.microsoft.com/office/drawing/2014/main" id="{ECB6A57A-2806-4F3E-B772-F1494C870C1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3528" y="5096037"/>
              <a:ext cx="754536" cy="679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35605480"/>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2842138" y="2750086"/>
            <a:ext cx="6221706" cy="3475310"/>
          </a:xfrm>
          <a:prstGeom prst="rect">
            <a:avLst/>
          </a:prstGeom>
        </p:spPr>
        <p:txBody>
          <a:bodyPr wrap="square">
            <a:spAutoFit/>
          </a:bodyPr>
          <a:lstStyle/>
          <a:p>
            <a:pPr algn="just">
              <a:lnSpc>
                <a:spcPct val="110000"/>
              </a:lnSpc>
              <a:spcAft>
                <a:spcPts val="600"/>
              </a:spcAft>
            </a:pPr>
            <a:r>
              <a:rPr lang="en-US" sz="1600" dirty="0">
                <a:latin typeface="Eurostile"/>
              </a:rPr>
              <a:t>The main purpose of the project is to design, assess and promote an </a:t>
            </a:r>
            <a:r>
              <a:rPr lang="en-US" sz="1600" b="1" dirty="0">
                <a:latin typeface="Eurostile"/>
              </a:rPr>
              <a:t>ICT-based system</a:t>
            </a:r>
            <a:r>
              <a:rPr lang="en-US" sz="1600" dirty="0">
                <a:latin typeface="Eurostile"/>
              </a:rPr>
              <a:t>, exploiting distributed and local sensors, for non-destructive electromagnetic monitoring in order to achieve the critical transport infrastructures more reliable and safe. </a:t>
            </a:r>
          </a:p>
          <a:p>
            <a:pPr algn="just">
              <a:lnSpc>
                <a:spcPct val="110000"/>
              </a:lnSpc>
              <a:spcAft>
                <a:spcPts val="600"/>
              </a:spcAft>
            </a:pPr>
            <a:r>
              <a:rPr lang="en-US" sz="1600" dirty="0">
                <a:latin typeface="Eurostile"/>
              </a:rPr>
              <a:t>This has the overall aim </a:t>
            </a:r>
            <a:r>
              <a:rPr lang="en-US" sz="1600" b="1" dirty="0">
                <a:latin typeface="Eurostile"/>
              </a:rPr>
              <a:t>to developing a high situation awareness </a:t>
            </a:r>
            <a:r>
              <a:rPr lang="en-US" sz="1600" dirty="0">
                <a:latin typeface="Eurostile"/>
              </a:rPr>
              <a:t>by providing detailed information and images of the infrastructure status in a fast time and so to improve decision support for emergency and disasters stakeholders.</a:t>
            </a:r>
          </a:p>
          <a:p>
            <a:pPr algn="just">
              <a:lnSpc>
                <a:spcPct val="110000"/>
              </a:lnSpc>
              <a:spcAft>
                <a:spcPts val="600"/>
              </a:spcAft>
            </a:pPr>
            <a:r>
              <a:rPr lang="it-IT" sz="1600" dirty="0">
                <a:latin typeface="Eurostile"/>
              </a:rPr>
              <a:t>The </a:t>
            </a:r>
            <a:r>
              <a:rPr lang="it-IT" sz="1600" dirty="0" err="1">
                <a:latin typeface="Eurostile"/>
              </a:rPr>
              <a:t>integration</a:t>
            </a:r>
            <a:r>
              <a:rPr lang="it-IT" sz="1600" dirty="0">
                <a:latin typeface="Eurostile"/>
              </a:rPr>
              <a:t> of </a:t>
            </a:r>
            <a:r>
              <a:rPr lang="it-IT" sz="1600" dirty="0" err="1">
                <a:latin typeface="Eurostile"/>
              </a:rPr>
              <a:t>electromagnetic</a:t>
            </a:r>
            <a:r>
              <a:rPr lang="it-IT" sz="1600" dirty="0">
                <a:latin typeface="Eurostile"/>
              </a:rPr>
              <a:t> </a:t>
            </a:r>
            <a:r>
              <a:rPr lang="it-IT" sz="1600" dirty="0" err="1">
                <a:latin typeface="Eurostile"/>
              </a:rPr>
              <a:t>technologies</a:t>
            </a:r>
            <a:r>
              <a:rPr lang="it-IT" sz="1600" dirty="0">
                <a:latin typeface="Eurostile"/>
              </a:rPr>
              <a:t> with new ICT information and </a:t>
            </a:r>
            <a:r>
              <a:rPr lang="it-IT" sz="1600" dirty="0" err="1">
                <a:latin typeface="Eurostile"/>
              </a:rPr>
              <a:t>telecommunications</a:t>
            </a:r>
            <a:r>
              <a:rPr lang="it-IT" sz="1600" dirty="0">
                <a:latin typeface="Eurostile"/>
              </a:rPr>
              <a:t> </a:t>
            </a:r>
            <a:r>
              <a:rPr lang="it-IT" sz="1600" dirty="0" err="1">
                <a:latin typeface="Eurostile"/>
              </a:rPr>
              <a:t>systems</a:t>
            </a:r>
            <a:r>
              <a:rPr lang="it-IT" sz="1600" dirty="0">
                <a:latin typeface="Eurostile"/>
              </a:rPr>
              <a:t> </a:t>
            </a:r>
            <a:r>
              <a:rPr lang="it-IT" sz="1600" dirty="0" err="1">
                <a:latin typeface="Eurostile"/>
              </a:rPr>
              <a:t>enables</a:t>
            </a:r>
            <a:r>
              <a:rPr lang="it-IT" sz="1600" dirty="0">
                <a:latin typeface="Eurostile"/>
              </a:rPr>
              <a:t> </a:t>
            </a:r>
            <a:r>
              <a:rPr lang="it-IT" sz="1600" dirty="0" err="1">
                <a:latin typeface="Eurostile"/>
              </a:rPr>
              <a:t>remotely</a:t>
            </a:r>
            <a:r>
              <a:rPr lang="it-IT" sz="1600" dirty="0">
                <a:latin typeface="Eurostile"/>
              </a:rPr>
              <a:t> </a:t>
            </a:r>
            <a:r>
              <a:rPr lang="it-IT" sz="1600" dirty="0" err="1">
                <a:latin typeface="Eurostile"/>
              </a:rPr>
              <a:t>controlled</a:t>
            </a:r>
            <a:r>
              <a:rPr lang="it-IT" sz="1600" dirty="0">
                <a:latin typeface="Eurostile"/>
              </a:rPr>
              <a:t> </a:t>
            </a:r>
            <a:r>
              <a:rPr lang="it-IT" sz="1600" dirty="0" err="1">
                <a:latin typeface="Eurostile"/>
              </a:rPr>
              <a:t>monitoring</a:t>
            </a:r>
            <a:r>
              <a:rPr lang="it-IT" sz="1600" dirty="0">
                <a:latin typeface="Eurostile"/>
              </a:rPr>
              <a:t> and </a:t>
            </a:r>
            <a:r>
              <a:rPr lang="it-IT" sz="1600" dirty="0" err="1">
                <a:latin typeface="Eurostile"/>
              </a:rPr>
              <a:t>surveillance</a:t>
            </a:r>
            <a:r>
              <a:rPr lang="it-IT" sz="1600" dirty="0">
                <a:latin typeface="Eurostile"/>
              </a:rPr>
              <a:t> and </a:t>
            </a:r>
            <a:r>
              <a:rPr lang="it-IT" sz="1600" dirty="0" err="1">
                <a:latin typeface="Eurostile"/>
              </a:rPr>
              <a:t>real</a:t>
            </a:r>
            <a:r>
              <a:rPr lang="it-IT" sz="1600" dirty="0">
                <a:latin typeface="Eurostile"/>
              </a:rPr>
              <a:t> time data </a:t>
            </a:r>
            <a:r>
              <a:rPr lang="it-IT" sz="1600" dirty="0" err="1">
                <a:latin typeface="Eurostile"/>
              </a:rPr>
              <a:t>imaging</a:t>
            </a:r>
            <a:r>
              <a:rPr lang="it-IT" sz="1600" dirty="0">
                <a:latin typeface="Eurostile"/>
              </a:rPr>
              <a:t> of the </a:t>
            </a:r>
            <a:r>
              <a:rPr lang="it-IT" sz="1600" dirty="0" err="1">
                <a:latin typeface="Eurostile"/>
              </a:rPr>
              <a:t>critical</a:t>
            </a:r>
            <a:r>
              <a:rPr lang="it-IT" sz="1600" dirty="0">
                <a:latin typeface="Eurostile"/>
              </a:rPr>
              <a:t> </a:t>
            </a:r>
            <a:r>
              <a:rPr lang="it-IT" sz="1600" dirty="0" err="1">
                <a:latin typeface="Eurostile"/>
              </a:rPr>
              <a:t>transport</a:t>
            </a:r>
            <a:r>
              <a:rPr lang="it-IT" sz="1600" dirty="0">
                <a:latin typeface="Eurostile"/>
              </a:rPr>
              <a:t> </a:t>
            </a:r>
            <a:r>
              <a:rPr lang="it-IT" sz="1600" dirty="0" err="1">
                <a:latin typeface="Eurostile"/>
              </a:rPr>
              <a:t>infrastructures</a:t>
            </a:r>
            <a:r>
              <a:rPr lang="it-IT" sz="1600" dirty="0">
                <a:latin typeface="Eurostile"/>
              </a:rPr>
              <a:t>. </a:t>
            </a:r>
            <a:endParaRPr lang="en-US" sz="1600" dirty="0">
              <a:latin typeface="Eurostile"/>
            </a:endParaRPr>
          </a:p>
        </p:txBody>
      </p:sp>
      <p:sp>
        <p:nvSpPr>
          <p:cNvPr id="10" name="Rectangle 2"/>
          <p:cNvSpPr>
            <a:spLocks noChangeArrowheads="1"/>
          </p:cNvSpPr>
          <p:nvPr/>
        </p:nvSpPr>
        <p:spPr bwMode="auto">
          <a:xfrm>
            <a:off x="2842138" y="1335692"/>
            <a:ext cx="6338374" cy="1477328"/>
          </a:xfrm>
          <a:prstGeom prst="rect">
            <a:avLst/>
          </a:prstGeom>
          <a:noFill/>
          <a:ln w="9525">
            <a:noFill/>
            <a:miter lim="800000"/>
            <a:headEnd/>
            <a:tailEnd/>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a:spAutoFit/>
          </a:bodyPr>
          <a:lstStyle/>
          <a:p>
            <a:pPr algn="ctr" defTabSz="693738">
              <a:spcAft>
                <a:spcPts val="600"/>
              </a:spcAft>
            </a:pPr>
            <a:r>
              <a:rPr lang="it-IT" sz="2500" b="1" i="0" dirty="0">
                <a:solidFill>
                  <a:srgbClr val="0070C0"/>
                </a:solidFill>
                <a:latin typeface="Eurostile"/>
              </a:rPr>
              <a:t>ISTIMES</a:t>
            </a:r>
            <a:endParaRPr lang="it-IT" sz="2500" b="1" dirty="0">
              <a:solidFill>
                <a:srgbClr val="0070C0"/>
              </a:solidFill>
              <a:latin typeface="Eurostile"/>
            </a:endParaRPr>
          </a:p>
          <a:p>
            <a:pPr algn="ctr" defTabSz="693738"/>
            <a:r>
              <a:rPr lang="en-US" sz="2000" b="1" i="1" dirty="0">
                <a:solidFill>
                  <a:srgbClr val="0070C0"/>
                </a:solidFill>
                <a:latin typeface="Eurostile"/>
              </a:rPr>
              <a:t>“Integrated </a:t>
            </a:r>
            <a:r>
              <a:rPr lang="en-US" sz="2000" b="1" dirty="0">
                <a:solidFill>
                  <a:srgbClr val="0070C0"/>
                </a:solidFill>
                <a:latin typeface="Eurostile"/>
              </a:rPr>
              <a:t>System</a:t>
            </a:r>
            <a:r>
              <a:rPr lang="en-US" sz="2000" b="1" i="1" dirty="0">
                <a:solidFill>
                  <a:srgbClr val="0070C0"/>
                </a:solidFill>
                <a:latin typeface="Eurostile"/>
              </a:rPr>
              <a:t> for Transport Infrastructures surveillance and Monitoring by Electromagnetic Sensing”</a:t>
            </a:r>
            <a:endParaRPr lang="it-IT" sz="2000" b="1" i="1" dirty="0">
              <a:solidFill>
                <a:srgbClr val="0070C0"/>
              </a:solidFill>
              <a:latin typeface="Eurostile"/>
            </a:endParaRPr>
          </a:p>
        </p:txBody>
      </p:sp>
      <p:pic>
        <p:nvPicPr>
          <p:cNvPr id="11" name="Picture 6" descr="slid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927" y="4006139"/>
            <a:ext cx="2522482" cy="202333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slid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927" y="1621689"/>
            <a:ext cx="2522482" cy="2023335"/>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p:cNvSpPr>
            <a:spLocks noGrp="1"/>
          </p:cNvSpPr>
          <p:nvPr>
            <p:ph type="title"/>
          </p:nvPr>
        </p:nvSpPr>
        <p:spPr/>
        <p:txBody>
          <a:bodyPr/>
          <a:lstStyle/>
          <a:p>
            <a:r>
              <a:rPr lang="it-IT" dirty="0">
                <a:latin typeface="Eurostile" pitchFamily="34" charset="0"/>
              </a:rPr>
              <a:t>TeRN  </a:t>
            </a:r>
            <a:r>
              <a:rPr lang="it-IT" dirty="0" err="1">
                <a:latin typeface="Eurostile" pitchFamily="34" charset="0"/>
              </a:rPr>
              <a:t>Main</a:t>
            </a:r>
            <a:r>
              <a:rPr lang="it-IT" dirty="0">
                <a:latin typeface="Eurostile" pitchFamily="34" charset="0"/>
              </a:rPr>
              <a:t> </a:t>
            </a:r>
            <a:r>
              <a:rPr lang="it-IT" dirty="0" err="1">
                <a:latin typeface="Eurostile" pitchFamily="34" charset="0"/>
              </a:rPr>
              <a:t>Projects</a:t>
            </a:r>
            <a:endParaRPr lang="it-IT" dirty="0"/>
          </a:p>
        </p:txBody>
      </p:sp>
    </p:spTree>
    <p:extLst>
      <p:ext uri="{BB962C8B-B14F-4D97-AF65-F5344CB8AC3E}">
        <p14:creationId xmlns:p14="http://schemas.microsoft.com/office/powerpoint/2010/main" val="17653036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ersonalizza struttur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ersonalizza struttur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186</TotalTime>
  <Words>1679</Words>
  <Application>Microsoft Office PowerPoint</Application>
  <PresentationFormat>Presentazione su schermo (4:3)</PresentationFormat>
  <Paragraphs>229</Paragraphs>
  <Slides>28</Slides>
  <Notes>10</Notes>
  <HiddenSlides>0</HiddenSlides>
  <MMClips>1</MMClips>
  <ScaleCrop>false</ScaleCrop>
  <HeadingPairs>
    <vt:vector size="8" baseType="variant">
      <vt:variant>
        <vt:lpstr>Caratteri utilizzati</vt:lpstr>
      </vt:variant>
      <vt:variant>
        <vt:i4>12</vt:i4>
      </vt:variant>
      <vt:variant>
        <vt:lpstr>Tema</vt:lpstr>
      </vt:variant>
      <vt:variant>
        <vt:i4>4</vt:i4>
      </vt:variant>
      <vt:variant>
        <vt:lpstr>Server OLE incorporati</vt:lpstr>
      </vt:variant>
      <vt:variant>
        <vt:i4>2</vt:i4>
      </vt:variant>
      <vt:variant>
        <vt:lpstr>Titoli diapositive</vt:lpstr>
      </vt:variant>
      <vt:variant>
        <vt:i4>28</vt:i4>
      </vt:variant>
    </vt:vector>
  </HeadingPairs>
  <TitlesOfParts>
    <vt:vector size="46" baseType="lpstr">
      <vt:lpstr>Arial</vt:lpstr>
      <vt:lpstr>Arial Narrow</vt:lpstr>
      <vt:lpstr>Calibri</vt:lpstr>
      <vt:lpstr>Calibri Light</vt:lpstr>
      <vt:lpstr>Comic Sans MS</vt:lpstr>
      <vt:lpstr>eras light</vt:lpstr>
      <vt:lpstr>Eurostile</vt:lpstr>
      <vt:lpstr>Roboto</vt:lpstr>
      <vt:lpstr>TIM Sans</vt:lpstr>
      <vt:lpstr>TIM Sans Medium</vt:lpstr>
      <vt:lpstr>Times New Roman</vt:lpstr>
      <vt:lpstr>Wingdings</vt:lpstr>
      <vt:lpstr>Office Theme</vt:lpstr>
      <vt:lpstr>1_Personalizza struttura</vt:lpstr>
      <vt:lpstr>Personalizza struttura</vt:lpstr>
      <vt:lpstr>2_Office Theme</vt:lpstr>
      <vt:lpstr>CorelDRAW</vt:lpstr>
      <vt:lpstr>Immagine</vt:lpstr>
      <vt:lpstr>Presentazione standard di PowerPoint</vt:lpstr>
      <vt:lpstr>TeRN and evolution of Basilicata aerospace sector</vt:lpstr>
      <vt:lpstr>TeRN and evolution of Basilicata Aerospace Sector </vt:lpstr>
      <vt:lpstr>TeRN in a nutshell</vt:lpstr>
      <vt:lpstr>TeRN Capabilities</vt:lpstr>
      <vt:lpstr>TeRN Capabilities</vt:lpstr>
      <vt:lpstr>TeRN Capabilities</vt:lpstr>
      <vt:lpstr>Presentazione standard di PowerPoint</vt:lpstr>
      <vt:lpstr>TeRN  Main Projects</vt:lpstr>
      <vt:lpstr>TeRN  Main Projects</vt:lpstr>
      <vt:lpstr>TeRN main Projects</vt:lpstr>
      <vt:lpstr>TeRN main Projects</vt:lpstr>
      <vt:lpstr>TeRN main Projects</vt:lpstr>
      <vt:lpstr>TeRN Main Projects</vt:lpstr>
      <vt:lpstr>Presentazione standard di PowerPoint</vt:lpstr>
      <vt:lpstr> Infrastructures Monitoring</vt:lpstr>
      <vt:lpstr>TeRN Services</vt:lpstr>
      <vt:lpstr>TeRN Services</vt:lpstr>
      <vt:lpstr>TeRN Services</vt:lpstr>
      <vt:lpstr>TeRN Services</vt:lpstr>
      <vt:lpstr>TeRN Services</vt:lpstr>
      <vt:lpstr>TeRN Services</vt:lpstr>
      <vt:lpstr>TeRN Services</vt:lpstr>
      <vt:lpstr>TeRN Services</vt:lpstr>
      <vt:lpstr>Presentazione standard di PowerPoint</vt:lpstr>
      <vt:lpstr>14 August 2018  Collapse of the Morandi Bridge in Genoa 43 dead and 600 displaced.
</vt:lpstr>
      <vt:lpstr>Enterprises Network | MILLE INFRASTRUTTURE</vt:lpstr>
      <vt:lpstr>Presentazione standard di PowerPoint</vt:lpstr>
    </vt:vector>
  </TitlesOfParts>
  <Company>European Space Agency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ESA</dc:creator>
  <cp:lastModifiedBy>Grazia Fancello</cp:lastModifiedBy>
  <cp:revision>177</cp:revision>
  <dcterms:created xsi:type="dcterms:W3CDTF">2014-04-15T13:42:27Z</dcterms:created>
  <dcterms:modified xsi:type="dcterms:W3CDTF">2023-09-28T06:59:24Z</dcterms:modified>
</cp:coreProperties>
</file>