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9"/>
  </p:notesMasterIdLst>
  <p:sldIdLst>
    <p:sldId id="256" r:id="rId6"/>
    <p:sldId id="260" r:id="rId7"/>
    <p:sldId id="269" r:id="rId8"/>
    <p:sldId id="271" r:id="rId9"/>
    <p:sldId id="270" r:id="rId10"/>
    <p:sldId id="265" r:id="rId11"/>
    <p:sldId id="273" r:id="rId12"/>
    <p:sldId id="282" r:id="rId13"/>
    <p:sldId id="277" r:id="rId14"/>
    <p:sldId id="272" r:id="rId15"/>
    <p:sldId id="279" r:id="rId16"/>
    <p:sldId id="275" r:id="rId17"/>
    <p:sldId id="278" r:id="rId18"/>
    <p:sldId id="281" r:id="rId19"/>
    <p:sldId id="283" r:id="rId20"/>
    <p:sldId id="276" r:id="rId21"/>
    <p:sldId id="285" r:id="rId22"/>
    <p:sldId id="286" r:id="rId23"/>
    <p:sldId id="291" r:id="rId24"/>
    <p:sldId id="288" r:id="rId25"/>
    <p:sldId id="289" r:id="rId26"/>
    <p:sldId id="290"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7" autoAdjust="0"/>
    <p:restoredTop sz="80473" autoAdjust="0"/>
  </p:normalViewPr>
  <p:slideViewPr>
    <p:cSldViewPr snapToGrid="0">
      <p:cViewPr varScale="1">
        <p:scale>
          <a:sx n="53" d="100"/>
          <a:sy n="53" d="100"/>
        </p:scale>
        <p:origin x="13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G:\Lavori%20in%20corso\Matera_simposio\Materiali\REVEN_turismo_costieroXLS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Matera_simposio\Materiali\REVEN_turismo_costieroXLSX.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2000" b="1" dirty="0" err="1"/>
              <a:t>Type</a:t>
            </a:r>
            <a:r>
              <a:rPr lang="it-IT" sz="2000" b="1" dirty="0"/>
              <a:t> of </a:t>
            </a:r>
            <a:r>
              <a:rPr lang="it-IT" sz="2000" b="1" dirty="0" err="1"/>
              <a:t>destination</a:t>
            </a:r>
            <a:r>
              <a:rPr lang="it-IT" sz="2000" b="1" dirty="0"/>
              <a:t> </a:t>
            </a:r>
            <a:r>
              <a:rPr lang="it-IT" sz="2000" b="1" baseline="0" dirty="0"/>
              <a:t>(tourists </a:t>
            </a:r>
            <a:r>
              <a:rPr lang="it-IT" sz="2000" b="1" baseline="0" dirty="0" err="1"/>
              <a:t>number</a:t>
            </a:r>
            <a:r>
              <a:rPr lang="it-IT" sz="2000" b="1" baseline="0" dirty="0"/>
              <a:t>, 2022)</a:t>
            </a:r>
            <a:endParaRPr lang="it-IT" sz="20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093873971199986E-2"/>
          <c:y val="0.11019006026782013"/>
          <c:w val="0.94128888777185349"/>
          <c:h val="0.75562834948794089"/>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CF2-4E70-BB10-BDFF2B3E117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CF2-4E70-BB10-BDFF2B3E117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CF2-4E70-BB10-BDFF2B3E117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CF2-4E70-BB10-BDFF2B3E117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CF2-4E70-BB10-BDFF2B3E1173}"/>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Coste!$B$214:$B$218</c:f>
              <c:strCache>
                <c:ptCount val="5"/>
                <c:pt idx="0">
                  <c:v>History &amp; cultural heritage cities</c:v>
                </c:pt>
                <c:pt idx="1">
                  <c:v>Lakes</c:v>
                </c:pt>
                <c:pt idx="2">
                  <c:v>Mountain</c:v>
                </c:pt>
                <c:pt idx="3">
                  <c:v>Thermal</c:v>
                </c:pt>
                <c:pt idx="4">
                  <c:v>Seaside resorts</c:v>
                </c:pt>
              </c:strCache>
            </c:strRef>
          </c:cat>
          <c:val>
            <c:numRef>
              <c:f>Coste!$D$214:$D$218</c:f>
              <c:numCache>
                <c:formatCode>0.00%</c:formatCode>
                <c:ptCount val="5"/>
                <c:pt idx="0">
                  <c:v>0.31821251493427555</c:v>
                </c:pt>
                <c:pt idx="1">
                  <c:v>0.1982452470859371</c:v>
                </c:pt>
                <c:pt idx="2">
                  <c:v>6.0714218425447157E-2</c:v>
                </c:pt>
                <c:pt idx="3">
                  <c:v>4.3263320824630809E-2</c:v>
                </c:pt>
                <c:pt idx="4">
                  <c:v>0.37956469872970938</c:v>
                </c:pt>
              </c:numCache>
            </c:numRef>
          </c:val>
          <c:extLst>
            <c:ext xmlns:c16="http://schemas.microsoft.com/office/drawing/2014/chart" uri="{C3380CC4-5D6E-409C-BE32-E72D297353CC}">
              <c16:uniqueId val="{0000000A-5CF2-4E70-BB10-BDFF2B3E1173}"/>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sz="1600" b="1" i="0" u="none" strike="noStrike" baseline="0">
                <a:effectLst/>
              </a:rPr>
              <a:t>Distribution of tourists number (seaside</a:t>
            </a:r>
            <a:r>
              <a:rPr lang="it-IT" sz="1600" b="0" i="0" u="none" strike="noStrike" baseline="0">
                <a:effectLst/>
              </a:rPr>
              <a:t>)</a:t>
            </a:r>
            <a:endParaRPr lang="en-US" sz="16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0.15522466831340298"/>
          <c:y val="0.11082441660928738"/>
          <c:w val="0.65380455727550624"/>
          <c:h val="0.8003297707978716"/>
        </c:manualLayout>
      </c:layout>
      <c:barChart>
        <c:barDir val="bar"/>
        <c:grouping val="clustered"/>
        <c:varyColors val="0"/>
        <c:ser>
          <c:idx val="1"/>
          <c:order val="0"/>
          <c:tx>
            <c:v>% Foreign tourists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(Coste!$H$247,Coste!$H$275,Coste!$H$307,Coste!$H$339,Coste!$H$372)</c:f>
              <c:numCache>
                <c:formatCode>0.00%</c:formatCode>
                <c:ptCount val="5"/>
                <c:pt idx="0">
                  <c:v>0.69967846816739032</c:v>
                </c:pt>
                <c:pt idx="1">
                  <c:v>0.69211293973241861</c:v>
                </c:pt>
                <c:pt idx="2">
                  <c:v>0.58818815629236776</c:v>
                </c:pt>
                <c:pt idx="3">
                  <c:v>0.45760486292019703</c:v>
                </c:pt>
                <c:pt idx="4">
                  <c:v>0.67718241673465662</c:v>
                </c:pt>
              </c:numCache>
            </c:numRef>
          </c:val>
          <c:extLst>
            <c:ext xmlns:c16="http://schemas.microsoft.com/office/drawing/2014/chart" uri="{C3380CC4-5D6E-409C-BE32-E72D297353CC}">
              <c16:uniqueId val="{00000000-04F5-4148-A5AA-B5C89163C2A7}"/>
            </c:ext>
          </c:extLst>
        </c:ser>
        <c:ser>
          <c:idx val="0"/>
          <c:order val="1"/>
          <c:tx>
            <c:v>% Italian tourists</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(Coste!$F$247,Coste!$F$275,Coste!$F$307,Coste!$F$339,Coste!$F$372)</c:f>
              <c:numCache>
                <c:formatCode>General</c:formatCode>
                <c:ptCount val="5"/>
                <c:pt idx="0">
                  <c:v>2023</c:v>
                </c:pt>
                <c:pt idx="1">
                  <c:v>2022</c:v>
                </c:pt>
                <c:pt idx="2">
                  <c:v>2021</c:v>
                </c:pt>
                <c:pt idx="3">
                  <c:v>2020</c:v>
                </c:pt>
                <c:pt idx="4">
                  <c:v>2019</c:v>
                </c:pt>
              </c:numCache>
            </c:numRef>
          </c:cat>
          <c:val>
            <c:numRef>
              <c:f>(Coste!$G$247,Coste!$G$275,Coste!$G$307,Coste!$G$339,Coste!$G$372)</c:f>
              <c:numCache>
                <c:formatCode>0.00%</c:formatCode>
                <c:ptCount val="5"/>
                <c:pt idx="0">
                  <c:v>0.30032153183260973</c:v>
                </c:pt>
                <c:pt idx="1">
                  <c:v>0.30788706026758139</c:v>
                </c:pt>
                <c:pt idx="2">
                  <c:v>0.41181184370763224</c:v>
                </c:pt>
                <c:pt idx="3">
                  <c:v>0.54239513707980302</c:v>
                </c:pt>
                <c:pt idx="4">
                  <c:v>0.32281758326534343</c:v>
                </c:pt>
              </c:numCache>
            </c:numRef>
          </c:val>
          <c:extLst>
            <c:ext xmlns:c16="http://schemas.microsoft.com/office/drawing/2014/chart" uri="{C3380CC4-5D6E-409C-BE32-E72D297353CC}">
              <c16:uniqueId val="{00000001-04F5-4148-A5AA-B5C89163C2A7}"/>
            </c:ext>
          </c:extLst>
        </c:ser>
        <c:dLbls>
          <c:dLblPos val="outEnd"/>
          <c:showLegendKey val="0"/>
          <c:showVal val="1"/>
          <c:showCatName val="0"/>
          <c:showSerName val="0"/>
          <c:showPercent val="0"/>
          <c:showBubbleSize val="0"/>
        </c:dLbls>
        <c:gapWidth val="219"/>
        <c:axId val="638693376"/>
        <c:axId val="638696328"/>
      </c:barChart>
      <c:catAx>
        <c:axId val="638693376"/>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Year</a:t>
                </a:r>
              </a:p>
            </c:rich>
          </c:tx>
          <c:layout>
            <c:manualLayout>
              <c:xMode val="edge"/>
              <c:yMode val="edge"/>
              <c:x val="2.4944439941955734E-2"/>
              <c:y val="0.4812951732502018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638696328"/>
        <c:crosses val="autoZero"/>
        <c:auto val="1"/>
        <c:lblAlgn val="ctr"/>
        <c:lblOffset val="100"/>
        <c:noMultiLvlLbl val="0"/>
      </c:catAx>
      <c:valAx>
        <c:axId val="6386963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6386933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EF3A3-F04A-4A60-B7AD-5716D5AF76F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it-IT"/>
        </a:p>
      </dgm:t>
    </dgm:pt>
    <dgm:pt modelId="{53C88516-BF80-4DE4-9046-FAB399F2ED8A}">
      <dgm:prSet phldrT="[Testo]"/>
      <dgm:spPr/>
      <dgm:t>
        <a:bodyPr/>
        <a:lstStyle/>
        <a:p>
          <a:r>
            <a:rPr lang="it-IT" dirty="0"/>
            <a:t>TOURISM VISION</a:t>
          </a:r>
        </a:p>
      </dgm:t>
    </dgm:pt>
    <dgm:pt modelId="{4FD7C8D2-C7E5-4F5A-91A9-C4F231A1077E}" type="parTrans" cxnId="{C358A362-0252-4494-879F-2E6693CF34ED}">
      <dgm:prSet/>
      <dgm:spPr/>
      <dgm:t>
        <a:bodyPr/>
        <a:lstStyle/>
        <a:p>
          <a:endParaRPr lang="it-IT"/>
        </a:p>
      </dgm:t>
    </dgm:pt>
    <dgm:pt modelId="{70D51AE3-49B8-4B04-9EB4-45D94582554B}" type="sibTrans" cxnId="{C358A362-0252-4494-879F-2E6693CF34ED}">
      <dgm:prSet/>
      <dgm:spPr/>
      <dgm:t>
        <a:bodyPr/>
        <a:lstStyle/>
        <a:p>
          <a:endParaRPr lang="it-IT"/>
        </a:p>
      </dgm:t>
    </dgm:pt>
    <dgm:pt modelId="{BD9CC20A-B7D9-4912-A576-6A32489DD898}">
      <dgm:prSet phldrT="[Testo]"/>
      <dgm:spPr/>
      <dgm:t>
        <a:bodyPr/>
        <a:lstStyle/>
        <a:p>
          <a:r>
            <a:rPr lang="it-IT" dirty="0"/>
            <a:t>TERRITORY, COMMUNITY, PEOPLE</a:t>
          </a:r>
        </a:p>
      </dgm:t>
    </dgm:pt>
    <dgm:pt modelId="{2E3C275F-72AC-4A27-8319-1EFC274CE73D}" type="parTrans" cxnId="{E45B6654-E17C-4757-B081-75F8F74B98BA}">
      <dgm:prSet/>
      <dgm:spPr/>
      <dgm:t>
        <a:bodyPr/>
        <a:lstStyle/>
        <a:p>
          <a:endParaRPr lang="it-IT"/>
        </a:p>
      </dgm:t>
    </dgm:pt>
    <dgm:pt modelId="{842A8BFD-3060-4CF5-887D-4FAA48F35DE4}" type="sibTrans" cxnId="{E45B6654-E17C-4757-B081-75F8F74B98BA}">
      <dgm:prSet/>
      <dgm:spPr/>
      <dgm:t>
        <a:bodyPr/>
        <a:lstStyle/>
        <a:p>
          <a:endParaRPr lang="it-IT"/>
        </a:p>
      </dgm:t>
    </dgm:pt>
    <dgm:pt modelId="{A1222F9B-F795-43A8-8B5A-76412031F040}">
      <dgm:prSet phldrT="[Testo]"/>
      <dgm:spPr/>
      <dgm:t>
        <a:bodyPr/>
        <a:lstStyle/>
        <a:p>
          <a:r>
            <a:rPr lang="it-IT" dirty="0"/>
            <a:t>ENTERPRISES, PRODUCTS, R&amp;D</a:t>
          </a:r>
        </a:p>
      </dgm:t>
    </dgm:pt>
    <dgm:pt modelId="{0D9E1FD9-0DD4-4C7E-98FE-E7791F59EF15}" type="parTrans" cxnId="{64A9BFC3-5457-41E2-9162-041595C6792D}">
      <dgm:prSet/>
      <dgm:spPr/>
      <dgm:t>
        <a:bodyPr/>
        <a:lstStyle/>
        <a:p>
          <a:endParaRPr lang="it-IT"/>
        </a:p>
      </dgm:t>
    </dgm:pt>
    <dgm:pt modelId="{F4C23473-DBC7-4A3A-A149-8D978C7A6768}" type="sibTrans" cxnId="{64A9BFC3-5457-41E2-9162-041595C6792D}">
      <dgm:prSet/>
      <dgm:spPr/>
      <dgm:t>
        <a:bodyPr/>
        <a:lstStyle/>
        <a:p>
          <a:endParaRPr lang="it-IT"/>
        </a:p>
      </dgm:t>
    </dgm:pt>
    <dgm:pt modelId="{84B91452-FEB4-497C-A23B-FABE88F42D93}">
      <dgm:prSet phldrT="[Testo]"/>
      <dgm:spPr/>
      <dgm:t>
        <a:bodyPr/>
        <a:lstStyle/>
        <a:p>
          <a:r>
            <a:rPr lang="it-IT" dirty="0"/>
            <a:t>TOOLS</a:t>
          </a:r>
        </a:p>
      </dgm:t>
    </dgm:pt>
    <dgm:pt modelId="{3210CFCF-4651-4F87-96BB-627055D1EB87}" type="parTrans" cxnId="{458CF324-0B38-43DC-8743-3F8350D0BE6B}">
      <dgm:prSet/>
      <dgm:spPr/>
      <dgm:t>
        <a:bodyPr/>
        <a:lstStyle/>
        <a:p>
          <a:endParaRPr lang="it-IT"/>
        </a:p>
      </dgm:t>
    </dgm:pt>
    <dgm:pt modelId="{875FA22B-0BC5-48D9-9347-AB36E925B5DF}" type="sibTrans" cxnId="{458CF324-0B38-43DC-8743-3F8350D0BE6B}">
      <dgm:prSet/>
      <dgm:spPr/>
      <dgm:t>
        <a:bodyPr/>
        <a:lstStyle/>
        <a:p>
          <a:endParaRPr lang="it-IT"/>
        </a:p>
      </dgm:t>
    </dgm:pt>
    <dgm:pt modelId="{F88AEDB5-D102-42B2-84F8-94099BB96A95}">
      <dgm:prSet phldrT="[Testo]"/>
      <dgm:spPr/>
      <dgm:t>
        <a:bodyPr/>
        <a:lstStyle/>
        <a:p>
          <a:r>
            <a:rPr lang="it-IT" dirty="0"/>
            <a:t>MARKETING</a:t>
          </a:r>
        </a:p>
      </dgm:t>
    </dgm:pt>
    <dgm:pt modelId="{5F07E206-9A10-41C6-96C9-4B5DB08A8F5A}" type="parTrans" cxnId="{080524D9-32B0-4D4D-804F-BFBF6DF314A6}">
      <dgm:prSet/>
      <dgm:spPr/>
      <dgm:t>
        <a:bodyPr/>
        <a:lstStyle/>
        <a:p>
          <a:endParaRPr lang="it-IT"/>
        </a:p>
      </dgm:t>
    </dgm:pt>
    <dgm:pt modelId="{1C46D87C-1926-4B13-B508-1970A2F4801C}" type="sibTrans" cxnId="{080524D9-32B0-4D4D-804F-BFBF6DF314A6}">
      <dgm:prSet/>
      <dgm:spPr/>
      <dgm:t>
        <a:bodyPr/>
        <a:lstStyle/>
        <a:p>
          <a:endParaRPr lang="it-IT"/>
        </a:p>
      </dgm:t>
    </dgm:pt>
    <dgm:pt modelId="{B6936DAC-84D8-4336-9079-0A9C2F8F4AEE}" type="pres">
      <dgm:prSet presAssocID="{2BCEF3A3-F04A-4A60-B7AD-5716D5AF76F5}" presName="composite" presStyleCnt="0">
        <dgm:presLayoutVars>
          <dgm:chMax val="1"/>
          <dgm:dir/>
          <dgm:resizeHandles val="exact"/>
        </dgm:presLayoutVars>
      </dgm:prSet>
      <dgm:spPr/>
    </dgm:pt>
    <dgm:pt modelId="{FA6C722D-88F4-4189-9B9E-75CAF209F5FE}" type="pres">
      <dgm:prSet presAssocID="{2BCEF3A3-F04A-4A60-B7AD-5716D5AF76F5}" presName="radial" presStyleCnt="0">
        <dgm:presLayoutVars>
          <dgm:animLvl val="ctr"/>
        </dgm:presLayoutVars>
      </dgm:prSet>
      <dgm:spPr/>
    </dgm:pt>
    <dgm:pt modelId="{B6B8A194-3D97-4071-9973-1761C6E89334}" type="pres">
      <dgm:prSet presAssocID="{53C88516-BF80-4DE4-9046-FAB399F2ED8A}" presName="centerShape" presStyleLbl="vennNode1" presStyleIdx="0" presStyleCnt="5" custLinFactNeighborX="-778" custLinFactNeighborY="259"/>
      <dgm:spPr/>
    </dgm:pt>
    <dgm:pt modelId="{C86599E4-3A31-46CF-A071-B1DA7640F8F4}" type="pres">
      <dgm:prSet presAssocID="{BD9CC20A-B7D9-4912-A576-6A32489DD898}" presName="node" presStyleLbl="vennNode1" presStyleIdx="1" presStyleCnt="5" custRadScaleRad="98962">
        <dgm:presLayoutVars>
          <dgm:bulletEnabled val="1"/>
        </dgm:presLayoutVars>
      </dgm:prSet>
      <dgm:spPr/>
    </dgm:pt>
    <dgm:pt modelId="{1E31AD7B-5B32-4095-A845-335087A8C4F0}" type="pres">
      <dgm:prSet presAssocID="{A1222F9B-F795-43A8-8B5A-76412031F040}" presName="node" presStyleLbl="vennNode1" presStyleIdx="2" presStyleCnt="5">
        <dgm:presLayoutVars>
          <dgm:bulletEnabled val="1"/>
        </dgm:presLayoutVars>
      </dgm:prSet>
      <dgm:spPr/>
    </dgm:pt>
    <dgm:pt modelId="{1210CCDF-1284-4517-ABD8-D79679BCD737}" type="pres">
      <dgm:prSet presAssocID="{84B91452-FEB4-497C-A23B-FABE88F42D93}" presName="node" presStyleLbl="vennNode1" presStyleIdx="3" presStyleCnt="5">
        <dgm:presLayoutVars>
          <dgm:bulletEnabled val="1"/>
        </dgm:presLayoutVars>
      </dgm:prSet>
      <dgm:spPr/>
    </dgm:pt>
    <dgm:pt modelId="{11D60F4B-E590-4301-B440-7712625FA67E}" type="pres">
      <dgm:prSet presAssocID="{F88AEDB5-D102-42B2-84F8-94099BB96A95}" presName="node" presStyleLbl="vennNode1" presStyleIdx="4" presStyleCnt="5">
        <dgm:presLayoutVars>
          <dgm:bulletEnabled val="1"/>
        </dgm:presLayoutVars>
      </dgm:prSet>
      <dgm:spPr/>
    </dgm:pt>
  </dgm:ptLst>
  <dgm:cxnLst>
    <dgm:cxn modelId="{E67AD30E-DF42-43B9-9727-652A3FFE29B1}" type="presOf" srcId="{84B91452-FEB4-497C-A23B-FABE88F42D93}" destId="{1210CCDF-1284-4517-ABD8-D79679BCD737}" srcOrd="0" destOrd="0" presId="urn:microsoft.com/office/officeart/2005/8/layout/radial3"/>
    <dgm:cxn modelId="{9EA8651E-3310-40BF-B74D-E2CC4E1CB4FD}" type="presOf" srcId="{2BCEF3A3-F04A-4A60-B7AD-5716D5AF76F5}" destId="{B6936DAC-84D8-4336-9079-0A9C2F8F4AEE}" srcOrd="0" destOrd="0" presId="urn:microsoft.com/office/officeart/2005/8/layout/radial3"/>
    <dgm:cxn modelId="{458CF324-0B38-43DC-8743-3F8350D0BE6B}" srcId="{53C88516-BF80-4DE4-9046-FAB399F2ED8A}" destId="{84B91452-FEB4-497C-A23B-FABE88F42D93}" srcOrd="2" destOrd="0" parTransId="{3210CFCF-4651-4F87-96BB-627055D1EB87}" sibTransId="{875FA22B-0BC5-48D9-9347-AB36E925B5DF}"/>
    <dgm:cxn modelId="{9AC33735-1D1A-4357-8642-523869B6537F}" type="presOf" srcId="{BD9CC20A-B7D9-4912-A576-6A32489DD898}" destId="{C86599E4-3A31-46CF-A071-B1DA7640F8F4}" srcOrd="0" destOrd="0" presId="urn:microsoft.com/office/officeart/2005/8/layout/radial3"/>
    <dgm:cxn modelId="{C358A362-0252-4494-879F-2E6693CF34ED}" srcId="{2BCEF3A3-F04A-4A60-B7AD-5716D5AF76F5}" destId="{53C88516-BF80-4DE4-9046-FAB399F2ED8A}" srcOrd="0" destOrd="0" parTransId="{4FD7C8D2-C7E5-4F5A-91A9-C4F231A1077E}" sibTransId="{70D51AE3-49B8-4B04-9EB4-45D94582554B}"/>
    <dgm:cxn modelId="{E45B6654-E17C-4757-B081-75F8F74B98BA}" srcId="{53C88516-BF80-4DE4-9046-FAB399F2ED8A}" destId="{BD9CC20A-B7D9-4912-A576-6A32489DD898}" srcOrd="0" destOrd="0" parTransId="{2E3C275F-72AC-4A27-8319-1EFC274CE73D}" sibTransId="{842A8BFD-3060-4CF5-887D-4FAA48F35DE4}"/>
    <dgm:cxn modelId="{CCFDCC94-5B6A-41FD-B580-5672D3A51A18}" type="presOf" srcId="{53C88516-BF80-4DE4-9046-FAB399F2ED8A}" destId="{B6B8A194-3D97-4071-9973-1761C6E89334}" srcOrd="0" destOrd="0" presId="urn:microsoft.com/office/officeart/2005/8/layout/radial3"/>
    <dgm:cxn modelId="{F69682AA-F053-4F04-9DE2-48CC1AC66258}" type="presOf" srcId="{A1222F9B-F795-43A8-8B5A-76412031F040}" destId="{1E31AD7B-5B32-4095-A845-335087A8C4F0}" srcOrd="0" destOrd="0" presId="urn:microsoft.com/office/officeart/2005/8/layout/radial3"/>
    <dgm:cxn modelId="{64A9BFC3-5457-41E2-9162-041595C6792D}" srcId="{53C88516-BF80-4DE4-9046-FAB399F2ED8A}" destId="{A1222F9B-F795-43A8-8B5A-76412031F040}" srcOrd="1" destOrd="0" parTransId="{0D9E1FD9-0DD4-4C7E-98FE-E7791F59EF15}" sibTransId="{F4C23473-DBC7-4A3A-A149-8D978C7A6768}"/>
    <dgm:cxn modelId="{080524D9-32B0-4D4D-804F-BFBF6DF314A6}" srcId="{53C88516-BF80-4DE4-9046-FAB399F2ED8A}" destId="{F88AEDB5-D102-42B2-84F8-94099BB96A95}" srcOrd="3" destOrd="0" parTransId="{5F07E206-9A10-41C6-96C9-4B5DB08A8F5A}" sibTransId="{1C46D87C-1926-4B13-B508-1970A2F4801C}"/>
    <dgm:cxn modelId="{2FFEE2F2-2C3F-4FEE-B96C-44C1539D6145}" type="presOf" srcId="{F88AEDB5-D102-42B2-84F8-94099BB96A95}" destId="{11D60F4B-E590-4301-B440-7712625FA67E}" srcOrd="0" destOrd="0" presId="urn:microsoft.com/office/officeart/2005/8/layout/radial3"/>
    <dgm:cxn modelId="{55C5318D-A29F-425C-B78A-F28E03C6D3E4}" type="presParOf" srcId="{B6936DAC-84D8-4336-9079-0A9C2F8F4AEE}" destId="{FA6C722D-88F4-4189-9B9E-75CAF209F5FE}" srcOrd="0" destOrd="0" presId="urn:microsoft.com/office/officeart/2005/8/layout/radial3"/>
    <dgm:cxn modelId="{9CDB38DA-BC41-467A-996B-BC71CC4E010F}" type="presParOf" srcId="{FA6C722D-88F4-4189-9B9E-75CAF209F5FE}" destId="{B6B8A194-3D97-4071-9973-1761C6E89334}" srcOrd="0" destOrd="0" presId="urn:microsoft.com/office/officeart/2005/8/layout/radial3"/>
    <dgm:cxn modelId="{EF1E85E3-D34F-4DA4-AED9-863D375A0A94}" type="presParOf" srcId="{FA6C722D-88F4-4189-9B9E-75CAF209F5FE}" destId="{C86599E4-3A31-46CF-A071-B1DA7640F8F4}" srcOrd="1" destOrd="0" presId="urn:microsoft.com/office/officeart/2005/8/layout/radial3"/>
    <dgm:cxn modelId="{42391B99-279B-456C-A615-2627D7B3E958}" type="presParOf" srcId="{FA6C722D-88F4-4189-9B9E-75CAF209F5FE}" destId="{1E31AD7B-5B32-4095-A845-335087A8C4F0}" srcOrd="2" destOrd="0" presId="urn:microsoft.com/office/officeart/2005/8/layout/radial3"/>
    <dgm:cxn modelId="{54E4FCAF-F30D-411C-A47A-63D02E20EAF6}" type="presParOf" srcId="{FA6C722D-88F4-4189-9B9E-75CAF209F5FE}" destId="{1210CCDF-1284-4517-ABD8-D79679BCD737}" srcOrd="3" destOrd="0" presId="urn:microsoft.com/office/officeart/2005/8/layout/radial3"/>
    <dgm:cxn modelId="{58A29534-FA10-4555-B14B-9EC58F356D27}" type="presParOf" srcId="{FA6C722D-88F4-4189-9B9E-75CAF209F5FE}" destId="{11D60F4B-E590-4301-B440-7712625FA67E}"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2E448A-BBCC-4BC8-B93F-702E278D7B64}" type="doc">
      <dgm:prSet loTypeId="urn:microsoft.com/office/officeart/2005/8/layout/venn1" loCatId="relationship" qsTypeId="urn:microsoft.com/office/officeart/2005/8/quickstyle/simple1" qsCatId="simple" csTypeId="urn:microsoft.com/office/officeart/2005/8/colors/accent1_2" csCatId="accent1" phldr="1"/>
      <dgm:spPr/>
    </dgm:pt>
    <dgm:pt modelId="{B8412764-3DE6-43AF-8CAA-905653560FEC}">
      <dgm:prSet phldrT="[Testo]" custT="1"/>
      <dgm:spPr/>
      <dgm:t>
        <a:bodyPr/>
        <a:lstStyle/>
        <a:p>
          <a:r>
            <a:rPr lang="it-IT" sz="2400" dirty="0"/>
            <a:t>LAND </a:t>
          </a:r>
        </a:p>
        <a:p>
          <a:r>
            <a:rPr lang="it-IT" sz="2400" dirty="0"/>
            <a:t>MANAGEMENT</a:t>
          </a:r>
        </a:p>
      </dgm:t>
    </dgm:pt>
    <dgm:pt modelId="{0340C457-EA4E-4099-9605-AAD0D3A90178}" type="parTrans" cxnId="{440F43FA-0041-4525-8B5E-D287466DC481}">
      <dgm:prSet/>
      <dgm:spPr/>
      <dgm:t>
        <a:bodyPr/>
        <a:lstStyle/>
        <a:p>
          <a:endParaRPr lang="it-IT"/>
        </a:p>
      </dgm:t>
    </dgm:pt>
    <dgm:pt modelId="{CEC28B2B-A288-4428-ADE4-23E4F5AC1EFF}" type="sibTrans" cxnId="{440F43FA-0041-4525-8B5E-D287466DC481}">
      <dgm:prSet/>
      <dgm:spPr/>
      <dgm:t>
        <a:bodyPr/>
        <a:lstStyle/>
        <a:p>
          <a:endParaRPr lang="it-IT"/>
        </a:p>
      </dgm:t>
    </dgm:pt>
    <dgm:pt modelId="{3B5DC914-7F7E-4499-A8F7-015D28517B26}">
      <dgm:prSet phldrT="[Testo]" custT="1"/>
      <dgm:spPr/>
      <dgm:t>
        <a:bodyPr/>
        <a:lstStyle/>
        <a:p>
          <a:r>
            <a:rPr lang="it-IT" sz="2400" dirty="0"/>
            <a:t>TOURISM </a:t>
          </a:r>
        </a:p>
        <a:p>
          <a:r>
            <a:rPr lang="it-IT" sz="2400" dirty="0"/>
            <a:t>SECTOR</a:t>
          </a:r>
        </a:p>
      </dgm:t>
    </dgm:pt>
    <dgm:pt modelId="{001163D6-8C32-46A3-9D07-2DC5C7109A97}" type="parTrans" cxnId="{F6DE187B-9D03-4D73-B230-D33A5E63B74E}">
      <dgm:prSet/>
      <dgm:spPr/>
      <dgm:t>
        <a:bodyPr/>
        <a:lstStyle/>
        <a:p>
          <a:endParaRPr lang="it-IT"/>
        </a:p>
      </dgm:t>
    </dgm:pt>
    <dgm:pt modelId="{BDCBC4E6-55E1-4DD8-9322-9511DE398369}" type="sibTrans" cxnId="{F6DE187B-9D03-4D73-B230-D33A5E63B74E}">
      <dgm:prSet/>
      <dgm:spPr/>
      <dgm:t>
        <a:bodyPr/>
        <a:lstStyle/>
        <a:p>
          <a:endParaRPr lang="it-IT"/>
        </a:p>
      </dgm:t>
    </dgm:pt>
    <dgm:pt modelId="{0A043A60-0F83-4A94-8C0A-3D71B16E1A63}" type="pres">
      <dgm:prSet presAssocID="{5F2E448A-BBCC-4BC8-B93F-702E278D7B64}" presName="compositeShape" presStyleCnt="0">
        <dgm:presLayoutVars>
          <dgm:chMax val="7"/>
          <dgm:dir/>
          <dgm:resizeHandles val="exact"/>
        </dgm:presLayoutVars>
      </dgm:prSet>
      <dgm:spPr/>
    </dgm:pt>
    <dgm:pt modelId="{6CD4ECA1-DF4E-44BE-ABBE-A6ADABDB3A14}" type="pres">
      <dgm:prSet presAssocID="{B8412764-3DE6-43AF-8CAA-905653560FEC}" presName="circ1" presStyleLbl="vennNode1" presStyleIdx="0" presStyleCnt="2" custLinFactNeighborX="-9554" custLinFactNeighborY="-1043"/>
      <dgm:spPr/>
    </dgm:pt>
    <dgm:pt modelId="{9EEE3FF8-19E7-4D09-A735-1AB573DE5EFB}" type="pres">
      <dgm:prSet presAssocID="{B8412764-3DE6-43AF-8CAA-905653560FEC}" presName="circ1Tx" presStyleLbl="revTx" presStyleIdx="0" presStyleCnt="0">
        <dgm:presLayoutVars>
          <dgm:chMax val="0"/>
          <dgm:chPref val="0"/>
          <dgm:bulletEnabled val="1"/>
        </dgm:presLayoutVars>
      </dgm:prSet>
      <dgm:spPr/>
    </dgm:pt>
    <dgm:pt modelId="{59134CEC-519F-4D7D-B91E-59AE69154AE5}" type="pres">
      <dgm:prSet presAssocID="{3B5DC914-7F7E-4499-A8F7-015D28517B26}" presName="circ2" presStyleLbl="vennNode1" presStyleIdx="1" presStyleCnt="2" custLinFactNeighborX="-6271" custLinFactNeighborY="-425"/>
      <dgm:spPr/>
    </dgm:pt>
    <dgm:pt modelId="{F016AE28-E0DB-4A81-B977-66B1FDC8F64F}" type="pres">
      <dgm:prSet presAssocID="{3B5DC914-7F7E-4499-A8F7-015D28517B26}" presName="circ2Tx" presStyleLbl="revTx" presStyleIdx="0" presStyleCnt="0">
        <dgm:presLayoutVars>
          <dgm:chMax val="0"/>
          <dgm:chPref val="0"/>
          <dgm:bulletEnabled val="1"/>
        </dgm:presLayoutVars>
      </dgm:prSet>
      <dgm:spPr/>
    </dgm:pt>
  </dgm:ptLst>
  <dgm:cxnLst>
    <dgm:cxn modelId="{6A506C1B-60DC-4A6B-894B-C9F0A2BC49AF}" type="presOf" srcId="{B8412764-3DE6-43AF-8CAA-905653560FEC}" destId="{9EEE3FF8-19E7-4D09-A735-1AB573DE5EFB}" srcOrd="1" destOrd="0" presId="urn:microsoft.com/office/officeart/2005/8/layout/venn1"/>
    <dgm:cxn modelId="{732D3F34-85FC-4C2D-AE2F-1D02EDC00A6E}" type="presOf" srcId="{3B5DC914-7F7E-4499-A8F7-015D28517B26}" destId="{59134CEC-519F-4D7D-B91E-59AE69154AE5}" srcOrd="0" destOrd="0" presId="urn:microsoft.com/office/officeart/2005/8/layout/venn1"/>
    <dgm:cxn modelId="{F6DE187B-9D03-4D73-B230-D33A5E63B74E}" srcId="{5F2E448A-BBCC-4BC8-B93F-702E278D7B64}" destId="{3B5DC914-7F7E-4499-A8F7-015D28517B26}" srcOrd="1" destOrd="0" parTransId="{001163D6-8C32-46A3-9D07-2DC5C7109A97}" sibTransId="{BDCBC4E6-55E1-4DD8-9322-9511DE398369}"/>
    <dgm:cxn modelId="{58C3CC82-A20A-49CB-B98D-A53B11BB9743}" type="presOf" srcId="{3B5DC914-7F7E-4499-A8F7-015D28517B26}" destId="{F016AE28-E0DB-4A81-B977-66B1FDC8F64F}" srcOrd="1" destOrd="0" presId="urn:microsoft.com/office/officeart/2005/8/layout/venn1"/>
    <dgm:cxn modelId="{1B850C84-C4A0-46F4-BB63-BAF70675267F}" type="presOf" srcId="{5F2E448A-BBCC-4BC8-B93F-702E278D7B64}" destId="{0A043A60-0F83-4A94-8C0A-3D71B16E1A63}" srcOrd="0" destOrd="0" presId="urn:microsoft.com/office/officeart/2005/8/layout/venn1"/>
    <dgm:cxn modelId="{9D9D34AB-843C-45AC-B509-51B3C0E843FB}" type="presOf" srcId="{B8412764-3DE6-43AF-8CAA-905653560FEC}" destId="{6CD4ECA1-DF4E-44BE-ABBE-A6ADABDB3A14}" srcOrd="0" destOrd="0" presId="urn:microsoft.com/office/officeart/2005/8/layout/venn1"/>
    <dgm:cxn modelId="{440F43FA-0041-4525-8B5E-D287466DC481}" srcId="{5F2E448A-BBCC-4BC8-B93F-702E278D7B64}" destId="{B8412764-3DE6-43AF-8CAA-905653560FEC}" srcOrd="0" destOrd="0" parTransId="{0340C457-EA4E-4099-9605-AAD0D3A90178}" sibTransId="{CEC28B2B-A288-4428-ADE4-23E4F5AC1EFF}"/>
    <dgm:cxn modelId="{6E41763D-4DD1-4C25-9D3A-1CC1C42F7A0F}" type="presParOf" srcId="{0A043A60-0F83-4A94-8C0A-3D71B16E1A63}" destId="{6CD4ECA1-DF4E-44BE-ABBE-A6ADABDB3A14}" srcOrd="0" destOrd="0" presId="urn:microsoft.com/office/officeart/2005/8/layout/venn1"/>
    <dgm:cxn modelId="{3BB6F746-6079-4F3D-8F93-FF06DD9CB2B0}" type="presParOf" srcId="{0A043A60-0F83-4A94-8C0A-3D71B16E1A63}" destId="{9EEE3FF8-19E7-4D09-A735-1AB573DE5EFB}" srcOrd="1" destOrd="0" presId="urn:microsoft.com/office/officeart/2005/8/layout/venn1"/>
    <dgm:cxn modelId="{DA6274F0-6241-4704-A952-A362ED68B5B7}" type="presParOf" srcId="{0A043A60-0F83-4A94-8C0A-3D71B16E1A63}" destId="{59134CEC-519F-4D7D-B91E-59AE69154AE5}" srcOrd="2" destOrd="0" presId="urn:microsoft.com/office/officeart/2005/8/layout/venn1"/>
    <dgm:cxn modelId="{6005A530-1DF6-4F25-8203-1AFDB699967E}" type="presParOf" srcId="{0A043A60-0F83-4A94-8C0A-3D71B16E1A63}" destId="{F016AE28-E0DB-4A81-B977-66B1FDC8F64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8A194-3D97-4071-9973-1761C6E89334}">
      <dsp:nvSpPr>
        <dsp:cNvPr id="0" name=""/>
        <dsp:cNvSpPr/>
      </dsp:nvSpPr>
      <dsp:spPr>
        <a:xfrm>
          <a:off x="2530709" y="1216639"/>
          <a:ext cx="3005666" cy="30056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it-IT" sz="4100" kern="1200" dirty="0"/>
            <a:t>TOURISM VISION</a:t>
          </a:r>
        </a:p>
      </dsp:txBody>
      <dsp:txXfrm>
        <a:off x="2970879" y="1656809"/>
        <a:ext cx="2125326" cy="2125326"/>
      </dsp:txXfrm>
    </dsp:sp>
    <dsp:sp modelId="{C86599E4-3A31-46CF-A071-B1DA7640F8F4}">
      <dsp:nvSpPr>
        <dsp:cNvPr id="0" name=""/>
        <dsp:cNvSpPr/>
      </dsp:nvSpPr>
      <dsp:spPr>
        <a:xfrm>
          <a:off x="3312583" y="20854"/>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TERRITORY, COMMUNITY, PEOPLE</a:t>
          </a:r>
        </a:p>
      </dsp:txBody>
      <dsp:txXfrm>
        <a:off x="3532668" y="240939"/>
        <a:ext cx="1062663" cy="1062663"/>
      </dsp:txXfrm>
    </dsp:sp>
    <dsp:sp modelId="{1E31AD7B-5B32-4095-A845-335087A8C4F0}">
      <dsp:nvSpPr>
        <dsp:cNvPr id="0" name=""/>
        <dsp:cNvSpPr/>
      </dsp:nvSpPr>
      <dsp:spPr>
        <a:xfrm>
          <a:off x="5269963" y="1957916"/>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ENTERPRISES, PRODUCTS, R&amp;D</a:t>
          </a:r>
        </a:p>
      </dsp:txBody>
      <dsp:txXfrm>
        <a:off x="5490048" y="2178001"/>
        <a:ext cx="1062663" cy="1062663"/>
      </dsp:txXfrm>
    </dsp:sp>
    <dsp:sp modelId="{1210CCDF-1284-4517-ABD8-D79679BCD737}">
      <dsp:nvSpPr>
        <dsp:cNvPr id="0" name=""/>
        <dsp:cNvSpPr/>
      </dsp:nvSpPr>
      <dsp:spPr>
        <a:xfrm>
          <a:off x="3312583" y="3915297"/>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TOOLS</a:t>
          </a:r>
        </a:p>
      </dsp:txBody>
      <dsp:txXfrm>
        <a:off x="3532668" y="4135382"/>
        <a:ext cx="1062663" cy="1062663"/>
      </dsp:txXfrm>
    </dsp:sp>
    <dsp:sp modelId="{11D60F4B-E590-4301-B440-7712625FA67E}">
      <dsp:nvSpPr>
        <dsp:cNvPr id="0" name=""/>
        <dsp:cNvSpPr/>
      </dsp:nvSpPr>
      <dsp:spPr>
        <a:xfrm>
          <a:off x="1355202" y="1957916"/>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t>MARKETING</a:t>
          </a:r>
        </a:p>
      </dsp:txBody>
      <dsp:txXfrm>
        <a:off x="1575287" y="2178001"/>
        <a:ext cx="1062663" cy="1062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4ECA1-DF4E-44BE-ABBE-A6ADABDB3A14}">
      <dsp:nvSpPr>
        <dsp:cNvPr id="0" name=""/>
        <dsp:cNvSpPr/>
      </dsp:nvSpPr>
      <dsp:spPr>
        <a:xfrm>
          <a:off x="0" y="269502"/>
          <a:ext cx="3324894" cy="33248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kern="1200" dirty="0"/>
            <a:t>LAND </a:t>
          </a:r>
        </a:p>
        <a:p>
          <a:pPr marL="0" lvl="0" indent="0" algn="ctr" defTabSz="1066800">
            <a:lnSpc>
              <a:spcPct val="90000"/>
            </a:lnSpc>
            <a:spcBef>
              <a:spcPct val="0"/>
            </a:spcBef>
            <a:spcAft>
              <a:spcPct val="35000"/>
            </a:spcAft>
            <a:buNone/>
          </a:pPr>
          <a:r>
            <a:rPr lang="it-IT" sz="2400" kern="1200" dirty="0"/>
            <a:t>MANAGEMENT</a:t>
          </a:r>
        </a:p>
      </dsp:txBody>
      <dsp:txXfrm>
        <a:off x="464287" y="661579"/>
        <a:ext cx="1917056" cy="2540741"/>
      </dsp:txXfrm>
    </dsp:sp>
    <dsp:sp modelId="{59134CEC-519F-4D7D-B91E-59AE69154AE5}">
      <dsp:nvSpPr>
        <dsp:cNvPr id="0" name=""/>
        <dsp:cNvSpPr/>
      </dsp:nvSpPr>
      <dsp:spPr>
        <a:xfrm>
          <a:off x="2322609" y="290050"/>
          <a:ext cx="3324894" cy="332489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it-IT" sz="2400" kern="1200" dirty="0"/>
            <a:t>TOURISM </a:t>
          </a:r>
        </a:p>
        <a:p>
          <a:pPr marL="0" lvl="0" indent="0" algn="ctr" defTabSz="1066800">
            <a:lnSpc>
              <a:spcPct val="90000"/>
            </a:lnSpc>
            <a:spcBef>
              <a:spcPct val="0"/>
            </a:spcBef>
            <a:spcAft>
              <a:spcPct val="35000"/>
            </a:spcAft>
            <a:buNone/>
          </a:pPr>
          <a:r>
            <a:rPr lang="it-IT" sz="2400" kern="1200" dirty="0"/>
            <a:t>SECTOR</a:t>
          </a:r>
        </a:p>
      </dsp:txBody>
      <dsp:txXfrm>
        <a:off x="3266160" y="682126"/>
        <a:ext cx="1917056" cy="254074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AB713-B34C-4A5B-98DE-A6BCCEFB1B4E}" type="datetimeFigureOut">
              <a:t>28/09/2023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6E877-EBF1-4D6D-9BA0-E628C11615AE}" type="slidenum">
              <a:t>‹N›</a:t>
            </a:fld>
            <a:endParaRPr lang="en-US"/>
          </a:p>
        </p:txBody>
      </p:sp>
    </p:spTree>
    <p:extLst>
      <p:ext uri="{BB962C8B-B14F-4D97-AF65-F5344CB8AC3E}">
        <p14:creationId xmlns:p14="http://schemas.microsoft.com/office/powerpoint/2010/main" val="179296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1B6E877-EBF1-4D6D-9BA0-E628C11615AE}" type="slidenum">
              <a:rPr lang="it-IT" smtClean="0"/>
              <a:t>1</a:t>
            </a:fld>
            <a:endParaRPr lang="it-IT"/>
          </a:p>
        </p:txBody>
      </p:sp>
    </p:spTree>
    <p:extLst>
      <p:ext uri="{BB962C8B-B14F-4D97-AF65-F5344CB8AC3E}">
        <p14:creationId xmlns:p14="http://schemas.microsoft.com/office/powerpoint/2010/main" val="230333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10</a:t>
            </a:fld>
            <a:endParaRPr lang="en-GB"/>
          </a:p>
        </p:txBody>
      </p:sp>
    </p:spTree>
    <p:extLst>
      <p:ext uri="{BB962C8B-B14F-4D97-AF65-F5344CB8AC3E}">
        <p14:creationId xmlns:p14="http://schemas.microsoft.com/office/powerpoint/2010/main" val="4011311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a:p>
            <a:pPr marL="0" indent="0" algn="just">
              <a:buNone/>
            </a:pPr>
            <a:r>
              <a:rPr lang="en-US" sz="1200" dirty="0"/>
              <a:t>During recent years, </a:t>
            </a:r>
            <a:r>
              <a:rPr lang="en-US" sz="1200" b="1" dirty="0"/>
              <a:t>coastal erosion </a:t>
            </a:r>
            <a:r>
              <a:rPr lang="en-US" sz="1200" dirty="0"/>
              <a:t>has become a phenomenon of growing importance, which has been more severe by the increase (in the frequency and intensity) of extreme events as a result of climate change.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a:t>Coastal erosion and subsidence has a direct and measurable effects. Even if on a different</a:t>
            </a:r>
            <a:r>
              <a:rPr lang="en-US" sz="1200" baseline="0" dirty="0"/>
              <a:t> scale, r</a:t>
            </a:r>
            <a:r>
              <a:rPr lang="en-US" sz="1200" dirty="0"/>
              <a:t>emote sensing and space data can help to monitor the shoreline.</a:t>
            </a:r>
          </a:p>
          <a:p>
            <a:pPr marL="0" indent="0" algn="just">
              <a:buNone/>
            </a:pPr>
            <a:r>
              <a:rPr lang="en-US" sz="1200" dirty="0"/>
              <a:t>In the future, another  driving factor could be the rise in average sea level (different scenarios).</a:t>
            </a:r>
          </a:p>
          <a:p>
            <a:pPr marL="0" indent="0" algn="just">
              <a:buNone/>
            </a:pPr>
            <a:endParaRPr lang="en-US" sz="1200" dirty="0"/>
          </a:p>
          <a:p>
            <a:r>
              <a:rPr lang="en-US" dirty="0"/>
              <a:t>The Venetian coastal area is affected by subsidence due to the phenomenon of subsidence. Such phenomenon originates from both natural and anthropic causes. The phenomenon of subsidence which occurred in the period 1940-60, due to the extraction of methane and water from the subsoil, has determined along the coast and in particular in the Po Delta area new problems and imposed the all-round design and implementation of a series of works defense and management of the territory, from river to marine ones, from reclamation to irrigation to the road network. In the Po Delta, anthropogenic subsidence occurred at a rate of lowering of the order of 20-30 cm per year in very large areas.</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11</a:t>
            </a:fld>
            <a:endParaRPr lang="en-GB"/>
          </a:p>
        </p:txBody>
      </p:sp>
    </p:spTree>
    <p:extLst>
      <p:ext uri="{BB962C8B-B14F-4D97-AF65-F5344CB8AC3E}">
        <p14:creationId xmlns:p14="http://schemas.microsoft.com/office/powerpoint/2010/main" val="11440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12</a:t>
            </a:fld>
            <a:endParaRPr lang="en-GB"/>
          </a:p>
        </p:txBody>
      </p:sp>
    </p:spTree>
    <p:extLst>
      <p:ext uri="{BB962C8B-B14F-4D97-AF65-F5344CB8AC3E}">
        <p14:creationId xmlns:p14="http://schemas.microsoft.com/office/powerpoint/2010/main" val="305543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13</a:t>
            </a:fld>
            <a:endParaRPr lang="en-GB"/>
          </a:p>
        </p:txBody>
      </p:sp>
    </p:spTree>
    <p:extLst>
      <p:ext uri="{BB962C8B-B14F-4D97-AF65-F5344CB8AC3E}">
        <p14:creationId xmlns:p14="http://schemas.microsoft.com/office/powerpoint/2010/main" val="96165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region is divided in cells, where a balance</a:t>
            </a:r>
            <a:r>
              <a:rPr lang="en-US" baseline="0" dirty="0"/>
              <a:t> of solid transport is calculated. N</a:t>
            </a:r>
            <a:r>
              <a:rPr lang="en-US" dirty="0"/>
              <a:t>ourishment interventions are concentrated in seaside resorts. According to the previous Coastal Management Plan, each cell was assigned an order of priority. The main interventions implemented are concentrated in the areas marked as high and very high priority.</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14</a:t>
            </a:fld>
            <a:endParaRPr lang="en-GB"/>
          </a:p>
        </p:txBody>
      </p:sp>
    </p:spTree>
    <p:extLst>
      <p:ext uri="{BB962C8B-B14F-4D97-AF65-F5344CB8AC3E}">
        <p14:creationId xmlns:p14="http://schemas.microsoft.com/office/powerpoint/2010/main" val="1846637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Coastal areas are dynamic and vulnerable to various natural processes, including erosion, sea-level rise, and storms. Sustainable tourism development requires a comprehensive understanding of these processes to minimize environmental impact and ensure the long-term viability of tourism activities.</a:t>
            </a:r>
          </a:p>
          <a:p>
            <a:endParaRPr lang="en-US" sz="1200" b="0" i="0" kern="1200" dirty="0">
              <a:solidFill>
                <a:schemeClr val="tx1"/>
              </a:solidFill>
              <a:effectLst/>
              <a:latin typeface="+mn-lt"/>
              <a:ea typeface="+mn-ea"/>
              <a:cs typeface="+mn-cs"/>
            </a:endParaRPr>
          </a:p>
          <a:p>
            <a:r>
              <a:rPr lang="en-US" dirty="0"/>
              <a:t>High-resolution satellite imagery allows for the assessment of shoreline changes over time. This data helps identify areas experiencing erosion and the rate of erosion.</a:t>
            </a:r>
          </a:p>
          <a:p>
            <a:r>
              <a:rPr lang="en-US" dirty="0"/>
              <a:t>Interferometry and optical satellites play a key role in monitoring subsidence, as it has been in Po river delta.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Lidar: Lidar data provides detailed topographical information, allowing for precise measurements of coastal elevation changes and erosion rates.</a:t>
            </a:r>
          </a:p>
          <a:p>
            <a:endParaRPr lang="en-GB" dirty="0"/>
          </a:p>
          <a:p>
            <a:r>
              <a:rPr lang="en-GB" dirty="0"/>
              <a:t>For the evaluation of erosion and growth volumes it is essential to have updated data bathymetric surveys. Through the processing of this data it is possible to evaluate the state of a section of the coast: erosive phenomena can in fact occur even in the absence of retreat of the coast line coast (typical condition of a coast protected by rigid adhesion structures). The comparison between successive ones bathymetric surveys are therefore of extreme interest, also for evaluating the influence of interventions carried out on the coast and on its morphological evolution.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summary, remote sensing and satellite data are essential tools for monitoring coastal erosion, understanding coastal dynamics, and supporting the sustainable development of tourism in vulnerable coastal areas. By leveraging these technologies, stakeholders can make informed decisions to balance tourism growth with environmental preservation.</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15</a:t>
            </a:fld>
            <a:endParaRPr lang="en-GB"/>
          </a:p>
        </p:txBody>
      </p:sp>
    </p:spTree>
    <p:extLst>
      <p:ext uri="{BB962C8B-B14F-4D97-AF65-F5344CB8AC3E}">
        <p14:creationId xmlns:p14="http://schemas.microsoft.com/office/powerpoint/2010/main" val="416836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16</a:t>
            </a:fld>
            <a:endParaRPr lang="en-GB"/>
          </a:p>
        </p:txBody>
      </p:sp>
    </p:spTree>
    <p:extLst>
      <p:ext uri="{BB962C8B-B14F-4D97-AF65-F5344CB8AC3E}">
        <p14:creationId xmlns:p14="http://schemas.microsoft.com/office/powerpoint/2010/main" val="2290731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Coastal areas are dynamic and vulnerable to various natural processes, including erosion, sea-level rise, and storms. Sustainable tourism development requires a comprehensive understanding of these processes to minimize environmental impact and ensure the long-term viability of tourism activities.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summary, remote sensing and satellite data are essential tools for monitoring coastal erosion, understanding coastal dynamics, and supporting the sustainable development of tourism in vulnerable coastal areas. By leveraging these technologies, stakeholders can make informed decisions to balance tourism growth with environmental preservation.</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17</a:t>
            </a:fld>
            <a:endParaRPr lang="en-GB"/>
          </a:p>
        </p:txBody>
      </p:sp>
    </p:spTree>
    <p:extLst>
      <p:ext uri="{BB962C8B-B14F-4D97-AF65-F5344CB8AC3E}">
        <p14:creationId xmlns:p14="http://schemas.microsoft.com/office/powerpoint/2010/main" val="244044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Lidar surveys are useful for evaluating the evolution of the shoreline and for localizing erosion on the emerged beach. These findings are also essential data for estimating the risk coastal flooding. In this slide you can see the evolution of the shoreline of</a:t>
            </a:r>
            <a:r>
              <a:rPr lang="en-GB" baseline="0" dirty="0"/>
              <a:t> </a:t>
            </a:r>
            <a:r>
              <a:rPr lang="en-GB" baseline="0" dirty="0" err="1"/>
              <a:t>porto</a:t>
            </a:r>
            <a:r>
              <a:rPr lang="en-GB" baseline="0" dirty="0"/>
              <a:t> </a:t>
            </a:r>
            <a:r>
              <a:rPr lang="en-GB" baseline="0" dirty="0" err="1"/>
              <a:t>Caleri</a:t>
            </a:r>
            <a:r>
              <a:rPr lang="en-GB" baseline="0" dirty="0"/>
              <a:t>.</a:t>
            </a:r>
          </a:p>
          <a:p>
            <a:endParaRPr lang="it-IT" baseline="0" dirty="0"/>
          </a:p>
          <a:p>
            <a:r>
              <a:rPr lang="en-GB" dirty="0"/>
              <a:t>For the evaluation of erosion and growth volumes it is essential to have updated data bathymetric surveys. Through the processing of this data it is possible to evaluate the state of a section of the coast: erosive phenomena can in fact occur even in the absence of retreat of the coast line coast (typical condition of a coast protected by rigid adhesion structures). The comparison between successive ones bathymetric surveys are therefore of extreme interest, also for evaluating the influence of interventions carried out on the coast and on its morphological evolution.</a:t>
            </a:r>
          </a:p>
        </p:txBody>
      </p:sp>
      <p:sp>
        <p:nvSpPr>
          <p:cNvPr id="4" name="Slide Number Placeholder 3"/>
          <p:cNvSpPr>
            <a:spLocks noGrp="1"/>
          </p:cNvSpPr>
          <p:nvPr>
            <p:ph type="sldNum" sz="quarter" idx="10"/>
          </p:nvPr>
        </p:nvSpPr>
        <p:spPr/>
        <p:txBody>
          <a:bodyPr/>
          <a:lstStyle/>
          <a:p>
            <a:fld id="{C6233714-BF50-45B1-AADA-F5521B322951}" type="slidenum">
              <a:rPr lang="en-GB" smtClean="0"/>
              <a:t>18</a:t>
            </a:fld>
            <a:endParaRPr lang="en-GB"/>
          </a:p>
        </p:txBody>
      </p:sp>
    </p:spTree>
    <p:extLst>
      <p:ext uri="{BB962C8B-B14F-4D97-AF65-F5344CB8AC3E}">
        <p14:creationId xmlns:p14="http://schemas.microsoft.com/office/powerpoint/2010/main" val="233546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Fabris</a:t>
            </a:r>
            <a:r>
              <a:rPr lang="en-US" dirty="0"/>
              <a:t> (2019) compared geometric smoothing data with results obtained from SAR data Sentinel-1A satellites (17 November 2014 to 17 May 2017). GNSS data, relating to the years 2016 and 2018, refer to a new GPS network made up of 46 vertices which, integrated by the 3 stations permanent operations in the Po delta area. The comparison is presented in where the points bordered in black are the results of GNSS leveling while the colored areas refer to the SAR data. The GNSS leveling points correspond to the west side of the </a:t>
            </a:r>
            <a:r>
              <a:rPr lang="en-US" dirty="0" err="1"/>
              <a:t>Sacca</a:t>
            </a:r>
            <a:r>
              <a:rPr lang="en-US" dirty="0"/>
              <a:t> di </a:t>
            </a:r>
            <a:r>
              <a:rPr lang="en-US" dirty="0" err="1"/>
              <a:t>Scardovari</a:t>
            </a:r>
            <a:r>
              <a:rPr lang="en-US" dirty="0"/>
              <a:t> indicate rates of the order of 10-14 mm/year and in general, the </a:t>
            </a:r>
            <a:r>
              <a:rPr lang="en-US" dirty="0" err="1"/>
              <a:t>Sacca</a:t>
            </a:r>
            <a:r>
              <a:rPr lang="en-US" dirty="0"/>
              <a:t> area has a rate of subsidence of 8-12 mm/year.</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19</a:t>
            </a:fld>
            <a:endParaRPr lang="en-GB"/>
          </a:p>
        </p:txBody>
      </p:sp>
    </p:spTree>
    <p:extLst>
      <p:ext uri="{BB962C8B-B14F-4D97-AF65-F5344CB8AC3E}">
        <p14:creationId xmlns:p14="http://schemas.microsoft.com/office/powerpoint/2010/main" val="3230565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a:t>
            </a:fld>
            <a:endParaRPr lang="en-GB" dirty="0"/>
          </a:p>
        </p:txBody>
      </p:sp>
    </p:spTree>
    <p:extLst>
      <p:ext uri="{BB962C8B-B14F-4D97-AF65-F5344CB8AC3E}">
        <p14:creationId xmlns:p14="http://schemas.microsoft.com/office/powerpoint/2010/main" val="247786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you can see the evaluation of the coastline modification in </a:t>
            </a:r>
            <a:r>
              <a:rPr lang="en-GB" dirty="0" err="1"/>
              <a:t>Bibione</a:t>
            </a:r>
            <a:r>
              <a:rPr lang="en-GB" dirty="0"/>
              <a:t>. The </a:t>
            </a:r>
            <a:r>
              <a:rPr lang="en-GB" dirty="0" err="1"/>
              <a:t>basemap</a:t>
            </a:r>
            <a:r>
              <a:rPr lang="en-GB" dirty="0"/>
              <a:t> is the </a:t>
            </a:r>
            <a:r>
              <a:rPr lang="en-GB" dirty="0" err="1"/>
              <a:t>orthophoto</a:t>
            </a:r>
            <a:r>
              <a:rPr lang="en-GB" dirty="0"/>
              <a:t> of 2018. The evaluation of the erosion and accumulation areas of the shoreline also takes into account the manual restoration interventions. On the right you can see, near the mouth of the </a:t>
            </a:r>
            <a:r>
              <a:rPr lang="en-GB" dirty="0" err="1"/>
              <a:t>Tagliamento</a:t>
            </a:r>
            <a:r>
              <a:rPr lang="en-GB" dirty="0"/>
              <a:t>, a clear area of ​​erosive action, balanced by a deposit near the port mouth of </a:t>
            </a:r>
            <a:r>
              <a:rPr lang="en-GB" dirty="0" err="1"/>
              <a:t>Baseleghe</a:t>
            </a:r>
            <a:r>
              <a:rPr lang="en-GB" dirty="0"/>
              <a:t>.</a:t>
            </a:r>
          </a:p>
        </p:txBody>
      </p:sp>
      <p:sp>
        <p:nvSpPr>
          <p:cNvPr id="4" name="Slide Number Placeholder 3"/>
          <p:cNvSpPr>
            <a:spLocks noGrp="1"/>
          </p:cNvSpPr>
          <p:nvPr>
            <p:ph type="sldNum" sz="quarter" idx="10"/>
          </p:nvPr>
        </p:nvSpPr>
        <p:spPr/>
        <p:txBody>
          <a:bodyPr/>
          <a:lstStyle/>
          <a:p>
            <a:fld id="{C6233714-BF50-45B1-AADA-F5521B322951}" type="slidenum">
              <a:rPr lang="en-GB" smtClean="0"/>
              <a:t>20</a:t>
            </a:fld>
            <a:endParaRPr lang="en-GB"/>
          </a:p>
        </p:txBody>
      </p:sp>
    </p:spTree>
    <p:extLst>
      <p:ext uri="{BB962C8B-B14F-4D97-AF65-F5344CB8AC3E}">
        <p14:creationId xmlns:p14="http://schemas.microsoft.com/office/powerpoint/2010/main" val="118841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Sustainable tourism development requires a comprehensive understanding of these processes to minimize environmental impact and ensure the long-term viability of tourism activities.</a:t>
            </a:r>
          </a:p>
          <a:p>
            <a:pPr lvl="0"/>
            <a:r>
              <a:rPr lang="it-IT" sz="1200" b="1" kern="1200" dirty="0">
                <a:solidFill>
                  <a:schemeClr val="tx1"/>
                </a:solidFill>
                <a:effectLst/>
                <a:latin typeface="+mn-lt"/>
                <a:ea typeface="+mn-ea"/>
                <a:cs typeface="+mn-cs"/>
              </a:rPr>
              <a:t>Policy and Planning</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Government agencies and policymakers can use remote sensing data to formulate coastal management policies and regulations that promote sustainable tourism while protecting the environment.</a:t>
            </a:r>
            <a:endParaRPr lang="en-GB" sz="1100" kern="1200" dirty="0">
              <a:solidFill>
                <a:schemeClr val="tx1"/>
              </a:solidFill>
              <a:effectLst/>
              <a:latin typeface="+mn-lt"/>
              <a:ea typeface="+mn-ea"/>
              <a:cs typeface="+mn-cs"/>
            </a:endParaRPr>
          </a:p>
          <a:p>
            <a:pPr lvl="0"/>
            <a:r>
              <a:rPr lang="it-IT" sz="1200" b="1" kern="1200" dirty="0" err="1">
                <a:solidFill>
                  <a:schemeClr val="tx1"/>
                </a:solidFill>
                <a:effectLst/>
                <a:latin typeface="+mn-lt"/>
                <a:ea typeface="+mn-ea"/>
                <a:cs typeface="+mn-cs"/>
              </a:rPr>
              <a:t>Vegetation</a:t>
            </a:r>
            <a:r>
              <a:rPr lang="it-IT" sz="1200" b="1" kern="1200" dirty="0">
                <a:solidFill>
                  <a:schemeClr val="tx1"/>
                </a:solidFill>
                <a:effectLst/>
                <a:latin typeface="+mn-lt"/>
                <a:ea typeface="+mn-ea"/>
                <a:cs typeface="+mn-cs"/>
              </a:rPr>
              <a:t> and Habitat </a:t>
            </a:r>
            <a:r>
              <a:rPr lang="it-IT" sz="1200" b="1" kern="1200" dirty="0" err="1">
                <a:solidFill>
                  <a:schemeClr val="tx1"/>
                </a:solidFill>
                <a:effectLst/>
                <a:latin typeface="+mn-lt"/>
                <a:ea typeface="+mn-ea"/>
                <a:cs typeface="+mn-cs"/>
              </a:rPr>
              <a:t>Mapping</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Satellite Imagery</a:t>
            </a:r>
            <a:r>
              <a:rPr lang="en-GB" sz="1200" kern="1200" dirty="0">
                <a:solidFill>
                  <a:schemeClr val="tx1"/>
                </a:solidFill>
                <a:effectLst/>
                <a:latin typeface="+mn-lt"/>
                <a:ea typeface="+mn-ea"/>
                <a:cs typeface="+mn-cs"/>
              </a:rPr>
              <a:t>: Remote sensing can identify and monitor coastal vegetation, and dunes, which play a critical role in protecting coastlines from erosion. </a:t>
            </a:r>
            <a:r>
              <a:rPr lang="it-IT" sz="1200" kern="1200" dirty="0" err="1">
                <a:solidFill>
                  <a:schemeClr val="tx1"/>
                </a:solidFill>
                <a:effectLst/>
                <a:latin typeface="+mn-lt"/>
                <a:ea typeface="+mn-ea"/>
                <a:cs typeface="+mn-cs"/>
              </a:rPr>
              <a:t>Changes</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vegetation</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tracked</a:t>
            </a:r>
            <a:r>
              <a:rPr lang="it-IT" sz="1200" kern="1200" dirty="0">
                <a:solidFill>
                  <a:schemeClr val="tx1"/>
                </a:solidFill>
                <a:effectLst/>
                <a:latin typeface="+mn-lt"/>
                <a:ea typeface="+mn-ea"/>
                <a:cs typeface="+mn-cs"/>
              </a:rPr>
              <a:t> over time.</a:t>
            </a:r>
            <a:endParaRPr lang="en-GB" sz="1100" kern="1200" dirty="0">
              <a:solidFill>
                <a:schemeClr val="tx1"/>
              </a:solidFill>
              <a:effectLst/>
              <a:latin typeface="+mn-lt"/>
              <a:ea typeface="+mn-ea"/>
              <a:cs typeface="+mn-cs"/>
            </a:endParaRPr>
          </a:p>
          <a:p>
            <a:pPr lvl="0"/>
            <a:r>
              <a:rPr lang="it-IT" sz="1200" b="1" kern="1200" dirty="0">
                <a:solidFill>
                  <a:schemeClr val="tx1"/>
                </a:solidFill>
                <a:effectLst/>
                <a:latin typeface="+mn-lt"/>
                <a:ea typeface="+mn-ea"/>
                <a:cs typeface="+mn-cs"/>
              </a:rPr>
              <a:t>Sea-Level Rise </a:t>
            </a:r>
            <a:r>
              <a:rPr lang="it-IT" sz="1200" b="1" kern="1200" dirty="0" err="1">
                <a:solidFill>
                  <a:schemeClr val="tx1"/>
                </a:solidFill>
                <a:effectLst/>
                <a:latin typeface="+mn-lt"/>
                <a:ea typeface="+mn-ea"/>
                <a:cs typeface="+mn-cs"/>
              </a:rPr>
              <a:t>Monitoring</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Satellite Altimetry</a:t>
            </a:r>
            <a:r>
              <a:rPr lang="en-GB" sz="1200" kern="1200" dirty="0">
                <a:solidFill>
                  <a:schemeClr val="tx1"/>
                </a:solidFill>
                <a:effectLst/>
                <a:latin typeface="+mn-lt"/>
                <a:ea typeface="+mn-ea"/>
                <a:cs typeface="+mn-cs"/>
              </a:rPr>
              <a:t>: Satellites equipped with altimeters measure sea levels, providing data on trends and variations.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vital</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understanding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coastal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vulnerability</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0"/>
            <a:r>
              <a:rPr lang="it-IT" sz="1200" b="1" kern="1200" dirty="0" err="1">
                <a:solidFill>
                  <a:schemeClr val="tx1"/>
                </a:solidFill>
                <a:effectLst/>
                <a:latin typeface="+mn-lt"/>
                <a:ea typeface="+mn-ea"/>
                <a:cs typeface="+mn-cs"/>
              </a:rPr>
              <a:t>Storm</a:t>
            </a:r>
            <a:r>
              <a:rPr lang="it-IT" sz="1200" b="1" kern="1200" dirty="0">
                <a:solidFill>
                  <a:schemeClr val="tx1"/>
                </a:solidFill>
                <a:effectLst/>
                <a:latin typeface="+mn-lt"/>
                <a:ea typeface="+mn-ea"/>
                <a:cs typeface="+mn-cs"/>
              </a:rPr>
              <a:t> and </a:t>
            </a:r>
            <a:r>
              <a:rPr lang="it-IT" sz="1200" b="1" kern="1200" dirty="0" err="1">
                <a:solidFill>
                  <a:schemeClr val="tx1"/>
                </a:solidFill>
                <a:effectLst/>
                <a:latin typeface="+mn-lt"/>
                <a:ea typeface="+mn-ea"/>
                <a:cs typeface="+mn-cs"/>
              </a:rPr>
              <a:t>Weather</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Monitoring</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Weather Satellites</a:t>
            </a:r>
            <a:r>
              <a:rPr lang="en-GB" sz="1200" kern="1200" dirty="0">
                <a:solidFill>
                  <a:schemeClr val="tx1"/>
                </a:solidFill>
                <a:effectLst/>
                <a:latin typeface="+mn-lt"/>
                <a:ea typeface="+mn-ea"/>
                <a:cs typeface="+mn-cs"/>
              </a:rPr>
              <a:t>: Continuous monitoring of weather patterns and storm systems helps predict and prepare for severe weather events that can cause erosion and impact tourism.</a:t>
            </a:r>
            <a:endParaRPr lang="en-GB" sz="1100" kern="1200" dirty="0">
              <a:solidFill>
                <a:schemeClr val="tx1"/>
              </a:solidFill>
              <a:effectLst/>
              <a:latin typeface="+mn-lt"/>
              <a:ea typeface="+mn-ea"/>
              <a:cs typeface="+mn-cs"/>
            </a:endParaRPr>
          </a:p>
          <a:p>
            <a:pPr lvl="0"/>
            <a:r>
              <a:rPr lang="it-IT" sz="1200" b="1" kern="1200" dirty="0">
                <a:solidFill>
                  <a:schemeClr val="tx1"/>
                </a:solidFill>
                <a:effectLst/>
                <a:latin typeface="+mn-lt"/>
                <a:ea typeface="+mn-ea"/>
                <a:cs typeface="+mn-cs"/>
              </a:rPr>
              <a:t>GIS (</a:t>
            </a:r>
            <a:r>
              <a:rPr lang="it-IT" sz="1200" b="1" kern="1200" dirty="0" err="1">
                <a:solidFill>
                  <a:schemeClr val="tx1"/>
                </a:solidFill>
                <a:effectLst/>
                <a:latin typeface="+mn-lt"/>
                <a:ea typeface="+mn-ea"/>
                <a:cs typeface="+mn-cs"/>
              </a:rPr>
              <a:t>Geographic</a:t>
            </a:r>
            <a:r>
              <a:rPr lang="it-IT" sz="1200" b="1" kern="1200" dirty="0">
                <a:solidFill>
                  <a:schemeClr val="tx1"/>
                </a:solidFill>
                <a:effectLst/>
                <a:latin typeface="+mn-lt"/>
                <a:ea typeface="+mn-ea"/>
                <a:cs typeface="+mn-cs"/>
              </a:rPr>
              <a:t> Information Systems)</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Integrating remote sensing data into GIS allows for the creation of detailed coastal erosion models and vulnerability assessments, which can inform sustainable tourism planning.</a:t>
            </a:r>
            <a:endParaRPr lang="en-GB" sz="1100" kern="1200" dirty="0">
              <a:solidFill>
                <a:schemeClr val="tx1"/>
              </a:solidFill>
              <a:effectLst/>
              <a:latin typeface="+mn-lt"/>
              <a:ea typeface="+mn-ea"/>
              <a:cs typeface="+mn-cs"/>
            </a:endParaRPr>
          </a:p>
          <a:p>
            <a:pPr lvl="0"/>
            <a:r>
              <a:rPr lang="it-IT" sz="1200" b="1" kern="1200" dirty="0" err="1">
                <a:solidFill>
                  <a:schemeClr val="tx1"/>
                </a:solidFill>
                <a:effectLst/>
                <a:latin typeface="+mn-lt"/>
                <a:ea typeface="+mn-ea"/>
                <a:cs typeface="+mn-cs"/>
              </a:rPr>
              <a:t>Tourist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Infrastructure</a:t>
            </a:r>
            <a:r>
              <a:rPr lang="it-IT" sz="1200" b="1" kern="1200" dirty="0">
                <a:solidFill>
                  <a:schemeClr val="tx1"/>
                </a:solidFill>
                <a:effectLst/>
                <a:latin typeface="+mn-lt"/>
                <a:ea typeface="+mn-ea"/>
                <a:cs typeface="+mn-cs"/>
              </a:rPr>
              <a:t> Planning</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Remote sensing can assist in identifying suitable locations for tourist infrastructure development, considering factors like proximity to the shoreline, elevation, and vulnerability to erosion.</a:t>
            </a:r>
            <a:endParaRPr lang="en-GB" sz="1100" kern="1200" dirty="0">
              <a:solidFill>
                <a:schemeClr val="tx1"/>
              </a:solidFill>
              <a:effectLst/>
              <a:latin typeface="+mn-lt"/>
              <a:ea typeface="+mn-ea"/>
              <a:cs typeface="+mn-cs"/>
            </a:endParaRPr>
          </a:p>
          <a:p>
            <a:pPr lvl="0"/>
            <a:r>
              <a:rPr lang="it-IT" sz="1200" b="1" kern="1200" dirty="0" err="1">
                <a:solidFill>
                  <a:schemeClr val="tx1"/>
                </a:solidFill>
                <a:effectLst/>
                <a:latin typeface="+mn-lt"/>
                <a:ea typeface="+mn-ea"/>
                <a:cs typeface="+mn-cs"/>
              </a:rPr>
              <a:t>Environmental</a:t>
            </a:r>
            <a:r>
              <a:rPr lang="it-IT" sz="1200" b="1" kern="1200" dirty="0">
                <a:solidFill>
                  <a:schemeClr val="tx1"/>
                </a:solidFill>
                <a:effectLst/>
                <a:latin typeface="+mn-lt"/>
                <a:ea typeface="+mn-ea"/>
                <a:cs typeface="+mn-cs"/>
              </a:rPr>
              <a:t> Impact </a:t>
            </a:r>
            <a:r>
              <a:rPr lang="it-IT" sz="1200" b="1" kern="1200" dirty="0" err="1">
                <a:solidFill>
                  <a:schemeClr val="tx1"/>
                </a:solidFill>
                <a:effectLst/>
                <a:latin typeface="+mn-lt"/>
                <a:ea typeface="+mn-ea"/>
                <a:cs typeface="+mn-cs"/>
              </a:rPr>
              <a:t>Assessment</a:t>
            </a:r>
            <a:r>
              <a:rPr lang="it-IT" sz="1200" b="1" kern="1200" dirty="0">
                <a:solidFill>
                  <a:schemeClr val="tx1"/>
                </a:solidFill>
                <a:effectLst/>
                <a:latin typeface="+mn-lt"/>
                <a:ea typeface="+mn-ea"/>
                <a:cs typeface="+mn-cs"/>
              </a:rPr>
              <a:t> (EIA)</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Remote sensing data can be used in EIAs to assess the potential impact of tourism development on coastal ecosystems and identify mitigation strategies.</a:t>
            </a:r>
            <a:endParaRPr lang="en-GB" sz="1100" kern="1200" dirty="0">
              <a:solidFill>
                <a:schemeClr val="tx1"/>
              </a:solidFill>
              <a:effectLst/>
              <a:latin typeface="+mn-lt"/>
              <a:ea typeface="+mn-ea"/>
              <a:cs typeface="+mn-cs"/>
            </a:endParaRPr>
          </a:p>
          <a:p>
            <a:pPr lvl="0"/>
            <a:r>
              <a:rPr lang="it-IT" sz="1200" b="1" kern="1200" dirty="0">
                <a:solidFill>
                  <a:schemeClr val="tx1"/>
                </a:solidFill>
                <a:effectLst/>
                <a:latin typeface="+mn-lt"/>
                <a:ea typeface="+mn-ea"/>
                <a:cs typeface="+mn-cs"/>
              </a:rPr>
              <a:t>Emergency </a:t>
            </a:r>
            <a:r>
              <a:rPr lang="it-IT" sz="1200" b="1" kern="1200" dirty="0" err="1">
                <a:solidFill>
                  <a:schemeClr val="tx1"/>
                </a:solidFill>
                <a:effectLst/>
                <a:latin typeface="+mn-lt"/>
                <a:ea typeface="+mn-ea"/>
                <a:cs typeface="+mn-cs"/>
              </a:rPr>
              <a:t>Response</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Real-time satellite data can be crucial during natural disasters, enabling rapid response and evacuation planning to safeguard tourists and local populations.</a:t>
            </a:r>
            <a:endParaRPr lang="en-GB" sz="1100" kern="1200" dirty="0">
              <a:solidFill>
                <a:schemeClr val="tx1"/>
              </a:solidFill>
              <a:effectLst/>
              <a:latin typeface="+mn-lt"/>
              <a:ea typeface="+mn-ea"/>
              <a:cs typeface="+mn-cs"/>
            </a:endParaRPr>
          </a:p>
          <a:p>
            <a:pPr lvl="0"/>
            <a:r>
              <a:rPr lang="it-IT" sz="1200" b="1" kern="1200" dirty="0" err="1">
                <a:solidFill>
                  <a:schemeClr val="tx1"/>
                </a:solidFill>
                <a:effectLst/>
                <a:latin typeface="+mn-lt"/>
                <a:ea typeface="+mn-ea"/>
                <a:cs typeface="+mn-cs"/>
              </a:rPr>
              <a:t>Tourist</a:t>
            </a:r>
            <a:r>
              <a:rPr lang="it-IT" sz="1200" b="1" kern="1200" dirty="0">
                <a:solidFill>
                  <a:schemeClr val="tx1"/>
                </a:solidFill>
                <a:effectLst/>
                <a:latin typeface="+mn-lt"/>
                <a:ea typeface="+mn-ea"/>
                <a:cs typeface="+mn-cs"/>
              </a:rPr>
              <a:t> Information</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Remote sensing and GIS can provide valuable information to tourists, such as real-time beach conditions, water quality, and safety alerts.</a:t>
            </a:r>
          </a:p>
          <a:p>
            <a:pPr lvl="0"/>
            <a:r>
              <a:rPr lang="it-IT" sz="1200" b="1" kern="1200" dirty="0">
                <a:solidFill>
                  <a:schemeClr val="tx1"/>
                </a:solidFill>
                <a:effectLst/>
                <a:latin typeface="+mn-lt"/>
                <a:ea typeface="+mn-ea"/>
                <a:cs typeface="+mn-cs"/>
              </a:rPr>
              <a:t>Community Engagement</a:t>
            </a:r>
            <a:r>
              <a:rPr lang="it-IT" sz="1200" kern="1200" dirty="0">
                <a:solidFill>
                  <a:schemeClr val="tx1"/>
                </a:solidFill>
                <a:effectLst/>
                <a:latin typeface="+mn-lt"/>
                <a:ea typeface="+mn-ea"/>
                <a:cs typeface="+mn-cs"/>
              </a:rPr>
              <a:t>:</a:t>
            </a:r>
            <a:endParaRPr lang="en-GB" sz="11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Utilizing satellite data in community outreach and education efforts can raise awareness about coastal erosion and the importance of sustainable tourism practices.</a:t>
            </a:r>
            <a:endParaRPr lang="en-GB" sz="1100" kern="1200" dirty="0">
              <a:solidFill>
                <a:schemeClr val="tx1"/>
              </a:solidFill>
              <a:effectLst/>
              <a:latin typeface="+mn-lt"/>
              <a:ea typeface="+mn-ea"/>
              <a:cs typeface="+mn-cs"/>
            </a:endParaRPr>
          </a:p>
          <a:p>
            <a:pPr lvl="1"/>
            <a:endParaRPr lang="en-GB" sz="11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21</a:t>
            </a:fld>
            <a:endParaRPr lang="en-GB"/>
          </a:p>
        </p:txBody>
      </p:sp>
    </p:spTree>
    <p:extLst>
      <p:ext uri="{BB962C8B-B14F-4D97-AF65-F5344CB8AC3E}">
        <p14:creationId xmlns:p14="http://schemas.microsoft.com/office/powerpoint/2010/main" val="1514435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Remote Sensing Advancements:</a:t>
            </a:r>
            <a:r>
              <a:rPr lang="en-GB" dirty="0"/>
              <a:t> Ongoing advancements in satellite technology, including higher-resolution imaging and more frequent data capture, provide a wealth of information for precise territory management.</a:t>
            </a:r>
          </a:p>
          <a:p>
            <a:endParaRPr lang="it-IT" dirty="0"/>
          </a:p>
          <a:p>
            <a:r>
              <a:rPr lang="en-GB" b="1" dirty="0"/>
              <a:t>Cost Savings:</a:t>
            </a:r>
            <a:r>
              <a:rPr lang="en-GB" dirty="0"/>
              <a:t> Effective territory management driven by space data can lead to cost savings in various sectors, including agriculture, forestry, and disaster management.</a:t>
            </a:r>
          </a:p>
          <a:p>
            <a:endParaRPr lang="it-IT" dirty="0"/>
          </a:p>
          <a:p>
            <a:r>
              <a:rPr lang="en-GB" b="1" dirty="0"/>
              <a:t>Data Integration:</a:t>
            </a:r>
            <a:r>
              <a:rPr lang="en-GB" dirty="0"/>
              <a:t> Advances in data integration tools and platforms make it easier to incorporate space data into existing systems, improving decision-making processes.</a:t>
            </a:r>
          </a:p>
          <a:p>
            <a:endParaRPr lang="it-IT" dirty="0"/>
          </a:p>
          <a:p>
            <a:r>
              <a:rPr lang="en-GB" b="1" dirty="0"/>
              <a:t>Global Coverage:</a:t>
            </a:r>
            <a:r>
              <a:rPr lang="en-GB" dirty="0"/>
              <a:t> Satellites can capture data from remote or inaccessible regions, offering comprehensive coverage that is otherwise challenging to achieve.</a:t>
            </a:r>
          </a:p>
          <a:p>
            <a:endParaRPr lang="it-IT" dirty="0"/>
          </a:p>
          <a:p>
            <a:r>
              <a:rPr lang="en-GB" b="1" dirty="0"/>
              <a:t>Interoperability:</a:t>
            </a:r>
            <a:r>
              <a:rPr lang="en-GB" dirty="0"/>
              <a:t> Integrating space data into existing territory management systems can be challenging due to differences in data formats, coordinate systems, and standards. Achieving interoperability is crucial for effective utilization.</a:t>
            </a:r>
          </a:p>
          <a:p>
            <a:endParaRPr lang="it-IT" dirty="0"/>
          </a:p>
          <a:p>
            <a:r>
              <a:rPr lang="en-GB" b="1" dirty="0"/>
              <a:t>Data Accessibility:</a:t>
            </a:r>
            <a:r>
              <a:rPr lang="en-GB" dirty="0"/>
              <a:t> Access to space data can be costly and restricted, particularly high-resolution imagery and specialized datasets. This can limit its availability to certain organizations or regions.</a:t>
            </a:r>
          </a:p>
          <a:p>
            <a:endParaRPr lang="it-IT" dirty="0"/>
          </a:p>
          <a:p>
            <a:r>
              <a:rPr lang="en-GB" b="1" dirty="0"/>
              <a:t>Regulatory and Legal Challenges:</a:t>
            </a:r>
            <a:r>
              <a:rPr lang="en-GB" dirty="0"/>
              <a:t> The regulatory framework for space data usage is still evolving, and legal disputes over data ownership, licensing, and intellectual property rights can hinder its development.</a:t>
            </a:r>
          </a:p>
          <a:p>
            <a:endParaRPr lang="it-IT" dirty="0"/>
          </a:p>
          <a:p>
            <a:r>
              <a:rPr lang="en-GB" b="1" dirty="0"/>
              <a:t>Dependency on Space Infrastructure:</a:t>
            </a:r>
            <a:r>
              <a:rPr lang="en-GB" dirty="0"/>
              <a:t> Relying heavily on space-based data creates vulnerability to disruptions in space infrastructure, whether due to natural events (e.g., solar flares) or intentional interference (e.g., cyberattacks).</a:t>
            </a:r>
          </a:p>
          <a:p>
            <a:endParaRPr lang="it-IT" dirty="0"/>
          </a:p>
          <a:p>
            <a:r>
              <a:rPr lang="en-GB" b="1" dirty="0"/>
              <a:t>Data Security and Privacy Concerns:</a:t>
            </a:r>
            <a:r>
              <a:rPr lang="en-GB" dirty="0"/>
              <a:t> As space data becomes more accessible, there is an increased risk of unauthorized access, data breaches, and misuse. Privacy concerns arise when high-resolution satellite imagery can capture sensitive information about individuals or locations.</a:t>
            </a:r>
          </a:p>
        </p:txBody>
      </p:sp>
      <p:sp>
        <p:nvSpPr>
          <p:cNvPr id="4" name="Slide Number Placeholder 3"/>
          <p:cNvSpPr>
            <a:spLocks noGrp="1"/>
          </p:cNvSpPr>
          <p:nvPr>
            <p:ph type="sldNum" sz="quarter" idx="10"/>
          </p:nvPr>
        </p:nvSpPr>
        <p:spPr/>
        <p:txBody>
          <a:bodyPr/>
          <a:lstStyle/>
          <a:p>
            <a:fld id="{C6233714-BF50-45B1-AADA-F5521B322951}" type="slidenum">
              <a:rPr lang="en-GB" smtClean="0"/>
              <a:t>22</a:t>
            </a:fld>
            <a:endParaRPr lang="en-GB"/>
          </a:p>
        </p:txBody>
      </p:sp>
    </p:spTree>
    <p:extLst>
      <p:ext uri="{BB962C8B-B14F-4D97-AF65-F5344CB8AC3E}">
        <p14:creationId xmlns:p14="http://schemas.microsoft.com/office/powerpoint/2010/main" val="1556266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23</a:t>
            </a:fld>
            <a:endParaRPr lang="en-GB"/>
          </a:p>
        </p:txBody>
      </p:sp>
    </p:spTree>
    <p:extLst>
      <p:ext uri="{BB962C8B-B14F-4D97-AF65-F5344CB8AC3E}">
        <p14:creationId xmlns:p14="http://schemas.microsoft.com/office/powerpoint/2010/main" val="111690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ptos" panose="020B0004020202020204"/>
              </a:rPr>
              <a:t>Veneto is one of the best known and most sought-after tourist destinations in Italy. Thanks to its cultural heritage, its landscape and the variety of environments and ecosystems, it is able to satisfy a wide range of needs and present visitors with numerous offers: from art tourism to seaside tourism, from spa to sports, from mountain to the countryside.</a:t>
            </a:r>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3</a:t>
            </a:fld>
            <a:endParaRPr lang="en-GB"/>
          </a:p>
        </p:txBody>
      </p:sp>
    </p:spTree>
    <p:extLst>
      <p:ext uri="{BB962C8B-B14F-4D97-AF65-F5344CB8AC3E}">
        <p14:creationId xmlns:p14="http://schemas.microsoft.com/office/powerpoint/2010/main" val="335038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Regional Tourism Program 2022-2024 has been approved at the conclusion of a participatory process which involved over 200 people</a:t>
            </a:r>
          </a:p>
          <a:p>
            <a:r>
              <a:rPr lang="en-GB" dirty="0"/>
              <a:t>stakeholders of the regional tourism system in 4 thematic tables (product innovation; digital innovation and Big Data; hospitality and </a:t>
            </a:r>
            <a:r>
              <a:rPr lang="en-GB" dirty="0" err="1"/>
              <a:t>knowleggde</a:t>
            </a:r>
            <a:r>
              <a:rPr lang="en-GB" dirty="0"/>
              <a:t>/skills</a:t>
            </a:r>
            <a:r>
              <a:rPr lang="en-GB" baseline="0" dirty="0"/>
              <a:t> of people who are working in touristic sector</a:t>
            </a:r>
            <a:r>
              <a:rPr lang="en-GB" dirty="0"/>
              <a:t>; promotion e communication) as well as a transversal axis connecting with national and regional programs.</a:t>
            </a:r>
          </a:p>
          <a:p>
            <a:endParaRPr lang="en-GB" dirty="0"/>
          </a:p>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4</a:t>
            </a:fld>
            <a:endParaRPr lang="en-GB"/>
          </a:p>
        </p:txBody>
      </p:sp>
    </p:spTree>
    <p:extLst>
      <p:ext uri="{BB962C8B-B14F-4D97-AF65-F5344CB8AC3E}">
        <p14:creationId xmlns:p14="http://schemas.microsoft.com/office/powerpoint/2010/main" val="305375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5</a:t>
            </a:fld>
            <a:endParaRPr lang="en-GB"/>
          </a:p>
        </p:txBody>
      </p:sp>
    </p:spTree>
    <p:extLst>
      <p:ext uri="{BB962C8B-B14F-4D97-AF65-F5344CB8AC3E}">
        <p14:creationId xmlns:p14="http://schemas.microsoft.com/office/powerpoint/2010/main" val="246367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Land management and tourism development represent two crucial elements for the sustainable progress of local communities. Finding a meeting point between these two aspects is essential to guarantee the preservation of the environment, the protection of cultural heritage and the promotion of economic opportunities. This synergy allows us to create unique tourist destinations that attract visitors, but at the same time, protect delicate natural ecosystems and respect local culture and traditions. In this balance lies the key to responsible and sustainable tourism that benefits both host communities and travellers, promoting the long-term prosperity and well-being of all actors involved.</a:t>
            </a:r>
          </a:p>
          <a:p>
            <a:r>
              <a:rPr lang="en-GB" dirty="0"/>
              <a:t>Space data can help land management and tourism sectors by providing valuable information on land use, environmental changes, and natural attractions, enabling better planning, conservation, and promotion of tourist destinations.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6</a:t>
            </a:fld>
            <a:endParaRPr lang="en-GB"/>
          </a:p>
        </p:txBody>
      </p:sp>
    </p:spTree>
    <p:extLst>
      <p:ext uri="{BB962C8B-B14F-4D97-AF65-F5344CB8AC3E}">
        <p14:creationId xmlns:p14="http://schemas.microsoft.com/office/powerpoint/2010/main" val="184524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7</a:t>
            </a:fld>
            <a:endParaRPr lang="en-GB"/>
          </a:p>
        </p:txBody>
      </p:sp>
    </p:spTree>
    <p:extLst>
      <p:ext uri="{BB962C8B-B14F-4D97-AF65-F5344CB8AC3E}">
        <p14:creationId xmlns:p14="http://schemas.microsoft.com/office/powerpoint/2010/main" val="145692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Seaside tourism represents the most important sector in terms of number of annual presences, therefore representing a crucial asset from an economic point of view</a:t>
            </a:r>
            <a:endParaRPr lang="it-IT" dirty="0"/>
          </a:p>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8</a:t>
            </a:fld>
            <a:endParaRPr lang="en-GB"/>
          </a:p>
        </p:txBody>
      </p:sp>
    </p:spTree>
    <p:extLst>
      <p:ext uri="{BB962C8B-B14F-4D97-AF65-F5344CB8AC3E}">
        <p14:creationId xmlns:p14="http://schemas.microsoft.com/office/powerpoint/2010/main" val="400246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 sharp slowdown in the tourism industry, due to </a:t>
            </a:r>
            <a:r>
              <a:rPr lang="en-GB" dirty="0" err="1"/>
              <a:t>Covid</a:t>
            </a:r>
            <a:r>
              <a:rPr lang="en-GB" dirty="0"/>
              <a:t> restrictions, a constant recovery in attendance was observed, until pre-</a:t>
            </a:r>
            <a:r>
              <a:rPr lang="en-GB" dirty="0" err="1"/>
              <a:t>Covid</a:t>
            </a:r>
            <a:r>
              <a:rPr lang="en-GB" dirty="0"/>
              <a:t> levels were reached.</a:t>
            </a:r>
          </a:p>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9</a:t>
            </a:fld>
            <a:endParaRPr lang="en-GB"/>
          </a:p>
        </p:txBody>
      </p:sp>
    </p:spTree>
    <p:extLst>
      <p:ext uri="{BB962C8B-B14F-4D97-AF65-F5344CB8AC3E}">
        <p14:creationId xmlns:p14="http://schemas.microsoft.com/office/powerpoint/2010/main" val="764132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B6F2-80CE-4C50-9A76-E2F2EE269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8E3126-871F-4723-BBEC-2685E357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33CCE7-715C-42E9-9938-AA01B0D52BAD}"/>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311FE40C-B891-46B1-9508-B7C639DD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5F2E1-E39C-4425-A713-5099D38A5130}"/>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119914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AB56-773D-44E1-A1C0-77F861656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14677-D2AE-4670-9BC0-2E1E99DFCC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52053-7A40-4AA2-B864-DC1B7A1EB208}"/>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20DC7D13-2796-4EA7-8738-05FD6C75C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B1641-36B9-4DFC-BE4C-A988E80B684E}"/>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38799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28C8EF-8376-4099-AAA4-597B3570D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805CC3-F800-4403-97DE-02DC05EC1A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DA25E-6AC7-40B0-A824-3D9A47D85D65}"/>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3341FB8E-3F0F-4CC8-97CF-7D997ACBC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4B4FC-30D0-464B-8A3E-0E58411B69E0}"/>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18957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28-09-23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975902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28-09-23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101056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C72D4-B1E9-4D79-8517-C146CB986AB3}" type="datetimeFigureOut">
              <a:rPr lang="fr-BE" smtClean="0"/>
              <a:t>28-09-23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48858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5DEC72D4-B1E9-4D79-8517-C146CB986AB3}" type="datetimeFigureOut">
              <a:rPr lang="fr-BE" smtClean="0"/>
              <a:t>28-09-23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4024003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5DEC72D4-B1E9-4D79-8517-C146CB986AB3}" type="datetimeFigureOut">
              <a:rPr lang="fr-BE" smtClean="0"/>
              <a:t>28-09-23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15498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5DEC72D4-B1E9-4D79-8517-C146CB986AB3}" type="datetimeFigureOut">
              <a:rPr lang="fr-BE" smtClean="0"/>
              <a:t>28-09-23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237675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C72D4-B1E9-4D79-8517-C146CB986AB3}" type="datetimeFigureOut">
              <a:rPr lang="fr-BE" smtClean="0"/>
              <a:t>28-09-23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567324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28-09-23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36195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EBA2-A0DD-4B5E-8208-099538E61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3918C-51FF-48E6-866F-6EDFA2BE3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95A21-962D-416C-9BA6-586D2BA92BB0}"/>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20CBCEF6-FA4F-40A3-8371-00FD1F53C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4B320-CE2B-451C-9EFD-6849D457EA1B}"/>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932117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28-09-23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2847731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28-09-23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299112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28-09-23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75867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F117-03A3-4E0A-A69C-2C30B70C94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426334-FF6F-4B1A-AF8E-D487BAFCD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E7FD38-3A74-4DAD-BC4A-93C8C8166959}"/>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69A87B9C-D7B3-4DAD-B871-5A9CC0352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AC36D-E525-465C-BA09-64706B926B8C}"/>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5436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206E-9ADC-4E51-9E6C-BCEE4C0E9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B58CD-1B1B-49D1-8A34-D7BAAD6192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64D74-27B7-4C87-A55A-D8C032C28F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814F3-C449-4460-861D-023615FBD473}"/>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6" name="Footer Placeholder 5">
            <a:extLst>
              <a:ext uri="{FF2B5EF4-FFF2-40B4-BE49-F238E27FC236}">
                <a16:creationId xmlns:a16="http://schemas.microsoft.com/office/drawing/2014/main" id="{E2C7C71B-86C9-4F5D-A2CC-B2E05B196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0767-535A-47E8-8833-6AAAF01C3295}"/>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31740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94A0-CC2F-47A5-9E69-5C9E3F58C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A078BC-0F83-4712-90E0-6DA79E978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CED6BF-FE9C-463B-B045-284F56B55D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36B08-29CC-4B9A-8C8B-847C76603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C7AF39-F408-4182-B5B0-34E70ACA05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D9261-BDB3-4607-90B4-DAB6C431EBAB}"/>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8" name="Footer Placeholder 7">
            <a:extLst>
              <a:ext uri="{FF2B5EF4-FFF2-40B4-BE49-F238E27FC236}">
                <a16:creationId xmlns:a16="http://schemas.microsoft.com/office/drawing/2014/main" id="{D642E2C9-0753-4A90-BFB5-447C100F17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D05B23-5C39-46F3-B952-E9AB7E35A966}"/>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69957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31E0-9177-4CB3-B4CC-4DDF9CFFB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711C2-64EC-47AF-851C-1E97E3FDE849}"/>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4" name="Footer Placeholder 3">
            <a:extLst>
              <a:ext uri="{FF2B5EF4-FFF2-40B4-BE49-F238E27FC236}">
                <a16:creationId xmlns:a16="http://schemas.microsoft.com/office/drawing/2014/main" id="{722BFA9D-FB7E-40A3-AD9B-769DA9DF9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BAFD0-D6F8-4375-9069-D92B3E28E023}"/>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149503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0C01A-2AB6-476C-A1F1-3F759BB37090}"/>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3" name="Footer Placeholder 2">
            <a:extLst>
              <a:ext uri="{FF2B5EF4-FFF2-40B4-BE49-F238E27FC236}">
                <a16:creationId xmlns:a16="http://schemas.microsoft.com/office/drawing/2014/main" id="{21004B33-B2C5-4F20-9CEF-1A3B762FF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CEC41-3F59-482F-95A2-A3EFFF269C5A}"/>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54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2601-6383-4F3E-BA24-384D77C66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36EE8-5271-428F-BA41-B257D60A5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E84FCF-E03A-4073-9662-BC9F2ECA3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D743A-78DA-4435-83BD-D3C802AD8B89}"/>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6" name="Footer Placeholder 5">
            <a:extLst>
              <a:ext uri="{FF2B5EF4-FFF2-40B4-BE49-F238E27FC236}">
                <a16:creationId xmlns:a16="http://schemas.microsoft.com/office/drawing/2014/main" id="{83CD119B-4A4F-42C0-B190-DED27EBE1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2377-3098-4961-922E-E67F2DF00E7C}"/>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89415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6436-0881-4085-88F6-8F5CD0EE8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F0037-0FAC-4454-98F2-0677C2A63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1DCFE-6C30-4E07-8D5C-1320520A5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8D174-9439-405F-A17F-1834DD924F6A}"/>
              </a:ext>
            </a:extLst>
          </p:cNvPr>
          <p:cNvSpPr>
            <a:spLocks noGrp="1"/>
          </p:cNvSpPr>
          <p:nvPr>
            <p:ph type="dt" sz="half" idx="10"/>
          </p:nvPr>
        </p:nvSpPr>
        <p:spPr/>
        <p:txBody>
          <a:bodyPr/>
          <a:lstStyle/>
          <a:p>
            <a:fld id="{A4E5ED29-B42B-4B1C-9A94-79A04AE001A9}" type="datetimeFigureOut">
              <a:rPr lang="en-US" smtClean="0"/>
              <a:t>9/28/2023</a:t>
            </a:fld>
            <a:endParaRPr lang="en-US"/>
          </a:p>
        </p:txBody>
      </p:sp>
      <p:sp>
        <p:nvSpPr>
          <p:cNvPr id="6" name="Footer Placeholder 5">
            <a:extLst>
              <a:ext uri="{FF2B5EF4-FFF2-40B4-BE49-F238E27FC236}">
                <a16:creationId xmlns:a16="http://schemas.microsoft.com/office/drawing/2014/main" id="{4CE06ED5-13F4-4E11-BA28-EB15F7D0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4CFC2-4DFD-491F-8190-28867AA622BF}"/>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34295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CA5E2-8505-4080-B9CC-655190681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3836E5-3C62-48B3-ADEB-2A4C0449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BDC7-DF87-4A55-A480-D9DAEE5848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5ED29-B42B-4B1C-9A94-79A04AE001A9}" type="datetimeFigureOut">
              <a:rPr lang="en-US" smtClean="0"/>
              <a:t>9/28/2023</a:t>
            </a:fld>
            <a:endParaRPr lang="en-US"/>
          </a:p>
        </p:txBody>
      </p:sp>
      <p:sp>
        <p:nvSpPr>
          <p:cNvPr id="5" name="Footer Placeholder 4">
            <a:extLst>
              <a:ext uri="{FF2B5EF4-FFF2-40B4-BE49-F238E27FC236}">
                <a16:creationId xmlns:a16="http://schemas.microsoft.com/office/drawing/2014/main" id="{BAF3C804-7A9E-47D8-ADA6-918E3A298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261D0-05F5-42C7-8458-D756D3B9C0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3BBA8-D39D-490D-BDC7-58F56040B2CB}" type="slidenum">
              <a:rPr lang="en-US" smtClean="0"/>
              <a:t>‹N›</a:t>
            </a:fld>
            <a:endParaRPr lang="en-US"/>
          </a:p>
        </p:txBody>
      </p:sp>
    </p:spTree>
    <p:extLst>
      <p:ext uri="{BB962C8B-B14F-4D97-AF65-F5344CB8AC3E}">
        <p14:creationId xmlns:p14="http://schemas.microsoft.com/office/powerpoint/2010/main" val="2358116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C72D4-B1E9-4D79-8517-C146CB986AB3}" type="datetimeFigureOut">
              <a:rPr lang="fr-BE" smtClean="0"/>
              <a:t>28-09-23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6956F-A7C5-4EA2-A8A2-F3CB8F24DC8D}" type="slidenum">
              <a:rPr lang="fr-BE" smtClean="0"/>
              <a:t>‹N›</a:t>
            </a:fld>
            <a:endParaRPr lang="fr-BE"/>
          </a:p>
        </p:txBody>
      </p:sp>
    </p:spTree>
    <p:extLst>
      <p:ext uri="{BB962C8B-B14F-4D97-AF65-F5344CB8AC3E}">
        <p14:creationId xmlns:p14="http://schemas.microsoft.com/office/powerpoint/2010/main" val="69938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png"/><Relationship Id="rId7"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5.emf"/><Relationship Id="rId11" Type="http://schemas.openxmlformats.org/officeDocument/2006/relationships/image" Target="../media/image5.png"/><Relationship Id="rId5" Type="http://schemas.openxmlformats.org/officeDocument/2006/relationships/image" Target="../media/image34.emf"/><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hyperlink" Target="mailto:carlo.masetto@regione.veneto.it" TargetMode="External"/><Relationship Id="rId4" Type="http://schemas.openxmlformats.org/officeDocument/2006/relationships/hyperlink" Target="mailto:salvina.sist@regione.Veneto.i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9.png"/><Relationship Id="rId4" Type="http://schemas.openxmlformats.org/officeDocument/2006/relationships/diagramData" Target="../diagrams/data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16A2-E93A-40B0-B832-E319A0D4D6C1}"/>
              </a:ext>
            </a:extLst>
          </p:cNvPr>
          <p:cNvSpPr>
            <a:spLocks noGrp="1"/>
          </p:cNvSpPr>
          <p:nvPr>
            <p:ph type="ctrTitle"/>
          </p:nvPr>
        </p:nvSpPr>
        <p:spPr>
          <a:xfrm>
            <a:off x="713897" y="894510"/>
            <a:ext cx="7474139" cy="1312528"/>
          </a:xfrm>
        </p:spPr>
        <p:txBody>
          <a:bodyPr>
            <a:normAutofit fontScale="90000"/>
          </a:bodyPr>
          <a:lstStyle/>
          <a:p>
            <a:pPr algn="l"/>
            <a:r>
              <a:rPr lang="en-US" sz="5500" b="1" dirty="0">
                <a:solidFill>
                  <a:schemeClr val="bg1"/>
                </a:solidFill>
                <a:latin typeface="Century Gothic" panose="020B0502020202020204" pitchFamily="34" charset="0"/>
                <a:cs typeface="Arial" panose="020B0604020202020204" pitchFamily="34" charset="0"/>
              </a:rPr>
              <a:t>European Regional Symposium</a:t>
            </a:r>
          </a:p>
        </p:txBody>
      </p:sp>
      <p:sp>
        <p:nvSpPr>
          <p:cNvPr id="3" name="Subtitle 2">
            <a:extLst>
              <a:ext uri="{FF2B5EF4-FFF2-40B4-BE49-F238E27FC236}">
                <a16:creationId xmlns:a16="http://schemas.microsoft.com/office/drawing/2014/main" id="{E29B357E-2D2A-4420-8CE3-CE879F73C96D}"/>
              </a:ext>
            </a:extLst>
          </p:cNvPr>
          <p:cNvSpPr>
            <a:spLocks noGrp="1"/>
          </p:cNvSpPr>
          <p:nvPr>
            <p:ph type="subTitle" idx="1"/>
          </p:nvPr>
        </p:nvSpPr>
        <p:spPr>
          <a:xfrm>
            <a:off x="224379" y="2696024"/>
            <a:ext cx="5231822" cy="1544536"/>
          </a:xfrm>
          <a:solidFill>
            <a:schemeClr val="bg1">
              <a:lumMod val="75000"/>
              <a:alpha val="80000"/>
            </a:schemeClr>
          </a:solidFill>
        </p:spPr>
        <p:txBody>
          <a:bodyPr/>
          <a:lstStyle/>
          <a:p>
            <a:pPr algn="r">
              <a:lnSpc>
                <a:spcPct val="150000"/>
              </a:lnSpc>
              <a:spcBef>
                <a:spcPts val="600"/>
              </a:spcBef>
              <a:spcAft>
                <a:spcPts val="600"/>
              </a:spcAft>
            </a:pPr>
            <a:r>
              <a:rPr lang="en-GB" sz="1400" b="1" dirty="0">
                <a:solidFill>
                  <a:srgbClr val="023133"/>
                </a:solidFill>
                <a:latin typeface="Arial" panose="020B0604020202020204" pitchFamily="34" charset="0"/>
                <a:ea typeface="Times New Roman" panose="02020603050405020304" pitchFamily="18" charset="0"/>
                <a:cs typeface="Times New Roman" panose="02020603050405020304" pitchFamily="18" charset="0"/>
              </a:rPr>
              <a:t>Second Edition of the European Regional Symposium, on space data for tourism &amp; agriculture, by NEREUS Regions</a:t>
            </a:r>
            <a:endParaRPr lang="en-US" sz="1400" b="1" dirty="0">
              <a:solidFill>
                <a:srgbClr val="023133"/>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0" name="Picture 9" descr="A blue line drawing of a planet earth&#10;&#10;Description automatically generated">
            <a:extLst>
              <a:ext uri="{FF2B5EF4-FFF2-40B4-BE49-F238E27FC236}">
                <a16:creationId xmlns:a16="http://schemas.microsoft.com/office/drawing/2014/main" id="{35116369-656D-45EA-9DE8-C1842E3FAA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78733" y="1740051"/>
            <a:ext cx="1425575" cy="867410"/>
          </a:xfrm>
          <a:prstGeom prst="rect">
            <a:avLst/>
          </a:prstGeom>
        </p:spPr>
      </p:pic>
      <p:sp>
        <p:nvSpPr>
          <p:cNvPr id="18" name="Text Box 11">
            <a:extLst>
              <a:ext uri="{FF2B5EF4-FFF2-40B4-BE49-F238E27FC236}">
                <a16:creationId xmlns:a16="http://schemas.microsoft.com/office/drawing/2014/main" id="{01F93D9F-864A-4F44-9DB5-EE0A9B4B903B}"/>
              </a:ext>
            </a:extLst>
          </p:cNvPr>
          <p:cNvSpPr txBox="1"/>
          <p:nvPr/>
        </p:nvSpPr>
        <p:spPr>
          <a:xfrm>
            <a:off x="744071" y="255589"/>
            <a:ext cx="11394136" cy="5349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0"/>
              </a:spcAft>
            </a:pPr>
            <a:r>
              <a:rPr lang="en-US" sz="2000" b="1" kern="0" dirty="0">
                <a:solidFill>
                  <a:srgbClr val="FFFFFF"/>
                </a:solidFill>
                <a:effectLst/>
                <a:latin typeface="Arial" panose="020B0604020202020204" pitchFamily="34" charset="0"/>
              </a:rPr>
              <a:t>September 28</a:t>
            </a:r>
            <a:r>
              <a:rPr lang="en-US" sz="2000" b="1" kern="0" baseline="30000" dirty="0">
                <a:solidFill>
                  <a:srgbClr val="FFFFFF"/>
                </a:solidFill>
                <a:effectLst/>
                <a:latin typeface="Arial" panose="020B0604020202020204" pitchFamily="34" charset="0"/>
              </a:rPr>
              <a:t>th</a:t>
            </a:r>
            <a:r>
              <a:rPr lang="en-US" sz="2000" b="1" kern="0" dirty="0">
                <a:solidFill>
                  <a:srgbClr val="FFFFFF"/>
                </a:solidFill>
                <a:effectLst/>
                <a:latin typeface="Arial" panose="020B0604020202020204" pitchFamily="34" charset="0"/>
              </a:rPr>
              <a:t> – 29</a:t>
            </a:r>
            <a:r>
              <a:rPr lang="en-US" sz="2000" b="1" kern="0" baseline="30000" dirty="0">
                <a:solidFill>
                  <a:srgbClr val="FFFFFF"/>
                </a:solidFill>
                <a:effectLst/>
                <a:latin typeface="Arial" panose="020B0604020202020204" pitchFamily="34" charset="0"/>
              </a:rPr>
              <a:t>th</a:t>
            </a:r>
            <a:r>
              <a:rPr lang="en-US" sz="2000" b="1" kern="0" dirty="0">
                <a:solidFill>
                  <a:srgbClr val="FFFFFF"/>
                </a:solidFill>
                <a:effectLst/>
                <a:latin typeface="Arial" panose="020B0604020202020204" pitchFamily="34" charset="0"/>
              </a:rPr>
              <a:t>  | 2023					Matera, Basilicata Region | Italy  </a:t>
            </a:r>
            <a:endParaRPr lang="en-US" sz="6500" b="1" kern="0" dirty="0">
              <a:solidFill>
                <a:srgbClr val="FAF28D"/>
              </a:solidFill>
              <a:effectLst/>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D9B88DA2-3701-463F-B3FF-BD5C966D4821}"/>
              </a:ext>
            </a:extLst>
          </p:cNvPr>
          <p:cNvCxnSpPr/>
          <p:nvPr/>
        </p:nvCxnSpPr>
        <p:spPr>
          <a:xfrm>
            <a:off x="844212" y="2560847"/>
            <a:ext cx="15506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24B5B66-7466-453B-8F6F-37E72CA86494}"/>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311" y="3523605"/>
            <a:ext cx="1468755" cy="676275"/>
          </a:xfrm>
          <a:prstGeom prst="rect">
            <a:avLst/>
          </a:prstGeom>
        </p:spPr>
      </p:pic>
      <p:pic>
        <p:nvPicPr>
          <p:cNvPr id="24" name="Picture 23" descr="ENPAB - Regione Basilicata: rimandati al 15 dicembre i termini di ...">
            <a:extLst>
              <a:ext uri="{FF2B5EF4-FFF2-40B4-BE49-F238E27FC236}">
                <a16:creationId xmlns:a16="http://schemas.microsoft.com/office/drawing/2014/main" id="{237B2E0F-5DA8-4047-81CE-DDE5AC5915F9}"/>
              </a:ext>
            </a:extLst>
          </p:cNvPr>
          <p:cNvPicPr/>
          <p:nvPr/>
        </p:nvPicPr>
        <p:blipFill>
          <a:blip r:embed="rId6" cstate="hq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07888" y="3710864"/>
            <a:ext cx="573988" cy="401652"/>
          </a:xfrm>
          <a:prstGeom prst="rect">
            <a:avLst/>
          </a:prstGeom>
          <a:noFill/>
          <a:ln>
            <a:noFill/>
          </a:ln>
        </p:spPr>
      </p:pic>
      <p:cxnSp>
        <p:nvCxnSpPr>
          <p:cNvPr id="26" name="Straight Connector 25">
            <a:extLst>
              <a:ext uri="{FF2B5EF4-FFF2-40B4-BE49-F238E27FC236}">
                <a16:creationId xmlns:a16="http://schemas.microsoft.com/office/drawing/2014/main" id="{81A0F4E9-C15D-42C5-97AD-2034E517077C}"/>
              </a:ext>
            </a:extLst>
          </p:cNvPr>
          <p:cNvCxnSpPr>
            <a:cxnSpLocks/>
          </p:cNvCxnSpPr>
          <p:nvPr/>
        </p:nvCxnSpPr>
        <p:spPr>
          <a:xfrm>
            <a:off x="762001" y="652952"/>
            <a:ext cx="112507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AA3E6B91-DE3E-4965-AD20-3D78A38F2CCD}"/>
              </a:ext>
            </a:extLst>
          </p:cNvPr>
          <p:cNvSpPr txBox="1"/>
          <p:nvPr/>
        </p:nvSpPr>
        <p:spPr>
          <a:xfrm>
            <a:off x="3437894" y="4556481"/>
            <a:ext cx="8754106" cy="1077218"/>
          </a:xfrm>
          <a:prstGeom prst="rect">
            <a:avLst/>
          </a:prstGeom>
          <a:solidFill>
            <a:schemeClr val="accent6"/>
          </a:solidFill>
        </p:spPr>
        <p:txBody>
          <a:bodyPr wrap="square" rtlCol="0">
            <a:spAutoFit/>
          </a:bodyPr>
          <a:lstStyle/>
          <a:p>
            <a:pPr algn="ctr"/>
            <a:r>
              <a:rPr lang="en-US" sz="3200" b="1" dirty="0">
                <a:solidFill>
                  <a:schemeClr val="bg1"/>
                </a:solidFill>
              </a:rPr>
              <a:t>Remote sensing in coastal erosion monitoring for a sustainable development of the tourism sector</a:t>
            </a:r>
            <a:endParaRPr lang="it-IT" sz="3200" b="1" dirty="0">
              <a:solidFill>
                <a:schemeClr val="bg1"/>
              </a:solidFill>
            </a:endParaRPr>
          </a:p>
        </p:txBody>
      </p:sp>
      <p:pic>
        <p:nvPicPr>
          <p:cNvPr id="13" name="Immagine 12">
            <a:extLst>
              <a:ext uri="{FF2B5EF4-FFF2-40B4-BE49-F238E27FC236}">
                <a16:creationId xmlns:a16="http://schemas.microsoft.com/office/drawing/2014/main" id="{D6545CC4-C42F-4DA7-A84B-C9CA7A75894F}"/>
              </a:ext>
            </a:extLst>
          </p:cNvPr>
          <p:cNvPicPr>
            <a:picLocks noChangeAspect="1"/>
          </p:cNvPicPr>
          <p:nvPr/>
        </p:nvPicPr>
        <p:blipFill>
          <a:blip r:embed="rId7"/>
          <a:stretch>
            <a:fillRect/>
          </a:stretch>
        </p:blipFill>
        <p:spPr>
          <a:xfrm>
            <a:off x="224379" y="6189580"/>
            <a:ext cx="4024109" cy="483845"/>
          </a:xfrm>
          <a:prstGeom prst="rect">
            <a:avLst/>
          </a:prstGeom>
        </p:spPr>
      </p:pic>
      <p:sp>
        <p:nvSpPr>
          <p:cNvPr id="14" name="CasellaDiTesto 13">
            <a:extLst>
              <a:ext uri="{FF2B5EF4-FFF2-40B4-BE49-F238E27FC236}">
                <a16:creationId xmlns:a16="http://schemas.microsoft.com/office/drawing/2014/main" id="{F2334C9C-870B-443E-80FF-08BC6D5626C9}"/>
              </a:ext>
            </a:extLst>
          </p:cNvPr>
          <p:cNvSpPr txBox="1"/>
          <p:nvPr/>
        </p:nvSpPr>
        <p:spPr>
          <a:xfrm>
            <a:off x="4248488" y="6050201"/>
            <a:ext cx="7963657" cy="646331"/>
          </a:xfrm>
          <a:prstGeom prst="rect">
            <a:avLst/>
          </a:prstGeom>
          <a:noFill/>
          <a:effectLst>
            <a:outerShdw blurRad="50800" dist="50800" dir="5400000" algn="ctr" rotWithShape="0">
              <a:srgbClr val="000000"/>
            </a:outerShdw>
          </a:effectLst>
        </p:spPr>
        <p:txBody>
          <a:bodyPr wrap="square" rtlCol="0">
            <a:spAutoFit/>
          </a:bodyPr>
          <a:lstStyle/>
          <a:p>
            <a:r>
              <a:rPr lang="en-US" b="1" i="1" dirty="0" err="1">
                <a:solidFill>
                  <a:schemeClr val="bg1"/>
                </a:solidFill>
              </a:rPr>
              <a:t>Salvina</a:t>
            </a:r>
            <a:r>
              <a:rPr lang="en-US" b="1" i="1" dirty="0">
                <a:solidFill>
                  <a:schemeClr val="bg1"/>
                </a:solidFill>
              </a:rPr>
              <a:t> </a:t>
            </a:r>
            <a:r>
              <a:rPr lang="en-US" b="1" i="1" dirty="0" err="1">
                <a:solidFill>
                  <a:schemeClr val="bg1"/>
                </a:solidFill>
              </a:rPr>
              <a:t>Sist</a:t>
            </a:r>
            <a:r>
              <a:rPr lang="en-US" b="1" i="1" dirty="0">
                <a:solidFill>
                  <a:schemeClr val="bg1"/>
                </a:solidFill>
              </a:rPr>
              <a:t> – Head of Directorate for Spatial Planning/Veneto Region</a:t>
            </a:r>
          </a:p>
          <a:p>
            <a:r>
              <a:rPr lang="en-US" b="1" i="1" dirty="0">
                <a:solidFill>
                  <a:schemeClr val="bg1"/>
                </a:solidFill>
              </a:rPr>
              <a:t>Carlo </a:t>
            </a:r>
            <a:r>
              <a:rPr lang="en-US" b="1" i="1" dirty="0" err="1">
                <a:solidFill>
                  <a:schemeClr val="bg1"/>
                </a:solidFill>
              </a:rPr>
              <a:t>Masetto</a:t>
            </a:r>
            <a:r>
              <a:rPr lang="en-US" b="1" i="1" dirty="0">
                <a:solidFill>
                  <a:schemeClr val="bg1"/>
                </a:solidFill>
              </a:rPr>
              <a:t> –   GIS Specialist at Directorate for Spatial Planning/Veneto Region</a:t>
            </a:r>
            <a:endParaRPr lang="it-IT" b="1" i="1" dirty="0">
              <a:solidFill>
                <a:schemeClr val="bg1"/>
              </a:solidFill>
            </a:endParaRPr>
          </a:p>
        </p:txBody>
      </p:sp>
    </p:spTree>
    <p:extLst>
      <p:ext uri="{BB962C8B-B14F-4D97-AF65-F5344CB8AC3E}">
        <p14:creationId xmlns:p14="http://schemas.microsoft.com/office/powerpoint/2010/main" val="11330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73167" y="267669"/>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Tourist </a:t>
            </a:r>
            <a:r>
              <a:rPr lang="de-DE" sz="3600" dirty="0" err="1">
                <a:solidFill>
                  <a:srgbClr val="002060"/>
                </a:solidFill>
                <a:latin typeface="Aptos"/>
              </a:rPr>
              <a:t>numbers</a:t>
            </a:r>
            <a:r>
              <a:rPr lang="de-DE" sz="3600" dirty="0">
                <a:solidFill>
                  <a:srgbClr val="002060"/>
                </a:solidFill>
                <a:latin typeface="Aptos"/>
              </a:rPr>
              <a:t> (</a:t>
            </a:r>
            <a:r>
              <a:rPr lang="de-DE" sz="3600" dirty="0" err="1">
                <a:solidFill>
                  <a:srgbClr val="002060"/>
                </a:solidFill>
                <a:latin typeface="Aptos"/>
              </a:rPr>
              <a:t>seaside</a:t>
            </a:r>
            <a:r>
              <a:rPr lang="de-DE" sz="3600" dirty="0">
                <a:solidFill>
                  <a:srgbClr val="002060"/>
                </a:solidFill>
                <a:latin typeface="Aptos"/>
              </a:rPr>
              <a:t> </a:t>
            </a:r>
            <a:r>
              <a:rPr lang="de-DE" sz="3600" dirty="0" err="1">
                <a:solidFill>
                  <a:srgbClr val="002060"/>
                </a:solidFill>
                <a:latin typeface="Aptos"/>
              </a:rPr>
              <a:t>resorts</a:t>
            </a:r>
            <a:r>
              <a:rPr lang="de-DE" sz="3600" dirty="0">
                <a:solidFill>
                  <a:srgbClr val="002060"/>
                </a:solidFill>
                <a:latin typeface="Aptos"/>
              </a:rPr>
              <a:t>)</a:t>
            </a:r>
          </a:p>
        </p:txBody>
      </p:sp>
      <p:pic>
        <p:nvPicPr>
          <p:cNvPr id="9" name="Immagine 8">
            <a:extLst>
              <a:ext uri="{FF2B5EF4-FFF2-40B4-BE49-F238E27FC236}">
                <a16:creationId xmlns:a16="http://schemas.microsoft.com/office/drawing/2014/main" id="{818EF841-139E-D856-9D34-B6A559D12D0C}"/>
              </a:ext>
            </a:extLst>
          </p:cNvPr>
          <p:cNvPicPr>
            <a:picLocks noChangeAspect="1"/>
          </p:cNvPicPr>
          <p:nvPr/>
        </p:nvPicPr>
        <p:blipFill>
          <a:blip r:embed="rId4"/>
          <a:stretch>
            <a:fillRect/>
          </a:stretch>
        </p:blipFill>
        <p:spPr>
          <a:xfrm>
            <a:off x="8975085" y="6303264"/>
            <a:ext cx="3110934" cy="374048"/>
          </a:xfrm>
          <a:prstGeom prst="rect">
            <a:avLst/>
          </a:prstGeom>
        </p:spPr>
      </p:pic>
      <p:pic>
        <p:nvPicPr>
          <p:cNvPr id="12" name="Immagine 11"/>
          <p:cNvPicPr>
            <a:picLocks noChangeAspect="1"/>
          </p:cNvPicPr>
          <p:nvPr/>
        </p:nvPicPr>
        <p:blipFill>
          <a:blip r:embed="rId5"/>
          <a:stretch>
            <a:fillRect/>
          </a:stretch>
        </p:blipFill>
        <p:spPr>
          <a:xfrm>
            <a:off x="74910" y="1861136"/>
            <a:ext cx="6480085" cy="4201035"/>
          </a:xfrm>
          <a:prstGeom prst="rect">
            <a:avLst/>
          </a:prstGeom>
        </p:spPr>
      </p:pic>
      <p:pic>
        <p:nvPicPr>
          <p:cNvPr id="14" name="Picture 2" descr="A logo with text on it&#10;&#10;Description automatically generate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86144" y="988898"/>
            <a:ext cx="836813" cy="797341"/>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F0C798FC-8249-4E94-B78C-45D20E5F93D5}"/>
              </a:ext>
            </a:extLst>
          </p:cNvPr>
          <p:cNvSpPr txBox="1"/>
          <p:nvPr/>
        </p:nvSpPr>
        <p:spPr>
          <a:xfrm>
            <a:off x="2809101" y="6481823"/>
            <a:ext cx="4969086" cy="307777"/>
          </a:xfrm>
          <a:prstGeom prst="rect">
            <a:avLst/>
          </a:prstGeom>
          <a:noFill/>
        </p:spPr>
        <p:txBody>
          <a:bodyPr wrap="square" rtlCol="0">
            <a:spAutoFit/>
          </a:bodyPr>
          <a:lstStyle/>
          <a:p>
            <a:r>
              <a:rPr lang="it-IT" sz="1400" i="1" dirty="0"/>
              <a:t>Source: </a:t>
            </a:r>
            <a:r>
              <a:rPr lang="it-IT" sz="1400" i="1" dirty="0" err="1"/>
              <a:t>annual</a:t>
            </a:r>
            <a:r>
              <a:rPr lang="it-IT" sz="1400" i="1" dirty="0"/>
              <a:t> </a:t>
            </a:r>
            <a:r>
              <a:rPr lang="it-IT" sz="1400" i="1" dirty="0" err="1"/>
              <a:t>statistics</a:t>
            </a:r>
            <a:r>
              <a:rPr lang="it-IT" sz="1400" i="1" dirty="0"/>
              <a:t> report – Veneto </a:t>
            </a:r>
            <a:r>
              <a:rPr lang="it-IT" sz="1400" i="1" dirty="0" err="1"/>
              <a:t>Region</a:t>
            </a:r>
            <a:r>
              <a:rPr lang="it-IT" sz="1400" i="1" dirty="0"/>
              <a:t>, 2019-2023)</a:t>
            </a:r>
          </a:p>
        </p:txBody>
      </p:sp>
      <p:graphicFrame>
        <p:nvGraphicFramePr>
          <p:cNvPr id="10" name="Grafico 9">
            <a:extLst>
              <a:ext uri="{FF2B5EF4-FFF2-40B4-BE49-F238E27FC236}">
                <a16:creationId xmlns:a16="http://schemas.microsoft.com/office/drawing/2014/main" id="{11A64F69-7C02-48E3-A04B-CF2285A6E505}"/>
              </a:ext>
            </a:extLst>
          </p:cNvPr>
          <p:cNvGraphicFramePr>
            <a:graphicFrameLocks/>
          </p:cNvGraphicFramePr>
          <p:nvPr>
            <p:extLst>
              <p:ext uri="{D42A27DB-BD31-4B8C-83A1-F6EECF244321}">
                <p14:modId xmlns:p14="http://schemas.microsoft.com/office/powerpoint/2010/main" val="2344439383"/>
              </p:ext>
            </p:extLst>
          </p:nvPr>
        </p:nvGraphicFramePr>
        <p:xfrm>
          <a:off x="6416652" y="1863672"/>
          <a:ext cx="5775348" cy="443959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409234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146551"/>
            <a:ext cx="7893269" cy="646331"/>
          </a:xfrm>
          <a:prstGeom prst="rect">
            <a:avLst/>
          </a:prstGeom>
          <a:noFill/>
        </p:spPr>
        <p:txBody>
          <a:bodyPr wrap="square" lIns="91440" tIns="45720" rIns="91440" bIns="45720" rtlCol="0" anchor="t">
            <a:spAutoFit/>
          </a:bodyPr>
          <a:lstStyle/>
          <a:p>
            <a:pPr algn="ctr">
              <a:spcAft>
                <a:spcPts val="1200"/>
              </a:spcAft>
            </a:pPr>
            <a:r>
              <a:rPr lang="de-DE" sz="3600" dirty="0" err="1">
                <a:solidFill>
                  <a:srgbClr val="002060"/>
                </a:solidFill>
                <a:latin typeface="Aptos"/>
              </a:rPr>
              <a:t>Driving</a:t>
            </a:r>
            <a:r>
              <a:rPr lang="de-DE" sz="3600" dirty="0">
                <a:solidFill>
                  <a:srgbClr val="002060"/>
                </a:solidFill>
                <a:latin typeface="Aptos"/>
              </a:rPr>
              <a:t> environmental </a:t>
            </a:r>
            <a:r>
              <a:rPr lang="de-DE" sz="3600" dirty="0" err="1">
                <a:solidFill>
                  <a:srgbClr val="002060"/>
                </a:solidFill>
                <a:latin typeface="Aptos"/>
              </a:rPr>
              <a:t>factors</a:t>
            </a:r>
            <a:endParaRPr lang="de-DE" sz="3600" dirty="0">
              <a:solidFill>
                <a:srgbClr val="002060"/>
              </a:solidFill>
              <a:latin typeface="Aptos"/>
            </a:endParaRPr>
          </a:p>
        </p:txBody>
      </p:sp>
      <p:sp>
        <p:nvSpPr>
          <p:cNvPr id="9" name="Segnaposto contenuto 8"/>
          <p:cNvSpPr>
            <a:spLocks noGrp="1"/>
          </p:cNvSpPr>
          <p:nvPr>
            <p:ph idx="1"/>
          </p:nvPr>
        </p:nvSpPr>
        <p:spPr>
          <a:xfrm>
            <a:off x="3026340" y="929678"/>
            <a:ext cx="8724829" cy="5262778"/>
          </a:xfrm>
        </p:spPr>
        <p:txBody>
          <a:bodyPr>
            <a:normAutofit lnSpcReduction="10000"/>
          </a:bodyPr>
          <a:lstStyle/>
          <a:p>
            <a:pPr marL="0" indent="0">
              <a:buNone/>
            </a:pPr>
            <a:r>
              <a:rPr lang="en-US" sz="2400" dirty="0"/>
              <a:t>There are various environmental factors that affect the Venetian coast, that can have direct or indirect effects on its usability for tourism purposes:</a:t>
            </a:r>
          </a:p>
          <a:p>
            <a:r>
              <a:rPr lang="en-US" sz="2400" b="1" u="sng" dirty="0"/>
              <a:t>Coastal erosion</a:t>
            </a:r>
            <a:r>
              <a:rPr lang="en-US" sz="2400" b="1" dirty="0"/>
              <a:t> </a:t>
            </a:r>
            <a:r>
              <a:rPr lang="en-US" sz="2400" dirty="0"/>
              <a:t>and solid transport balance</a:t>
            </a:r>
          </a:p>
          <a:p>
            <a:r>
              <a:rPr lang="en-US" sz="2400" b="1" u="sng" dirty="0"/>
              <a:t>Subsidence</a:t>
            </a:r>
            <a:r>
              <a:rPr lang="en-US" sz="2400" dirty="0"/>
              <a:t> (Venetian coast and Po river delta) </a:t>
            </a:r>
          </a:p>
          <a:p>
            <a:r>
              <a:rPr lang="en-US" sz="2400" dirty="0"/>
              <a:t>Natura 2000 sites (SIC/ZPS)</a:t>
            </a:r>
          </a:p>
          <a:p>
            <a:r>
              <a:rPr lang="en-GB" sz="2400" dirty="0"/>
              <a:t>Mean sea level rise forecasts</a:t>
            </a:r>
            <a:endParaRPr lang="en-US" sz="2400" dirty="0"/>
          </a:p>
          <a:p>
            <a:r>
              <a:rPr lang="en-US" sz="2400" dirty="0"/>
              <a:t>Marine inlet and salt wedge</a:t>
            </a:r>
          </a:p>
          <a:p>
            <a:r>
              <a:rPr lang="en-US" sz="2400" dirty="0"/>
              <a:t>Interactions with other activities/needs (water reservoir)</a:t>
            </a:r>
          </a:p>
          <a:p>
            <a:pPr marL="0" indent="0">
              <a:buNone/>
            </a:pPr>
            <a:endParaRPr lang="en-US" sz="2000" dirty="0"/>
          </a:p>
          <a:p>
            <a:pPr marL="0" indent="0">
              <a:buNone/>
            </a:pPr>
            <a:endParaRPr lang="en-US" sz="2000" dirty="0"/>
          </a:p>
          <a:p>
            <a:pPr marL="0" indent="0">
              <a:buNone/>
            </a:pPr>
            <a:r>
              <a:rPr lang="en-US" sz="2400" dirty="0"/>
              <a:t>Coastal erosion and subsidence has a direct and measurable effects. Remote sensing and space data can help in  monitoring.</a:t>
            </a:r>
          </a:p>
          <a:p>
            <a:endParaRPr lang="en-US" sz="2000" dirty="0"/>
          </a:p>
          <a:p>
            <a:endParaRPr lang="en-US" sz="1600" dirty="0"/>
          </a:p>
          <a:p>
            <a:pPr marL="0" indent="0">
              <a:buNone/>
            </a:pPr>
            <a:endParaRPr lang="it-IT" sz="2000" dirty="0">
              <a:sym typeface="Wingdings" panose="05000000000000000000" pitchFamily="2" charset="2"/>
            </a:endParaRPr>
          </a:p>
          <a:p>
            <a:pPr marL="0" indent="0">
              <a:buNone/>
            </a:pPr>
            <a:endParaRPr lang="it-IT" sz="2000" dirty="0">
              <a:sym typeface="Wingdings" panose="05000000000000000000" pitchFamily="2" charset="2"/>
            </a:endParaRPr>
          </a:p>
          <a:p>
            <a:pPr marL="0" indent="0">
              <a:buNone/>
            </a:pPr>
            <a:endParaRPr lang="en-GB" dirty="0"/>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pic>
        <p:nvPicPr>
          <p:cNvPr id="14" name="Picture 2" descr="A logo with text on it&#10;&#10;Description automatically generate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
        <p:nvSpPr>
          <p:cNvPr id="7" name="Freccia in giù 6"/>
          <p:cNvSpPr/>
          <p:nvPr/>
        </p:nvSpPr>
        <p:spPr>
          <a:xfrm>
            <a:off x="6377651" y="4386804"/>
            <a:ext cx="544010" cy="706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magine 14">
            <a:extLst>
              <a:ext uri="{FF2B5EF4-FFF2-40B4-BE49-F238E27FC236}">
                <a16:creationId xmlns:a16="http://schemas.microsoft.com/office/drawing/2014/main" id="{818EF841-139E-D856-9D34-B6A559D12D0C}"/>
              </a:ext>
            </a:extLst>
          </p:cNvPr>
          <p:cNvPicPr>
            <a:picLocks noChangeAspect="1"/>
          </p:cNvPicPr>
          <p:nvPr/>
        </p:nvPicPr>
        <p:blipFill>
          <a:blip r:embed="rId6"/>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12060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273677" y="140679"/>
            <a:ext cx="10223992" cy="553998"/>
          </a:xfrm>
          <a:prstGeom prst="rect">
            <a:avLst/>
          </a:prstGeom>
          <a:noFill/>
        </p:spPr>
        <p:txBody>
          <a:bodyPr wrap="square" lIns="91440" tIns="45720" rIns="91440" bIns="45720" rtlCol="0" anchor="t">
            <a:spAutoFit/>
          </a:bodyPr>
          <a:lstStyle/>
          <a:p>
            <a:pPr algn="ctr">
              <a:spcAft>
                <a:spcPts val="1200"/>
              </a:spcAft>
            </a:pPr>
            <a:r>
              <a:rPr lang="de-DE" sz="3000" dirty="0">
                <a:solidFill>
                  <a:srgbClr val="002060"/>
                </a:solidFill>
                <a:latin typeface="Aptos"/>
              </a:rPr>
              <a:t>Environmental </a:t>
            </a:r>
            <a:r>
              <a:rPr lang="de-DE" sz="3000" dirty="0" err="1">
                <a:solidFill>
                  <a:srgbClr val="002060"/>
                </a:solidFill>
                <a:latin typeface="Aptos"/>
              </a:rPr>
              <a:t>challenges</a:t>
            </a:r>
            <a:r>
              <a:rPr lang="de-DE" sz="3000" dirty="0">
                <a:solidFill>
                  <a:srgbClr val="002060"/>
                </a:solidFill>
                <a:latin typeface="Aptos"/>
              </a:rPr>
              <a:t> – </a:t>
            </a:r>
            <a:r>
              <a:rPr lang="de-DE" sz="3000" dirty="0" err="1">
                <a:solidFill>
                  <a:srgbClr val="002060"/>
                </a:solidFill>
                <a:latin typeface="Aptos"/>
              </a:rPr>
              <a:t>focus</a:t>
            </a:r>
            <a:r>
              <a:rPr lang="de-DE" sz="3000" dirty="0">
                <a:solidFill>
                  <a:srgbClr val="002060"/>
                </a:solidFill>
                <a:latin typeface="Aptos"/>
              </a:rPr>
              <a:t> on </a:t>
            </a:r>
            <a:r>
              <a:rPr lang="de-DE" sz="3000" dirty="0" err="1">
                <a:solidFill>
                  <a:srgbClr val="002060"/>
                </a:solidFill>
                <a:latin typeface="Aptos"/>
              </a:rPr>
              <a:t>coastal</a:t>
            </a:r>
            <a:r>
              <a:rPr lang="de-DE" sz="3000" dirty="0">
                <a:solidFill>
                  <a:srgbClr val="002060"/>
                </a:solidFill>
                <a:latin typeface="Aptos"/>
              </a:rPr>
              <a:t> </a:t>
            </a:r>
            <a:r>
              <a:rPr lang="de-DE" sz="3000" dirty="0" err="1">
                <a:solidFill>
                  <a:srgbClr val="002060"/>
                </a:solidFill>
                <a:latin typeface="Aptos"/>
              </a:rPr>
              <a:t>erosion</a:t>
            </a:r>
            <a:endParaRPr lang="de-DE" sz="3000" dirty="0">
              <a:solidFill>
                <a:srgbClr val="002060"/>
              </a:solidFill>
              <a:latin typeface="Aptos"/>
            </a:endParaRPr>
          </a:p>
        </p:txBody>
      </p:sp>
      <p:sp>
        <p:nvSpPr>
          <p:cNvPr id="9" name="Segnaposto contenuto 8"/>
          <p:cNvSpPr>
            <a:spLocks noGrp="1"/>
          </p:cNvSpPr>
          <p:nvPr>
            <p:ph idx="1"/>
          </p:nvPr>
        </p:nvSpPr>
        <p:spPr>
          <a:xfrm>
            <a:off x="3023258" y="847071"/>
            <a:ext cx="8724829" cy="1937924"/>
          </a:xfrm>
        </p:spPr>
        <p:txBody>
          <a:bodyPr>
            <a:normAutofit/>
          </a:bodyPr>
          <a:lstStyle/>
          <a:p>
            <a:pPr marL="0" indent="0" algn="just">
              <a:buNone/>
            </a:pPr>
            <a:r>
              <a:rPr lang="en-US" sz="2000" dirty="0"/>
              <a:t>The effects of erosion phenomena are also visible on the Veneto coast, mainly made up of sandy granulometry and low-sloping shore. These effects therefore </a:t>
            </a:r>
            <a:r>
              <a:rPr lang="en-US" sz="2000" b="1" dirty="0"/>
              <a:t>have a direct impact on the tourism sector</a:t>
            </a:r>
            <a:r>
              <a:rPr lang="en-US" sz="2000" dirty="0"/>
              <a:t>: touristic coastal areas that usually find themselves facing the retreat of the coastline</a:t>
            </a:r>
            <a:r>
              <a:rPr lang="it-IT" sz="2000" dirty="0">
                <a:sym typeface="Wingdings" panose="05000000000000000000" pitchFamily="2" charset="2"/>
              </a:rPr>
              <a:t>.</a:t>
            </a:r>
          </a:p>
          <a:p>
            <a:pPr marL="0" indent="0">
              <a:buNone/>
            </a:pPr>
            <a:endParaRPr lang="it-IT" sz="2000" dirty="0">
              <a:sym typeface="Wingdings" panose="05000000000000000000" pitchFamily="2" charset="2"/>
            </a:endParaRPr>
          </a:p>
          <a:p>
            <a:pPr marL="0" indent="0">
              <a:buNone/>
            </a:pPr>
            <a:endParaRPr lang="it-IT" sz="2000" dirty="0">
              <a:sym typeface="Wingdings" panose="05000000000000000000" pitchFamily="2" charset="2"/>
            </a:endParaRPr>
          </a:p>
          <a:p>
            <a:pPr marL="0" indent="0">
              <a:buNone/>
            </a:pPr>
            <a:endParaRPr lang="en-GB" dirty="0"/>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pic>
        <p:nvPicPr>
          <p:cNvPr id="7" name="Picture 2" descr="Paura a Jesolo, la mareggiata divora due chilometri di spiaggia: sparite  due file di ombrelloni e maxi gradino">
            <a:extLst>
              <a:ext uri="{FF2B5EF4-FFF2-40B4-BE49-F238E27FC236}">
                <a16:creationId xmlns:a16="http://schemas.microsoft.com/office/drawing/2014/main" id="{D6D78CED-4D8C-4864-8D4B-FC0197165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608" y="4689726"/>
            <a:ext cx="3717796" cy="2038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ltempo, mareggiata anomala a Jesolo: sparisce la spiaggia e si forma un  gradino di un metro">
            <a:extLst>
              <a:ext uri="{FF2B5EF4-FFF2-40B4-BE49-F238E27FC236}">
                <a16:creationId xmlns:a16="http://schemas.microsoft.com/office/drawing/2014/main" id="{24A8D66E-F4D5-4E52-94FF-F8BD7EE04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639" y="4689726"/>
            <a:ext cx="3570510" cy="19554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a spiaggia e la costa di Jesolo - Jesolo.net">
            <a:extLst>
              <a:ext uri="{FF2B5EF4-FFF2-40B4-BE49-F238E27FC236}">
                <a16:creationId xmlns:a16="http://schemas.microsoft.com/office/drawing/2014/main" id="{5EFC22CA-B4B2-4CEA-9611-03540943F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995" y="2110594"/>
            <a:ext cx="3570511" cy="237859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1AAA24D3-4DEF-4BE8-BC96-0B5CACE8468C}"/>
              </a:ext>
            </a:extLst>
          </p:cNvPr>
          <p:cNvPicPr>
            <a:picLocks noChangeAspect="1"/>
          </p:cNvPicPr>
          <p:nvPr/>
        </p:nvPicPr>
        <p:blipFill>
          <a:blip r:embed="rId8"/>
          <a:stretch>
            <a:fillRect/>
          </a:stretch>
        </p:blipFill>
        <p:spPr>
          <a:xfrm>
            <a:off x="7385673" y="2058676"/>
            <a:ext cx="4365496" cy="2457774"/>
          </a:xfrm>
          <a:prstGeom prst="rect">
            <a:avLst/>
          </a:prstGeom>
        </p:spPr>
      </p:pic>
      <p:pic>
        <p:nvPicPr>
          <p:cNvPr id="15" name="Immagine 14">
            <a:extLst>
              <a:ext uri="{FF2B5EF4-FFF2-40B4-BE49-F238E27FC236}">
                <a16:creationId xmlns:a16="http://schemas.microsoft.com/office/drawing/2014/main" id="{818EF841-139E-D856-9D34-B6A559D12D0C}"/>
              </a:ext>
            </a:extLst>
          </p:cNvPr>
          <p:cNvPicPr>
            <a:picLocks noChangeAspect="1"/>
          </p:cNvPicPr>
          <p:nvPr/>
        </p:nvPicPr>
        <p:blipFill>
          <a:blip r:embed="rId9"/>
          <a:stretch>
            <a:fillRect/>
          </a:stretch>
        </p:blipFill>
        <p:spPr>
          <a:xfrm>
            <a:off x="8975085" y="6303264"/>
            <a:ext cx="3110934" cy="374048"/>
          </a:xfrm>
          <a:prstGeom prst="rect">
            <a:avLst/>
          </a:prstGeom>
        </p:spPr>
      </p:pic>
      <p:pic>
        <p:nvPicPr>
          <p:cNvPr id="16" name="Picture 2" descr="A logo with text on it&#10;&#10;Description automatically generated"/>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40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395122" y="418976"/>
            <a:ext cx="7893269" cy="646331"/>
          </a:xfrm>
          <a:prstGeom prst="rect">
            <a:avLst/>
          </a:prstGeom>
          <a:noFill/>
        </p:spPr>
        <p:txBody>
          <a:bodyPr wrap="square" lIns="91440" tIns="45720" rIns="91440" bIns="45720" rtlCol="0" anchor="t">
            <a:spAutoFit/>
          </a:bodyPr>
          <a:lstStyle/>
          <a:p>
            <a:pPr algn="ctr">
              <a:spcAft>
                <a:spcPts val="1200"/>
              </a:spcAft>
            </a:pPr>
            <a:r>
              <a:rPr lang="de-DE" sz="3600" dirty="0" err="1">
                <a:solidFill>
                  <a:srgbClr val="002060"/>
                </a:solidFill>
                <a:latin typeface="Aptos"/>
              </a:rPr>
              <a:t>Interventions</a:t>
            </a:r>
            <a:r>
              <a:rPr lang="de-DE" sz="3600" dirty="0">
                <a:solidFill>
                  <a:srgbClr val="002060"/>
                </a:solidFill>
                <a:latin typeface="Aptos"/>
              </a:rPr>
              <a:t> </a:t>
            </a:r>
            <a:r>
              <a:rPr lang="de-DE" sz="3600" dirty="0" err="1">
                <a:solidFill>
                  <a:srgbClr val="002060"/>
                </a:solidFill>
                <a:latin typeface="Aptos"/>
              </a:rPr>
              <a:t>for</a:t>
            </a:r>
            <a:r>
              <a:rPr lang="de-DE" sz="3600" dirty="0">
                <a:solidFill>
                  <a:srgbClr val="002060"/>
                </a:solidFill>
                <a:latin typeface="Aptos"/>
              </a:rPr>
              <a:t> </a:t>
            </a:r>
            <a:r>
              <a:rPr lang="de-DE" sz="3600" dirty="0" err="1">
                <a:solidFill>
                  <a:srgbClr val="002060"/>
                </a:solidFill>
                <a:latin typeface="Aptos"/>
              </a:rPr>
              <a:t>coastal</a:t>
            </a:r>
            <a:r>
              <a:rPr lang="de-DE" sz="3600" dirty="0">
                <a:solidFill>
                  <a:srgbClr val="002060"/>
                </a:solidFill>
                <a:latin typeface="Aptos"/>
              </a:rPr>
              <a:t> </a:t>
            </a:r>
            <a:r>
              <a:rPr lang="de-DE" sz="3600" dirty="0" err="1">
                <a:solidFill>
                  <a:srgbClr val="002060"/>
                </a:solidFill>
                <a:latin typeface="Aptos"/>
              </a:rPr>
              <a:t>protection</a:t>
            </a:r>
            <a:endParaRPr lang="de-DE" sz="3600" dirty="0">
              <a:solidFill>
                <a:srgbClr val="002060"/>
              </a:solidFill>
              <a:latin typeface="Aptos"/>
            </a:endParaRPr>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sp>
        <p:nvSpPr>
          <p:cNvPr id="14" name="Segnaposto contenuto 13">
            <a:extLst>
              <a:ext uri="{FF2B5EF4-FFF2-40B4-BE49-F238E27FC236}">
                <a16:creationId xmlns:a16="http://schemas.microsoft.com/office/drawing/2014/main" id="{9944CB58-F176-4B75-878C-0C93F5A5B707}"/>
              </a:ext>
            </a:extLst>
          </p:cNvPr>
          <p:cNvSpPr>
            <a:spLocks noGrp="1"/>
          </p:cNvSpPr>
          <p:nvPr>
            <p:ph idx="1"/>
          </p:nvPr>
        </p:nvSpPr>
        <p:spPr>
          <a:xfrm>
            <a:off x="2901381" y="1271595"/>
            <a:ext cx="8275495" cy="2979239"/>
          </a:xfrm>
        </p:spPr>
        <p:txBody>
          <a:bodyPr>
            <a:normAutofit/>
          </a:bodyPr>
          <a:lstStyle/>
          <a:p>
            <a:pPr marL="0" indent="0" algn="just">
              <a:buNone/>
            </a:pPr>
            <a:r>
              <a:rPr lang="en-US" sz="2000" dirty="0"/>
              <a:t>The management of the coastline and therefore the coastal interventions on the Veneto are managed and scheduled by Civil engineering department of Venice and Rovigo territory.</a:t>
            </a:r>
          </a:p>
          <a:p>
            <a:pPr marL="0" indent="0">
              <a:buNone/>
            </a:pPr>
            <a:r>
              <a:rPr lang="en-US" sz="2000" dirty="0"/>
              <a:t>Types of interventions carried out in 2017-2022 period:</a:t>
            </a:r>
          </a:p>
          <a:p>
            <a:pPr>
              <a:buFont typeface="Wingdings" panose="05000000000000000000" pitchFamily="2" charset="2"/>
              <a:buChar char="Ø"/>
            </a:pPr>
            <a:r>
              <a:rPr lang="en-US" sz="2000" dirty="0"/>
              <a:t>dredging and </a:t>
            </a:r>
            <a:r>
              <a:rPr lang="en-US" sz="2000" b="1" dirty="0"/>
              <a:t>nourishment </a:t>
            </a:r>
            <a:r>
              <a:rPr lang="en-US" sz="2000" dirty="0"/>
              <a:t>operations;</a:t>
            </a:r>
          </a:p>
          <a:p>
            <a:pPr>
              <a:buFont typeface="Wingdings" panose="05000000000000000000" pitchFamily="2" charset="2"/>
              <a:buChar char="Ø"/>
            </a:pPr>
            <a:r>
              <a:rPr lang="en-US" sz="2000" dirty="0" err="1"/>
              <a:t>groynes</a:t>
            </a:r>
            <a:r>
              <a:rPr lang="en-US" sz="2000" dirty="0"/>
              <a:t> (longitudinal and </a:t>
            </a:r>
            <a:r>
              <a:rPr lang="en-US" sz="2000" dirty="0" err="1"/>
              <a:t>trasversal</a:t>
            </a:r>
            <a:r>
              <a:rPr lang="en-US" sz="2000" dirty="0"/>
              <a:t> brushes);</a:t>
            </a:r>
          </a:p>
          <a:p>
            <a:pPr>
              <a:buFont typeface="Wingdings" panose="05000000000000000000" pitchFamily="2" charset="2"/>
              <a:buChar char="Ø"/>
            </a:pPr>
            <a:r>
              <a:rPr lang="en-US" sz="2000" dirty="0"/>
              <a:t>artificial cliffs;</a:t>
            </a:r>
          </a:p>
          <a:p>
            <a:pPr>
              <a:buFont typeface="Wingdings" panose="05000000000000000000" pitchFamily="2" charset="2"/>
              <a:buChar char="Ø"/>
            </a:pPr>
            <a:r>
              <a:rPr lang="en-US" sz="2000" dirty="0"/>
              <a:t>other ordinary and extraordinary maintenance of coastal works</a:t>
            </a:r>
            <a:endParaRPr lang="it-IT" sz="2000" dirty="0"/>
          </a:p>
        </p:txBody>
      </p:sp>
      <p:pic>
        <p:nvPicPr>
          <p:cNvPr id="17" name="Immagine 16">
            <a:extLst>
              <a:ext uri="{FF2B5EF4-FFF2-40B4-BE49-F238E27FC236}">
                <a16:creationId xmlns:a16="http://schemas.microsoft.com/office/drawing/2014/main" id="{63E9871C-89B7-4CD1-8453-F8ED1A492094}"/>
              </a:ext>
            </a:extLst>
          </p:cNvPr>
          <p:cNvPicPr>
            <a:picLocks noChangeAspect="1"/>
          </p:cNvPicPr>
          <p:nvPr/>
        </p:nvPicPr>
        <p:blipFill>
          <a:blip r:embed="rId5"/>
          <a:stretch>
            <a:fillRect/>
          </a:stretch>
        </p:blipFill>
        <p:spPr>
          <a:xfrm>
            <a:off x="2936579" y="4281107"/>
            <a:ext cx="3282713" cy="2458791"/>
          </a:xfrm>
          <a:prstGeom prst="rect">
            <a:avLst/>
          </a:prstGeom>
        </p:spPr>
      </p:pic>
      <p:pic>
        <p:nvPicPr>
          <p:cNvPr id="21" name="Immagine 20">
            <a:extLst>
              <a:ext uri="{FF2B5EF4-FFF2-40B4-BE49-F238E27FC236}">
                <a16:creationId xmlns:a16="http://schemas.microsoft.com/office/drawing/2014/main" id="{F59E27AC-BAB4-43F9-B881-FC358BCC8946}"/>
              </a:ext>
            </a:extLst>
          </p:cNvPr>
          <p:cNvPicPr>
            <a:picLocks noChangeAspect="1"/>
          </p:cNvPicPr>
          <p:nvPr/>
        </p:nvPicPr>
        <p:blipFill>
          <a:blip r:embed="rId6"/>
          <a:stretch>
            <a:fillRect/>
          </a:stretch>
        </p:blipFill>
        <p:spPr>
          <a:xfrm>
            <a:off x="6515617" y="4255071"/>
            <a:ext cx="2331990" cy="2510864"/>
          </a:xfrm>
          <a:prstGeom prst="rect">
            <a:avLst/>
          </a:prstGeom>
        </p:spPr>
      </p:pic>
      <p:sp>
        <p:nvSpPr>
          <p:cNvPr id="22" name="CasellaDiTesto 21">
            <a:extLst>
              <a:ext uri="{FF2B5EF4-FFF2-40B4-BE49-F238E27FC236}">
                <a16:creationId xmlns:a16="http://schemas.microsoft.com/office/drawing/2014/main" id="{F0C798FC-8249-4E94-B78C-45D20E5F93D5}"/>
              </a:ext>
            </a:extLst>
          </p:cNvPr>
          <p:cNvSpPr txBox="1"/>
          <p:nvPr/>
        </p:nvSpPr>
        <p:spPr>
          <a:xfrm>
            <a:off x="9088452" y="4753829"/>
            <a:ext cx="2199939" cy="523220"/>
          </a:xfrm>
          <a:prstGeom prst="rect">
            <a:avLst/>
          </a:prstGeom>
          <a:noFill/>
        </p:spPr>
        <p:txBody>
          <a:bodyPr wrap="square" rtlCol="0">
            <a:spAutoFit/>
          </a:bodyPr>
          <a:lstStyle/>
          <a:p>
            <a:r>
              <a:rPr lang="it-IT" sz="1400" i="1" dirty="0" err="1"/>
              <a:t>Nourishment</a:t>
            </a:r>
            <a:r>
              <a:rPr lang="it-IT" sz="1400" i="1" dirty="0"/>
              <a:t> </a:t>
            </a:r>
            <a:r>
              <a:rPr lang="it-IT" sz="1400" i="1" dirty="0" err="1"/>
              <a:t>interventions</a:t>
            </a:r>
            <a:r>
              <a:rPr lang="it-IT" sz="1400" i="1" dirty="0"/>
              <a:t> in Jesolo (VE)</a:t>
            </a:r>
          </a:p>
        </p:txBody>
      </p:sp>
      <p:pic>
        <p:nvPicPr>
          <p:cNvPr id="15" name="Picture 2" descr="A logo with text on it&#10;&#10;Description automatically generated"/>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18EF841-139E-D856-9D34-B6A559D12D0C}"/>
              </a:ext>
            </a:extLst>
          </p:cNvPr>
          <p:cNvPicPr>
            <a:picLocks noChangeAspect="1"/>
          </p:cNvPicPr>
          <p:nvPr/>
        </p:nvPicPr>
        <p:blipFill>
          <a:blip r:embed="rId8"/>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132377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 logo with text on it&#10;&#10;Description automatically generated"/>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09101" y="142327"/>
            <a:ext cx="8984581" cy="1077218"/>
          </a:xfrm>
          <a:prstGeom prst="rect">
            <a:avLst/>
          </a:prstGeom>
          <a:noFill/>
        </p:spPr>
        <p:txBody>
          <a:bodyPr wrap="square" lIns="91440" tIns="45720" rIns="91440" bIns="45720" rtlCol="0" anchor="t">
            <a:spAutoFit/>
          </a:bodyPr>
          <a:lstStyle/>
          <a:p>
            <a:pPr algn="ctr">
              <a:spcAft>
                <a:spcPts val="1200"/>
              </a:spcAft>
            </a:pPr>
            <a:r>
              <a:rPr lang="de-DE" sz="3200" dirty="0" err="1">
                <a:solidFill>
                  <a:srgbClr val="002060"/>
                </a:solidFill>
                <a:latin typeface="Aptos"/>
              </a:rPr>
              <a:t>Nourishment</a:t>
            </a:r>
            <a:r>
              <a:rPr lang="de-DE" sz="3200" dirty="0">
                <a:solidFill>
                  <a:srgbClr val="002060"/>
                </a:solidFill>
                <a:latin typeface="Aptos"/>
              </a:rPr>
              <a:t> </a:t>
            </a:r>
            <a:r>
              <a:rPr lang="de-DE" sz="3200" dirty="0" err="1">
                <a:solidFill>
                  <a:srgbClr val="002060"/>
                </a:solidFill>
                <a:latin typeface="Aptos"/>
              </a:rPr>
              <a:t>interventions</a:t>
            </a:r>
            <a:r>
              <a:rPr lang="de-DE" sz="3200" dirty="0">
                <a:solidFill>
                  <a:srgbClr val="002060"/>
                </a:solidFill>
                <a:latin typeface="Aptos"/>
              </a:rPr>
              <a:t> (2017-2022) and </a:t>
            </a:r>
            <a:r>
              <a:rPr lang="de-DE" sz="3200" dirty="0" err="1">
                <a:solidFill>
                  <a:srgbClr val="002060"/>
                </a:solidFill>
                <a:latin typeface="Aptos"/>
              </a:rPr>
              <a:t>assigned</a:t>
            </a:r>
            <a:r>
              <a:rPr lang="de-DE" sz="3200" dirty="0">
                <a:solidFill>
                  <a:srgbClr val="002060"/>
                </a:solidFill>
                <a:latin typeface="Aptos"/>
              </a:rPr>
              <a:t> </a:t>
            </a:r>
            <a:r>
              <a:rPr lang="de-DE" sz="3200" dirty="0" err="1">
                <a:solidFill>
                  <a:srgbClr val="002060"/>
                </a:solidFill>
                <a:latin typeface="Aptos"/>
              </a:rPr>
              <a:t>priority</a:t>
            </a:r>
            <a:r>
              <a:rPr lang="de-DE" sz="3200" dirty="0">
                <a:solidFill>
                  <a:srgbClr val="002060"/>
                </a:solidFill>
                <a:latin typeface="Aptos"/>
              </a:rPr>
              <a:t> </a:t>
            </a:r>
            <a:r>
              <a:rPr lang="de-DE" sz="3200" dirty="0" err="1">
                <a:solidFill>
                  <a:srgbClr val="002060"/>
                </a:solidFill>
                <a:latin typeface="Aptos"/>
              </a:rPr>
              <a:t>of</a:t>
            </a:r>
            <a:r>
              <a:rPr lang="de-DE" sz="3200" dirty="0">
                <a:solidFill>
                  <a:srgbClr val="002060"/>
                </a:solidFill>
                <a:latin typeface="Aptos"/>
              </a:rPr>
              <a:t> </a:t>
            </a:r>
            <a:r>
              <a:rPr lang="de-DE" sz="3200" dirty="0" err="1">
                <a:solidFill>
                  <a:srgbClr val="002060"/>
                </a:solidFill>
                <a:latin typeface="Aptos"/>
              </a:rPr>
              <a:t>intervention</a:t>
            </a:r>
            <a:endParaRPr lang="de-DE" sz="3200" dirty="0">
              <a:solidFill>
                <a:srgbClr val="002060"/>
              </a:solidFill>
              <a:latin typeface="Aptos"/>
            </a:endParaRPr>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5"/>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5"/>
          <a:stretch>
            <a:fillRect/>
          </a:stretch>
        </p:blipFill>
        <p:spPr>
          <a:xfrm>
            <a:off x="6248390" y="3581394"/>
            <a:ext cx="20" cy="11"/>
          </a:xfrm>
          <a:prstGeom prst="rect">
            <a:avLst/>
          </a:prstGeom>
        </p:spPr>
      </p:pic>
      <p:graphicFrame>
        <p:nvGraphicFramePr>
          <p:cNvPr id="14" name="Tabella 13">
            <a:extLst>
              <a:ext uri="{FF2B5EF4-FFF2-40B4-BE49-F238E27FC236}">
                <a16:creationId xmlns:a16="http://schemas.microsoft.com/office/drawing/2014/main" id="{7BAF56D1-9344-4A1B-BD6A-8C3D1B531287}"/>
              </a:ext>
            </a:extLst>
          </p:cNvPr>
          <p:cNvGraphicFramePr>
            <a:graphicFrameLocks noGrp="1"/>
          </p:cNvGraphicFramePr>
          <p:nvPr>
            <p:extLst>
              <p:ext uri="{D42A27DB-BD31-4B8C-83A1-F6EECF244321}">
                <p14:modId xmlns:p14="http://schemas.microsoft.com/office/powerpoint/2010/main" val="881310714"/>
              </p:ext>
            </p:extLst>
          </p:nvPr>
        </p:nvGraphicFramePr>
        <p:xfrm>
          <a:off x="222240" y="1209887"/>
          <a:ext cx="11747500" cy="5090160"/>
        </p:xfrm>
        <a:graphic>
          <a:graphicData uri="http://schemas.openxmlformats.org/drawingml/2006/table">
            <a:tbl>
              <a:tblPr firstRow="1" bandRow="1">
                <a:tableStyleId>{5C22544A-7EE6-4342-B048-85BDC9FD1C3A}</a:tableStyleId>
              </a:tblPr>
              <a:tblGrid>
                <a:gridCol w="3263900">
                  <a:extLst>
                    <a:ext uri="{9D8B030D-6E8A-4147-A177-3AD203B41FA5}">
                      <a16:colId xmlns:a16="http://schemas.microsoft.com/office/drawing/2014/main" val="385642572"/>
                    </a:ext>
                  </a:extLst>
                </a:gridCol>
                <a:gridCol w="811013">
                  <a:extLst>
                    <a:ext uri="{9D8B030D-6E8A-4147-A177-3AD203B41FA5}">
                      <a16:colId xmlns:a16="http://schemas.microsoft.com/office/drawing/2014/main" val="3584349188"/>
                    </a:ext>
                  </a:extLst>
                </a:gridCol>
                <a:gridCol w="2000746">
                  <a:extLst>
                    <a:ext uri="{9D8B030D-6E8A-4147-A177-3AD203B41FA5}">
                      <a16:colId xmlns:a16="http://schemas.microsoft.com/office/drawing/2014/main" val="3058558344"/>
                    </a:ext>
                  </a:extLst>
                </a:gridCol>
                <a:gridCol w="2887742">
                  <a:extLst>
                    <a:ext uri="{9D8B030D-6E8A-4147-A177-3AD203B41FA5}">
                      <a16:colId xmlns:a16="http://schemas.microsoft.com/office/drawing/2014/main" val="955455033"/>
                    </a:ext>
                  </a:extLst>
                </a:gridCol>
                <a:gridCol w="945572">
                  <a:extLst>
                    <a:ext uri="{9D8B030D-6E8A-4147-A177-3AD203B41FA5}">
                      <a16:colId xmlns:a16="http://schemas.microsoft.com/office/drawing/2014/main" val="1604286391"/>
                    </a:ext>
                  </a:extLst>
                </a:gridCol>
                <a:gridCol w="1838527">
                  <a:extLst>
                    <a:ext uri="{9D8B030D-6E8A-4147-A177-3AD203B41FA5}">
                      <a16:colId xmlns:a16="http://schemas.microsoft.com/office/drawing/2014/main" val="477118963"/>
                    </a:ext>
                  </a:extLst>
                </a:gridCol>
              </a:tblGrid>
              <a:tr h="484963">
                <a:tc>
                  <a:txBody>
                    <a:bodyPr/>
                    <a:lstStyle/>
                    <a:p>
                      <a:r>
                        <a:rPr lang="it-IT" sz="1400" dirty="0">
                          <a:solidFill>
                            <a:schemeClr val="tx1"/>
                          </a:solidFill>
                        </a:rPr>
                        <a:t>Zone and </a:t>
                      </a:r>
                      <a:r>
                        <a:rPr lang="it-IT" sz="1400" dirty="0" err="1">
                          <a:solidFill>
                            <a:schemeClr val="tx1"/>
                          </a:solidFill>
                        </a:rPr>
                        <a:t>priority</a:t>
                      </a:r>
                      <a:endParaRPr lang="it-IT" sz="1400" dirty="0">
                        <a:solidFill>
                          <a:schemeClr val="tx1"/>
                        </a:solidFill>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Volume [m</a:t>
                      </a:r>
                      <a:r>
                        <a:rPr lang="it-IT" sz="1400" baseline="30000" dirty="0">
                          <a:solidFill>
                            <a:schemeClr val="tx1"/>
                          </a:solidFill>
                        </a:rPr>
                        <a:t>3</a:t>
                      </a:r>
                      <a:r>
                        <a:rPr lang="it-IT" sz="1400" baseline="0" dirty="0">
                          <a:solidFill>
                            <a:schemeClr val="tx1"/>
                          </a:solidFill>
                        </a:rPr>
                        <a:t>]</a:t>
                      </a:r>
                      <a:endParaRPr lang="it-IT" sz="1400" dirty="0">
                        <a:solidFill>
                          <a:schemeClr val="tx1"/>
                        </a:solidFill>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Place</a:t>
                      </a:r>
                    </a:p>
                  </a:txBody>
                  <a:tcPr>
                    <a:solidFill>
                      <a:schemeClr val="bg1">
                        <a:lumMod val="85000"/>
                      </a:schemeClr>
                    </a:solidFill>
                  </a:tcPr>
                </a:tc>
                <a:tc>
                  <a:txBody>
                    <a:bodyPr/>
                    <a:lstStyle/>
                    <a:p>
                      <a:r>
                        <a:rPr lang="it-IT" sz="1400" dirty="0">
                          <a:solidFill>
                            <a:schemeClr val="tx1"/>
                          </a:solidFill>
                        </a:rPr>
                        <a:t>Zone and </a:t>
                      </a:r>
                      <a:r>
                        <a:rPr lang="it-IT" sz="1400" dirty="0" err="1">
                          <a:solidFill>
                            <a:schemeClr val="tx1"/>
                          </a:solidFill>
                        </a:rPr>
                        <a:t>priority</a:t>
                      </a:r>
                      <a:endParaRPr lang="it-IT" sz="1400" dirty="0">
                        <a:solidFill>
                          <a:schemeClr val="tx1"/>
                        </a:solidFill>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Volume [m</a:t>
                      </a:r>
                      <a:r>
                        <a:rPr lang="it-IT" sz="1400" baseline="30000" dirty="0">
                          <a:solidFill>
                            <a:schemeClr val="tx1"/>
                          </a:solidFill>
                        </a:rPr>
                        <a:t>3</a:t>
                      </a:r>
                      <a:r>
                        <a:rPr lang="it-IT" sz="1400" baseline="0" dirty="0">
                          <a:solidFill>
                            <a:schemeClr val="tx1"/>
                          </a:solidFill>
                        </a:rPr>
                        <a:t>]</a:t>
                      </a:r>
                      <a:endParaRPr lang="it-IT" sz="1400" dirty="0">
                        <a:solidFill>
                          <a:schemeClr val="tx1"/>
                        </a:solidFill>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solidFill>
                            <a:schemeClr val="tx1"/>
                          </a:solidFill>
                        </a:rPr>
                        <a:t>Place</a:t>
                      </a:r>
                    </a:p>
                  </a:txBody>
                  <a:tcPr>
                    <a:solidFill>
                      <a:schemeClr val="bg1">
                        <a:lumMod val="85000"/>
                      </a:schemeClr>
                    </a:solidFill>
                  </a:tcPr>
                </a:tc>
                <a:extLst>
                  <a:ext uri="{0D108BD9-81ED-4DB2-BD59-A6C34878D82A}">
                    <a16:rowId xmlns:a16="http://schemas.microsoft.com/office/drawing/2014/main" val="2486504190"/>
                  </a:ext>
                </a:extLst>
              </a:tr>
              <a:tr h="370840">
                <a:tc>
                  <a:txBody>
                    <a:bodyPr/>
                    <a:lstStyle/>
                    <a:p>
                      <a:r>
                        <a:rPr lang="it-IT" sz="1400" kern="1200" dirty="0">
                          <a:solidFill>
                            <a:schemeClr val="dk1"/>
                          </a:solidFill>
                          <a:latin typeface="+mn-lt"/>
                          <a:ea typeface="+mn-ea"/>
                          <a:cs typeface="+mn-cs"/>
                        </a:rPr>
                        <a:t>VE1 – Tagliamento/</a:t>
                      </a:r>
                      <a:r>
                        <a:rPr lang="it-IT" sz="1400" kern="1200" dirty="0" err="1">
                          <a:solidFill>
                            <a:schemeClr val="dk1"/>
                          </a:solidFill>
                          <a:latin typeface="+mn-lt"/>
                          <a:ea typeface="+mn-ea"/>
                          <a:cs typeface="+mn-cs"/>
                        </a:rPr>
                        <a:t>Baseleghe</a:t>
                      </a:r>
                      <a:endParaRPr lang="it-IT" sz="1400" kern="1200" dirty="0">
                        <a:solidFill>
                          <a:schemeClr val="dk1"/>
                        </a:solidFill>
                        <a:latin typeface="+mn-lt"/>
                        <a:ea typeface="+mn-ea"/>
                        <a:cs typeface="+mn-cs"/>
                      </a:endParaRPr>
                    </a:p>
                  </a:txBody>
                  <a:tcPr>
                    <a:solidFill>
                      <a:srgbClr val="FF0000"/>
                    </a:solidFill>
                  </a:tcPr>
                </a:tc>
                <a:tc>
                  <a:txBody>
                    <a:bodyPr/>
                    <a:lstStyle/>
                    <a:p>
                      <a:pPr algn="ctr"/>
                      <a:r>
                        <a:rPr lang="it-IT" sz="1200" dirty="0"/>
                        <a:t>235 000</a:t>
                      </a:r>
                    </a:p>
                  </a:txBody>
                  <a:tcPr>
                    <a:solidFill>
                      <a:srgbClr val="FF0000"/>
                    </a:solidFill>
                  </a:tcPr>
                </a:tc>
                <a:tc>
                  <a:txBody>
                    <a:bodyPr/>
                    <a:lstStyle/>
                    <a:p>
                      <a:pPr algn="ctr"/>
                      <a:r>
                        <a:rPr lang="it-IT" sz="1200" kern="1200" dirty="0">
                          <a:solidFill>
                            <a:schemeClr val="dk1"/>
                          </a:solidFill>
                          <a:latin typeface="+mn-lt"/>
                          <a:ea typeface="+mn-ea"/>
                          <a:cs typeface="+mn-cs"/>
                        </a:rPr>
                        <a:t>Bibione</a:t>
                      </a:r>
                    </a:p>
                  </a:txBody>
                  <a:tcPr>
                    <a:solidFill>
                      <a:srgbClr val="FF0000"/>
                    </a:solidFill>
                  </a:tcPr>
                </a:tc>
                <a:tc>
                  <a:txBody>
                    <a:bodyPr/>
                    <a:lstStyle/>
                    <a:p>
                      <a:r>
                        <a:rPr lang="it-IT" sz="1400" kern="1200" dirty="0">
                          <a:solidFill>
                            <a:schemeClr val="dk1"/>
                          </a:solidFill>
                          <a:latin typeface="+mn-lt"/>
                          <a:ea typeface="+mn-ea"/>
                          <a:cs typeface="+mn-cs"/>
                        </a:rPr>
                        <a:t>RO1 – Adige/</a:t>
                      </a:r>
                      <a:r>
                        <a:rPr lang="it-IT" sz="1400" kern="1200" dirty="0" err="1">
                          <a:solidFill>
                            <a:schemeClr val="dk1"/>
                          </a:solidFill>
                          <a:latin typeface="+mn-lt"/>
                          <a:ea typeface="+mn-ea"/>
                          <a:cs typeface="+mn-cs"/>
                        </a:rPr>
                        <a:t>Caleri</a:t>
                      </a:r>
                      <a:endParaRPr lang="it-IT" sz="1400" kern="1200" dirty="0">
                        <a:solidFill>
                          <a:schemeClr val="dk1"/>
                        </a:solidFill>
                        <a:latin typeface="+mn-lt"/>
                        <a:ea typeface="+mn-ea"/>
                        <a:cs typeface="+mn-cs"/>
                      </a:endParaRP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231 600</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Rosolina</a:t>
                      </a:r>
                    </a:p>
                  </a:txBody>
                  <a:tcPr>
                    <a:solidFill>
                      <a:srgbClr val="FFC000"/>
                    </a:solidFill>
                  </a:tcPr>
                </a:tc>
                <a:extLst>
                  <a:ext uri="{0D108BD9-81ED-4DB2-BD59-A6C34878D82A}">
                    <a16:rowId xmlns:a16="http://schemas.microsoft.com/office/drawing/2014/main" val="3845874346"/>
                  </a:ext>
                </a:extLst>
              </a:tr>
              <a:tr h="370840">
                <a:tc>
                  <a:txBody>
                    <a:bodyPr/>
                    <a:lstStyle/>
                    <a:p>
                      <a:r>
                        <a:rPr lang="it-IT" sz="1400" kern="1200" dirty="0">
                          <a:solidFill>
                            <a:schemeClr val="dk1"/>
                          </a:solidFill>
                          <a:latin typeface="+mn-lt"/>
                          <a:ea typeface="+mn-ea"/>
                          <a:cs typeface="+mn-cs"/>
                        </a:rPr>
                        <a:t>VE2 - </a:t>
                      </a:r>
                      <a:r>
                        <a:rPr lang="it-IT" sz="1400" kern="1200" dirty="0" err="1">
                          <a:solidFill>
                            <a:schemeClr val="dk1"/>
                          </a:solidFill>
                          <a:latin typeface="+mn-lt"/>
                          <a:ea typeface="+mn-ea"/>
                          <a:cs typeface="+mn-cs"/>
                        </a:rPr>
                        <a:t>Baseleghe</a:t>
                      </a:r>
                      <a:r>
                        <a:rPr lang="it-IT" sz="1400" kern="1200" dirty="0">
                          <a:solidFill>
                            <a:schemeClr val="dk1"/>
                          </a:solidFill>
                          <a:latin typeface="+mn-lt"/>
                          <a:ea typeface="+mn-ea"/>
                          <a:cs typeface="+mn-cs"/>
                        </a:rPr>
                        <a:t> Harbour /</a:t>
                      </a:r>
                      <a:r>
                        <a:rPr lang="it-IT" sz="1400" kern="1200" dirty="0" err="1">
                          <a:solidFill>
                            <a:schemeClr val="dk1"/>
                          </a:solidFill>
                          <a:latin typeface="+mn-lt"/>
                          <a:ea typeface="+mn-ea"/>
                          <a:cs typeface="+mn-cs"/>
                        </a:rPr>
                        <a:t>Falconera</a:t>
                      </a:r>
                      <a:endParaRPr lang="it-IT" sz="1400" kern="1200" dirty="0">
                        <a:solidFill>
                          <a:schemeClr val="dk1"/>
                        </a:solidFill>
                        <a:latin typeface="+mn-lt"/>
                        <a:ea typeface="+mn-ea"/>
                        <a:cs typeface="+mn-cs"/>
                      </a:endParaRPr>
                    </a:p>
                  </a:txBody>
                  <a:tcPr>
                    <a:solidFill>
                      <a:srgbClr val="FFC000"/>
                    </a:solidFill>
                  </a:tcPr>
                </a:tc>
                <a:tc>
                  <a:txBody>
                    <a:bodyPr/>
                    <a:lstStyle/>
                    <a:p>
                      <a:pPr algn="ctr"/>
                      <a:endParaRPr lang="it-IT" sz="1200" dirty="0"/>
                    </a:p>
                  </a:txBody>
                  <a:tcPr>
                    <a:solidFill>
                      <a:srgbClr val="FFC000"/>
                    </a:solidFill>
                  </a:tcPr>
                </a:tc>
                <a:tc>
                  <a:txBody>
                    <a:bodyPr/>
                    <a:lstStyle/>
                    <a:p>
                      <a:pPr algn="ctr"/>
                      <a:r>
                        <a:rPr lang="it-IT" sz="1200" kern="1200" dirty="0">
                          <a:solidFill>
                            <a:schemeClr val="dk1"/>
                          </a:solidFill>
                          <a:latin typeface="+mn-lt"/>
                          <a:ea typeface="+mn-ea"/>
                          <a:cs typeface="+mn-cs"/>
                        </a:rPr>
                        <a:t>Valle Vecchia</a:t>
                      </a:r>
                    </a:p>
                  </a:txBody>
                  <a:tcPr>
                    <a:solidFill>
                      <a:srgbClr val="FFC000"/>
                    </a:solidFill>
                  </a:tcPr>
                </a:tc>
                <a:tc>
                  <a:txBody>
                    <a:bodyPr/>
                    <a:lstStyle/>
                    <a:p>
                      <a:r>
                        <a:rPr lang="it-IT" sz="1400" kern="1200" dirty="0">
                          <a:solidFill>
                            <a:schemeClr val="dk1"/>
                          </a:solidFill>
                          <a:latin typeface="+mn-lt"/>
                          <a:ea typeface="+mn-ea"/>
                          <a:cs typeface="+mn-cs"/>
                        </a:rPr>
                        <a:t>RO2 – </a:t>
                      </a:r>
                      <a:r>
                        <a:rPr lang="it-IT" sz="1400" kern="1200" dirty="0" err="1">
                          <a:solidFill>
                            <a:schemeClr val="dk1"/>
                          </a:solidFill>
                          <a:latin typeface="+mn-lt"/>
                          <a:ea typeface="+mn-ea"/>
                          <a:cs typeface="+mn-cs"/>
                        </a:rPr>
                        <a:t>Caleri</a:t>
                      </a:r>
                      <a:r>
                        <a:rPr lang="it-IT" sz="1400" kern="1200" dirty="0">
                          <a:solidFill>
                            <a:schemeClr val="dk1"/>
                          </a:solidFill>
                          <a:latin typeface="+mn-lt"/>
                          <a:ea typeface="+mn-ea"/>
                          <a:cs typeface="+mn-cs"/>
                        </a:rPr>
                        <a:t>/Po Levante</a:t>
                      </a:r>
                    </a:p>
                  </a:txBody>
                  <a:tcPr>
                    <a:solidFill>
                      <a:srgbClr val="92D050"/>
                    </a:solidFill>
                  </a:tcPr>
                </a:tc>
                <a:tc>
                  <a:txBody>
                    <a:bodyPr/>
                    <a:lstStyle/>
                    <a:p>
                      <a:pPr marL="0" algn="ctr" defTabSz="914400" rtl="0" eaLnBrk="1" latinLnBrk="0" hangingPunct="1"/>
                      <a:endParaRPr lang="it-IT" sz="1200" kern="1200" dirty="0">
                        <a:solidFill>
                          <a:schemeClr val="dk1"/>
                        </a:solidFill>
                        <a:latin typeface="+mn-lt"/>
                        <a:ea typeface="+mn-ea"/>
                        <a:cs typeface="+mn-cs"/>
                      </a:endParaRPr>
                    </a:p>
                  </a:txBody>
                  <a:tcPr>
                    <a:solidFill>
                      <a:srgbClr val="92D050"/>
                    </a:solidFill>
                  </a:tcPr>
                </a:tc>
                <a:tc>
                  <a:txBody>
                    <a:bodyPr/>
                    <a:lstStyle/>
                    <a:p>
                      <a:pPr marL="0" algn="ctr" defTabSz="914400" rtl="0" eaLnBrk="1" latinLnBrk="0" hangingPunct="1"/>
                      <a:r>
                        <a:rPr lang="it-IT" sz="1200" kern="1200" dirty="0">
                          <a:solidFill>
                            <a:schemeClr val="dk1"/>
                          </a:solidFill>
                          <a:latin typeface="+mn-lt"/>
                          <a:ea typeface="+mn-ea"/>
                          <a:cs typeface="+mn-cs"/>
                        </a:rPr>
                        <a:t>Albarella</a:t>
                      </a:r>
                    </a:p>
                  </a:txBody>
                  <a:tcPr>
                    <a:solidFill>
                      <a:srgbClr val="92D050"/>
                    </a:solidFill>
                  </a:tcPr>
                </a:tc>
                <a:extLst>
                  <a:ext uri="{0D108BD9-81ED-4DB2-BD59-A6C34878D82A}">
                    <a16:rowId xmlns:a16="http://schemas.microsoft.com/office/drawing/2014/main" val="919250037"/>
                  </a:ext>
                </a:extLst>
              </a:tr>
              <a:tr h="370840">
                <a:tc>
                  <a:txBody>
                    <a:bodyPr/>
                    <a:lstStyle/>
                    <a:p>
                      <a:r>
                        <a:rPr lang="it-IT" sz="1400" kern="1200" dirty="0">
                          <a:solidFill>
                            <a:schemeClr val="dk1"/>
                          </a:solidFill>
                          <a:latin typeface="+mn-lt"/>
                          <a:ea typeface="+mn-ea"/>
                          <a:cs typeface="+mn-cs"/>
                        </a:rPr>
                        <a:t>VE3 – </a:t>
                      </a:r>
                      <a:r>
                        <a:rPr lang="it-IT" sz="1400" kern="1200" dirty="0" err="1">
                          <a:solidFill>
                            <a:schemeClr val="dk1"/>
                          </a:solidFill>
                          <a:latin typeface="+mn-lt"/>
                          <a:ea typeface="+mn-ea"/>
                          <a:cs typeface="+mn-cs"/>
                        </a:rPr>
                        <a:t>Falconera</a:t>
                      </a:r>
                      <a:r>
                        <a:rPr lang="it-IT" sz="1400" kern="1200" dirty="0">
                          <a:solidFill>
                            <a:schemeClr val="dk1"/>
                          </a:solidFill>
                          <a:latin typeface="+mn-lt"/>
                          <a:ea typeface="+mn-ea"/>
                          <a:cs typeface="+mn-cs"/>
                        </a:rPr>
                        <a:t> /Livenza</a:t>
                      </a:r>
                    </a:p>
                  </a:txBody>
                  <a:tcPr>
                    <a:solidFill>
                      <a:srgbClr val="FFFF00"/>
                    </a:solidFill>
                  </a:tcPr>
                </a:tc>
                <a:tc>
                  <a:txBody>
                    <a:bodyPr/>
                    <a:lstStyle/>
                    <a:p>
                      <a:pPr algn="ctr"/>
                      <a:r>
                        <a:rPr lang="it-IT" sz="1200" dirty="0"/>
                        <a:t>*</a:t>
                      </a:r>
                    </a:p>
                  </a:txBody>
                  <a:tcPr>
                    <a:solidFill>
                      <a:srgbClr val="FFFF00"/>
                    </a:solidFill>
                  </a:tcPr>
                </a:tc>
                <a:tc>
                  <a:txBody>
                    <a:bodyPr/>
                    <a:lstStyle/>
                    <a:p>
                      <a:pPr algn="ctr"/>
                      <a:r>
                        <a:rPr lang="it-IT" sz="1200" kern="1200" dirty="0">
                          <a:solidFill>
                            <a:schemeClr val="dk1"/>
                          </a:solidFill>
                          <a:latin typeface="+mn-lt"/>
                          <a:ea typeface="+mn-ea"/>
                          <a:cs typeface="+mn-cs"/>
                        </a:rPr>
                        <a:t>Caorle</a:t>
                      </a:r>
                    </a:p>
                  </a:txBody>
                  <a:tcPr>
                    <a:solidFill>
                      <a:srgbClr val="FFFF00"/>
                    </a:solidFill>
                  </a:tcPr>
                </a:tc>
                <a:tc>
                  <a:txBody>
                    <a:bodyPr/>
                    <a:lstStyle/>
                    <a:p>
                      <a:r>
                        <a:rPr lang="it-IT" sz="1400" kern="1200" dirty="0">
                          <a:solidFill>
                            <a:schemeClr val="dk1"/>
                          </a:solidFill>
                          <a:latin typeface="+mn-lt"/>
                          <a:ea typeface="+mn-ea"/>
                          <a:cs typeface="+mn-cs"/>
                        </a:rPr>
                        <a:t>RO3 – Po Levante/Po </a:t>
                      </a:r>
                      <a:r>
                        <a:rPr lang="it-IT" sz="1400" kern="1200" dirty="0" err="1">
                          <a:solidFill>
                            <a:schemeClr val="dk1"/>
                          </a:solidFill>
                          <a:latin typeface="+mn-lt"/>
                          <a:ea typeface="+mn-ea"/>
                          <a:cs typeface="+mn-cs"/>
                        </a:rPr>
                        <a:t>Maistra</a:t>
                      </a:r>
                      <a:endParaRPr lang="it-IT" sz="1400" kern="1200" dirty="0">
                        <a:solidFill>
                          <a:schemeClr val="dk1"/>
                        </a:solidFill>
                        <a:latin typeface="+mn-lt"/>
                        <a:ea typeface="+mn-ea"/>
                        <a:cs typeface="+mn-cs"/>
                      </a:endParaRP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Scanno Cavallari</a:t>
                      </a:r>
                    </a:p>
                  </a:txBody>
                  <a:tcPr>
                    <a:solidFill>
                      <a:srgbClr val="FFC000"/>
                    </a:solidFill>
                  </a:tcPr>
                </a:tc>
                <a:extLst>
                  <a:ext uri="{0D108BD9-81ED-4DB2-BD59-A6C34878D82A}">
                    <a16:rowId xmlns:a16="http://schemas.microsoft.com/office/drawing/2014/main" val="738402142"/>
                  </a:ext>
                </a:extLst>
              </a:tr>
              <a:tr h="370840">
                <a:tc>
                  <a:txBody>
                    <a:bodyPr/>
                    <a:lstStyle/>
                    <a:p>
                      <a:r>
                        <a:rPr lang="it-IT" sz="1400" kern="1200" dirty="0">
                          <a:solidFill>
                            <a:schemeClr val="dk1"/>
                          </a:solidFill>
                          <a:latin typeface="+mn-lt"/>
                          <a:ea typeface="+mn-ea"/>
                          <a:cs typeface="+mn-cs"/>
                        </a:rPr>
                        <a:t>VE4 – Livenza/Piave</a:t>
                      </a:r>
                    </a:p>
                  </a:txBody>
                  <a:tcPr>
                    <a:solidFill>
                      <a:srgbClr val="FFC000"/>
                    </a:solidFill>
                  </a:tcPr>
                </a:tc>
                <a:tc>
                  <a:txBody>
                    <a:bodyPr/>
                    <a:lstStyle/>
                    <a:p>
                      <a:pPr algn="ctr"/>
                      <a:r>
                        <a:rPr lang="it-IT" sz="1200" dirty="0"/>
                        <a:t>138 000</a:t>
                      </a:r>
                    </a:p>
                  </a:txBody>
                  <a:tcPr>
                    <a:solidFill>
                      <a:srgbClr val="FFC000"/>
                    </a:solidFill>
                  </a:tcPr>
                </a:tc>
                <a:tc>
                  <a:txBody>
                    <a:bodyPr/>
                    <a:lstStyle/>
                    <a:p>
                      <a:pPr algn="ctr"/>
                      <a:r>
                        <a:rPr lang="it-IT" sz="1200" kern="1200" dirty="0">
                          <a:solidFill>
                            <a:schemeClr val="dk1"/>
                          </a:solidFill>
                          <a:latin typeface="+mn-lt"/>
                          <a:ea typeface="+mn-ea"/>
                          <a:cs typeface="+mn-cs"/>
                        </a:rPr>
                        <a:t>P.S. Margherita – Duna V. – Eraclea – Laguna del </a:t>
                      </a:r>
                      <a:r>
                        <a:rPr lang="it-IT" sz="1200" kern="1200" dirty="0" err="1">
                          <a:solidFill>
                            <a:schemeClr val="dk1"/>
                          </a:solidFill>
                          <a:latin typeface="+mn-lt"/>
                          <a:ea typeface="+mn-ea"/>
                          <a:cs typeface="+mn-cs"/>
                        </a:rPr>
                        <a:t>Mort</a:t>
                      </a:r>
                      <a:endParaRPr lang="it-IT" sz="1200" kern="1200" dirty="0">
                        <a:solidFill>
                          <a:schemeClr val="dk1"/>
                        </a:solidFill>
                        <a:latin typeface="+mn-lt"/>
                        <a:ea typeface="+mn-ea"/>
                        <a:cs typeface="+mn-cs"/>
                      </a:endParaRPr>
                    </a:p>
                  </a:txBody>
                  <a:tcPr>
                    <a:solidFill>
                      <a:srgbClr val="FFC000"/>
                    </a:solidFill>
                  </a:tcPr>
                </a:tc>
                <a:tc>
                  <a:txBody>
                    <a:bodyPr/>
                    <a:lstStyle/>
                    <a:p>
                      <a:r>
                        <a:rPr lang="it-IT" sz="1400" kern="1200" dirty="0">
                          <a:solidFill>
                            <a:schemeClr val="dk1"/>
                          </a:solidFill>
                          <a:latin typeface="+mn-lt"/>
                          <a:ea typeface="+mn-ea"/>
                          <a:cs typeface="+mn-cs"/>
                        </a:rPr>
                        <a:t>RO4 – Po </a:t>
                      </a:r>
                      <a:r>
                        <a:rPr lang="it-IT" sz="1400" kern="1200" dirty="0" err="1">
                          <a:solidFill>
                            <a:schemeClr val="dk1"/>
                          </a:solidFill>
                          <a:latin typeface="+mn-lt"/>
                          <a:ea typeface="+mn-ea"/>
                          <a:cs typeface="+mn-cs"/>
                        </a:rPr>
                        <a:t>Maistra</a:t>
                      </a:r>
                      <a:r>
                        <a:rPr lang="it-IT" sz="1400" kern="1200" dirty="0">
                          <a:solidFill>
                            <a:schemeClr val="dk1"/>
                          </a:solidFill>
                          <a:latin typeface="+mn-lt"/>
                          <a:ea typeface="+mn-ea"/>
                          <a:cs typeface="+mn-cs"/>
                        </a:rPr>
                        <a:t>/Busa di Tramontana</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85 500</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Scanno Boccasette</a:t>
                      </a:r>
                    </a:p>
                  </a:txBody>
                  <a:tcPr>
                    <a:solidFill>
                      <a:srgbClr val="FFC000"/>
                    </a:solidFill>
                  </a:tcPr>
                </a:tc>
                <a:extLst>
                  <a:ext uri="{0D108BD9-81ED-4DB2-BD59-A6C34878D82A}">
                    <a16:rowId xmlns:a16="http://schemas.microsoft.com/office/drawing/2014/main" val="2491234672"/>
                  </a:ext>
                </a:extLst>
              </a:tr>
              <a:tr h="370840">
                <a:tc>
                  <a:txBody>
                    <a:bodyPr/>
                    <a:lstStyle/>
                    <a:p>
                      <a:r>
                        <a:rPr lang="it-IT" sz="1400" kern="1200" dirty="0">
                          <a:solidFill>
                            <a:schemeClr val="dk1"/>
                          </a:solidFill>
                          <a:latin typeface="+mn-lt"/>
                          <a:ea typeface="+mn-ea"/>
                          <a:cs typeface="+mn-cs"/>
                        </a:rPr>
                        <a:t>VE5 – Piave/Sile</a:t>
                      </a:r>
                    </a:p>
                  </a:txBody>
                  <a:tcPr>
                    <a:solidFill>
                      <a:srgbClr val="FF0000"/>
                    </a:solidFill>
                  </a:tcPr>
                </a:tc>
                <a:tc>
                  <a:txBody>
                    <a:bodyPr/>
                    <a:lstStyle/>
                    <a:p>
                      <a:pPr algn="ctr"/>
                      <a:r>
                        <a:rPr lang="it-IT" sz="1200" dirty="0"/>
                        <a:t>318 793</a:t>
                      </a:r>
                    </a:p>
                  </a:txBody>
                  <a:tcPr>
                    <a:solidFill>
                      <a:srgbClr val="FF0000"/>
                    </a:solidFill>
                  </a:tcPr>
                </a:tc>
                <a:tc>
                  <a:txBody>
                    <a:bodyPr/>
                    <a:lstStyle/>
                    <a:p>
                      <a:pPr algn="ctr"/>
                      <a:r>
                        <a:rPr lang="it-IT" sz="1200" kern="1200" dirty="0">
                          <a:solidFill>
                            <a:schemeClr val="dk1"/>
                          </a:solidFill>
                          <a:latin typeface="+mn-lt"/>
                          <a:ea typeface="+mn-ea"/>
                          <a:cs typeface="+mn-cs"/>
                        </a:rPr>
                        <a:t>Cortellazzo - Jesolo</a:t>
                      </a:r>
                    </a:p>
                  </a:txBody>
                  <a:tcPr>
                    <a:solidFill>
                      <a:srgbClr val="FF0000"/>
                    </a:solidFill>
                  </a:tcPr>
                </a:tc>
                <a:tc>
                  <a:txBody>
                    <a:bodyPr/>
                    <a:lstStyle/>
                    <a:p>
                      <a:r>
                        <a:rPr lang="it-IT" sz="1400" kern="1200" dirty="0">
                          <a:solidFill>
                            <a:schemeClr val="dk1"/>
                          </a:solidFill>
                          <a:latin typeface="+mn-lt"/>
                          <a:ea typeface="+mn-ea"/>
                          <a:cs typeface="+mn-cs"/>
                        </a:rPr>
                        <a:t>RO5 – Busa di Tramontana/Busa Dritta</a:t>
                      </a:r>
                    </a:p>
                  </a:txBody>
                  <a:tcPr>
                    <a:solidFill>
                      <a:srgbClr val="92D050"/>
                    </a:solidFill>
                  </a:tcPr>
                </a:tc>
                <a:tc>
                  <a:txBody>
                    <a:bodyPr/>
                    <a:lstStyle/>
                    <a:p>
                      <a:pPr marL="0" algn="ctr" defTabSz="914400" rtl="0" eaLnBrk="1" latinLnBrk="0" hangingPunct="1"/>
                      <a:endParaRPr lang="it-IT" sz="1200" kern="1200" dirty="0">
                        <a:solidFill>
                          <a:schemeClr val="dk1"/>
                        </a:solidFill>
                        <a:latin typeface="+mn-lt"/>
                        <a:ea typeface="+mn-ea"/>
                        <a:cs typeface="+mn-cs"/>
                      </a:endParaRPr>
                    </a:p>
                  </a:txBody>
                  <a:tcPr>
                    <a:solidFill>
                      <a:srgbClr val="92D050"/>
                    </a:solidFill>
                  </a:tcPr>
                </a:tc>
                <a:tc>
                  <a:txBody>
                    <a:bodyPr/>
                    <a:lstStyle/>
                    <a:p>
                      <a:pPr marL="0" algn="ctr" defTabSz="914400" rtl="0" eaLnBrk="1" latinLnBrk="0" hangingPunct="1"/>
                      <a:r>
                        <a:rPr lang="it-IT" sz="1200" kern="1200" dirty="0">
                          <a:solidFill>
                            <a:schemeClr val="dk1"/>
                          </a:solidFill>
                          <a:latin typeface="+mn-lt"/>
                          <a:ea typeface="+mn-ea"/>
                          <a:cs typeface="+mn-cs"/>
                        </a:rPr>
                        <a:t>Scanno Batteria</a:t>
                      </a:r>
                    </a:p>
                  </a:txBody>
                  <a:tcPr>
                    <a:solidFill>
                      <a:srgbClr val="92D050"/>
                    </a:solidFill>
                  </a:tcPr>
                </a:tc>
                <a:extLst>
                  <a:ext uri="{0D108BD9-81ED-4DB2-BD59-A6C34878D82A}">
                    <a16:rowId xmlns:a16="http://schemas.microsoft.com/office/drawing/2014/main" val="2024827462"/>
                  </a:ext>
                </a:extLst>
              </a:tr>
              <a:tr h="370840">
                <a:tc>
                  <a:txBody>
                    <a:bodyPr/>
                    <a:lstStyle/>
                    <a:p>
                      <a:r>
                        <a:rPr lang="it-IT" sz="1400" kern="1200" dirty="0">
                          <a:solidFill>
                            <a:schemeClr val="dk1"/>
                          </a:solidFill>
                          <a:latin typeface="+mn-lt"/>
                          <a:ea typeface="+mn-ea"/>
                          <a:cs typeface="+mn-cs"/>
                        </a:rPr>
                        <a:t>VE6 – Sile/Lido</a:t>
                      </a:r>
                    </a:p>
                  </a:txBody>
                  <a:tcPr>
                    <a:solidFill>
                      <a:srgbClr val="92D050"/>
                    </a:solidFill>
                  </a:tcPr>
                </a:tc>
                <a:tc>
                  <a:txBody>
                    <a:bodyPr/>
                    <a:lstStyle/>
                    <a:p>
                      <a:pPr algn="ctr"/>
                      <a:endParaRPr lang="it-IT" sz="1200" dirty="0"/>
                    </a:p>
                  </a:txBody>
                  <a:tcPr>
                    <a:solidFill>
                      <a:srgbClr val="92D050"/>
                    </a:solidFill>
                  </a:tcPr>
                </a:tc>
                <a:tc>
                  <a:txBody>
                    <a:bodyPr/>
                    <a:lstStyle/>
                    <a:p>
                      <a:pPr algn="ctr"/>
                      <a:r>
                        <a:rPr lang="it-IT" sz="1200" kern="1200" dirty="0">
                          <a:solidFill>
                            <a:schemeClr val="dk1"/>
                          </a:solidFill>
                          <a:latin typeface="+mn-lt"/>
                          <a:ea typeface="+mn-ea"/>
                          <a:cs typeface="+mn-cs"/>
                        </a:rPr>
                        <a:t>Cavallino</a:t>
                      </a:r>
                    </a:p>
                  </a:txBody>
                  <a:tcPr>
                    <a:solidFill>
                      <a:srgbClr val="92D050"/>
                    </a:solidFill>
                  </a:tcPr>
                </a:tc>
                <a:tc>
                  <a:txBody>
                    <a:bodyPr/>
                    <a:lstStyle/>
                    <a:p>
                      <a:r>
                        <a:rPr lang="it-IT" sz="1400" kern="1200" dirty="0">
                          <a:solidFill>
                            <a:schemeClr val="dk1"/>
                          </a:solidFill>
                          <a:latin typeface="+mn-lt"/>
                          <a:ea typeface="+mn-ea"/>
                          <a:cs typeface="+mn-cs"/>
                        </a:rPr>
                        <a:t>RO6 – Busa Dritta/busa di scirocco</a:t>
                      </a:r>
                    </a:p>
                  </a:txBody>
                  <a:tcPr>
                    <a:solidFill>
                      <a:srgbClr val="92D050"/>
                    </a:solidFill>
                  </a:tcPr>
                </a:tc>
                <a:tc>
                  <a:txBody>
                    <a:bodyPr/>
                    <a:lstStyle/>
                    <a:p>
                      <a:pPr marL="0" algn="ctr" defTabSz="914400" rtl="0" eaLnBrk="1" latinLnBrk="0" hangingPunct="1"/>
                      <a:endParaRPr lang="it-IT" sz="1200" kern="1200" dirty="0">
                        <a:solidFill>
                          <a:schemeClr val="dk1"/>
                        </a:solidFill>
                        <a:latin typeface="+mn-lt"/>
                        <a:ea typeface="+mn-ea"/>
                        <a:cs typeface="+mn-cs"/>
                      </a:endParaRPr>
                    </a:p>
                  </a:txBody>
                  <a:tcPr>
                    <a:solidFill>
                      <a:srgbClr val="92D050"/>
                    </a:solidFill>
                  </a:tcPr>
                </a:tc>
                <a:tc>
                  <a:txBody>
                    <a:bodyPr/>
                    <a:lstStyle/>
                    <a:p>
                      <a:pPr marL="0" algn="ctr" defTabSz="914400" rtl="0" eaLnBrk="1" latinLnBrk="0" hangingPunct="1"/>
                      <a:r>
                        <a:rPr lang="it-IT" sz="1200" kern="1200" dirty="0">
                          <a:solidFill>
                            <a:schemeClr val="dk1"/>
                          </a:solidFill>
                          <a:latin typeface="+mn-lt"/>
                          <a:ea typeface="+mn-ea"/>
                          <a:cs typeface="+mn-cs"/>
                        </a:rPr>
                        <a:t>Scanno Boa</a:t>
                      </a:r>
                    </a:p>
                  </a:txBody>
                  <a:tcPr>
                    <a:solidFill>
                      <a:srgbClr val="92D050"/>
                    </a:solidFill>
                  </a:tcPr>
                </a:tc>
                <a:extLst>
                  <a:ext uri="{0D108BD9-81ED-4DB2-BD59-A6C34878D82A}">
                    <a16:rowId xmlns:a16="http://schemas.microsoft.com/office/drawing/2014/main" val="1875546672"/>
                  </a:ext>
                </a:extLst>
              </a:tr>
              <a:tr h="370840">
                <a:tc>
                  <a:txBody>
                    <a:bodyPr/>
                    <a:lstStyle/>
                    <a:p>
                      <a:r>
                        <a:rPr lang="it-IT" sz="1400" kern="1200" dirty="0">
                          <a:solidFill>
                            <a:schemeClr val="dk1"/>
                          </a:solidFill>
                          <a:latin typeface="+mn-lt"/>
                          <a:ea typeface="+mn-ea"/>
                          <a:cs typeface="+mn-cs"/>
                        </a:rPr>
                        <a:t>VE7 – Lido/Malamocco</a:t>
                      </a:r>
                    </a:p>
                  </a:txBody>
                  <a:tcPr>
                    <a:solidFill>
                      <a:srgbClr val="92D050"/>
                    </a:solidFill>
                  </a:tcPr>
                </a:tc>
                <a:tc>
                  <a:txBody>
                    <a:bodyPr/>
                    <a:lstStyle/>
                    <a:p>
                      <a:pPr algn="ctr"/>
                      <a:r>
                        <a:rPr lang="it-IT" sz="1200" dirty="0"/>
                        <a:t>*</a:t>
                      </a:r>
                    </a:p>
                  </a:txBody>
                  <a:tcPr>
                    <a:solidFill>
                      <a:srgbClr val="92D050"/>
                    </a:solidFill>
                  </a:tcPr>
                </a:tc>
                <a:tc>
                  <a:txBody>
                    <a:bodyPr/>
                    <a:lstStyle/>
                    <a:p>
                      <a:pPr algn="ctr"/>
                      <a:r>
                        <a:rPr lang="it-IT" sz="1200" kern="1200" dirty="0">
                          <a:solidFill>
                            <a:schemeClr val="dk1"/>
                          </a:solidFill>
                          <a:latin typeface="+mn-lt"/>
                          <a:ea typeface="+mn-ea"/>
                          <a:cs typeface="+mn-cs"/>
                        </a:rPr>
                        <a:t>Lido di Venezia</a:t>
                      </a:r>
                    </a:p>
                  </a:txBody>
                  <a:tcPr>
                    <a:solidFill>
                      <a:srgbClr val="92D050"/>
                    </a:solidFill>
                  </a:tcPr>
                </a:tc>
                <a:tc>
                  <a:txBody>
                    <a:bodyPr/>
                    <a:lstStyle/>
                    <a:p>
                      <a:r>
                        <a:rPr lang="it-IT" sz="1400" kern="1200" dirty="0">
                          <a:solidFill>
                            <a:schemeClr val="dk1"/>
                          </a:solidFill>
                          <a:latin typeface="+mn-lt"/>
                          <a:ea typeface="+mn-ea"/>
                          <a:cs typeface="+mn-cs"/>
                        </a:rPr>
                        <a:t>RO7 – Busa di scirocco/Busa Storiona</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288 888</a:t>
                      </a:r>
                    </a:p>
                  </a:txBody>
                  <a:tcPr>
                    <a:solidFill>
                      <a:srgbClr val="FFC000"/>
                    </a:solidFill>
                  </a:tcPr>
                </a:tc>
                <a:tc>
                  <a:txBody>
                    <a:bodyPr/>
                    <a:lstStyle/>
                    <a:p>
                      <a:pPr marL="0" algn="ctr" defTabSz="914400" rtl="0" eaLnBrk="1" latinLnBrk="0" hangingPunct="1"/>
                      <a:r>
                        <a:rPr lang="it-IT" sz="1200" kern="1200" dirty="0">
                          <a:solidFill>
                            <a:schemeClr val="dk1"/>
                          </a:solidFill>
                          <a:latin typeface="+mn-lt"/>
                          <a:ea typeface="+mn-ea"/>
                          <a:cs typeface="+mn-cs"/>
                        </a:rPr>
                        <a:t>Scanno </a:t>
                      </a:r>
                      <a:r>
                        <a:rPr lang="it-IT" sz="1200" kern="1200" dirty="0" err="1">
                          <a:solidFill>
                            <a:schemeClr val="dk1"/>
                          </a:solidFill>
                          <a:latin typeface="+mn-lt"/>
                          <a:ea typeface="+mn-ea"/>
                          <a:cs typeface="+mn-cs"/>
                        </a:rPr>
                        <a:t>Canarin</a:t>
                      </a:r>
                      <a:r>
                        <a:rPr lang="it-IT" sz="1200" kern="1200" dirty="0">
                          <a:solidFill>
                            <a:schemeClr val="dk1"/>
                          </a:solidFill>
                          <a:latin typeface="+mn-lt"/>
                          <a:ea typeface="+mn-ea"/>
                          <a:cs typeface="+mn-cs"/>
                        </a:rPr>
                        <a:t> e Scanno Bastimento</a:t>
                      </a:r>
                    </a:p>
                  </a:txBody>
                  <a:tcPr>
                    <a:solidFill>
                      <a:srgbClr val="FFC000"/>
                    </a:solidFill>
                  </a:tcPr>
                </a:tc>
                <a:extLst>
                  <a:ext uri="{0D108BD9-81ED-4DB2-BD59-A6C34878D82A}">
                    <a16:rowId xmlns:a16="http://schemas.microsoft.com/office/drawing/2014/main" val="581940414"/>
                  </a:ext>
                </a:extLst>
              </a:tr>
              <a:tr h="370840">
                <a:tc>
                  <a:txBody>
                    <a:bodyPr/>
                    <a:lstStyle/>
                    <a:p>
                      <a:r>
                        <a:rPr lang="it-IT" sz="1400" kern="1200" dirty="0">
                          <a:solidFill>
                            <a:schemeClr val="dk1"/>
                          </a:solidFill>
                          <a:latin typeface="+mn-lt"/>
                          <a:ea typeface="+mn-ea"/>
                          <a:cs typeface="+mn-cs"/>
                        </a:rPr>
                        <a:t>VE8 – Malamocco/Chioggia</a:t>
                      </a:r>
                    </a:p>
                  </a:txBody>
                  <a:tcPr>
                    <a:solidFill>
                      <a:srgbClr val="FF0000"/>
                    </a:solidFill>
                  </a:tcPr>
                </a:tc>
                <a:tc>
                  <a:txBody>
                    <a:bodyPr/>
                    <a:lstStyle/>
                    <a:p>
                      <a:pPr algn="ctr"/>
                      <a:r>
                        <a:rPr lang="it-IT" sz="1200" dirty="0"/>
                        <a:t>67 000</a:t>
                      </a:r>
                    </a:p>
                  </a:txBody>
                  <a:tcPr>
                    <a:solidFill>
                      <a:srgbClr val="FF0000"/>
                    </a:solidFill>
                  </a:tcPr>
                </a:tc>
                <a:tc>
                  <a:txBody>
                    <a:bodyPr/>
                    <a:lstStyle/>
                    <a:p>
                      <a:pPr algn="ctr"/>
                      <a:r>
                        <a:rPr lang="it-IT" sz="1200" kern="1200" dirty="0">
                          <a:solidFill>
                            <a:schemeClr val="dk1"/>
                          </a:solidFill>
                          <a:latin typeface="+mn-lt"/>
                          <a:ea typeface="+mn-ea"/>
                          <a:cs typeface="+mn-cs"/>
                        </a:rPr>
                        <a:t>Pellestrina</a:t>
                      </a:r>
                    </a:p>
                  </a:txBody>
                  <a:tcPr>
                    <a:solidFill>
                      <a:srgbClr val="FF0000"/>
                    </a:solidFill>
                  </a:tcPr>
                </a:tc>
                <a:tc>
                  <a:txBody>
                    <a:bodyPr/>
                    <a:lstStyle/>
                    <a:p>
                      <a:r>
                        <a:rPr lang="it-IT" sz="1400" kern="1200" dirty="0">
                          <a:solidFill>
                            <a:schemeClr val="dk1"/>
                          </a:solidFill>
                          <a:latin typeface="+mn-lt"/>
                          <a:ea typeface="+mn-ea"/>
                          <a:cs typeface="+mn-cs"/>
                        </a:rPr>
                        <a:t>RO8 – Busa Storiona/Foce Po di Tolle</a:t>
                      </a:r>
                    </a:p>
                  </a:txBody>
                  <a:tcPr>
                    <a:solidFill>
                      <a:srgbClr val="92D050"/>
                    </a:solidFill>
                  </a:tcPr>
                </a:tc>
                <a:tc>
                  <a:txBody>
                    <a:bodyPr/>
                    <a:lstStyle/>
                    <a:p>
                      <a:pPr marL="0" algn="ctr" defTabSz="914400" rtl="0" eaLnBrk="1" latinLnBrk="0" hangingPunct="1"/>
                      <a:endParaRPr lang="it-IT" sz="1200" kern="1200" dirty="0">
                        <a:solidFill>
                          <a:schemeClr val="dk1"/>
                        </a:solidFill>
                        <a:latin typeface="+mn-lt"/>
                        <a:ea typeface="+mn-ea"/>
                        <a:cs typeface="+mn-cs"/>
                      </a:endParaRPr>
                    </a:p>
                  </a:txBody>
                  <a:tcPr>
                    <a:solidFill>
                      <a:srgbClr val="92D050"/>
                    </a:solidFill>
                  </a:tcPr>
                </a:tc>
                <a:tc>
                  <a:txBody>
                    <a:bodyPr/>
                    <a:lstStyle/>
                    <a:p>
                      <a:pPr marL="0" algn="ctr" defTabSz="914400" rtl="0" eaLnBrk="1" latinLnBrk="0" hangingPunct="1"/>
                      <a:r>
                        <a:rPr lang="it-IT" sz="1200" kern="1200" dirty="0">
                          <a:solidFill>
                            <a:schemeClr val="dk1"/>
                          </a:solidFill>
                          <a:latin typeface="+mn-lt"/>
                          <a:ea typeface="+mn-ea"/>
                          <a:cs typeface="+mn-cs"/>
                        </a:rPr>
                        <a:t>Scanno Barricata</a:t>
                      </a:r>
                    </a:p>
                  </a:txBody>
                  <a:tcPr>
                    <a:solidFill>
                      <a:srgbClr val="92D050"/>
                    </a:solidFill>
                  </a:tcPr>
                </a:tc>
                <a:extLst>
                  <a:ext uri="{0D108BD9-81ED-4DB2-BD59-A6C34878D82A}">
                    <a16:rowId xmlns:a16="http://schemas.microsoft.com/office/drawing/2014/main" val="1995517542"/>
                  </a:ext>
                </a:extLst>
              </a:tr>
              <a:tr h="370840">
                <a:tc>
                  <a:txBody>
                    <a:bodyPr/>
                    <a:lstStyle/>
                    <a:p>
                      <a:r>
                        <a:rPr lang="it-IT" sz="1400" kern="1200" dirty="0">
                          <a:solidFill>
                            <a:schemeClr val="dk1"/>
                          </a:solidFill>
                          <a:latin typeface="+mn-lt"/>
                          <a:ea typeface="+mn-ea"/>
                          <a:cs typeface="+mn-cs"/>
                        </a:rPr>
                        <a:t>VE9 – Chioggia/Brenta</a:t>
                      </a:r>
                    </a:p>
                  </a:txBody>
                  <a:tcPr>
                    <a:solidFill>
                      <a:srgbClr val="FFC000"/>
                    </a:solidFill>
                  </a:tcPr>
                </a:tc>
                <a:tc>
                  <a:txBody>
                    <a:bodyPr/>
                    <a:lstStyle/>
                    <a:p>
                      <a:pPr algn="ctr"/>
                      <a:r>
                        <a:rPr lang="it-IT" sz="1200" dirty="0"/>
                        <a:t>200 000</a:t>
                      </a:r>
                    </a:p>
                  </a:txBody>
                  <a:tcPr>
                    <a:solidFill>
                      <a:srgbClr val="FFC000"/>
                    </a:solidFill>
                  </a:tcPr>
                </a:tc>
                <a:tc>
                  <a:txBody>
                    <a:bodyPr/>
                    <a:lstStyle/>
                    <a:p>
                      <a:pPr algn="ctr"/>
                      <a:r>
                        <a:rPr lang="it-IT" sz="1200" kern="1200" dirty="0">
                          <a:solidFill>
                            <a:schemeClr val="dk1"/>
                          </a:solidFill>
                          <a:latin typeface="+mn-lt"/>
                          <a:ea typeface="+mn-ea"/>
                          <a:cs typeface="+mn-cs"/>
                        </a:rPr>
                        <a:t>Sottomarina</a:t>
                      </a:r>
                    </a:p>
                  </a:txBody>
                  <a:tcPr>
                    <a:solidFill>
                      <a:srgbClr val="FFC000"/>
                    </a:solidFill>
                  </a:tcPr>
                </a:tc>
                <a:tc>
                  <a:txBody>
                    <a:bodyPr/>
                    <a:lstStyle/>
                    <a:p>
                      <a:r>
                        <a:rPr lang="it-IT" sz="1400" kern="1200" dirty="0">
                          <a:solidFill>
                            <a:schemeClr val="dk1"/>
                          </a:solidFill>
                          <a:latin typeface="+mn-lt"/>
                          <a:ea typeface="+mn-ea"/>
                          <a:cs typeface="+mn-cs"/>
                        </a:rPr>
                        <a:t>RO9 – Po di Tolle/Po di Gnocca</a:t>
                      </a:r>
                    </a:p>
                  </a:txBody>
                  <a:tcPr>
                    <a:solidFill>
                      <a:srgbClr val="FF0000"/>
                    </a:solidFill>
                  </a:tcPr>
                </a:tc>
                <a:tc>
                  <a:txBody>
                    <a:bodyPr/>
                    <a:lstStyle/>
                    <a:p>
                      <a:pPr marL="0" algn="ctr" defTabSz="914400" rtl="0" eaLnBrk="1" latinLnBrk="0" hangingPunct="1"/>
                      <a:r>
                        <a:rPr lang="it-IT" sz="1200" kern="1200" dirty="0">
                          <a:solidFill>
                            <a:schemeClr val="dk1"/>
                          </a:solidFill>
                          <a:latin typeface="+mn-lt"/>
                          <a:ea typeface="+mn-ea"/>
                          <a:cs typeface="+mn-cs"/>
                        </a:rPr>
                        <a:t>*</a:t>
                      </a:r>
                    </a:p>
                  </a:txBody>
                  <a:tcPr>
                    <a:solidFill>
                      <a:srgbClr val="FF0000"/>
                    </a:solidFill>
                  </a:tcPr>
                </a:tc>
                <a:tc>
                  <a:txBody>
                    <a:bodyPr/>
                    <a:lstStyle/>
                    <a:p>
                      <a:pPr marL="0" algn="ctr" defTabSz="914400" rtl="0" eaLnBrk="1" latinLnBrk="0" hangingPunct="1"/>
                      <a:r>
                        <a:rPr lang="it-IT" sz="1200" kern="1200" dirty="0">
                          <a:solidFill>
                            <a:schemeClr val="dk1"/>
                          </a:solidFill>
                          <a:latin typeface="+mn-lt"/>
                          <a:ea typeface="+mn-ea"/>
                          <a:cs typeface="+mn-cs"/>
                        </a:rPr>
                        <a:t>Scanno Conchiglie – Scanno Scardovari</a:t>
                      </a:r>
                    </a:p>
                  </a:txBody>
                  <a:tcPr>
                    <a:solidFill>
                      <a:srgbClr val="FF0000"/>
                    </a:solidFill>
                  </a:tcPr>
                </a:tc>
                <a:extLst>
                  <a:ext uri="{0D108BD9-81ED-4DB2-BD59-A6C34878D82A}">
                    <a16:rowId xmlns:a16="http://schemas.microsoft.com/office/drawing/2014/main" val="1671106602"/>
                  </a:ext>
                </a:extLst>
              </a:tr>
              <a:tr h="370840">
                <a:tc>
                  <a:txBody>
                    <a:bodyPr/>
                    <a:lstStyle/>
                    <a:p>
                      <a:r>
                        <a:rPr lang="it-IT" sz="1400" kern="1200" dirty="0">
                          <a:solidFill>
                            <a:schemeClr val="dk1"/>
                          </a:solidFill>
                          <a:latin typeface="+mn-lt"/>
                          <a:ea typeface="+mn-ea"/>
                          <a:cs typeface="+mn-cs"/>
                        </a:rPr>
                        <a:t>VE10 - Brenta /Adige</a:t>
                      </a:r>
                    </a:p>
                  </a:txBody>
                  <a:tcPr>
                    <a:solidFill>
                      <a:srgbClr val="FFC000"/>
                    </a:solidFill>
                  </a:tcPr>
                </a:tc>
                <a:tc>
                  <a:txBody>
                    <a:bodyPr/>
                    <a:lstStyle/>
                    <a:p>
                      <a:pPr algn="ctr"/>
                      <a:r>
                        <a:rPr lang="it-IT" sz="1200" dirty="0"/>
                        <a:t>158 000</a:t>
                      </a:r>
                    </a:p>
                  </a:txBody>
                  <a:tcPr>
                    <a:solidFill>
                      <a:srgbClr val="FFC000"/>
                    </a:solidFill>
                  </a:tcPr>
                </a:tc>
                <a:tc>
                  <a:txBody>
                    <a:bodyPr/>
                    <a:lstStyle/>
                    <a:p>
                      <a:pPr algn="ctr"/>
                      <a:r>
                        <a:rPr lang="it-IT" sz="1200" kern="1200" dirty="0">
                          <a:solidFill>
                            <a:schemeClr val="dk1"/>
                          </a:solidFill>
                          <a:latin typeface="+mn-lt"/>
                          <a:ea typeface="+mn-ea"/>
                          <a:cs typeface="+mn-cs"/>
                        </a:rPr>
                        <a:t>Isola Verde</a:t>
                      </a:r>
                    </a:p>
                  </a:txBody>
                  <a:tcPr>
                    <a:solidFill>
                      <a:srgbClr val="FFC000"/>
                    </a:solidFill>
                  </a:tcPr>
                </a:tc>
                <a:tc>
                  <a:txBody>
                    <a:bodyPr/>
                    <a:lstStyle/>
                    <a:p>
                      <a:r>
                        <a:rPr lang="it-IT" sz="1400" kern="1200" dirty="0">
                          <a:solidFill>
                            <a:schemeClr val="dk1"/>
                          </a:solidFill>
                          <a:latin typeface="+mn-lt"/>
                          <a:ea typeface="+mn-ea"/>
                          <a:cs typeface="+mn-cs"/>
                        </a:rPr>
                        <a:t>RO10 – Po di Gnocca/Po di Goro</a:t>
                      </a:r>
                    </a:p>
                  </a:txBody>
                  <a:tcPr>
                    <a:solidFill>
                      <a:srgbClr val="FFFF00"/>
                    </a:solidFill>
                  </a:tcPr>
                </a:tc>
                <a:tc>
                  <a:txBody>
                    <a:bodyPr/>
                    <a:lstStyle/>
                    <a:p>
                      <a:pPr marL="0" algn="ctr" defTabSz="914400" rtl="0" eaLnBrk="1" latinLnBrk="0" hangingPunct="1"/>
                      <a:endParaRPr lang="it-IT" sz="1200" kern="1200" dirty="0">
                        <a:solidFill>
                          <a:schemeClr val="dk1"/>
                        </a:solidFill>
                        <a:latin typeface="+mn-lt"/>
                        <a:ea typeface="+mn-ea"/>
                        <a:cs typeface="+mn-cs"/>
                      </a:endParaRPr>
                    </a:p>
                  </a:txBody>
                  <a:tcPr>
                    <a:solidFill>
                      <a:srgbClr val="FFFF00"/>
                    </a:solidFill>
                  </a:tcPr>
                </a:tc>
                <a:tc>
                  <a:txBody>
                    <a:bodyPr/>
                    <a:lstStyle/>
                    <a:p>
                      <a:pPr marL="0" algn="ctr" defTabSz="914400" rtl="0" eaLnBrk="1" latinLnBrk="0" hangingPunct="1"/>
                      <a:r>
                        <a:rPr lang="it-IT" sz="1200" kern="1200" dirty="0">
                          <a:solidFill>
                            <a:schemeClr val="dk1"/>
                          </a:solidFill>
                          <a:latin typeface="+mn-lt"/>
                          <a:ea typeface="+mn-ea"/>
                          <a:cs typeface="+mn-cs"/>
                        </a:rPr>
                        <a:t>Bonello - Bacucco</a:t>
                      </a:r>
                    </a:p>
                  </a:txBody>
                  <a:tcPr>
                    <a:solidFill>
                      <a:srgbClr val="FFFF00"/>
                    </a:solidFill>
                  </a:tcPr>
                </a:tc>
                <a:extLst>
                  <a:ext uri="{0D108BD9-81ED-4DB2-BD59-A6C34878D82A}">
                    <a16:rowId xmlns:a16="http://schemas.microsoft.com/office/drawing/2014/main" val="2378545873"/>
                  </a:ext>
                </a:extLst>
              </a:tr>
              <a:tr h="370840">
                <a:tc>
                  <a:txBody>
                    <a:bodyPr/>
                    <a:lstStyle/>
                    <a:p>
                      <a:r>
                        <a:rPr lang="it-IT" sz="2000" b="1" dirty="0"/>
                        <a:t>TOTAL</a:t>
                      </a:r>
                    </a:p>
                  </a:txBody>
                  <a:tcPr>
                    <a:solidFill>
                      <a:schemeClr val="bg1">
                        <a:lumMod val="85000"/>
                      </a:schemeClr>
                    </a:solidFill>
                  </a:tcPr>
                </a:tc>
                <a:tc>
                  <a:txBody>
                    <a:bodyPr/>
                    <a:lstStyle/>
                    <a:p>
                      <a:endParaRPr lang="it-IT" sz="2000" dirty="0"/>
                    </a:p>
                  </a:txBody>
                  <a:tcPr>
                    <a:solidFill>
                      <a:schemeClr val="bg1">
                        <a:lumMod val="85000"/>
                      </a:schemeClr>
                    </a:solidFill>
                  </a:tcPr>
                </a:tc>
                <a:tc>
                  <a:txBody>
                    <a:bodyPr/>
                    <a:lstStyle/>
                    <a:p>
                      <a:pPr algn="ctr"/>
                      <a:endParaRPr lang="it-IT" sz="2000" b="1" dirty="0"/>
                    </a:p>
                  </a:txBody>
                  <a:tcPr>
                    <a:solidFill>
                      <a:schemeClr val="bg1">
                        <a:lumMod val="85000"/>
                      </a:schemeClr>
                    </a:solidFill>
                  </a:tcPr>
                </a:tc>
                <a:tc>
                  <a:txBody>
                    <a:bodyPr/>
                    <a:lstStyle/>
                    <a:p>
                      <a:pPr algn="ctr"/>
                      <a:endParaRPr lang="it-IT" sz="2000" b="1" dirty="0"/>
                    </a:p>
                  </a:txBody>
                  <a:tcPr>
                    <a:solidFill>
                      <a:schemeClr val="bg1">
                        <a:lumMod val="85000"/>
                      </a:schemeClr>
                    </a:solidFill>
                  </a:tcPr>
                </a:tc>
                <a:tc>
                  <a:txBody>
                    <a:bodyPr/>
                    <a:lstStyle/>
                    <a:p>
                      <a:pPr algn="ctr" fontAlgn="b"/>
                      <a:r>
                        <a:rPr lang="it-IT" sz="1600" b="1" i="0" u="none" strike="noStrike" dirty="0">
                          <a:solidFill>
                            <a:srgbClr val="000000"/>
                          </a:solidFill>
                          <a:effectLst/>
                          <a:latin typeface="Calibri" panose="020F0502020204030204" pitchFamily="34" charset="0"/>
                        </a:rPr>
                        <a:t>1 722 781</a:t>
                      </a:r>
                    </a:p>
                  </a:txBody>
                  <a:tcPr marL="9525" marR="9525" marT="9525" marB="0" anchor="b">
                    <a:solidFill>
                      <a:schemeClr val="bg1">
                        <a:lumMod val="85000"/>
                      </a:schemeClr>
                    </a:solidFill>
                  </a:tcPr>
                </a:tc>
                <a:tc>
                  <a:txBody>
                    <a:bodyPr/>
                    <a:lstStyle/>
                    <a:p>
                      <a:pPr algn="ctr"/>
                      <a:endParaRPr lang="it-IT" sz="2000" b="1" dirty="0"/>
                    </a:p>
                  </a:txBody>
                  <a:tcPr>
                    <a:solidFill>
                      <a:schemeClr val="bg1">
                        <a:lumMod val="85000"/>
                      </a:schemeClr>
                    </a:solidFill>
                  </a:tcPr>
                </a:tc>
                <a:extLst>
                  <a:ext uri="{0D108BD9-81ED-4DB2-BD59-A6C34878D82A}">
                    <a16:rowId xmlns:a16="http://schemas.microsoft.com/office/drawing/2014/main" val="3506569097"/>
                  </a:ext>
                </a:extLst>
              </a:tr>
            </a:tbl>
          </a:graphicData>
        </a:graphic>
      </p:graphicFrame>
      <p:sp>
        <p:nvSpPr>
          <p:cNvPr id="8" name="CasellaDiTesto 7">
            <a:extLst>
              <a:ext uri="{FF2B5EF4-FFF2-40B4-BE49-F238E27FC236}">
                <a16:creationId xmlns:a16="http://schemas.microsoft.com/office/drawing/2014/main" id="{79513141-5025-4314-9A8A-E940C2386384}"/>
              </a:ext>
            </a:extLst>
          </p:cNvPr>
          <p:cNvSpPr txBox="1"/>
          <p:nvPr/>
        </p:nvSpPr>
        <p:spPr>
          <a:xfrm>
            <a:off x="4052455" y="6510440"/>
            <a:ext cx="2483427" cy="307777"/>
          </a:xfrm>
          <a:prstGeom prst="rect">
            <a:avLst/>
          </a:prstGeom>
          <a:noFill/>
        </p:spPr>
        <p:txBody>
          <a:bodyPr wrap="square" rtlCol="0">
            <a:spAutoFit/>
          </a:bodyPr>
          <a:lstStyle/>
          <a:p>
            <a:r>
              <a:rPr lang="it-IT" sz="1400" i="1" dirty="0"/>
              <a:t>* = other </a:t>
            </a:r>
            <a:r>
              <a:rPr lang="it-IT" sz="1400" i="1" dirty="0" err="1"/>
              <a:t>types</a:t>
            </a:r>
            <a:r>
              <a:rPr lang="it-IT" sz="1400" i="1" dirty="0"/>
              <a:t> of </a:t>
            </a:r>
            <a:r>
              <a:rPr lang="it-IT" sz="1400" i="1" dirty="0" err="1"/>
              <a:t>intervention</a:t>
            </a:r>
            <a:endParaRPr lang="it-IT" sz="1400" i="1" dirty="0"/>
          </a:p>
        </p:txBody>
      </p:sp>
      <p:pic>
        <p:nvPicPr>
          <p:cNvPr id="15" name="Immagine 14">
            <a:extLst>
              <a:ext uri="{FF2B5EF4-FFF2-40B4-BE49-F238E27FC236}">
                <a16:creationId xmlns:a16="http://schemas.microsoft.com/office/drawing/2014/main" id="{818EF841-139E-D856-9D34-B6A559D12D0C}"/>
              </a:ext>
            </a:extLst>
          </p:cNvPr>
          <p:cNvPicPr>
            <a:picLocks noChangeAspect="1"/>
          </p:cNvPicPr>
          <p:nvPr/>
        </p:nvPicPr>
        <p:blipFill>
          <a:blip r:embed="rId6"/>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23576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467276" y="310800"/>
            <a:ext cx="8984581" cy="1077218"/>
          </a:xfrm>
          <a:prstGeom prst="rect">
            <a:avLst/>
          </a:prstGeom>
          <a:noFill/>
        </p:spPr>
        <p:txBody>
          <a:bodyPr wrap="square" lIns="91440" tIns="45720" rIns="91440" bIns="45720" rtlCol="0" anchor="t">
            <a:spAutoFit/>
          </a:bodyPr>
          <a:lstStyle/>
          <a:p>
            <a:pPr algn="ctr">
              <a:spcAft>
                <a:spcPts val="1200"/>
              </a:spcAft>
            </a:pPr>
            <a:r>
              <a:rPr lang="de-DE" sz="3200" dirty="0">
                <a:solidFill>
                  <a:srgbClr val="002060"/>
                </a:solidFill>
                <a:latin typeface="Aptos"/>
              </a:rPr>
              <a:t>The </a:t>
            </a:r>
            <a:r>
              <a:rPr lang="de-DE" sz="3200" dirty="0" err="1">
                <a:solidFill>
                  <a:srgbClr val="002060"/>
                </a:solidFill>
                <a:latin typeface="Aptos"/>
              </a:rPr>
              <a:t>role</a:t>
            </a:r>
            <a:r>
              <a:rPr lang="de-DE" sz="3200" dirty="0">
                <a:solidFill>
                  <a:srgbClr val="002060"/>
                </a:solidFill>
                <a:latin typeface="Aptos"/>
              </a:rPr>
              <a:t> </a:t>
            </a:r>
            <a:r>
              <a:rPr lang="de-DE" sz="3200" dirty="0" err="1">
                <a:solidFill>
                  <a:srgbClr val="002060"/>
                </a:solidFill>
                <a:latin typeface="Aptos"/>
              </a:rPr>
              <a:t>of</a:t>
            </a:r>
            <a:r>
              <a:rPr lang="de-DE" sz="3200" dirty="0">
                <a:solidFill>
                  <a:srgbClr val="002060"/>
                </a:solidFill>
                <a:latin typeface="Aptos"/>
              </a:rPr>
              <a:t> </a:t>
            </a:r>
            <a:r>
              <a:rPr lang="de-DE" sz="3200" dirty="0" err="1">
                <a:solidFill>
                  <a:srgbClr val="002060"/>
                </a:solidFill>
                <a:latin typeface="Aptos"/>
              </a:rPr>
              <a:t>the</a:t>
            </a:r>
            <a:r>
              <a:rPr lang="de-DE" sz="3200" dirty="0">
                <a:solidFill>
                  <a:srgbClr val="002060"/>
                </a:solidFill>
                <a:latin typeface="Aptos"/>
              </a:rPr>
              <a:t> remote </a:t>
            </a:r>
            <a:r>
              <a:rPr lang="de-DE" sz="3200" dirty="0" err="1">
                <a:solidFill>
                  <a:srgbClr val="002060"/>
                </a:solidFill>
                <a:latin typeface="Aptos"/>
              </a:rPr>
              <a:t>sensing</a:t>
            </a:r>
            <a:r>
              <a:rPr lang="de-DE" sz="3200" dirty="0">
                <a:solidFill>
                  <a:srgbClr val="002060"/>
                </a:solidFill>
                <a:latin typeface="Aptos"/>
              </a:rPr>
              <a:t> </a:t>
            </a:r>
            <a:r>
              <a:rPr lang="de-DE" sz="3200" dirty="0" err="1">
                <a:solidFill>
                  <a:srgbClr val="002060"/>
                </a:solidFill>
                <a:latin typeface="Aptos"/>
              </a:rPr>
              <a:t>for</a:t>
            </a:r>
            <a:r>
              <a:rPr lang="de-DE" sz="3200" dirty="0">
                <a:solidFill>
                  <a:srgbClr val="002060"/>
                </a:solidFill>
                <a:latin typeface="Aptos"/>
              </a:rPr>
              <a:t> </a:t>
            </a:r>
            <a:r>
              <a:rPr lang="de-DE" sz="3200" dirty="0" err="1">
                <a:solidFill>
                  <a:srgbClr val="002060"/>
                </a:solidFill>
                <a:latin typeface="Aptos"/>
              </a:rPr>
              <a:t>coastal</a:t>
            </a:r>
            <a:r>
              <a:rPr lang="de-DE" sz="3200" dirty="0">
                <a:solidFill>
                  <a:srgbClr val="002060"/>
                </a:solidFill>
                <a:latin typeface="Aptos"/>
              </a:rPr>
              <a:t> </a:t>
            </a:r>
            <a:r>
              <a:rPr lang="de-DE" sz="3200" dirty="0" err="1">
                <a:solidFill>
                  <a:srgbClr val="002060"/>
                </a:solidFill>
                <a:latin typeface="Aptos"/>
              </a:rPr>
              <a:t>erosion</a:t>
            </a:r>
            <a:r>
              <a:rPr lang="de-DE" sz="3200" dirty="0">
                <a:solidFill>
                  <a:srgbClr val="002060"/>
                </a:solidFill>
                <a:latin typeface="Aptos"/>
              </a:rPr>
              <a:t> </a:t>
            </a:r>
            <a:r>
              <a:rPr lang="de-DE" sz="3200" dirty="0" err="1">
                <a:solidFill>
                  <a:srgbClr val="002060"/>
                </a:solidFill>
                <a:latin typeface="Aptos"/>
              </a:rPr>
              <a:t>monitoring</a:t>
            </a:r>
            <a:endParaRPr lang="de-DE" sz="3200" dirty="0">
              <a:solidFill>
                <a:srgbClr val="002060"/>
              </a:solidFill>
              <a:latin typeface="Aptos"/>
            </a:endParaRPr>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sp>
        <p:nvSpPr>
          <p:cNvPr id="9" name="Segnaposto contenuto 8">
            <a:extLst>
              <a:ext uri="{FF2B5EF4-FFF2-40B4-BE49-F238E27FC236}">
                <a16:creationId xmlns:a16="http://schemas.microsoft.com/office/drawing/2014/main" id="{69F7CB86-23AF-4601-8D7E-6CEAE4BA70F2}"/>
              </a:ext>
            </a:extLst>
          </p:cNvPr>
          <p:cNvSpPr>
            <a:spLocks noGrp="1"/>
          </p:cNvSpPr>
          <p:nvPr>
            <p:ph idx="1"/>
          </p:nvPr>
        </p:nvSpPr>
        <p:spPr>
          <a:xfrm>
            <a:off x="3048090" y="1773560"/>
            <a:ext cx="8544699" cy="4627240"/>
          </a:xfrm>
        </p:spPr>
        <p:txBody>
          <a:bodyPr>
            <a:normAutofit fontScale="85000" lnSpcReduction="20000"/>
          </a:bodyPr>
          <a:lstStyle/>
          <a:p>
            <a:pPr marL="0" indent="0" algn="just">
              <a:buNone/>
            </a:pPr>
            <a:r>
              <a:rPr lang="en-US" sz="2600" dirty="0"/>
              <a:t>Remote sensing and satellite data play a crucial role in monitoring coastal erosion (and subsidence) and supporting the development of sustainable tourism in coastal regions. </a:t>
            </a:r>
          </a:p>
          <a:p>
            <a:pPr marL="0" indent="0" algn="just">
              <a:buNone/>
            </a:pPr>
            <a:r>
              <a:rPr lang="en-US" sz="2600" dirty="0"/>
              <a:t>Main sources of information: </a:t>
            </a:r>
          </a:p>
          <a:p>
            <a:pPr marL="0" indent="0" algn="just">
              <a:buNone/>
            </a:pPr>
            <a:endParaRPr lang="en-US" sz="2600" dirty="0"/>
          </a:p>
          <a:p>
            <a:pPr lvl="1">
              <a:buFont typeface="Wingdings" panose="05000000000000000000" pitchFamily="2" charset="2"/>
              <a:buChar char="Ø"/>
            </a:pPr>
            <a:r>
              <a:rPr lang="it-IT" b="1" dirty="0"/>
              <a:t>Satellite data</a:t>
            </a:r>
            <a:r>
              <a:rPr lang="it-IT" dirty="0"/>
              <a:t>: </a:t>
            </a:r>
          </a:p>
          <a:p>
            <a:pPr lvl="2">
              <a:buFont typeface="Wingdings" panose="05000000000000000000" pitchFamily="2" charset="2"/>
              <a:buChar char="Ø"/>
            </a:pPr>
            <a:r>
              <a:rPr lang="it-IT" sz="2400" dirty="0"/>
              <a:t>High-</a:t>
            </a:r>
            <a:r>
              <a:rPr lang="it-IT" sz="2400" dirty="0" err="1"/>
              <a:t>resolution</a:t>
            </a:r>
            <a:r>
              <a:rPr lang="it-IT" sz="2400" dirty="0"/>
              <a:t> </a:t>
            </a:r>
            <a:r>
              <a:rPr lang="it-IT" sz="2400" dirty="0" err="1"/>
              <a:t>optical</a:t>
            </a:r>
            <a:r>
              <a:rPr lang="it-IT" sz="2400" dirty="0"/>
              <a:t> images </a:t>
            </a:r>
            <a:r>
              <a:rPr lang="it-IT" sz="2400" dirty="0">
                <a:sym typeface="Wingdings" panose="05000000000000000000" pitchFamily="2" charset="2"/>
              </a:rPr>
              <a:t> changes of the </a:t>
            </a:r>
            <a:r>
              <a:rPr lang="it-IT" sz="2400" dirty="0" err="1">
                <a:sym typeface="Wingdings" panose="05000000000000000000" pitchFamily="2" charset="2"/>
              </a:rPr>
              <a:t>shoreline</a:t>
            </a:r>
            <a:r>
              <a:rPr lang="it-IT" sz="2400" dirty="0">
                <a:sym typeface="Wingdings" panose="05000000000000000000" pitchFamily="2" charset="2"/>
              </a:rPr>
              <a:t> </a:t>
            </a:r>
            <a:r>
              <a:rPr lang="it-IT" sz="2400" dirty="0" err="1">
                <a:sym typeface="Wingdings" panose="05000000000000000000" pitchFamily="2" charset="2"/>
              </a:rPr>
              <a:t>through</a:t>
            </a:r>
            <a:r>
              <a:rPr lang="it-IT" sz="2400" dirty="0">
                <a:sym typeface="Wingdings" panose="05000000000000000000" pitchFamily="2" charset="2"/>
              </a:rPr>
              <a:t> time</a:t>
            </a:r>
            <a:endParaRPr lang="it-IT" sz="2400" dirty="0"/>
          </a:p>
          <a:p>
            <a:pPr lvl="2">
              <a:buFont typeface="Wingdings" panose="05000000000000000000" pitchFamily="2" charset="2"/>
              <a:buChar char="Ø"/>
            </a:pPr>
            <a:r>
              <a:rPr lang="it-IT" sz="2400" dirty="0"/>
              <a:t>SAR &amp; </a:t>
            </a:r>
            <a:r>
              <a:rPr lang="it-IT" sz="2400" dirty="0" err="1"/>
              <a:t>interferometry</a:t>
            </a:r>
            <a:r>
              <a:rPr lang="it-IT" sz="2400" dirty="0"/>
              <a:t> data </a:t>
            </a:r>
            <a:r>
              <a:rPr lang="it-IT" sz="2400" dirty="0">
                <a:sym typeface="Wingdings" panose="05000000000000000000" pitchFamily="2" charset="2"/>
              </a:rPr>
              <a:t> </a:t>
            </a:r>
            <a:r>
              <a:rPr lang="it-IT" sz="2400" dirty="0" err="1">
                <a:sym typeface="Wingdings" panose="05000000000000000000" pitchFamily="2" charset="2"/>
              </a:rPr>
              <a:t>subsidence</a:t>
            </a:r>
            <a:r>
              <a:rPr lang="it-IT" sz="2400" dirty="0">
                <a:sym typeface="Wingdings" panose="05000000000000000000" pitchFamily="2" charset="2"/>
              </a:rPr>
              <a:t> monitoring</a:t>
            </a:r>
          </a:p>
          <a:p>
            <a:pPr marL="914400" lvl="2" indent="0">
              <a:buNone/>
            </a:pPr>
            <a:endParaRPr lang="it-IT" dirty="0"/>
          </a:p>
          <a:p>
            <a:pPr lvl="1">
              <a:buFont typeface="Wingdings" panose="05000000000000000000" pitchFamily="2" charset="2"/>
              <a:buChar char="Ø"/>
            </a:pPr>
            <a:r>
              <a:rPr lang="it-IT" b="1" dirty="0"/>
              <a:t>Lidar </a:t>
            </a:r>
            <a:r>
              <a:rPr lang="it-IT" b="1" dirty="0" err="1"/>
              <a:t>surveys</a:t>
            </a:r>
            <a:r>
              <a:rPr lang="it-IT" dirty="0"/>
              <a:t>: </a:t>
            </a:r>
            <a:r>
              <a:rPr lang="it-IT" dirty="0" err="1"/>
              <a:t>detailed</a:t>
            </a:r>
            <a:r>
              <a:rPr lang="it-IT" dirty="0"/>
              <a:t> </a:t>
            </a:r>
            <a:r>
              <a:rPr lang="it-IT" dirty="0" err="1"/>
              <a:t>topographical</a:t>
            </a:r>
            <a:r>
              <a:rPr lang="it-IT" dirty="0"/>
              <a:t> information</a:t>
            </a:r>
            <a:r>
              <a:rPr lang="it-IT" dirty="0">
                <a:sym typeface="Wingdings" panose="05000000000000000000" pitchFamily="2" charset="2"/>
              </a:rPr>
              <a:t> </a:t>
            </a:r>
            <a:r>
              <a:rPr lang="it-IT" dirty="0" err="1"/>
              <a:t>detailed</a:t>
            </a:r>
            <a:r>
              <a:rPr lang="it-IT" dirty="0"/>
              <a:t> </a:t>
            </a:r>
            <a:r>
              <a:rPr lang="it-IT" dirty="0" err="1"/>
              <a:t>measurements</a:t>
            </a:r>
            <a:r>
              <a:rPr lang="it-IT" dirty="0"/>
              <a:t> of </a:t>
            </a:r>
            <a:r>
              <a:rPr lang="it-IT" dirty="0" err="1"/>
              <a:t>coastal</a:t>
            </a:r>
            <a:r>
              <a:rPr lang="it-IT" dirty="0"/>
              <a:t> </a:t>
            </a:r>
            <a:r>
              <a:rPr lang="it-IT" dirty="0" err="1"/>
              <a:t>elevation</a:t>
            </a:r>
            <a:r>
              <a:rPr lang="it-IT" dirty="0"/>
              <a:t> changes and </a:t>
            </a:r>
            <a:r>
              <a:rPr lang="it-IT" dirty="0" err="1"/>
              <a:t>erosion</a:t>
            </a:r>
            <a:r>
              <a:rPr lang="it-IT" dirty="0"/>
              <a:t> </a:t>
            </a:r>
            <a:r>
              <a:rPr lang="it-IT" dirty="0" err="1"/>
              <a:t>rates</a:t>
            </a:r>
            <a:r>
              <a:rPr lang="it-IT" dirty="0"/>
              <a:t>, DTM</a:t>
            </a:r>
          </a:p>
          <a:p>
            <a:pPr marL="457200" lvl="1" indent="0">
              <a:buNone/>
            </a:pPr>
            <a:endParaRPr lang="it-IT" dirty="0"/>
          </a:p>
          <a:p>
            <a:pPr lvl="1">
              <a:buFont typeface="Wingdings" panose="05000000000000000000" pitchFamily="2" charset="2"/>
              <a:buChar char="Ø"/>
            </a:pPr>
            <a:r>
              <a:rPr lang="it-IT" b="1" dirty="0"/>
              <a:t>GNSS </a:t>
            </a:r>
            <a:r>
              <a:rPr lang="it-IT" b="1" dirty="0" err="1"/>
              <a:t>positioning</a:t>
            </a:r>
            <a:r>
              <a:rPr lang="it-IT" b="1" dirty="0"/>
              <a:t> data</a:t>
            </a:r>
          </a:p>
          <a:p>
            <a:pPr marL="457200" lvl="1" indent="0">
              <a:buNone/>
            </a:pPr>
            <a:endParaRPr lang="it-IT" b="1" dirty="0"/>
          </a:p>
          <a:p>
            <a:pPr lvl="1">
              <a:buFont typeface="Wingdings" panose="05000000000000000000" pitchFamily="2" charset="2"/>
              <a:buChar char="Ø"/>
            </a:pPr>
            <a:r>
              <a:rPr lang="it-IT" b="1" dirty="0" err="1"/>
              <a:t>Bathymetric</a:t>
            </a:r>
            <a:r>
              <a:rPr lang="it-IT" b="1" dirty="0"/>
              <a:t> </a:t>
            </a:r>
            <a:r>
              <a:rPr lang="it-IT" b="1" dirty="0" err="1"/>
              <a:t>surveys</a:t>
            </a:r>
            <a:endParaRPr lang="it-IT" b="1" dirty="0"/>
          </a:p>
          <a:p>
            <a:pPr marL="457200" lvl="1" indent="0">
              <a:buNone/>
            </a:pPr>
            <a:endParaRPr lang="it-IT" dirty="0"/>
          </a:p>
        </p:txBody>
      </p:sp>
      <p:pic>
        <p:nvPicPr>
          <p:cNvPr id="14" name="Immagine 13">
            <a:extLst>
              <a:ext uri="{FF2B5EF4-FFF2-40B4-BE49-F238E27FC236}">
                <a16:creationId xmlns:a16="http://schemas.microsoft.com/office/drawing/2014/main" id="{818EF841-139E-D856-9D34-B6A559D12D0C}"/>
              </a:ext>
            </a:extLst>
          </p:cNvPr>
          <p:cNvPicPr>
            <a:picLocks noChangeAspect="1"/>
          </p:cNvPicPr>
          <p:nvPr/>
        </p:nvPicPr>
        <p:blipFill>
          <a:blip r:embed="rId5"/>
          <a:stretch>
            <a:fillRect/>
          </a:stretch>
        </p:blipFill>
        <p:spPr>
          <a:xfrm>
            <a:off x="8975085" y="6303264"/>
            <a:ext cx="3110934" cy="374048"/>
          </a:xfrm>
          <a:prstGeom prst="rect">
            <a:avLst/>
          </a:prstGeom>
        </p:spPr>
      </p:pic>
      <p:pic>
        <p:nvPicPr>
          <p:cNvPr id="15" name="Picture 2" descr="A logo with text on it&#10;&#10;Description automatically generate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07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491531" y="120785"/>
            <a:ext cx="9291497" cy="1107996"/>
          </a:xfrm>
          <a:prstGeom prst="rect">
            <a:avLst/>
          </a:prstGeom>
          <a:noFill/>
        </p:spPr>
        <p:txBody>
          <a:bodyPr wrap="square" lIns="91440" tIns="45720" rIns="91440" bIns="45720" rtlCol="0" anchor="t">
            <a:spAutoFit/>
          </a:bodyPr>
          <a:lstStyle/>
          <a:p>
            <a:pPr algn="ctr">
              <a:spcAft>
                <a:spcPts val="1200"/>
              </a:spcAft>
            </a:pPr>
            <a:r>
              <a:rPr lang="de-DE" sz="2800" dirty="0" err="1">
                <a:solidFill>
                  <a:srgbClr val="002060"/>
                </a:solidFill>
                <a:latin typeface="Aptos"/>
              </a:rPr>
              <a:t>Coastal</a:t>
            </a:r>
            <a:r>
              <a:rPr lang="de-DE" sz="2800" dirty="0">
                <a:solidFill>
                  <a:srgbClr val="002060"/>
                </a:solidFill>
                <a:latin typeface="Aptos"/>
              </a:rPr>
              <a:t> </a:t>
            </a:r>
            <a:r>
              <a:rPr lang="de-DE" sz="2800" dirty="0" err="1">
                <a:solidFill>
                  <a:srgbClr val="002060"/>
                </a:solidFill>
                <a:latin typeface="Aptos"/>
              </a:rPr>
              <a:t>erosion</a:t>
            </a:r>
            <a:r>
              <a:rPr lang="de-DE" sz="2800" dirty="0">
                <a:solidFill>
                  <a:srgbClr val="002060"/>
                </a:solidFill>
                <a:latin typeface="Aptos"/>
              </a:rPr>
              <a:t> in </a:t>
            </a:r>
            <a:r>
              <a:rPr lang="de-DE" sz="2800" dirty="0" err="1">
                <a:solidFill>
                  <a:srgbClr val="002060"/>
                </a:solidFill>
                <a:latin typeface="Aptos"/>
              </a:rPr>
              <a:t>seaside</a:t>
            </a:r>
            <a:r>
              <a:rPr lang="de-DE" sz="2800" dirty="0">
                <a:solidFill>
                  <a:srgbClr val="002060"/>
                </a:solidFill>
                <a:latin typeface="Aptos"/>
              </a:rPr>
              <a:t> </a:t>
            </a:r>
            <a:r>
              <a:rPr lang="de-DE" sz="2800" dirty="0" err="1">
                <a:solidFill>
                  <a:srgbClr val="002060"/>
                </a:solidFill>
                <a:latin typeface="Aptos"/>
              </a:rPr>
              <a:t>resorts</a:t>
            </a:r>
            <a:endParaRPr lang="de-DE" sz="2800" dirty="0">
              <a:solidFill>
                <a:srgbClr val="002060"/>
              </a:solidFill>
              <a:latin typeface="Aptos"/>
            </a:endParaRPr>
          </a:p>
          <a:p>
            <a:pPr algn="ctr">
              <a:spcAft>
                <a:spcPts val="1200"/>
              </a:spcAft>
            </a:pPr>
            <a:r>
              <a:rPr lang="de-DE" sz="2800" dirty="0">
                <a:solidFill>
                  <a:srgbClr val="002060"/>
                </a:solidFill>
                <a:latin typeface="Aptos"/>
              </a:rPr>
              <a:t>(</a:t>
            </a:r>
            <a:r>
              <a:rPr lang="de-DE" sz="2800" dirty="0" err="1">
                <a:solidFill>
                  <a:srgbClr val="002060"/>
                </a:solidFill>
                <a:latin typeface="Aptos"/>
              </a:rPr>
              <a:t>optical</a:t>
            </a:r>
            <a:r>
              <a:rPr lang="de-DE" sz="2800" dirty="0">
                <a:solidFill>
                  <a:srgbClr val="002060"/>
                </a:solidFill>
                <a:latin typeface="Aptos"/>
              </a:rPr>
              <a:t> </a:t>
            </a:r>
            <a:r>
              <a:rPr lang="de-DE" sz="2800" dirty="0" err="1">
                <a:solidFill>
                  <a:srgbClr val="002060"/>
                </a:solidFill>
                <a:latin typeface="Aptos"/>
              </a:rPr>
              <a:t>satellite</a:t>
            </a:r>
            <a:r>
              <a:rPr lang="de-DE" sz="2800" dirty="0">
                <a:solidFill>
                  <a:srgbClr val="002060"/>
                </a:solidFill>
                <a:latin typeface="Aptos"/>
              </a:rPr>
              <a:t> </a:t>
            </a:r>
            <a:r>
              <a:rPr lang="de-DE" sz="2800" dirty="0" err="1">
                <a:solidFill>
                  <a:srgbClr val="002060"/>
                </a:solidFill>
                <a:latin typeface="Aptos"/>
              </a:rPr>
              <a:t>images</a:t>
            </a:r>
            <a:r>
              <a:rPr lang="de-DE" sz="2800" dirty="0">
                <a:solidFill>
                  <a:srgbClr val="002060"/>
                </a:solidFill>
                <a:latin typeface="Aptos"/>
              </a:rPr>
              <a:t>)</a:t>
            </a:r>
          </a:p>
        </p:txBody>
      </p:sp>
      <p:pic>
        <p:nvPicPr>
          <p:cNvPr id="3" name="Immagine 2">
            <a:extLst>
              <a:ext uri="{FF2B5EF4-FFF2-40B4-BE49-F238E27FC236}">
                <a16:creationId xmlns:a16="http://schemas.microsoft.com/office/drawing/2014/main" id="{F37A9E0B-124F-4E60-81A7-59562F60E9FA}"/>
              </a:ext>
            </a:extLst>
          </p:cNvPr>
          <p:cNvPicPr>
            <a:picLocks noChangeAspect="1"/>
          </p:cNvPicPr>
          <p:nvPr/>
        </p:nvPicPr>
        <p:blipFill>
          <a:blip r:embed="rId4"/>
          <a:stretch>
            <a:fillRect/>
          </a:stretch>
        </p:blipFill>
        <p:spPr>
          <a:xfrm>
            <a:off x="179147" y="1698745"/>
            <a:ext cx="2450804" cy="298730"/>
          </a:xfrm>
          <a:prstGeom prst="rect">
            <a:avLst/>
          </a:prstGeom>
        </p:spPr>
      </p:pic>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5"/>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5"/>
          <a:stretch>
            <a:fillRect/>
          </a:stretch>
        </p:blipFill>
        <p:spPr>
          <a:xfrm>
            <a:off x="6248390" y="3581394"/>
            <a:ext cx="20" cy="11"/>
          </a:xfrm>
          <a:prstGeom prst="rect">
            <a:avLst/>
          </a:prstGeom>
        </p:spPr>
      </p:pic>
      <p:sp>
        <p:nvSpPr>
          <p:cNvPr id="15" name="Freccia in giù 14">
            <a:extLst>
              <a:ext uri="{FF2B5EF4-FFF2-40B4-BE49-F238E27FC236}">
                <a16:creationId xmlns:a16="http://schemas.microsoft.com/office/drawing/2014/main" id="{7C485C1F-F903-4231-87FE-9670052DB0BD}"/>
              </a:ext>
            </a:extLst>
          </p:cNvPr>
          <p:cNvSpPr/>
          <p:nvPr/>
        </p:nvSpPr>
        <p:spPr>
          <a:xfrm>
            <a:off x="6908800" y="2193568"/>
            <a:ext cx="736600" cy="4818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Segnaposto contenuto 17">
            <a:extLst>
              <a:ext uri="{FF2B5EF4-FFF2-40B4-BE49-F238E27FC236}">
                <a16:creationId xmlns:a16="http://schemas.microsoft.com/office/drawing/2014/main" id="{18D4FDAC-0B34-41FA-A5A7-FFF3B6F5F17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25765" y="1321114"/>
            <a:ext cx="5307695" cy="5307695"/>
          </a:xfrm>
        </p:spPr>
      </p:pic>
      <p:sp>
        <p:nvSpPr>
          <p:cNvPr id="19" name="CasellaDiTesto 18">
            <a:extLst>
              <a:ext uri="{FF2B5EF4-FFF2-40B4-BE49-F238E27FC236}">
                <a16:creationId xmlns:a16="http://schemas.microsoft.com/office/drawing/2014/main" id="{CD1F11AA-823C-4D40-903D-4D7070C261FE}"/>
              </a:ext>
            </a:extLst>
          </p:cNvPr>
          <p:cNvSpPr txBox="1"/>
          <p:nvPr/>
        </p:nvSpPr>
        <p:spPr>
          <a:xfrm>
            <a:off x="8634949" y="4836496"/>
            <a:ext cx="2335872" cy="954107"/>
          </a:xfrm>
          <a:prstGeom prst="rect">
            <a:avLst/>
          </a:prstGeom>
          <a:noFill/>
        </p:spPr>
        <p:txBody>
          <a:bodyPr wrap="square" rtlCol="0">
            <a:spAutoFit/>
          </a:bodyPr>
          <a:lstStyle/>
          <a:p>
            <a:r>
              <a:rPr lang="it-IT" sz="1400" i="1" dirty="0"/>
              <a:t>Source: Sentinel-2, L2A. </a:t>
            </a:r>
            <a:r>
              <a:rPr lang="it-IT" sz="1400" i="1" dirty="0" err="1"/>
              <a:t>Acquisition</a:t>
            </a:r>
            <a:r>
              <a:rPr lang="it-IT" sz="1400" i="1" dirty="0"/>
              <a:t> date: 30/10/2022, 06/11/2022</a:t>
            </a:r>
          </a:p>
          <a:p>
            <a:r>
              <a:rPr lang="it-IT" sz="1400" i="1" dirty="0"/>
              <a:t>Location: Caorle</a:t>
            </a:r>
          </a:p>
        </p:txBody>
      </p:sp>
      <p:sp>
        <p:nvSpPr>
          <p:cNvPr id="20" name="CasellaDiTesto 19">
            <a:extLst>
              <a:ext uri="{FF2B5EF4-FFF2-40B4-BE49-F238E27FC236}">
                <a16:creationId xmlns:a16="http://schemas.microsoft.com/office/drawing/2014/main" id="{F112A6D7-1FE0-4788-8E40-A9AB73FBCFC0}"/>
              </a:ext>
            </a:extLst>
          </p:cNvPr>
          <p:cNvSpPr txBox="1"/>
          <p:nvPr/>
        </p:nvSpPr>
        <p:spPr>
          <a:xfrm>
            <a:off x="9517461" y="1380067"/>
            <a:ext cx="2429006" cy="1815882"/>
          </a:xfrm>
          <a:prstGeom prst="rect">
            <a:avLst/>
          </a:prstGeom>
          <a:noFill/>
          <a:ln>
            <a:solidFill>
              <a:schemeClr val="accent2"/>
            </a:solidFill>
          </a:ln>
        </p:spPr>
        <p:txBody>
          <a:bodyPr wrap="square" rtlCol="0">
            <a:spAutoFit/>
          </a:bodyPr>
          <a:lstStyle/>
          <a:p>
            <a:pPr algn="ctr"/>
            <a:r>
              <a:rPr lang="en-US" sz="1600" dirty="0"/>
              <a:t>A greater frequency of extreme events leads to violent storms and localized erosion phenomena which also affect the major tourist beaches in Veneto region. </a:t>
            </a:r>
            <a:endParaRPr lang="it-IT" sz="1600" dirty="0"/>
          </a:p>
        </p:txBody>
      </p:sp>
      <p:sp>
        <p:nvSpPr>
          <p:cNvPr id="7" name="Freccia a sinistra 6">
            <a:extLst>
              <a:ext uri="{FF2B5EF4-FFF2-40B4-BE49-F238E27FC236}">
                <a16:creationId xmlns:a16="http://schemas.microsoft.com/office/drawing/2014/main" id="{0AE7C564-322C-41C7-BC2D-C443C162C65C}"/>
              </a:ext>
            </a:extLst>
          </p:cNvPr>
          <p:cNvSpPr/>
          <p:nvPr/>
        </p:nvSpPr>
        <p:spPr>
          <a:xfrm>
            <a:off x="8633460" y="1997475"/>
            <a:ext cx="884001" cy="5628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42618" y="3581394"/>
            <a:ext cx="2234779" cy="1255102"/>
          </a:xfrm>
          <a:prstGeom prst="rect">
            <a:avLst/>
          </a:prstGeom>
        </p:spPr>
      </p:pic>
      <p:pic>
        <p:nvPicPr>
          <p:cNvPr id="17" name="Picture 2" descr="A logo with text on it&#10;&#10;Description automatically generated"/>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818EF841-139E-D856-9D34-B6A559D12D0C}"/>
              </a:ext>
            </a:extLst>
          </p:cNvPr>
          <p:cNvPicPr>
            <a:picLocks noChangeAspect="1"/>
          </p:cNvPicPr>
          <p:nvPr/>
        </p:nvPicPr>
        <p:blipFill>
          <a:blip r:embed="rId9"/>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131565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09101" y="332228"/>
            <a:ext cx="8984581" cy="523220"/>
          </a:xfrm>
          <a:prstGeom prst="rect">
            <a:avLst/>
          </a:prstGeom>
          <a:noFill/>
        </p:spPr>
        <p:txBody>
          <a:bodyPr wrap="square" lIns="91440" tIns="45720" rIns="91440" bIns="45720" rtlCol="0" anchor="t">
            <a:spAutoFit/>
          </a:bodyPr>
          <a:lstStyle/>
          <a:p>
            <a:pPr algn="ctr">
              <a:spcAft>
                <a:spcPts val="1200"/>
              </a:spcAft>
            </a:pPr>
            <a:r>
              <a:rPr lang="de-DE" sz="2800" dirty="0" err="1">
                <a:solidFill>
                  <a:srgbClr val="002060"/>
                </a:solidFill>
                <a:latin typeface="Aptos"/>
              </a:rPr>
              <a:t>Lidar</a:t>
            </a:r>
            <a:r>
              <a:rPr lang="de-DE" sz="2800" dirty="0">
                <a:solidFill>
                  <a:srgbClr val="002060"/>
                </a:solidFill>
                <a:latin typeface="Aptos"/>
              </a:rPr>
              <a:t> </a:t>
            </a:r>
            <a:r>
              <a:rPr lang="de-DE" sz="2800" dirty="0" err="1">
                <a:solidFill>
                  <a:srgbClr val="002060"/>
                </a:solidFill>
                <a:latin typeface="Aptos"/>
              </a:rPr>
              <a:t>data</a:t>
            </a:r>
            <a:r>
              <a:rPr lang="de-DE" sz="2800" dirty="0">
                <a:solidFill>
                  <a:srgbClr val="002060"/>
                </a:solidFill>
                <a:latin typeface="Aptos"/>
              </a:rPr>
              <a:t> and </a:t>
            </a:r>
            <a:r>
              <a:rPr lang="de-DE" sz="2800" dirty="0" err="1">
                <a:solidFill>
                  <a:srgbClr val="002060"/>
                </a:solidFill>
                <a:latin typeface="Aptos"/>
              </a:rPr>
              <a:t>derived</a:t>
            </a:r>
            <a:r>
              <a:rPr lang="de-DE" sz="2800" dirty="0">
                <a:solidFill>
                  <a:srgbClr val="002060"/>
                </a:solidFill>
                <a:latin typeface="Aptos"/>
              </a:rPr>
              <a:t> DTM (Digital Terrain Model)</a:t>
            </a:r>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sp>
        <p:nvSpPr>
          <p:cNvPr id="8" name="CasellaDiTesto 7">
            <a:extLst>
              <a:ext uri="{FF2B5EF4-FFF2-40B4-BE49-F238E27FC236}">
                <a16:creationId xmlns:a16="http://schemas.microsoft.com/office/drawing/2014/main" id="{79513141-5025-4314-9A8A-E940C2386384}"/>
              </a:ext>
            </a:extLst>
          </p:cNvPr>
          <p:cNvSpPr txBox="1"/>
          <p:nvPr/>
        </p:nvSpPr>
        <p:spPr>
          <a:xfrm>
            <a:off x="2904226" y="6382323"/>
            <a:ext cx="4125514" cy="307777"/>
          </a:xfrm>
          <a:prstGeom prst="rect">
            <a:avLst/>
          </a:prstGeom>
          <a:noFill/>
        </p:spPr>
        <p:txBody>
          <a:bodyPr wrap="square" rtlCol="0">
            <a:spAutoFit/>
          </a:bodyPr>
          <a:lstStyle/>
          <a:p>
            <a:r>
              <a:rPr lang="it-IT" sz="1400" i="1" dirty="0"/>
              <a:t>* Source: Lidar data </a:t>
            </a:r>
            <a:r>
              <a:rPr lang="it-IT" sz="1400" i="1" dirty="0" err="1"/>
              <a:t>acquired</a:t>
            </a:r>
            <a:r>
              <a:rPr lang="it-IT" sz="1400" i="1" dirty="0"/>
              <a:t> in 2018, Veneto </a:t>
            </a:r>
            <a:r>
              <a:rPr lang="it-IT" sz="1400" i="1" dirty="0" err="1"/>
              <a:t>Region</a:t>
            </a:r>
            <a:r>
              <a:rPr lang="it-IT" sz="1400" i="1" dirty="0"/>
              <a:t> </a:t>
            </a:r>
          </a:p>
        </p:txBody>
      </p:sp>
      <p:pic>
        <p:nvPicPr>
          <p:cNvPr id="15" name="Immagine 14">
            <a:extLst>
              <a:ext uri="{FF2B5EF4-FFF2-40B4-BE49-F238E27FC236}">
                <a16:creationId xmlns:a16="http://schemas.microsoft.com/office/drawing/2014/main" id="{3BA9DA8B-556B-4229-9A3F-56389B12A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535" y="3480569"/>
            <a:ext cx="4827484" cy="2803900"/>
          </a:xfrm>
          <a:prstGeom prst="rect">
            <a:avLst/>
          </a:prstGeom>
        </p:spPr>
      </p:pic>
      <p:pic>
        <p:nvPicPr>
          <p:cNvPr id="17" name="Immagine 16">
            <a:extLst>
              <a:ext uri="{FF2B5EF4-FFF2-40B4-BE49-F238E27FC236}">
                <a16:creationId xmlns:a16="http://schemas.microsoft.com/office/drawing/2014/main" id="{CC2DAA32-AD3C-443A-9A1E-7777179871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09100" y="855448"/>
            <a:ext cx="5024038" cy="3552784"/>
          </a:xfrm>
          <a:prstGeom prst="rect">
            <a:avLst/>
          </a:prstGeom>
        </p:spPr>
      </p:pic>
      <p:pic>
        <p:nvPicPr>
          <p:cNvPr id="14" name="Picture 2" descr="A logo with text on it&#10;&#10;Description automatically generated"/>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18EF841-139E-D856-9D34-B6A559D12D0C}"/>
              </a:ext>
            </a:extLst>
          </p:cNvPr>
          <p:cNvPicPr>
            <a:picLocks noChangeAspect="1"/>
          </p:cNvPicPr>
          <p:nvPr/>
        </p:nvPicPr>
        <p:blipFill>
          <a:blip r:embed="rId8"/>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153380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467276" y="310800"/>
            <a:ext cx="8984581" cy="584775"/>
          </a:xfrm>
          <a:prstGeom prst="rect">
            <a:avLst/>
          </a:prstGeom>
          <a:noFill/>
        </p:spPr>
        <p:txBody>
          <a:bodyPr wrap="square" lIns="91440" tIns="45720" rIns="91440" bIns="45720" rtlCol="0" anchor="t">
            <a:spAutoFit/>
          </a:bodyPr>
          <a:lstStyle/>
          <a:p>
            <a:pPr algn="ctr">
              <a:spcAft>
                <a:spcPts val="1200"/>
              </a:spcAft>
            </a:pPr>
            <a:r>
              <a:rPr lang="de-DE" sz="3200" dirty="0">
                <a:solidFill>
                  <a:srgbClr val="002060"/>
                </a:solidFill>
                <a:latin typeface="Aptos"/>
              </a:rPr>
              <a:t>Change </a:t>
            </a:r>
            <a:r>
              <a:rPr lang="de-DE" sz="3200" dirty="0" err="1">
                <a:solidFill>
                  <a:srgbClr val="002060"/>
                </a:solidFill>
                <a:latin typeface="Aptos"/>
              </a:rPr>
              <a:t>detection</a:t>
            </a:r>
            <a:r>
              <a:rPr lang="de-DE" sz="3200" dirty="0">
                <a:solidFill>
                  <a:srgbClr val="002060"/>
                </a:solidFill>
                <a:latin typeface="Aptos"/>
              </a:rPr>
              <a:t> </a:t>
            </a:r>
            <a:r>
              <a:rPr lang="de-DE" sz="3200" dirty="0" err="1">
                <a:solidFill>
                  <a:srgbClr val="002060"/>
                </a:solidFill>
                <a:latin typeface="Aptos"/>
              </a:rPr>
              <a:t>over</a:t>
            </a:r>
            <a:r>
              <a:rPr lang="de-DE" sz="3200" dirty="0">
                <a:solidFill>
                  <a:srgbClr val="002060"/>
                </a:solidFill>
                <a:latin typeface="Aptos"/>
              </a:rPr>
              <a:t> time: </a:t>
            </a:r>
            <a:r>
              <a:rPr lang="de-DE" sz="3200" dirty="0" err="1">
                <a:solidFill>
                  <a:srgbClr val="002060"/>
                </a:solidFill>
                <a:latin typeface="Aptos"/>
              </a:rPr>
              <a:t>Lidar</a:t>
            </a:r>
            <a:r>
              <a:rPr lang="de-DE" sz="3200" dirty="0">
                <a:solidFill>
                  <a:srgbClr val="002060"/>
                </a:solidFill>
                <a:latin typeface="Aptos"/>
              </a:rPr>
              <a:t> </a:t>
            </a:r>
            <a:r>
              <a:rPr lang="de-DE" sz="3200" dirty="0" err="1">
                <a:solidFill>
                  <a:srgbClr val="002060"/>
                </a:solidFill>
                <a:latin typeface="Aptos"/>
              </a:rPr>
              <a:t>surveys</a:t>
            </a:r>
            <a:endParaRPr lang="de-DE" sz="3200" dirty="0">
              <a:solidFill>
                <a:srgbClr val="002060"/>
              </a:solidFill>
              <a:latin typeface="Aptos"/>
            </a:endParaRPr>
          </a:p>
        </p:txBody>
      </p:sp>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sp>
        <p:nvSpPr>
          <p:cNvPr id="8" name="CasellaDiTesto 7">
            <a:extLst>
              <a:ext uri="{FF2B5EF4-FFF2-40B4-BE49-F238E27FC236}">
                <a16:creationId xmlns:a16="http://schemas.microsoft.com/office/drawing/2014/main" id="{79513141-5025-4314-9A8A-E940C2386384}"/>
              </a:ext>
            </a:extLst>
          </p:cNvPr>
          <p:cNvSpPr txBox="1"/>
          <p:nvPr/>
        </p:nvSpPr>
        <p:spPr>
          <a:xfrm>
            <a:off x="2809101" y="6490853"/>
            <a:ext cx="6010808" cy="307777"/>
          </a:xfrm>
          <a:prstGeom prst="rect">
            <a:avLst/>
          </a:prstGeom>
          <a:noFill/>
        </p:spPr>
        <p:txBody>
          <a:bodyPr wrap="square" rtlCol="0">
            <a:spAutoFit/>
          </a:bodyPr>
          <a:lstStyle/>
          <a:p>
            <a:r>
              <a:rPr lang="it-IT" sz="1400" i="1" dirty="0"/>
              <a:t>Source: Lidar </a:t>
            </a:r>
            <a:r>
              <a:rPr lang="it-IT" sz="1400" i="1" dirty="0" err="1"/>
              <a:t>surveys</a:t>
            </a:r>
            <a:r>
              <a:rPr lang="it-IT" sz="1400" i="1" dirty="0"/>
              <a:t> of </a:t>
            </a:r>
            <a:r>
              <a:rPr lang="it-IT" sz="1400" i="1" dirty="0" err="1"/>
              <a:t>Caleri</a:t>
            </a:r>
            <a:r>
              <a:rPr lang="it-IT" sz="1400" i="1" dirty="0"/>
              <a:t> </a:t>
            </a:r>
            <a:r>
              <a:rPr lang="it-IT" sz="1400" i="1" dirty="0" err="1"/>
              <a:t>mouth</a:t>
            </a:r>
            <a:r>
              <a:rPr lang="it-IT" sz="1400" i="1" dirty="0"/>
              <a:t>, Po </a:t>
            </a:r>
            <a:r>
              <a:rPr lang="it-IT" sz="1400" i="1" dirty="0" err="1"/>
              <a:t>river</a:t>
            </a:r>
            <a:r>
              <a:rPr lang="it-IT" sz="1400" i="1" dirty="0"/>
              <a:t> delta area </a:t>
            </a:r>
            <a:r>
              <a:rPr lang="it-IT" sz="1400" i="1" dirty="0" err="1"/>
              <a:t>between</a:t>
            </a:r>
            <a:r>
              <a:rPr lang="it-IT" sz="1400" i="1" dirty="0"/>
              <a:t> 2008-2022 </a:t>
            </a:r>
          </a:p>
        </p:txBody>
      </p:sp>
      <p:pic>
        <p:nvPicPr>
          <p:cNvPr id="7" name="Immagine 6">
            <a:extLst>
              <a:ext uri="{FF2B5EF4-FFF2-40B4-BE49-F238E27FC236}">
                <a16:creationId xmlns:a16="http://schemas.microsoft.com/office/drawing/2014/main" id="{C632D99D-A513-4DB7-B7B2-42DFCA376956}"/>
              </a:ext>
            </a:extLst>
          </p:cNvPr>
          <p:cNvPicPr>
            <a:picLocks noChangeAspect="1"/>
          </p:cNvPicPr>
          <p:nvPr/>
        </p:nvPicPr>
        <p:blipFill>
          <a:blip r:embed="rId5"/>
          <a:stretch>
            <a:fillRect/>
          </a:stretch>
        </p:blipFill>
        <p:spPr>
          <a:xfrm>
            <a:off x="722757" y="2101398"/>
            <a:ext cx="2192367" cy="3322107"/>
          </a:xfrm>
          <a:prstGeom prst="rect">
            <a:avLst/>
          </a:prstGeom>
        </p:spPr>
      </p:pic>
      <p:pic>
        <p:nvPicPr>
          <p:cNvPr id="9" name="Immagine 8">
            <a:extLst>
              <a:ext uri="{FF2B5EF4-FFF2-40B4-BE49-F238E27FC236}">
                <a16:creationId xmlns:a16="http://schemas.microsoft.com/office/drawing/2014/main" id="{5B095A4C-7FA7-41BB-917B-F846739A5EE7}"/>
              </a:ext>
            </a:extLst>
          </p:cNvPr>
          <p:cNvPicPr>
            <a:picLocks noChangeAspect="1"/>
          </p:cNvPicPr>
          <p:nvPr/>
        </p:nvPicPr>
        <p:blipFill>
          <a:blip r:embed="rId6"/>
          <a:stretch>
            <a:fillRect/>
          </a:stretch>
        </p:blipFill>
        <p:spPr>
          <a:xfrm>
            <a:off x="2964308" y="2101398"/>
            <a:ext cx="2192401" cy="3322159"/>
          </a:xfrm>
          <a:prstGeom prst="rect">
            <a:avLst/>
          </a:prstGeom>
        </p:spPr>
      </p:pic>
      <p:pic>
        <p:nvPicPr>
          <p:cNvPr id="10" name="Immagine 9">
            <a:extLst>
              <a:ext uri="{FF2B5EF4-FFF2-40B4-BE49-F238E27FC236}">
                <a16:creationId xmlns:a16="http://schemas.microsoft.com/office/drawing/2014/main" id="{5DB01A41-1899-4AF2-811E-D81B25050F69}"/>
              </a:ext>
            </a:extLst>
          </p:cNvPr>
          <p:cNvPicPr>
            <a:picLocks noChangeAspect="1"/>
          </p:cNvPicPr>
          <p:nvPr/>
        </p:nvPicPr>
        <p:blipFill>
          <a:blip r:embed="rId7"/>
          <a:stretch>
            <a:fillRect/>
          </a:stretch>
        </p:blipFill>
        <p:spPr>
          <a:xfrm>
            <a:off x="5220220" y="2101398"/>
            <a:ext cx="2192366" cy="3322105"/>
          </a:xfrm>
          <a:prstGeom prst="rect">
            <a:avLst/>
          </a:prstGeom>
        </p:spPr>
      </p:pic>
      <p:pic>
        <p:nvPicPr>
          <p:cNvPr id="14" name="Immagine 13">
            <a:extLst>
              <a:ext uri="{FF2B5EF4-FFF2-40B4-BE49-F238E27FC236}">
                <a16:creationId xmlns:a16="http://schemas.microsoft.com/office/drawing/2014/main" id="{C54151C8-9B31-47CD-91FB-D0D42CA4EA7D}"/>
              </a:ext>
            </a:extLst>
          </p:cNvPr>
          <p:cNvPicPr>
            <a:picLocks noChangeAspect="1"/>
          </p:cNvPicPr>
          <p:nvPr/>
        </p:nvPicPr>
        <p:blipFill>
          <a:blip r:embed="rId8"/>
          <a:stretch>
            <a:fillRect/>
          </a:stretch>
        </p:blipFill>
        <p:spPr>
          <a:xfrm>
            <a:off x="7476097" y="2101398"/>
            <a:ext cx="2192366" cy="3322105"/>
          </a:xfrm>
          <a:prstGeom prst="rect">
            <a:avLst/>
          </a:prstGeom>
        </p:spPr>
      </p:pic>
      <p:pic>
        <p:nvPicPr>
          <p:cNvPr id="16" name="Immagine 15">
            <a:extLst>
              <a:ext uri="{FF2B5EF4-FFF2-40B4-BE49-F238E27FC236}">
                <a16:creationId xmlns:a16="http://schemas.microsoft.com/office/drawing/2014/main" id="{C84419A8-F64B-47F8-8A31-63EE4249C3E5}"/>
              </a:ext>
            </a:extLst>
          </p:cNvPr>
          <p:cNvPicPr>
            <a:picLocks noChangeAspect="1"/>
          </p:cNvPicPr>
          <p:nvPr/>
        </p:nvPicPr>
        <p:blipFill>
          <a:blip r:embed="rId9"/>
          <a:stretch>
            <a:fillRect/>
          </a:stretch>
        </p:blipFill>
        <p:spPr>
          <a:xfrm>
            <a:off x="9731974" y="2101398"/>
            <a:ext cx="2192366" cy="3322106"/>
          </a:xfrm>
          <a:prstGeom prst="rect">
            <a:avLst/>
          </a:prstGeom>
        </p:spPr>
      </p:pic>
      <p:pic>
        <p:nvPicPr>
          <p:cNvPr id="17" name="Picture 2" descr="A logo with text on it&#10;&#10;Description automatically generated"/>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818EF841-139E-D856-9D34-B6A559D12D0C}"/>
              </a:ext>
            </a:extLst>
          </p:cNvPr>
          <p:cNvPicPr>
            <a:picLocks noChangeAspect="1"/>
          </p:cNvPicPr>
          <p:nvPr/>
        </p:nvPicPr>
        <p:blipFill>
          <a:blip r:embed="rId11"/>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447513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4"/>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4"/>
          <a:stretch>
            <a:fillRect/>
          </a:stretch>
        </p:blipFill>
        <p:spPr>
          <a:xfrm>
            <a:off x="6248390" y="3581394"/>
            <a:ext cx="20" cy="11"/>
          </a:xfrm>
          <a:prstGeom prst="rect">
            <a:avLst/>
          </a:prstGeom>
        </p:spPr>
      </p:pic>
      <p:pic>
        <p:nvPicPr>
          <p:cNvPr id="17" name="Picture 2" descr="A logo with text on it&#10;&#10;Description automatically generate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818EF841-139E-D856-9D34-B6A559D12D0C}"/>
              </a:ext>
            </a:extLst>
          </p:cNvPr>
          <p:cNvPicPr>
            <a:picLocks noChangeAspect="1"/>
          </p:cNvPicPr>
          <p:nvPr/>
        </p:nvPicPr>
        <p:blipFill>
          <a:blip r:embed="rId6"/>
          <a:stretch>
            <a:fillRect/>
          </a:stretch>
        </p:blipFill>
        <p:spPr>
          <a:xfrm>
            <a:off x="8975085" y="6303264"/>
            <a:ext cx="3110934" cy="374048"/>
          </a:xfrm>
          <a:prstGeom prst="rect">
            <a:avLst/>
          </a:prstGeom>
        </p:spPr>
      </p:pic>
      <p:sp>
        <p:nvSpPr>
          <p:cNvPr id="19" name="TextBox 5"/>
          <p:cNvSpPr txBox="1"/>
          <p:nvPr/>
        </p:nvSpPr>
        <p:spPr>
          <a:xfrm>
            <a:off x="2889918" y="158056"/>
            <a:ext cx="8984581" cy="1077218"/>
          </a:xfrm>
          <a:prstGeom prst="rect">
            <a:avLst/>
          </a:prstGeom>
          <a:noFill/>
        </p:spPr>
        <p:txBody>
          <a:bodyPr wrap="square" lIns="91440" tIns="45720" rIns="91440" bIns="45720" rtlCol="0" anchor="t">
            <a:spAutoFit/>
          </a:bodyPr>
          <a:lstStyle/>
          <a:p>
            <a:pPr algn="ctr">
              <a:spcAft>
                <a:spcPts val="1200"/>
              </a:spcAft>
            </a:pPr>
            <a:r>
              <a:rPr lang="de-DE" sz="3200" dirty="0" err="1">
                <a:solidFill>
                  <a:srgbClr val="002060"/>
                </a:solidFill>
                <a:latin typeface="Aptos"/>
              </a:rPr>
              <a:t>Synthetic</a:t>
            </a:r>
            <a:r>
              <a:rPr lang="de-DE" sz="3200" dirty="0">
                <a:solidFill>
                  <a:srgbClr val="002060"/>
                </a:solidFill>
                <a:latin typeface="Aptos"/>
              </a:rPr>
              <a:t> </a:t>
            </a:r>
            <a:r>
              <a:rPr lang="de-DE" sz="3200" dirty="0" err="1">
                <a:solidFill>
                  <a:srgbClr val="002060"/>
                </a:solidFill>
                <a:latin typeface="Aptos"/>
              </a:rPr>
              <a:t>Aperture</a:t>
            </a:r>
            <a:r>
              <a:rPr lang="de-DE" sz="3200" dirty="0">
                <a:solidFill>
                  <a:srgbClr val="002060"/>
                </a:solidFill>
                <a:latin typeface="Aptos"/>
              </a:rPr>
              <a:t> Radar (SAR) and </a:t>
            </a:r>
            <a:r>
              <a:rPr lang="de-DE" sz="3200" dirty="0" err="1">
                <a:solidFill>
                  <a:srgbClr val="002060"/>
                </a:solidFill>
                <a:latin typeface="Aptos"/>
              </a:rPr>
              <a:t>interferometry</a:t>
            </a:r>
            <a:r>
              <a:rPr lang="de-DE" sz="3200" dirty="0">
                <a:solidFill>
                  <a:srgbClr val="002060"/>
                </a:solidFill>
                <a:latin typeface="Aptos"/>
              </a:rPr>
              <a:t> </a:t>
            </a:r>
            <a:r>
              <a:rPr lang="de-DE" sz="3200" dirty="0" err="1">
                <a:solidFill>
                  <a:srgbClr val="002060"/>
                </a:solidFill>
                <a:latin typeface="Aptos"/>
              </a:rPr>
              <a:t>for</a:t>
            </a:r>
            <a:r>
              <a:rPr lang="de-DE" sz="3200" dirty="0">
                <a:solidFill>
                  <a:srgbClr val="002060"/>
                </a:solidFill>
                <a:latin typeface="Aptos"/>
              </a:rPr>
              <a:t> </a:t>
            </a:r>
            <a:r>
              <a:rPr lang="de-DE" sz="3200" dirty="0" err="1">
                <a:solidFill>
                  <a:srgbClr val="002060"/>
                </a:solidFill>
                <a:latin typeface="Aptos"/>
              </a:rPr>
              <a:t>subsidence</a:t>
            </a:r>
            <a:r>
              <a:rPr lang="de-DE" sz="3200" dirty="0">
                <a:solidFill>
                  <a:srgbClr val="002060"/>
                </a:solidFill>
                <a:latin typeface="Aptos"/>
              </a:rPr>
              <a:t> </a:t>
            </a:r>
            <a:r>
              <a:rPr lang="de-DE" sz="3200" dirty="0" err="1">
                <a:solidFill>
                  <a:srgbClr val="002060"/>
                </a:solidFill>
                <a:latin typeface="Aptos"/>
              </a:rPr>
              <a:t>monitoring</a:t>
            </a:r>
            <a:endParaRPr lang="de-DE" sz="3200" dirty="0">
              <a:solidFill>
                <a:srgbClr val="002060"/>
              </a:solidFill>
              <a:latin typeface="Aptos"/>
            </a:endParaRPr>
          </a:p>
        </p:txBody>
      </p:sp>
      <p:pic>
        <p:nvPicPr>
          <p:cNvPr id="20" name="Immagine 19">
            <a:extLst>
              <a:ext uri="{FF2B5EF4-FFF2-40B4-BE49-F238E27FC236}">
                <a16:creationId xmlns:a16="http://schemas.microsoft.com/office/drawing/2014/main" id="{5DAD8B81-7757-4DD5-AAF7-85A0E68005E7}"/>
              </a:ext>
            </a:extLst>
          </p:cNvPr>
          <p:cNvPicPr>
            <a:picLocks noChangeAspect="1"/>
          </p:cNvPicPr>
          <p:nvPr/>
        </p:nvPicPr>
        <p:blipFill>
          <a:blip r:embed="rId7"/>
          <a:stretch>
            <a:fillRect/>
          </a:stretch>
        </p:blipFill>
        <p:spPr>
          <a:xfrm>
            <a:off x="3861310" y="1235274"/>
            <a:ext cx="4455541" cy="5250203"/>
          </a:xfrm>
          <a:prstGeom prst="rect">
            <a:avLst/>
          </a:prstGeom>
        </p:spPr>
      </p:pic>
      <p:sp>
        <p:nvSpPr>
          <p:cNvPr id="21" name="CasellaDiTesto 20">
            <a:extLst>
              <a:ext uri="{FF2B5EF4-FFF2-40B4-BE49-F238E27FC236}">
                <a16:creationId xmlns:a16="http://schemas.microsoft.com/office/drawing/2014/main" id="{79513141-5025-4314-9A8A-E940C2386384}"/>
              </a:ext>
            </a:extLst>
          </p:cNvPr>
          <p:cNvSpPr txBox="1"/>
          <p:nvPr/>
        </p:nvSpPr>
        <p:spPr>
          <a:xfrm>
            <a:off x="3181556" y="6444246"/>
            <a:ext cx="4246848" cy="307777"/>
          </a:xfrm>
          <a:prstGeom prst="rect">
            <a:avLst/>
          </a:prstGeom>
          <a:noFill/>
        </p:spPr>
        <p:txBody>
          <a:bodyPr wrap="square" rtlCol="0">
            <a:spAutoFit/>
          </a:bodyPr>
          <a:lstStyle/>
          <a:p>
            <a:r>
              <a:rPr lang="it-IT" sz="1400" i="1" dirty="0" err="1"/>
              <a:t>Credits</a:t>
            </a:r>
            <a:r>
              <a:rPr lang="it-IT" sz="1400" i="1" dirty="0"/>
              <a:t>: M. Fabris (</a:t>
            </a:r>
            <a:r>
              <a:rPr lang="it-IT" sz="1400" i="1" dirty="0" err="1"/>
              <a:t>University</a:t>
            </a:r>
            <a:r>
              <a:rPr lang="it-IT" sz="1400" i="1" dirty="0"/>
              <a:t> of </a:t>
            </a:r>
            <a:r>
              <a:rPr lang="it-IT" sz="1400" i="1" dirty="0" err="1"/>
              <a:t>Padua</a:t>
            </a:r>
            <a:r>
              <a:rPr lang="it-IT" sz="1400" i="1" dirty="0"/>
              <a:t>, 2019) </a:t>
            </a:r>
          </a:p>
        </p:txBody>
      </p:sp>
      <p:sp>
        <p:nvSpPr>
          <p:cNvPr id="23" name="CasellaDiTesto 22">
            <a:extLst>
              <a:ext uri="{FF2B5EF4-FFF2-40B4-BE49-F238E27FC236}">
                <a16:creationId xmlns:a16="http://schemas.microsoft.com/office/drawing/2014/main" id="{2AAAA409-EF98-427F-BB60-D10A947BE80A}"/>
              </a:ext>
            </a:extLst>
          </p:cNvPr>
          <p:cNvSpPr txBox="1"/>
          <p:nvPr/>
        </p:nvSpPr>
        <p:spPr>
          <a:xfrm>
            <a:off x="9169399" y="1790611"/>
            <a:ext cx="2822576" cy="2062103"/>
          </a:xfrm>
          <a:prstGeom prst="rect">
            <a:avLst/>
          </a:prstGeom>
          <a:noFill/>
          <a:ln>
            <a:solidFill>
              <a:srgbClr val="0070C0"/>
            </a:solidFill>
          </a:ln>
        </p:spPr>
        <p:txBody>
          <a:bodyPr wrap="square" rtlCol="0">
            <a:spAutoFit/>
          </a:bodyPr>
          <a:lstStyle/>
          <a:p>
            <a:r>
              <a:rPr lang="it-IT" sz="1600" dirty="0"/>
              <a:t>Analysis of the </a:t>
            </a:r>
            <a:r>
              <a:rPr lang="it-IT" sz="1600" dirty="0" err="1"/>
              <a:t>land</a:t>
            </a:r>
            <a:r>
              <a:rPr lang="it-IT" sz="1600" dirty="0"/>
              <a:t> </a:t>
            </a:r>
            <a:r>
              <a:rPr lang="it-IT" sz="1600" dirty="0" err="1"/>
              <a:t>subsidence</a:t>
            </a:r>
            <a:r>
              <a:rPr lang="it-IT" sz="1600" dirty="0"/>
              <a:t> for the Po delta </a:t>
            </a:r>
            <a:r>
              <a:rPr lang="it-IT" sz="1600" dirty="0" err="1"/>
              <a:t>river</a:t>
            </a:r>
            <a:r>
              <a:rPr lang="it-IT" sz="1600" dirty="0"/>
              <a:t> (Fabris, 2019 – Fabris, 2022)</a:t>
            </a:r>
          </a:p>
          <a:p>
            <a:pPr marL="285750" indent="-285750">
              <a:buFont typeface="Wingdings" panose="05000000000000000000" pitchFamily="2" charset="2"/>
              <a:buChar char="Ø"/>
            </a:pPr>
            <a:r>
              <a:rPr lang="it-IT" sz="1600" dirty="0"/>
              <a:t>SAR Sentinel-1 data, COSMS Sky-</a:t>
            </a:r>
            <a:r>
              <a:rPr lang="it-IT" sz="1600" dirty="0" err="1"/>
              <a:t>Med</a:t>
            </a:r>
            <a:r>
              <a:rPr lang="it-IT" sz="1600" dirty="0"/>
              <a:t>;</a:t>
            </a:r>
          </a:p>
          <a:p>
            <a:pPr marL="285750" indent="-285750">
              <a:buFont typeface="Wingdings" panose="05000000000000000000" pitchFamily="2" charset="2"/>
              <a:buChar char="Ø"/>
            </a:pPr>
            <a:r>
              <a:rPr lang="it-IT" sz="1600" dirty="0"/>
              <a:t>GNSS survey</a:t>
            </a:r>
          </a:p>
          <a:p>
            <a:pPr marL="285750" indent="-285750">
              <a:buFont typeface="Wingdings" panose="05000000000000000000" pitchFamily="2" charset="2"/>
              <a:buChar char="Ø"/>
            </a:pPr>
            <a:r>
              <a:rPr lang="it-IT" sz="1600" dirty="0"/>
              <a:t>Traditional </a:t>
            </a:r>
            <a:r>
              <a:rPr lang="it-IT" sz="1600" dirty="0" err="1"/>
              <a:t>levelling</a:t>
            </a:r>
            <a:r>
              <a:rPr lang="it-IT" sz="1600" dirty="0"/>
              <a:t> </a:t>
            </a:r>
            <a:r>
              <a:rPr lang="it-IT" sz="1600" dirty="0" err="1"/>
              <a:t>measurements</a:t>
            </a:r>
            <a:endParaRPr lang="it-IT" sz="1600" dirty="0"/>
          </a:p>
        </p:txBody>
      </p:sp>
      <p:sp>
        <p:nvSpPr>
          <p:cNvPr id="24" name="Freccia a sinistra 23">
            <a:extLst>
              <a:ext uri="{FF2B5EF4-FFF2-40B4-BE49-F238E27FC236}">
                <a16:creationId xmlns:a16="http://schemas.microsoft.com/office/drawing/2014/main" id="{DD4EB9DF-5B9C-416D-BB7C-BC47C7849DF5}"/>
              </a:ext>
            </a:extLst>
          </p:cNvPr>
          <p:cNvSpPr/>
          <p:nvPr/>
        </p:nvSpPr>
        <p:spPr>
          <a:xfrm>
            <a:off x="8664574" y="2069902"/>
            <a:ext cx="504825" cy="6286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in giù 24">
            <a:extLst>
              <a:ext uri="{FF2B5EF4-FFF2-40B4-BE49-F238E27FC236}">
                <a16:creationId xmlns:a16="http://schemas.microsoft.com/office/drawing/2014/main" id="{9F6DCABF-D712-47E3-8EF1-596C8093BFD4}"/>
              </a:ext>
            </a:extLst>
          </p:cNvPr>
          <p:cNvSpPr/>
          <p:nvPr/>
        </p:nvSpPr>
        <p:spPr>
          <a:xfrm>
            <a:off x="10176761" y="3852714"/>
            <a:ext cx="571695" cy="4276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CasellaDiTesto 25">
            <a:extLst>
              <a:ext uri="{FF2B5EF4-FFF2-40B4-BE49-F238E27FC236}">
                <a16:creationId xmlns:a16="http://schemas.microsoft.com/office/drawing/2014/main" id="{B8306611-B4AF-4D99-A8FE-990F86A69D0D}"/>
              </a:ext>
            </a:extLst>
          </p:cNvPr>
          <p:cNvSpPr txBox="1"/>
          <p:nvPr/>
        </p:nvSpPr>
        <p:spPr>
          <a:xfrm>
            <a:off x="9169399" y="4320058"/>
            <a:ext cx="2705100" cy="338554"/>
          </a:xfrm>
          <a:prstGeom prst="rect">
            <a:avLst/>
          </a:prstGeom>
          <a:noFill/>
          <a:ln>
            <a:solidFill>
              <a:srgbClr val="0070C0"/>
            </a:solidFill>
          </a:ln>
        </p:spPr>
        <p:txBody>
          <a:bodyPr wrap="square" rtlCol="0">
            <a:spAutoFit/>
          </a:bodyPr>
          <a:lstStyle/>
          <a:p>
            <a:r>
              <a:rPr lang="it-IT" sz="1600" dirty="0"/>
              <a:t>Average: 8-12 mm/</a:t>
            </a:r>
            <a:r>
              <a:rPr lang="it-IT" sz="1600" dirty="0" err="1"/>
              <a:t>year</a:t>
            </a:r>
            <a:endParaRPr lang="it-IT" sz="1600" dirty="0"/>
          </a:p>
        </p:txBody>
      </p:sp>
    </p:spTree>
    <p:extLst>
      <p:ext uri="{BB962C8B-B14F-4D97-AF65-F5344CB8AC3E}">
        <p14:creationId xmlns:p14="http://schemas.microsoft.com/office/powerpoint/2010/main" val="3249512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Veneto Region - profile</a:t>
            </a:r>
          </a:p>
        </p:txBody>
      </p:sp>
      <p:sp>
        <p:nvSpPr>
          <p:cNvPr id="11" name="TextBox 10">
            <a:extLst>
              <a:ext uri="{FF2B5EF4-FFF2-40B4-BE49-F238E27FC236}">
                <a16:creationId xmlns:a16="http://schemas.microsoft.com/office/drawing/2014/main" id="{5CEBF1DB-FD91-303B-7BE4-20BBB7B529BF}"/>
              </a:ext>
            </a:extLst>
          </p:cNvPr>
          <p:cNvSpPr txBox="1"/>
          <p:nvPr/>
        </p:nvSpPr>
        <p:spPr>
          <a:xfrm>
            <a:off x="3044464" y="1669409"/>
            <a:ext cx="3310154" cy="4339650"/>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r>
              <a:rPr lang="en-GB" sz="1600" dirty="0">
                <a:solidFill>
                  <a:srgbClr val="000000"/>
                </a:solidFill>
              </a:rPr>
              <a:t>Population: about 5 million, (4</a:t>
            </a:r>
            <a:r>
              <a:rPr lang="en-GB" sz="1600" baseline="30000" dirty="0">
                <a:solidFill>
                  <a:srgbClr val="000000"/>
                </a:solidFill>
              </a:rPr>
              <a:t>th</a:t>
            </a:r>
            <a:r>
              <a:rPr lang="en-GB" sz="1600" dirty="0">
                <a:solidFill>
                  <a:srgbClr val="000000"/>
                </a:solidFill>
              </a:rPr>
              <a:t> in Italy);</a:t>
            </a:r>
          </a:p>
          <a:p>
            <a:pPr marL="342900" indent="-342900" fontAlgn="base">
              <a:buFont typeface="Arial" panose="020B0604020202020204" pitchFamily="34" charset="0"/>
              <a:buChar char="•"/>
            </a:pPr>
            <a:r>
              <a:rPr lang="en-GB" sz="1600" dirty="0">
                <a:solidFill>
                  <a:srgbClr val="000000"/>
                </a:solidFill>
              </a:rPr>
              <a:t>Region capital: Venice;</a:t>
            </a:r>
          </a:p>
          <a:p>
            <a:pPr marL="342900" indent="-342900" fontAlgn="base">
              <a:buFont typeface="Arial" panose="020B0604020202020204" pitchFamily="34" charset="0"/>
              <a:buChar char="•"/>
            </a:pPr>
            <a:r>
              <a:rPr lang="en-GB" sz="1600" dirty="0">
                <a:solidFill>
                  <a:srgbClr val="000000"/>
                </a:solidFill>
              </a:rPr>
              <a:t>Total area of 18,398.9 km</a:t>
            </a:r>
            <a:r>
              <a:rPr lang="en-GB" sz="1600" baseline="30000" dirty="0">
                <a:solidFill>
                  <a:srgbClr val="000000"/>
                </a:solidFill>
              </a:rPr>
              <a:t>2</a:t>
            </a:r>
            <a:r>
              <a:rPr lang="en-GB" sz="1600" dirty="0">
                <a:solidFill>
                  <a:srgbClr val="000000"/>
                </a:solidFill>
              </a:rPr>
              <a:t>;</a:t>
            </a:r>
          </a:p>
          <a:p>
            <a:pPr marL="342900" indent="-342900" fontAlgn="base">
              <a:buFont typeface="Arial" panose="020B0604020202020204" pitchFamily="34" charset="0"/>
              <a:buChar char="•"/>
            </a:pPr>
            <a:r>
              <a:rPr lang="en-GB" sz="1600" dirty="0">
                <a:solidFill>
                  <a:srgbClr val="000000"/>
                </a:solidFill>
              </a:rPr>
              <a:t>Location: North-eastern of Italy bordered to the east by Friuli-Venezia Giulia, to the south by Emilia-Romagna, to the west by Lombardy and to the north by Trentino-Alto Adige/Südtirol. In its northernmost corner it also borders Austria;</a:t>
            </a:r>
          </a:p>
          <a:p>
            <a:pPr marL="342900" indent="-342900" fontAlgn="base">
              <a:buFont typeface="Arial" panose="020B0604020202020204" pitchFamily="34" charset="0"/>
              <a:buChar char="•"/>
            </a:pPr>
            <a:r>
              <a:rPr lang="en-GB" sz="1600" dirty="0">
                <a:solidFill>
                  <a:srgbClr val="000000"/>
                </a:solidFill>
              </a:rPr>
              <a:t>7 metropolitan cities/provinces;</a:t>
            </a:r>
          </a:p>
          <a:p>
            <a:pPr marL="342900" indent="-342900" fontAlgn="base">
              <a:buFont typeface="Arial" panose="020B0604020202020204" pitchFamily="34" charset="0"/>
              <a:buChar char="•"/>
            </a:pPr>
            <a:r>
              <a:rPr lang="en-GB" sz="1600" dirty="0">
                <a:solidFill>
                  <a:srgbClr val="000000"/>
                </a:solidFill>
              </a:rPr>
              <a:t>GDP (nominal) €164 billion (2022);</a:t>
            </a:r>
          </a:p>
          <a:p>
            <a:pPr marL="342900" indent="-342900" fontAlgn="base">
              <a:buFont typeface="Arial" panose="020B0604020202020204" pitchFamily="34" charset="0"/>
              <a:buChar char="•"/>
            </a:pPr>
            <a:r>
              <a:rPr lang="en-GB" sz="1600" dirty="0">
                <a:solidFill>
                  <a:srgbClr val="000000"/>
                </a:solidFill>
              </a:rPr>
              <a:t>GDP per capita €33,834 (2021)</a:t>
            </a:r>
          </a:p>
          <a:p>
            <a:endParaRPr lang="en-GB" sz="2000" dirty="0"/>
          </a:p>
        </p:txBody>
      </p:sp>
      <p:pic>
        <p:nvPicPr>
          <p:cNvPr id="1026" name="Picture 2" descr="https://lh6.googleusercontent.com/H33CsQZfAXamcqu84KYirAUfcTtZiJbECXdgrqMieXYYvQi81E2dz6RFRcdw9OoUjFbQZ_AK0ZN1R3hBmQQGZDZpPEoaxtqCultwzzdrcQF2JeE032rDxi3YM3iVAUQIY3Rw4hNe2m5E_UsDPUEbFw=s2048"/>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85030" y="1771196"/>
            <a:ext cx="5599531" cy="395904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7960" y="1901504"/>
            <a:ext cx="1015480" cy="1212229"/>
          </a:xfrm>
          <a:prstGeom prst="rect">
            <a:avLst/>
          </a:prstGeom>
        </p:spPr>
      </p:pic>
      <p:pic>
        <p:nvPicPr>
          <p:cNvPr id="2050" name="Picture 2" descr="A logo with text on it&#10;&#10;Description automatically generate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86142" y="1250528"/>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818EF841-139E-D856-9D34-B6A559D12D0C}"/>
              </a:ext>
            </a:extLst>
          </p:cNvPr>
          <p:cNvPicPr>
            <a:picLocks noChangeAspect="1"/>
          </p:cNvPicPr>
          <p:nvPr/>
        </p:nvPicPr>
        <p:blipFill>
          <a:blip r:embed="rId7"/>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2262172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89918" y="269673"/>
            <a:ext cx="8984581" cy="584775"/>
          </a:xfrm>
          <a:prstGeom prst="rect">
            <a:avLst/>
          </a:prstGeom>
          <a:noFill/>
        </p:spPr>
        <p:txBody>
          <a:bodyPr wrap="square" lIns="91440" tIns="45720" rIns="91440" bIns="45720" rtlCol="0" anchor="t">
            <a:spAutoFit/>
          </a:bodyPr>
          <a:lstStyle/>
          <a:p>
            <a:pPr algn="ctr">
              <a:spcAft>
                <a:spcPts val="1200"/>
              </a:spcAft>
            </a:pPr>
            <a:r>
              <a:rPr lang="de-DE" sz="3200" dirty="0" err="1">
                <a:solidFill>
                  <a:srgbClr val="002060"/>
                </a:solidFill>
                <a:latin typeface="Aptos"/>
              </a:rPr>
              <a:t>Shoreline</a:t>
            </a:r>
            <a:r>
              <a:rPr lang="de-DE" sz="3200" dirty="0">
                <a:solidFill>
                  <a:srgbClr val="002060"/>
                </a:solidFill>
                <a:latin typeface="Aptos"/>
              </a:rPr>
              <a:t> </a:t>
            </a:r>
            <a:r>
              <a:rPr lang="de-DE" sz="3200" dirty="0" err="1">
                <a:solidFill>
                  <a:srgbClr val="002060"/>
                </a:solidFill>
                <a:latin typeface="Aptos"/>
              </a:rPr>
              <a:t>evolution</a:t>
            </a:r>
            <a:endParaRPr lang="de-DE" sz="3200" dirty="0">
              <a:solidFill>
                <a:srgbClr val="002060"/>
              </a:solidFill>
              <a:latin typeface="Aptos"/>
            </a:endParaRPr>
          </a:p>
        </p:txBody>
      </p:sp>
      <p:pic>
        <p:nvPicPr>
          <p:cNvPr id="3" name="Immagine 2">
            <a:extLst>
              <a:ext uri="{FF2B5EF4-FFF2-40B4-BE49-F238E27FC236}">
                <a16:creationId xmlns:a16="http://schemas.microsoft.com/office/drawing/2014/main" id="{F37A9E0B-124F-4E60-81A7-59562F60E9FA}"/>
              </a:ext>
            </a:extLst>
          </p:cNvPr>
          <p:cNvPicPr>
            <a:picLocks noChangeAspect="1"/>
          </p:cNvPicPr>
          <p:nvPr/>
        </p:nvPicPr>
        <p:blipFill>
          <a:blip r:embed="rId4"/>
          <a:stretch>
            <a:fillRect/>
          </a:stretch>
        </p:blipFill>
        <p:spPr>
          <a:xfrm>
            <a:off x="179147" y="1346891"/>
            <a:ext cx="2450804" cy="298730"/>
          </a:xfrm>
          <a:prstGeom prst="rect">
            <a:avLst/>
          </a:prstGeom>
        </p:spPr>
      </p:pic>
      <p:sp>
        <p:nvSpPr>
          <p:cNvPr id="4" name="AutoShape 4" descr="Erosione della costa crescono i danni Allarme di UnionMare - La Nuova  Venezia">
            <a:extLst>
              <a:ext uri="{FF2B5EF4-FFF2-40B4-BE49-F238E27FC236}">
                <a16:creationId xmlns:a16="http://schemas.microsoft.com/office/drawing/2014/main" id="{1D1AC8CD-E034-4946-ACD9-A775DDDCA621}"/>
              </a:ext>
            </a:extLst>
          </p:cNvPr>
          <p:cNvSpPr>
            <a:spLocks noChangeAspect="1" noChangeArrowheads="1"/>
          </p:cNvSpPr>
          <p:nvPr/>
        </p:nvSpPr>
        <p:spPr bwMode="auto">
          <a:xfrm>
            <a:off x="5943600" y="31687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Erosione della costa crescono i danni Allarme di UnionMare - La Nuova  Venezia">
            <a:extLst>
              <a:ext uri="{FF2B5EF4-FFF2-40B4-BE49-F238E27FC236}">
                <a16:creationId xmlns:a16="http://schemas.microsoft.com/office/drawing/2014/main" id="{0D08A547-0433-4021-90B9-60A319AEAC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964A1E3C-4167-4AB7-BB69-6C05B79ABB07}"/>
              </a:ext>
            </a:extLst>
          </p:cNvPr>
          <p:cNvPicPr>
            <a:picLocks noChangeAspect="1"/>
          </p:cNvPicPr>
          <p:nvPr/>
        </p:nvPicPr>
        <p:blipFill>
          <a:blip r:embed="rId5"/>
          <a:stretch>
            <a:fillRect/>
          </a:stretch>
        </p:blipFill>
        <p:spPr>
          <a:xfrm>
            <a:off x="6095990" y="3428994"/>
            <a:ext cx="20" cy="11"/>
          </a:xfrm>
          <a:prstGeom prst="rect">
            <a:avLst/>
          </a:prstGeom>
        </p:spPr>
      </p:pic>
      <p:pic>
        <p:nvPicPr>
          <p:cNvPr id="12" name="Immagine 11">
            <a:extLst>
              <a:ext uri="{FF2B5EF4-FFF2-40B4-BE49-F238E27FC236}">
                <a16:creationId xmlns:a16="http://schemas.microsoft.com/office/drawing/2014/main" id="{38B28A05-33DB-4411-BC0E-6805E7EA0DF5}"/>
              </a:ext>
            </a:extLst>
          </p:cNvPr>
          <p:cNvPicPr>
            <a:picLocks noChangeAspect="1"/>
          </p:cNvPicPr>
          <p:nvPr/>
        </p:nvPicPr>
        <p:blipFill>
          <a:blip r:embed="rId5"/>
          <a:stretch>
            <a:fillRect/>
          </a:stretch>
        </p:blipFill>
        <p:spPr>
          <a:xfrm>
            <a:off x="6248390" y="3581394"/>
            <a:ext cx="20" cy="11"/>
          </a:xfrm>
          <a:prstGeom prst="rect">
            <a:avLst/>
          </a:prstGeom>
        </p:spPr>
      </p:pic>
      <p:sp>
        <p:nvSpPr>
          <p:cNvPr id="8" name="CasellaDiTesto 7">
            <a:extLst>
              <a:ext uri="{FF2B5EF4-FFF2-40B4-BE49-F238E27FC236}">
                <a16:creationId xmlns:a16="http://schemas.microsoft.com/office/drawing/2014/main" id="{79513141-5025-4314-9A8A-E940C2386384}"/>
              </a:ext>
            </a:extLst>
          </p:cNvPr>
          <p:cNvSpPr txBox="1"/>
          <p:nvPr/>
        </p:nvSpPr>
        <p:spPr>
          <a:xfrm>
            <a:off x="3556567" y="6495757"/>
            <a:ext cx="5078845" cy="307777"/>
          </a:xfrm>
          <a:prstGeom prst="rect">
            <a:avLst/>
          </a:prstGeom>
          <a:noFill/>
        </p:spPr>
        <p:txBody>
          <a:bodyPr wrap="square" rtlCol="0">
            <a:spAutoFit/>
          </a:bodyPr>
          <a:lstStyle/>
          <a:p>
            <a:r>
              <a:rPr lang="it-IT" sz="1400" i="1" dirty="0"/>
              <a:t>Source: </a:t>
            </a:r>
            <a:r>
              <a:rPr lang="it-IT" sz="1400" i="1" dirty="0" err="1"/>
              <a:t>Regional</a:t>
            </a:r>
            <a:r>
              <a:rPr lang="it-IT" sz="1400" i="1" dirty="0"/>
              <a:t> </a:t>
            </a:r>
            <a:r>
              <a:rPr lang="it-IT" sz="1400" i="1" dirty="0" err="1"/>
              <a:t>coastal</a:t>
            </a:r>
            <a:r>
              <a:rPr lang="it-IT" sz="1400" i="1" dirty="0"/>
              <a:t> </a:t>
            </a:r>
            <a:r>
              <a:rPr lang="it-IT" sz="1400" i="1" dirty="0" err="1"/>
              <a:t>protection</a:t>
            </a:r>
            <a:r>
              <a:rPr lang="it-IT" sz="1400" i="1" dirty="0"/>
              <a:t> </a:t>
            </a:r>
            <a:r>
              <a:rPr lang="it-IT" sz="1400" i="1" dirty="0" err="1"/>
              <a:t>plan</a:t>
            </a:r>
            <a:r>
              <a:rPr lang="it-IT" sz="1400" i="1" dirty="0"/>
              <a:t> (2023) </a:t>
            </a:r>
          </a:p>
        </p:txBody>
      </p:sp>
      <p:sp>
        <p:nvSpPr>
          <p:cNvPr id="17" name="CasellaDiTesto 16">
            <a:extLst>
              <a:ext uri="{FF2B5EF4-FFF2-40B4-BE49-F238E27FC236}">
                <a16:creationId xmlns:a16="http://schemas.microsoft.com/office/drawing/2014/main" id="{2AAAA409-EF98-427F-BB60-D10A947BE80A}"/>
              </a:ext>
            </a:extLst>
          </p:cNvPr>
          <p:cNvSpPr txBox="1"/>
          <p:nvPr/>
        </p:nvSpPr>
        <p:spPr>
          <a:xfrm>
            <a:off x="685531" y="3227451"/>
            <a:ext cx="1949361" cy="707886"/>
          </a:xfrm>
          <a:prstGeom prst="rect">
            <a:avLst/>
          </a:prstGeom>
          <a:solidFill>
            <a:schemeClr val="bg1"/>
          </a:solidFill>
          <a:ln>
            <a:solidFill>
              <a:srgbClr val="0070C0"/>
            </a:solidFill>
          </a:ln>
        </p:spPr>
        <p:txBody>
          <a:bodyPr wrap="square" rtlCol="0">
            <a:spAutoFit/>
          </a:bodyPr>
          <a:lstStyle/>
          <a:p>
            <a:pPr marL="285750" indent="-285750">
              <a:buFont typeface="Wingdings" panose="05000000000000000000" pitchFamily="2" charset="2"/>
              <a:buChar char="Ø"/>
            </a:pPr>
            <a:r>
              <a:rPr lang="it-IT" sz="2000" dirty="0" err="1"/>
              <a:t>Orthophoto</a:t>
            </a:r>
            <a:endParaRPr lang="it-IT" sz="2000" dirty="0"/>
          </a:p>
          <a:p>
            <a:pPr marL="285750" indent="-285750">
              <a:buFont typeface="Wingdings" panose="05000000000000000000" pitchFamily="2" charset="2"/>
              <a:buChar char="Ø"/>
            </a:pPr>
            <a:r>
              <a:rPr lang="it-IT" sz="2000" dirty="0"/>
              <a:t>Lidar data</a:t>
            </a:r>
          </a:p>
        </p:txBody>
      </p:sp>
      <p:sp>
        <p:nvSpPr>
          <p:cNvPr id="18" name="Freccia a sinistra 17">
            <a:extLst>
              <a:ext uri="{FF2B5EF4-FFF2-40B4-BE49-F238E27FC236}">
                <a16:creationId xmlns:a16="http://schemas.microsoft.com/office/drawing/2014/main" id="{DD4EB9DF-5B9C-416D-BB7C-BC47C7849DF5}"/>
              </a:ext>
            </a:extLst>
          </p:cNvPr>
          <p:cNvSpPr/>
          <p:nvPr/>
        </p:nvSpPr>
        <p:spPr>
          <a:xfrm flipH="1">
            <a:off x="2816796" y="3267069"/>
            <a:ext cx="709294" cy="6286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p:cNvPicPr>
            <a:picLocks noChangeAspect="1"/>
          </p:cNvPicPr>
          <p:nvPr/>
        </p:nvPicPr>
        <p:blipFill>
          <a:blip r:embed="rId6"/>
          <a:stretch>
            <a:fillRect/>
          </a:stretch>
        </p:blipFill>
        <p:spPr>
          <a:xfrm>
            <a:off x="3533786" y="841039"/>
            <a:ext cx="8023143" cy="5654718"/>
          </a:xfrm>
          <a:prstGeom prst="rect">
            <a:avLst/>
          </a:prstGeom>
        </p:spPr>
      </p:pic>
      <p:pic>
        <p:nvPicPr>
          <p:cNvPr id="23" name="Picture 2" descr="A logo with text on it&#10;&#10;Description automatically generated"/>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a:extLst>
              <a:ext uri="{FF2B5EF4-FFF2-40B4-BE49-F238E27FC236}">
                <a16:creationId xmlns:a16="http://schemas.microsoft.com/office/drawing/2014/main" id="{818EF841-139E-D856-9D34-B6A559D12D0C}"/>
              </a:ext>
            </a:extLst>
          </p:cNvPr>
          <p:cNvPicPr>
            <a:picLocks noChangeAspect="1"/>
          </p:cNvPicPr>
          <p:nvPr/>
        </p:nvPicPr>
        <p:blipFill>
          <a:blip r:embed="rId8"/>
          <a:stretch>
            <a:fillRect/>
          </a:stretch>
        </p:blipFill>
        <p:spPr>
          <a:xfrm>
            <a:off x="8940361" y="6429486"/>
            <a:ext cx="3110934" cy="374048"/>
          </a:xfrm>
          <a:prstGeom prst="rect">
            <a:avLst/>
          </a:prstGeom>
        </p:spPr>
      </p:pic>
    </p:spTree>
    <p:extLst>
      <p:ext uri="{BB962C8B-B14F-4D97-AF65-F5344CB8AC3E}">
        <p14:creationId xmlns:p14="http://schemas.microsoft.com/office/powerpoint/2010/main" val="879602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491531" y="185221"/>
            <a:ext cx="9967852" cy="523220"/>
          </a:xfrm>
          <a:prstGeom prst="rect">
            <a:avLst/>
          </a:prstGeom>
          <a:noFill/>
        </p:spPr>
        <p:txBody>
          <a:bodyPr wrap="square" lIns="91440" tIns="45720" rIns="91440" bIns="45720" rtlCol="0" anchor="t">
            <a:spAutoFit/>
          </a:bodyPr>
          <a:lstStyle/>
          <a:p>
            <a:pPr algn="ctr">
              <a:spcAft>
                <a:spcPts val="1200"/>
              </a:spcAft>
            </a:pPr>
            <a:r>
              <a:rPr lang="de-DE" sz="2800" dirty="0">
                <a:solidFill>
                  <a:srgbClr val="002060"/>
                </a:solidFill>
                <a:latin typeface="Aptos"/>
              </a:rPr>
              <a:t>Space </a:t>
            </a:r>
            <a:r>
              <a:rPr lang="de-DE" sz="2800" dirty="0" err="1">
                <a:solidFill>
                  <a:srgbClr val="002060"/>
                </a:solidFill>
                <a:latin typeface="Aptos"/>
              </a:rPr>
              <a:t>data</a:t>
            </a:r>
            <a:r>
              <a:rPr lang="de-DE" sz="2800" dirty="0">
                <a:solidFill>
                  <a:srgbClr val="002060"/>
                </a:solidFill>
                <a:latin typeface="Aptos"/>
              </a:rPr>
              <a:t> and remote </a:t>
            </a:r>
            <a:r>
              <a:rPr lang="de-DE" sz="2800" dirty="0" err="1">
                <a:solidFill>
                  <a:srgbClr val="002060"/>
                </a:solidFill>
                <a:latin typeface="Aptos"/>
              </a:rPr>
              <a:t>sensing</a:t>
            </a:r>
            <a:r>
              <a:rPr lang="de-DE" sz="2800" dirty="0">
                <a:solidFill>
                  <a:srgbClr val="002060"/>
                </a:solidFill>
                <a:latin typeface="Aptos"/>
              </a:rPr>
              <a:t> </a:t>
            </a:r>
            <a:r>
              <a:rPr lang="de-DE" sz="2800" dirty="0" err="1">
                <a:solidFill>
                  <a:srgbClr val="002060"/>
                </a:solidFill>
                <a:latin typeface="Aptos"/>
              </a:rPr>
              <a:t>for</a:t>
            </a:r>
            <a:r>
              <a:rPr lang="de-DE" sz="2800" dirty="0">
                <a:solidFill>
                  <a:srgbClr val="002060"/>
                </a:solidFill>
                <a:latin typeface="Aptos"/>
              </a:rPr>
              <a:t> </a:t>
            </a:r>
            <a:r>
              <a:rPr lang="de-DE" sz="2800" dirty="0" err="1">
                <a:solidFill>
                  <a:srgbClr val="002060"/>
                </a:solidFill>
                <a:latin typeface="Aptos"/>
              </a:rPr>
              <a:t>sustainable</a:t>
            </a:r>
            <a:r>
              <a:rPr lang="de-DE" sz="2800" dirty="0">
                <a:solidFill>
                  <a:srgbClr val="002060"/>
                </a:solidFill>
                <a:latin typeface="Aptos"/>
              </a:rPr>
              <a:t> </a:t>
            </a:r>
            <a:r>
              <a:rPr lang="de-DE" sz="2800" dirty="0" err="1">
                <a:solidFill>
                  <a:srgbClr val="002060"/>
                </a:solidFill>
                <a:latin typeface="Aptos"/>
              </a:rPr>
              <a:t>tourism</a:t>
            </a:r>
            <a:endParaRPr lang="en-US" sz="2800" dirty="0" err="1"/>
          </a:p>
        </p:txBody>
      </p:sp>
      <p:sp>
        <p:nvSpPr>
          <p:cNvPr id="7" name="Segnaposto contenuto 6"/>
          <p:cNvSpPr>
            <a:spLocks noGrp="1"/>
          </p:cNvSpPr>
          <p:nvPr>
            <p:ph idx="1"/>
          </p:nvPr>
        </p:nvSpPr>
        <p:spPr>
          <a:xfrm>
            <a:off x="2865275" y="1253331"/>
            <a:ext cx="8911542" cy="5170618"/>
          </a:xfrm>
        </p:spPr>
        <p:txBody>
          <a:bodyPr>
            <a:normAutofit fontScale="85000" lnSpcReduction="20000"/>
          </a:bodyPr>
          <a:lstStyle/>
          <a:p>
            <a:pPr marL="0" indent="0" algn="just">
              <a:buNone/>
            </a:pPr>
            <a:r>
              <a:rPr lang="en-GB" sz="3100" dirty="0"/>
              <a:t>Beside coastal dynamics, space data can be source of strategic planning for sustainable tourism. In this framework, they are and they will be more crucial in the future. Some other examples:</a:t>
            </a:r>
          </a:p>
          <a:p>
            <a:endParaRPr lang="it-IT" sz="3100" b="1" u="sng" dirty="0"/>
          </a:p>
          <a:p>
            <a:r>
              <a:rPr lang="it-IT" sz="3100" b="1" dirty="0"/>
              <a:t>Policy and planning</a:t>
            </a:r>
            <a:endParaRPr lang="en-GB" sz="3100" b="1" dirty="0"/>
          </a:p>
          <a:p>
            <a:r>
              <a:rPr lang="it-IT" sz="3100" b="1" dirty="0" err="1"/>
              <a:t>Vegetation</a:t>
            </a:r>
            <a:r>
              <a:rPr lang="it-IT" sz="3100" b="1" dirty="0"/>
              <a:t> and Habitat </a:t>
            </a:r>
            <a:r>
              <a:rPr lang="it-IT" sz="3100" b="1" dirty="0" err="1"/>
              <a:t>Mapping</a:t>
            </a:r>
            <a:endParaRPr lang="it-IT" sz="3100" b="1" dirty="0"/>
          </a:p>
          <a:p>
            <a:r>
              <a:rPr lang="it-IT" sz="3100" b="1" dirty="0"/>
              <a:t>Sea-Level Rise </a:t>
            </a:r>
            <a:r>
              <a:rPr lang="it-IT" sz="3100" b="1" dirty="0" err="1"/>
              <a:t>Monitoring</a:t>
            </a:r>
            <a:endParaRPr lang="it-IT" sz="3100" b="1" dirty="0"/>
          </a:p>
          <a:p>
            <a:r>
              <a:rPr lang="it-IT" sz="3100" b="1" dirty="0"/>
              <a:t>GIS (</a:t>
            </a:r>
            <a:r>
              <a:rPr lang="it-IT" sz="3100" b="1" dirty="0" err="1"/>
              <a:t>Geographic</a:t>
            </a:r>
            <a:r>
              <a:rPr lang="it-IT" sz="3100" b="1" dirty="0"/>
              <a:t> Information Systems)</a:t>
            </a:r>
          </a:p>
          <a:p>
            <a:pPr lvl="0"/>
            <a:r>
              <a:rPr lang="it-IT" sz="3100" b="1" dirty="0" err="1"/>
              <a:t>Storm</a:t>
            </a:r>
            <a:r>
              <a:rPr lang="it-IT" sz="3100" b="1" dirty="0"/>
              <a:t> and </a:t>
            </a:r>
            <a:r>
              <a:rPr lang="it-IT" sz="3100" b="1" dirty="0" err="1"/>
              <a:t>Weather</a:t>
            </a:r>
            <a:r>
              <a:rPr lang="it-IT" sz="3100" b="1" dirty="0"/>
              <a:t> </a:t>
            </a:r>
            <a:r>
              <a:rPr lang="it-IT" sz="3100" b="1" dirty="0" err="1"/>
              <a:t>Monitoring</a:t>
            </a:r>
            <a:endParaRPr lang="en-GB" sz="3100" b="1" dirty="0"/>
          </a:p>
          <a:p>
            <a:pPr lvl="0"/>
            <a:r>
              <a:rPr lang="it-IT" sz="3100" b="1" dirty="0" err="1"/>
              <a:t>Tourist</a:t>
            </a:r>
            <a:r>
              <a:rPr lang="it-IT" sz="3100" b="1" dirty="0"/>
              <a:t> </a:t>
            </a:r>
            <a:r>
              <a:rPr lang="it-IT" sz="3100" b="1" dirty="0" err="1"/>
              <a:t>Infrastructure</a:t>
            </a:r>
            <a:r>
              <a:rPr lang="it-IT" sz="3100" b="1" dirty="0"/>
              <a:t> Planning</a:t>
            </a:r>
          </a:p>
          <a:p>
            <a:r>
              <a:rPr lang="it-IT" sz="3100" b="1" dirty="0" err="1"/>
              <a:t>Environmental</a:t>
            </a:r>
            <a:r>
              <a:rPr lang="it-IT" sz="3100" b="1" dirty="0"/>
              <a:t> Impact </a:t>
            </a:r>
            <a:r>
              <a:rPr lang="it-IT" sz="3100" b="1" dirty="0" err="1"/>
              <a:t>Assessment</a:t>
            </a:r>
            <a:r>
              <a:rPr lang="it-IT" sz="3100" b="1" dirty="0"/>
              <a:t> (EIA)</a:t>
            </a:r>
          </a:p>
          <a:p>
            <a:pPr lvl="0"/>
            <a:r>
              <a:rPr lang="it-IT" sz="3100" b="1" dirty="0"/>
              <a:t>Emergency </a:t>
            </a:r>
            <a:r>
              <a:rPr lang="it-IT" sz="3100" b="1" dirty="0" err="1"/>
              <a:t>Response</a:t>
            </a:r>
            <a:endParaRPr lang="it-IT" sz="3100" b="1" dirty="0"/>
          </a:p>
          <a:p>
            <a:r>
              <a:rPr lang="it-IT" sz="3100" b="1" dirty="0" err="1"/>
              <a:t>Tourist</a:t>
            </a:r>
            <a:r>
              <a:rPr lang="it-IT" sz="3100" b="1" dirty="0"/>
              <a:t> Information</a:t>
            </a:r>
          </a:p>
          <a:p>
            <a:endParaRPr lang="en-GB" b="1" dirty="0"/>
          </a:p>
          <a:p>
            <a:pPr marL="0" indent="0">
              <a:buNone/>
            </a:pPr>
            <a:endParaRPr lang="en-GB" sz="2000" dirty="0"/>
          </a:p>
        </p:txBody>
      </p:sp>
      <p:pic>
        <p:nvPicPr>
          <p:cNvPr id="14" name="Picture 2" descr="A logo with text on it&#10;&#10;Description automatically generated"/>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18EF841-139E-D856-9D34-B6A559D12D0C}"/>
              </a:ext>
            </a:extLst>
          </p:cNvPr>
          <p:cNvPicPr>
            <a:picLocks noChangeAspect="1"/>
          </p:cNvPicPr>
          <p:nvPr/>
        </p:nvPicPr>
        <p:blipFill>
          <a:blip r:embed="rId5"/>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222394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680350" y="149344"/>
            <a:ext cx="9323753" cy="1077218"/>
          </a:xfrm>
          <a:prstGeom prst="rect">
            <a:avLst/>
          </a:prstGeom>
          <a:noFill/>
        </p:spPr>
        <p:txBody>
          <a:bodyPr wrap="square" lIns="91440" tIns="45720" rIns="91440" bIns="45720" rtlCol="0" anchor="t">
            <a:spAutoFit/>
          </a:bodyPr>
          <a:lstStyle/>
          <a:p>
            <a:pPr algn="ctr">
              <a:spcAft>
                <a:spcPts val="1200"/>
              </a:spcAft>
            </a:pPr>
            <a:r>
              <a:rPr lang="de-DE" sz="3200" dirty="0" err="1">
                <a:solidFill>
                  <a:srgbClr val="002060"/>
                </a:solidFill>
                <a:latin typeface="Aptos"/>
              </a:rPr>
              <a:t>Perspectives</a:t>
            </a:r>
            <a:r>
              <a:rPr lang="de-DE" sz="3200" dirty="0">
                <a:solidFill>
                  <a:srgbClr val="002060"/>
                </a:solidFill>
                <a:latin typeface="Aptos"/>
              </a:rPr>
              <a:t> on </a:t>
            </a:r>
            <a:r>
              <a:rPr lang="de-DE" sz="3200" dirty="0" err="1">
                <a:solidFill>
                  <a:srgbClr val="002060"/>
                </a:solidFill>
                <a:latin typeface="Aptos"/>
              </a:rPr>
              <a:t>future</a:t>
            </a:r>
            <a:r>
              <a:rPr lang="de-DE" sz="3200" dirty="0">
                <a:solidFill>
                  <a:srgbClr val="002060"/>
                </a:solidFill>
                <a:latin typeface="Aptos"/>
              </a:rPr>
              <a:t> </a:t>
            </a:r>
            <a:r>
              <a:rPr lang="de-DE" sz="3200" dirty="0" err="1">
                <a:solidFill>
                  <a:srgbClr val="002060"/>
                </a:solidFill>
                <a:latin typeface="Aptos"/>
              </a:rPr>
              <a:t>common</a:t>
            </a:r>
            <a:r>
              <a:rPr lang="de-DE" sz="3200" dirty="0">
                <a:solidFill>
                  <a:srgbClr val="002060"/>
                </a:solidFill>
                <a:latin typeface="Aptos"/>
              </a:rPr>
              <a:t> </a:t>
            </a:r>
            <a:r>
              <a:rPr lang="de-DE" sz="3200" dirty="0" err="1">
                <a:solidFill>
                  <a:srgbClr val="002060"/>
                </a:solidFill>
                <a:latin typeface="Aptos"/>
              </a:rPr>
              <a:t>opportunities</a:t>
            </a:r>
            <a:r>
              <a:rPr lang="de-DE" sz="3200" dirty="0">
                <a:solidFill>
                  <a:srgbClr val="002060"/>
                </a:solidFill>
                <a:latin typeface="Aptos"/>
              </a:rPr>
              <a:t> </a:t>
            </a:r>
            <a:r>
              <a:rPr lang="de-DE" sz="3200" dirty="0" err="1">
                <a:solidFill>
                  <a:srgbClr val="002060"/>
                </a:solidFill>
                <a:latin typeface="Aptos"/>
              </a:rPr>
              <a:t>and</a:t>
            </a:r>
            <a:r>
              <a:rPr lang="de-DE" sz="3200" dirty="0">
                <a:solidFill>
                  <a:srgbClr val="002060"/>
                </a:solidFill>
                <a:latin typeface="Aptos"/>
              </a:rPr>
              <a:t> </a:t>
            </a:r>
            <a:r>
              <a:rPr lang="de-DE" sz="3200" dirty="0" err="1">
                <a:solidFill>
                  <a:srgbClr val="002060"/>
                </a:solidFill>
                <a:latin typeface="Aptos"/>
              </a:rPr>
              <a:t>challenges</a:t>
            </a:r>
            <a:endParaRPr lang="en-US" sz="3200" dirty="0" err="1"/>
          </a:p>
        </p:txBody>
      </p:sp>
      <p:pic>
        <p:nvPicPr>
          <p:cNvPr id="5" name="Immagine 4"/>
          <p:cNvPicPr>
            <a:picLocks noChangeAspect="1"/>
          </p:cNvPicPr>
          <p:nvPr/>
        </p:nvPicPr>
        <p:blipFill>
          <a:blip r:embed="rId4"/>
          <a:stretch>
            <a:fillRect/>
          </a:stretch>
        </p:blipFill>
        <p:spPr>
          <a:xfrm>
            <a:off x="10736675" y="1703494"/>
            <a:ext cx="1267428" cy="1267428"/>
          </a:xfrm>
          <a:prstGeom prst="rect">
            <a:avLst/>
          </a:prstGeom>
        </p:spPr>
      </p:pic>
      <p:pic>
        <p:nvPicPr>
          <p:cNvPr id="7" name="Immagine 6"/>
          <p:cNvPicPr>
            <a:picLocks noChangeAspect="1"/>
          </p:cNvPicPr>
          <p:nvPr/>
        </p:nvPicPr>
        <p:blipFill>
          <a:blip r:embed="rId5"/>
          <a:stretch>
            <a:fillRect/>
          </a:stretch>
        </p:blipFill>
        <p:spPr>
          <a:xfrm>
            <a:off x="9677064" y="3171989"/>
            <a:ext cx="2327039" cy="1308959"/>
          </a:xfrm>
          <a:prstGeom prst="rect">
            <a:avLst/>
          </a:prstGeom>
        </p:spPr>
      </p:pic>
      <p:sp>
        <p:nvSpPr>
          <p:cNvPr id="12" name="Segnaposto contenuto 11"/>
          <p:cNvSpPr>
            <a:spLocks noGrp="1"/>
          </p:cNvSpPr>
          <p:nvPr>
            <p:ph sz="half" idx="1"/>
          </p:nvPr>
        </p:nvSpPr>
        <p:spPr>
          <a:xfrm>
            <a:off x="3182096" y="1499018"/>
            <a:ext cx="6401742" cy="5451580"/>
          </a:xfrm>
        </p:spPr>
        <p:txBody>
          <a:bodyPr>
            <a:normAutofit fontScale="77500" lnSpcReduction="20000"/>
          </a:bodyPr>
          <a:lstStyle/>
          <a:p>
            <a:pPr marL="0" indent="0">
              <a:buNone/>
            </a:pPr>
            <a:r>
              <a:rPr lang="it-IT" b="1" dirty="0">
                <a:solidFill>
                  <a:srgbClr val="00B050"/>
                </a:solidFill>
              </a:rPr>
              <a:t>OPPORTUNITIES</a:t>
            </a:r>
            <a:endParaRPr lang="en-GB" b="1" dirty="0">
              <a:solidFill>
                <a:srgbClr val="00B050"/>
              </a:solidFill>
            </a:endParaRPr>
          </a:p>
          <a:p>
            <a:r>
              <a:rPr lang="en-GB" b="1" dirty="0">
                <a:solidFill>
                  <a:srgbClr val="00B050"/>
                </a:solidFill>
              </a:rPr>
              <a:t>Remote Sensing Advancements (new technologies, data quality and resolution)</a:t>
            </a:r>
          </a:p>
          <a:p>
            <a:r>
              <a:rPr lang="en-GB" b="1" dirty="0">
                <a:solidFill>
                  <a:srgbClr val="00B050"/>
                </a:solidFill>
              </a:rPr>
              <a:t>Cost Savings</a:t>
            </a:r>
          </a:p>
          <a:p>
            <a:r>
              <a:rPr lang="it-IT" b="1" dirty="0" err="1">
                <a:solidFill>
                  <a:srgbClr val="00B050"/>
                </a:solidFill>
              </a:rPr>
              <a:t>Frequent</a:t>
            </a:r>
            <a:r>
              <a:rPr lang="it-IT" b="1" dirty="0">
                <a:solidFill>
                  <a:srgbClr val="00B050"/>
                </a:solidFill>
              </a:rPr>
              <a:t> </a:t>
            </a:r>
            <a:r>
              <a:rPr lang="it-IT" b="1" dirty="0" err="1">
                <a:solidFill>
                  <a:srgbClr val="00B050"/>
                </a:solidFill>
              </a:rPr>
              <a:t>monitoring</a:t>
            </a:r>
            <a:endParaRPr lang="en-GB" b="1" dirty="0">
              <a:solidFill>
                <a:srgbClr val="00B050"/>
              </a:solidFill>
            </a:endParaRPr>
          </a:p>
          <a:p>
            <a:r>
              <a:rPr lang="en-GB" b="1" dirty="0">
                <a:solidFill>
                  <a:srgbClr val="00B050"/>
                </a:solidFill>
              </a:rPr>
              <a:t>Data Integration</a:t>
            </a:r>
          </a:p>
          <a:p>
            <a:r>
              <a:rPr lang="en-GB" b="1" dirty="0">
                <a:solidFill>
                  <a:srgbClr val="00B050"/>
                </a:solidFill>
              </a:rPr>
              <a:t>Global Coverage</a:t>
            </a:r>
          </a:p>
          <a:p>
            <a:r>
              <a:rPr lang="en-GB" b="1" dirty="0">
                <a:solidFill>
                  <a:srgbClr val="00B050"/>
                </a:solidFill>
              </a:rPr>
              <a:t>Interoperability</a:t>
            </a:r>
          </a:p>
          <a:p>
            <a:endParaRPr lang="en-GB" b="1" dirty="0"/>
          </a:p>
          <a:p>
            <a:pPr marL="0" indent="0">
              <a:buNone/>
            </a:pPr>
            <a:r>
              <a:rPr lang="it-IT" b="1" dirty="0">
                <a:solidFill>
                  <a:srgbClr val="0070C0"/>
                </a:solidFill>
              </a:rPr>
              <a:t>CHALLENGES</a:t>
            </a:r>
            <a:endParaRPr lang="en-GB" b="1" dirty="0">
              <a:solidFill>
                <a:srgbClr val="0070C0"/>
              </a:solidFill>
            </a:endParaRPr>
          </a:p>
          <a:p>
            <a:r>
              <a:rPr lang="en-GB" b="1" dirty="0">
                <a:solidFill>
                  <a:srgbClr val="0070C0"/>
                </a:solidFill>
              </a:rPr>
              <a:t>Data Accessibility, data volume</a:t>
            </a:r>
          </a:p>
          <a:p>
            <a:r>
              <a:rPr lang="en-GB" b="1" dirty="0">
                <a:solidFill>
                  <a:srgbClr val="0070C0"/>
                </a:solidFill>
              </a:rPr>
              <a:t>Regulatory and Legal Challenges</a:t>
            </a:r>
          </a:p>
          <a:p>
            <a:r>
              <a:rPr lang="en-GB" b="1" dirty="0">
                <a:solidFill>
                  <a:srgbClr val="0070C0"/>
                </a:solidFill>
              </a:rPr>
              <a:t>Privacy </a:t>
            </a:r>
            <a:r>
              <a:rPr lang="en-GB" b="1">
                <a:solidFill>
                  <a:srgbClr val="0070C0"/>
                </a:solidFill>
              </a:rPr>
              <a:t>and Security</a:t>
            </a:r>
            <a:endParaRPr lang="en-GB" b="1" dirty="0">
              <a:solidFill>
                <a:srgbClr val="0070C0"/>
              </a:solidFill>
            </a:endParaRPr>
          </a:p>
          <a:p>
            <a:r>
              <a:rPr lang="en-GB" b="1" dirty="0">
                <a:solidFill>
                  <a:srgbClr val="0070C0"/>
                </a:solidFill>
              </a:rPr>
              <a:t>Dependency on Space Infrastructure</a:t>
            </a:r>
          </a:p>
          <a:p>
            <a:r>
              <a:rPr lang="it-IT" b="1" dirty="0">
                <a:solidFill>
                  <a:srgbClr val="0070C0"/>
                </a:solidFill>
              </a:rPr>
              <a:t>Training and </a:t>
            </a:r>
            <a:r>
              <a:rPr lang="it-IT" b="1" dirty="0" err="1">
                <a:solidFill>
                  <a:srgbClr val="0070C0"/>
                </a:solidFill>
              </a:rPr>
              <a:t>knowledge</a:t>
            </a:r>
            <a:endParaRPr lang="en-GB" dirty="0">
              <a:solidFill>
                <a:srgbClr val="0070C0"/>
              </a:solidFill>
            </a:endParaRPr>
          </a:p>
        </p:txBody>
      </p:sp>
      <p:pic>
        <p:nvPicPr>
          <p:cNvPr id="18" name="Picture 2" descr="A logo with text on it&#10;&#10;Description automatically generated"/>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818EF841-139E-D856-9D34-B6A559D12D0C}"/>
              </a:ext>
            </a:extLst>
          </p:cNvPr>
          <p:cNvPicPr>
            <a:picLocks noChangeAspect="1"/>
          </p:cNvPicPr>
          <p:nvPr/>
        </p:nvPicPr>
        <p:blipFill>
          <a:blip r:embed="rId7"/>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360334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rtlCol="0">
            <a:spAutoFit/>
          </a:bodyPr>
          <a:lstStyle/>
          <a:p>
            <a:pPr algn="ctr">
              <a:spcAft>
                <a:spcPts val="1200"/>
              </a:spcAft>
            </a:pPr>
            <a:r>
              <a:rPr lang="de-DE" sz="3600" dirty="0">
                <a:solidFill>
                  <a:srgbClr val="002060"/>
                </a:solidFill>
                <a:latin typeface="Aptos" panose="020B0004020202020204" pitchFamily="34" charset="0"/>
              </a:rPr>
              <a:t>Thank you</a:t>
            </a:r>
          </a:p>
        </p:txBody>
      </p:sp>
      <p:sp>
        <p:nvSpPr>
          <p:cNvPr id="3" name="TextBox 2">
            <a:extLst>
              <a:ext uri="{FF2B5EF4-FFF2-40B4-BE49-F238E27FC236}">
                <a16:creationId xmlns:a16="http://schemas.microsoft.com/office/drawing/2014/main" id="{B079846F-D664-CC7E-BDBB-F365BAB7700B}"/>
              </a:ext>
            </a:extLst>
          </p:cNvPr>
          <p:cNvSpPr txBox="1"/>
          <p:nvPr/>
        </p:nvSpPr>
        <p:spPr>
          <a:xfrm>
            <a:off x="3563007" y="4195439"/>
            <a:ext cx="8170877" cy="2862322"/>
          </a:xfrm>
          <a:prstGeom prst="rect">
            <a:avLst/>
          </a:prstGeom>
          <a:noFill/>
        </p:spPr>
        <p:txBody>
          <a:bodyPr wrap="square" lIns="91440" tIns="45720" rIns="91440" bIns="45720" rtlCol="0" anchor="t">
            <a:spAutoFit/>
          </a:bodyPr>
          <a:lstStyle/>
          <a:p>
            <a:r>
              <a:rPr lang="it-IT" sz="2000" b="1" i="1" dirty="0">
                <a:latin typeface="Aptos"/>
              </a:rPr>
              <a:t>Regione del Veneto – Direzione Pianificazione Territoriale</a:t>
            </a:r>
            <a:endParaRPr lang="en-GB" sz="2000" b="1" i="1" dirty="0">
              <a:latin typeface="Aptos"/>
            </a:endParaRPr>
          </a:p>
          <a:p>
            <a:r>
              <a:rPr lang="en-GB" sz="2000" b="1" i="1" dirty="0">
                <a:latin typeface="Aptos"/>
              </a:rPr>
              <a:t>Veneto Region – Directorate for Spatial Planning </a:t>
            </a:r>
          </a:p>
          <a:p>
            <a:endParaRPr lang="en-GB" sz="2000" dirty="0">
              <a:latin typeface="Aptos"/>
            </a:endParaRPr>
          </a:p>
          <a:p>
            <a:r>
              <a:rPr lang="en-US" sz="2000" dirty="0" err="1">
                <a:latin typeface="Aptos"/>
              </a:rPr>
              <a:t>Salvina</a:t>
            </a:r>
            <a:r>
              <a:rPr lang="en-US" sz="2000" dirty="0">
                <a:latin typeface="Aptos"/>
              </a:rPr>
              <a:t> </a:t>
            </a:r>
            <a:r>
              <a:rPr lang="en-US" sz="2000" dirty="0" err="1">
                <a:latin typeface="Aptos"/>
              </a:rPr>
              <a:t>Sist</a:t>
            </a:r>
            <a:r>
              <a:rPr lang="en-US" sz="2000" dirty="0">
                <a:latin typeface="Aptos"/>
              </a:rPr>
              <a:t> – Head of the Directorate </a:t>
            </a:r>
          </a:p>
          <a:p>
            <a:r>
              <a:rPr lang="en-GB" sz="2000" dirty="0">
                <a:latin typeface="Aptos"/>
                <a:hlinkClick r:id="rId4"/>
              </a:rPr>
              <a:t>salvina.sist@regione.Veneto.it</a:t>
            </a:r>
            <a:endParaRPr lang="en-GB" sz="2000" dirty="0">
              <a:latin typeface="Aptos"/>
            </a:endParaRPr>
          </a:p>
          <a:p>
            <a:endParaRPr lang="en-US" sz="2000" dirty="0">
              <a:latin typeface="Aptos"/>
            </a:endParaRPr>
          </a:p>
          <a:p>
            <a:r>
              <a:rPr lang="en-US" sz="2000" dirty="0">
                <a:latin typeface="Aptos"/>
              </a:rPr>
              <a:t>Carlo Masetto –   GIS Specialist</a:t>
            </a:r>
            <a:endParaRPr lang="en-GB" sz="2000" dirty="0">
              <a:latin typeface="Aptos"/>
            </a:endParaRPr>
          </a:p>
          <a:p>
            <a:r>
              <a:rPr lang="it-IT" sz="2000" dirty="0">
                <a:latin typeface="Aptos"/>
                <a:hlinkClick r:id="rId5"/>
              </a:rPr>
              <a:t>carlo.masetto@regione.veneto.it</a:t>
            </a:r>
            <a:endParaRPr lang="it-IT" sz="2000" dirty="0">
              <a:latin typeface="Aptos"/>
            </a:endParaRPr>
          </a:p>
          <a:p>
            <a:endParaRPr lang="en-GB" sz="2000" dirty="0">
              <a:latin typeface="Aptos" panose="020B0004020202020204" pitchFamily="34" charset="0"/>
            </a:endParaRPr>
          </a:p>
        </p:txBody>
      </p:sp>
      <p:pic>
        <p:nvPicPr>
          <p:cNvPr id="4" name="Immagine 3"/>
          <p:cNvPicPr>
            <a:picLocks noChangeAspect="1"/>
          </p:cNvPicPr>
          <p:nvPr/>
        </p:nvPicPr>
        <p:blipFill>
          <a:blip r:embed="rId6"/>
          <a:stretch>
            <a:fillRect/>
          </a:stretch>
        </p:blipFill>
        <p:spPr>
          <a:xfrm>
            <a:off x="3643018" y="3433681"/>
            <a:ext cx="5408386" cy="655226"/>
          </a:xfrm>
          <a:prstGeom prst="rect">
            <a:avLst/>
          </a:prstGeom>
        </p:spPr>
      </p:pic>
      <p:pic>
        <p:nvPicPr>
          <p:cNvPr id="9" name="Picture 2" descr="A logo with text on it&#10;&#10;Description automatically generated"/>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90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80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8462" y="71301"/>
            <a:ext cx="1905512" cy="880086"/>
          </a:xfrm>
          <a:prstGeom prst="rect">
            <a:avLst/>
          </a:prstGeom>
        </p:spPr>
      </p:pic>
      <p:sp>
        <p:nvSpPr>
          <p:cNvPr id="6" name="TextBox 5"/>
          <p:cNvSpPr txBox="1"/>
          <p:nvPr/>
        </p:nvSpPr>
        <p:spPr>
          <a:xfrm>
            <a:off x="3504276" y="396677"/>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The </a:t>
            </a:r>
            <a:r>
              <a:rPr lang="en-GB" sz="3600" dirty="0">
                <a:solidFill>
                  <a:srgbClr val="002060"/>
                </a:solidFill>
                <a:latin typeface="Aptos"/>
              </a:rPr>
              <a:t>tourism</a:t>
            </a:r>
            <a:r>
              <a:rPr lang="de-DE" sz="3600" dirty="0">
                <a:solidFill>
                  <a:srgbClr val="002060"/>
                </a:solidFill>
                <a:latin typeface="Aptos"/>
              </a:rPr>
              <a:t> </a:t>
            </a:r>
            <a:r>
              <a:rPr lang="en-GB" sz="3600" dirty="0">
                <a:solidFill>
                  <a:srgbClr val="002060"/>
                </a:solidFill>
                <a:latin typeface="Aptos"/>
              </a:rPr>
              <a:t>sector</a:t>
            </a:r>
            <a:r>
              <a:rPr lang="de-DE" sz="3600" dirty="0">
                <a:solidFill>
                  <a:srgbClr val="002060"/>
                </a:solidFill>
                <a:latin typeface="Aptos"/>
              </a:rPr>
              <a:t> in Veneto</a:t>
            </a:r>
          </a:p>
        </p:txBody>
      </p:sp>
      <p:pic>
        <p:nvPicPr>
          <p:cNvPr id="3" name="Immagine 2">
            <a:extLst>
              <a:ext uri="{FF2B5EF4-FFF2-40B4-BE49-F238E27FC236}">
                <a16:creationId xmlns:a16="http://schemas.microsoft.com/office/drawing/2014/main" id="{818EF841-139E-D856-9D34-B6A559D12D0C}"/>
              </a:ext>
            </a:extLst>
          </p:cNvPr>
          <p:cNvPicPr>
            <a:picLocks noChangeAspect="1"/>
          </p:cNvPicPr>
          <p:nvPr/>
        </p:nvPicPr>
        <p:blipFill>
          <a:blip r:embed="rId4"/>
          <a:stretch>
            <a:fillRect/>
          </a:stretch>
        </p:blipFill>
        <p:spPr>
          <a:xfrm>
            <a:off x="8975085" y="6303264"/>
            <a:ext cx="3110934" cy="374048"/>
          </a:xfrm>
          <a:prstGeom prst="rect">
            <a:avLst/>
          </a:prstGeom>
        </p:spPr>
      </p:pic>
      <p:pic>
        <p:nvPicPr>
          <p:cNvPr id="2050" name="Picture 2" descr="https://lh4.googleusercontent.com/QESMFtarirrNc3gEX3VuMvZ3fvAbSYL_t-96sNeRRvmPZoE__1iIoaFbBuQd4PvVQ4PeVWhSPGTlRTUHiLuqmTQ1xVQMEBXDMJQH6tZNL7wsjz775CoYkaPJTmFUi1Zqgl8i_OejcKT4MRRDtNcZXw=s2048"/>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1555" y="1436812"/>
            <a:ext cx="2997994" cy="1999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81pLVhjnnRkihLsQl_4CyhKJeYRI8w6PidBX5JuGDucj-OPVpTIr1o3HojOjY6wl74Z35Sz13g0YkquzzcLXbX0tRWr2fyMJOPuFT_RYflqP3FJvMTlCFSmzWy4xoEOi3_hAfkPS0ONttVcCrrkc0g=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7462" y="3686409"/>
            <a:ext cx="3038557" cy="15212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3.googleusercontent.com/ZEh5XA9InObQaOQ7YJvSXwALOHZM-cmgHY6o4GuRuD4hOkpTUFgpqVQEklSor8ZYk72RYTmE2JjD9oRea2i88Yz7543L91y9BSdGYFqIRfH4cXpII_tJLo1sDf2pEkXOWXLxUp2ZcgVJ0_Xb3S9w5w=s2048"/>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902510" y="5156063"/>
            <a:ext cx="1144393" cy="646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4.googleusercontent.com/MXpVk6wTDwX0MCwV09mtGblVnx__2fF0ZqIuXo36ZpLPL2ZxJQw_HQKoHmINuwCSEY-BLJCAEkkFOfgRnC1c0ZuuHdRtpo8__51ILejV2VuzMEzsK43uW9yf5ejdeUsQ5V1vUF06FUg3ewm9hMdhoA=s204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75532" y="3609228"/>
            <a:ext cx="2483820" cy="13971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5.googleusercontent.com/SunOUYdlPMMeNz21driyO-6cENX3FuMFxgMUL-t60cnIZIggAYuGV2YqbsZbJa4ZepUZJI2DivE19BLaNYDPZg1oIvYne6sJSKaqTtrw2doqzJpojZxkQMgdMPi0PJ99aVTuIn-kq5kwAVzVaucSGA=s2048"/>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01448" y="2974788"/>
            <a:ext cx="2645902" cy="1856522"/>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7896" y="5006376"/>
            <a:ext cx="2569644" cy="1713096"/>
          </a:xfrm>
          <a:prstGeom prst="rect">
            <a:avLst/>
          </a:prstGeom>
        </p:spPr>
      </p:pic>
      <p:pic>
        <p:nvPicPr>
          <p:cNvPr id="16" name="Immagine 1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797053" y="2771580"/>
            <a:ext cx="3071818" cy="2059730"/>
          </a:xfrm>
          <a:prstGeom prst="rect">
            <a:avLst/>
          </a:prstGeom>
        </p:spPr>
      </p:pic>
      <p:pic>
        <p:nvPicPr>
          <p:cNvPr id="4" name="Immagine 3">
            <a:extLst>
              <a:ext uri="{FF2B5EF4-FFF2-40B4-BE49-F238E27FC236}">
                <a16:creationId xmlns:a16="http://schemas.microsoft.com/office/drawing/2014/main" id="{16A7592A-731A-43B7-9725-8A7ADB656C13}"/>
              </a:ext>
            </a:extLst>
          </p:cNvPr>
          <p:cNvPicPr>
            <a:picLocks noChangeAspect="1"/>
          </p:cNvPicPr>
          <p:nvPr/>
        </p:nvPicPr>
        <p:blipFill>
          <a:blip r:embed="rId12"/>
          <a:stretch>
            <a:fillRect/>
          </a:stretch>
        </p:blipFill>
        <p:spPr>
          <a:xfrm>
            <a:off x="5849674" y="5006376"/>
            <a:ext cx="3045504" cy="1713096"/>
          </a:xfrm>
          <a:prstGeom prst="rect">
            <a:avLst/>
          </a:prstGeom>
        </p:spPr>
      </p:pic>
      <p:sp>
        <p:nvSpPr>
          <p:cNvPr id="5" name="CasellaDiTesto 4"/>
          <p:cNvSpPr txBox="1"/>
          <p:nvPr/>
        </p:nvSpPr>
        <p:spPr>
          <a:xfrm>
            <a:off x="2803074" y="1220462"/>
            <a:ext cx="9053750" cy="1754326"/>
          </a:xfrm>
          <a:prstGeom prst="rect">
            <a:avLst/>
          </a:prstGeom>
          <a:noFill/>
        </p:spPr>
        <p:txBody>
          <a:bodyPr wrap="square" rtlCol="0">
            <a:spAutoFit/>
          </a:bodyPr>
          <a:lstStyle/>
          <a:p>
            <a:pPr marL="285750" indent="-285750">
              <a:buFont typeface="Arial" panose="020B0604020202020204" pitchFamily="34" charset="0"/>
              <a:buChar char="•"/>
            </a:pPr>
            <a:r>
              <a:rPr lang="it-IT" dirty="0"/>
              <a:t>Art </a:t>
            </a:r>
            <a:r>
              <a:rPr lang="en-GB" dirty="0"/>
              <a:t>tourism</a:t>
            </a:r>
            <a:r>
              <a:rPr lang="it-IT" dirty="0"/>
              <a:t> (</a:t>
            </a:r>
            <a:r>
              <a:rPr lang="en-GB" dirty="0"/>
              <a:t>cultural</a:t>
            </a:r>
            <a:r>
              <a:rPr lang="it-IT" dirty="0"/>
              <a:t> and </a:t>
            </a:r>
            <a:r>
              <a:rPr lang="en-GB" dirty="0"/>
              <a:t>artistic</a:t>
            </a:r>
            <a:r>
              <a:rPr lang="it-IT" dirty="0"/>
              <a:t> </a:t>
            </a:r>
            <a:r>
              <a:rPr lang="en-GB" dirty="0"/>
              <a:t>heritage</a:t>
            </a:r>
            <a:r>
              <a:rPr lang="it-IT" dirty="0"/>
              <a:t>)</a:t>
            </a:r>
          </a:p>
          <a:p>
            <a:pPr marL="285750" indent="-285750">
              <a:buFont typeface="Arial" panose="020B0604020202020204" pitchFamily="34" charset="0"/>
              <a:buChar char="•"/>
            </a:pPr>
            <a:r>
              <a:rPr lang="en-GB" dirty="0"/>
              <a:t>Seaside</a:t>
            </a:r>
            <a:r>
              <a:rPr lang="it-IT" dirty="0"/>
              <a:t> </a:t>
            </a:r>
            <a:r>
              <a:rPr lang="it-IT" dirty="0" err="1"/>
              <a:t>resorts</a:t>
            </a:r>
            <a:endParaRPr lang="it-IT" dirty="0"/>
          </a:p>
          <a:p>
            <a:pPr marL="285750" indent="-285750">
              <a:buFont typeface="Arial" panose="020B0604020202020204" pitchFamily="34" charset="0"/>
              <a:buChar char="•"/>
            </a:pPr>
            <a:r>
              <a:rPr lang="it-IT" dirty="0"/>
              <a:t>Natural and </a:t>
            </a:r>
            <a:r>
              <a:rPr lang="it-IT" dirty="0" err="1"/>
              <a:t>artificial</a:t>
            </a:r>
            <a:r>
              <a:rPr lang="it-IT" dirty="0"/>
              <a:t> </a:t>
            </a:r>
            <a:r>
              <a:rPr lang="en-GB" dirty="0"/>
              <a:t>landscapes</a:t>
            </a:r>
            <a:r>
              <a:rPr lang="it-IT" dirty="0"/>
              <a:t>, </a:t>
            </a:r>
            <a:r>
              <a:rPr lang="it-IT" dirty="0" err="1"/>
              <a:t>countryside</a:t>
            </a:r>
            <a:endParaRPr lang="it-IT" dirty="0"/>
          </a:p>
          <a:p>
            <a:pPr marL="285750" indent="-285750">
              <a:buFont typeface="Arial" panose="020B0604020202020204" pitchFamily="34" charset="0"/>
              <a:buChar char="•"/>
            </a:pPr>
            <a:r>
              <a:rPr lang="it-IT" dirty="0"/>
              <a:t>Lake </a:t>
            </a:r>
            <a:r>
              <a:rPr lang="it-IT" dirty="0" err="1"/>
              <a:t>environments</a:t>
            </a:r>
            <a:endParaRPr lang="it-IT" dirty="0"/>
          </a:p>
          <a:p>
            <a:pPr marL="285750" indent="-285750">
              <a:buFont typeface="Arial" panose="020B0604020202020204" pitchFamily="34" charset="0"/>
              <a:buChar char="•"/>
            </a:pPr>
            <a:r>
              <a:rPr lang="it-IT" dirty="0"/>
              <a:t>Mountain</a:t>
            </a:r>
          </a:p>
          <a:p>
            <a:pPr marL="285750" indent="-285750">
              <a:buFont typeface="Arial" panose="020B0604020202020204" pitchFamily="34" charset="0"/>
              <a:buChar char="•"/>
            </a:pPr>
            <a:r>
              <a:rPr lang="it-IT" dirty="0"/>
              <a:t>Thermal </a:t>
            </a:r>
            <a:r>
              <a:rPr lang="it-IT" dirty="0" err="1"/>
              <a:t>resorts</a:t>
            </a:r>
            <a:endParaRPr lang="en-GB" dirty="0"/>
          </a:p>
        </p:txBody>
      </p:sp>
      <p:pic>
        <p:nvPicPr>
          <p:cNvPr id="9" name="Immagine 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08462" y="5207658"/>
            <a:ext cx="2450890" cy="1570101"/>
          </a:xfrm>
          <a:prstGeom prst="rect">
            <a:avLst/>
          </a:prstGeom>
        </p:spPr>
      </p:pic>
      <p:pic>
        <p:nvPicPr>
          <p:cNvPr id="18" name="Picture 2" descr="A logo with text on it&#10;&#10;Description automatically generated"/>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03635" y="895441"/>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711254" y="136495"/>
            <a:ext cx="9670108" cy="584775"/>
          </a:xfrm>
          <a:prstGeom prst="rect">
            <a:avLst/>
          </a:prstGeom>
          <a:noFill/>
        </p:spPr>
        <p:txBody>
          <a:bodyPr wrap="square" lIns="91440" tIns="45720" rIns="91440" bIns="45720" rtlCol="0" anchor="t">
            <a:spAutoFit/>
          </a:bodyPr>
          <a:lstStyle/>
          <a:p>
            <a:pPr algn="ctr">
              <a:spcAft>
                <a:spcPts val="1200"/>
              </a:spcAft>
            </a:pPr>
            <a:r>
              <a:rPr lang="en-GB" sz="3200" dirty="0">
                <a:solidFill>
                  <a:srgbClr val="002060"/>
                </a:solidFill>
                <a:latin typeface="Aptos"/>
              </a:rPr>
              <a:t>The strategic vision of tourism sector in Veneto</a:t>
            </a:r>
          </a:p>
        </p:txBody>
      </p:sp>
      <p:graphicFrame>
        <p:nvGraphicFramePr>
          <p:cNvPr id="7" name="Diagramma 6"/>
          <p:cNvGraphicFramePr/>
          <p:nvPr>
            <p:extLst>
              <p:ext uri="{D42A27DB-BD31-4B8C-83A1-F6EECF244321}">
                <p14:modId xmlns:p14="http://schemas.microsoft.com/office/powerpoint/2010/main" val="2713112006"/>
              </p:ext>
            </p:extLst>
          </p:nvPr>
        </p:nvGraphicFramePr>
        <p:xfrm>
          <a:off x="1538775" y="106530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ttangolo 7"/>
          <p:cNvSpPr/>
          <p:nvPr/>
        </p:nvSpPr>
        <p:spPr>
          <a:xfrm>
            <a:off x="7824601" y="976164"/>
            <a:ext cx="4221095" cy="224676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it-IT" sz="2000" b="1" u="sng" dirty="0" err="1">
                <a:ln w="22225">
                  <a:solidFill>
                    <a:schemeClr val="accent2"/>
                  </a:solidFill>
                  <a:prstDash val="solid"/>
                </a:ln>
                <a:solidFill>
                  <a:srgbClr val="990000"/>
                </a:solidFill>
              </a:rPr>
              <a:t>Pillars</a:t>
            </a:r>
            <a:r>
              <a:rPr lang="it-IT" sz="2000" b="1" u="sng" dirty="0">
                <a:ln w="22225">
                  <a:solidFill>
                    <a:schemeClr val="accent2"/>
                  </a:solidFill>
                  <a:prstDash val="solid"/>
                </a:ln>
                <a:solidFill>
                  <a:srgbClr val="990000"/>
                </a:solidFill>
              </a:rPr>
              <a:t>:</a:t>
            </a:r>
          </a:p>
          <a:p>
            <a:pPr marL="342900" indent="-342900">
              <a:buFont typeface="Arial" panose="020B0604020202020204" pitchFamily="34" charset="0"/>
              <a:buChar char="•"/>
            </a:pPr>
            <a:r>
              <a:rPr lang="it-IT" sz="2000" b="1" dirty="0">
                <a:ln w="22225">
                  <a:solidFill>
                    <a:schemeClr val="accent2"/>
                  </a:solidFill>
                  <a:prstDash val="solid"/>
                </a:ln>
                <a:solidFill>
                  <a:schemeClr val="accent2">
                    <a:lumMod val="40000"/>
                    <a:lumOff val="60000"/>
                  </a:schemeClr>
                </a:solidFill>
              </a:rPr>
              <a:t>VENETO TOURISM STRATEGIC PLAN 2022-2024</a:t>
            </a:r>
          </a:p>
          <a:p>
            <a:pPr marL="342900" indent="-342900">
              <a:buFont typeface="Arial" panose="020B0604020202020204" pitchFamily="34" charset="0"/>
              <a:buChar char="•"/>
            </a:pPr>
            <a:r>
              <a:rPr lang="it-IT" sz="2000" b="1" cap="none" spc="0" dirty="0">
                <a:ln w="22225">
                  <a:solidFill>
                    <a:schemeClr val="accent2"/>
                  </a:solidFill>
                  <a:prstDash val="solid"/>
                </a:ln>
                <a:solidFill>
                  <a:schemeClr val="accent2">
                    <a:lumMod val="40000"/>
                    <a:lumOff val="60000"/>
                  </a:schemeClr>
                </a:solidFill>
                <a:effectLst/>
              </a:rPr>
              <a:t>VENETO REGION TOURISTIC PLAN (</a:t>
            </a:r>
            <a:r>
              <a:rPr lang="it-IT" sz="2000" b="1" cap="none" spc="0" dirty="0" err="1">
                <a:ln w="22225">
                  <a:solidFill>
                    <a:schemeClr val="accent2"/>
                  </a:solidFill>
                  <a:prstDash val="solid"/>
                </a:ln>
                <a:solidFill>
                  <a:schemeClr val="accent2">
                    <a:lumMod val="40000"/>
                    <a:lumOff val="60000"/>
                  </a:schemeClr>
                </a:solidFill>
                <a:effectLst/>
              </a:rPr>
              <a:t>annual</a:t>
            </a:r>
            <a:r>
              <a:rPr lang="it-IT" sz="2000" b="1" cap="none" spc="0" dirty="0">
                <a:ln w="22225">
                  <a:solidFill>
                    <a:schemeClr val="accent2"/>
                  </a:solidFill>
                  <a:prstDash val="solid"/>
                </a:ln>
                <a:solidFill>
                  <a:schemeClr val="accent2">
                    <a:lumMod val="40000"/>
                    <a:lumOff val="60000"/>
                  </a:schemeClr>
                </a:solidFill>
                <a:effectLst/>
              </a:rPr>
              <a:t>)</a:t>
            </a:r>
          </a:p>
          <a:p>
            <a:pPr marL="342900" indent="-342900">
              <a:buFont typeface="Arial" panose="020B0604020202020204" pitchFamily="34" charset="0"/>
              <a:buChar char="•"/>
            </a:pPr>
            <a:r>
              <a:rPr lang="it-IT" sz="2000" b="1" dirty="0">
                <a:ln w="22225">
                  <a:solidFill>
                    <a:schemeClr val="accent2"/>
                  </a:solidFill>
                  <a:prstDash val="solid"/>
                </a:ln>
                <a:solidFill>
                  <a:schemeClr val="accent2">
                    <a:lumMod val="40000"/>
                    <a:lumOff val="60000"/>
                  </a:schemeClr>
                </a:solidFill>
              </a:rPr>
              <a:t>PNRR (</a:t>
            </a:r>
            <a:r>
              <a:rPr lang="en-GB" sz="2000" b="1" dirty="0">
                <a:ln w="22225">
                  <a:solidFill>
                    <a:schemeClr val="accent2"/>
                  </a:solidFill>
                  <a:prstDash val="solid"/>
                </a:ln>
                <a:solidFill>
                  <a:schemeClr val="accent2">
                    <a:lumMod val="40000"/>
                    <a:lumOff val="60000"/>
                  </a:schemeClr>
                </a:solidFill>
              </a:rPr>
              <a:t>national recovery and resilience plan)</a:t>
            </a:r>
            <a:endParaRPr lang="it-IT" sz="2000" b="1" cap="none" spc="0" dirty="0">
              <a:ln w="22225">
                <a:solidFill>
                  <a:schemeClr val="accent2"/>
                </a:solidFill>
                <a:prstDash val="solid"/>
              </a:ln>
              <a:solidFill>
                <a:schemeClr val="accent2">
                  <a:lumMod val="40000"/>
                  <a:lumOff val="60000"/>
                </a:schemeClr>
              </a:solidFill>
              <a:effectLst/>
            </a:endParaRPr>
          </a:p>
        </p:txBody>
      </p:sp>
      <p:sp>
        <p:nvSpPr>
          <p:cNvPr id="4" name="Freccia bidirezionale orizzontale 3"/>
          <p:cNvSpPr/>
          <p:nvPr/>
        </p:nvSpPr>
        <p:spPr>
          <a:xfrm rot="19207546">
            <a:off x="6478549" y="2227816"/>
            <a:ext cx="1393045" cy="551297"/>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 name="Picture 2" descr="A logo with text on it&#10;&#10;Description automatically generated"/>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818EF841-139E-D856-9D34-B6A559D12D0C}"/>
              </a:ext>
            </a:extLst>
          </p:cNvPr>
          <p:cNvPicPr>
            <a:picLocks noChangeAspect="1"/>
          </p:cNvPicPr>
          <p:nvPr/>
        </p:nvPicPr>
        <p:blipFill>
          <a:blip r:embed="rId10"/>
          <a:stretch>
            <a:fillRect/>
          </a:stretch>
        </p:blipFill>
        <p:spPr>
          <a:xfrm>
            <a:off x="8975085" y="6303264"/>
            <a:ext cx="3110934" cy="374048"/>
          </a:xfrm>
          <a:prstGeom prst="rect">
            <a:avLst/>
          </a:prstGeom>
        </p:spPr>
      </p:pic>
    </p:spTree>
    <p:extLst>
      <p:ext uri="{BB962C8B-B14F-4D97-AF65-F5344CB8AC3E}">
        <p14:creationId xmlns:p14="http://schemas.microsoft.com/office/powerpoint/2010/main" val="106989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045730" y="465142"/>
            <a:ext cx="8826325"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The </a:t>
            </a:r>
            <a:r>
              <a:rPr lang="de-DE" sz="3600" dirty="0" err="1">
                <a:solidFill>
                  <a:srgbClr val="002060"/>
                </a:solidFill>
                <a:latin typeface="Aptos"/>
              </a:rPr>
              <a:t>evolution</a:t>
            </a:r>
            <a:r>
              <a:rPr lang="de-DE" sz="3600" dirty="0">
                <a:solidFill>
                  <a:srgbClr val="002060"/>
                </a:solidFill>
                <a:latin typeface="Aptos"/>
              </a:rPr>
              <a:t> </a:t>
            </a:r>
            <a:r>
              <a:rPr lang="de-DE" sz="3600" dirty="0" err="1">
                <a:solidFill>
                  <a:srgbClr val="002060"/>
                </a:solidFill>
                <a:latin typeface="Aptos"/>
              </a:rPr>
              <a:t>of</a:t>
            </a:r>
            <a:r>
              <a:rPr lang="de-DE" sz="3600" dirty="0">
                <a:solidFill>
                  <a:srgbClr val="002060"/>
                </a:solidFill>
                <a:latin typeface="Aptos"/>
              </a:rPr>
              <a:t> </a:t>
            </a:r>
            <a:r>
              <a:rPr lang="de-DE" sz="3600" dirty="0" err="1">
                <a:solidFill>
                  <a:srgbClr val="002060"/>
                </a:solidFill>
                <a:latin typeface="Aptos"/>
              </a:rPr>
              <a:t>tourism</a:t>
            </a:r>
            <a:r>
              <a:rPr lang="de-DE" sz="3600" dirty="0">
                <a:solidFill>
                  <a:srgbClr val="002060"/>
                </a:solidFill>
                <a:latin typeface="Aptos"/>
              </a:rPr>
              <a:t> </a:t>
            </a:r>
            <a:r>
              <a:rPr lang="de-DE" sz="3600" dirty="0" err="1">
                <a:solidFill>
                  <a:srgbClr val="002060"/>
                </a:solidFill>
                <a:latin typeface="Aptos"/>
              </a:rPr>
              <a:t>sector</a:t>
            </a:r>
            <a:endParaRPr lang="de-DE" sz="3600" dirty="0">
              <a:solidFill>
                <a:srgbClr val="002060"/>
              </a:solidFill>
              <a:latin typeface="Aptos"/>
            </a:endParaRPr>
          </a:p>
        </p:txBody>
      </p:sp>
      <p:sp>
        <p:nvSpPr>
          <p:cNvPr id="9" name="Segnaposto contenuto 8"/>
          <p:cNvSpPr>
            <a:spLocks noGrp="1"/>
          </p:cNvSpPr>
          <p:nvPr>
            <p:ph idx="1"/>
          </p:nvPr>
        </p:nvSpPr>
        <p:spPr>
          <a:xfrm>
            <a:off x="3045730" y="1755253"/>
            <a:ext cx="8724829" cy="3048762"/>
          </a:xfrm>
        </p:spPr>
        <p:txBody>
          <a:bodyPr>
            <a:normAutofit/>
          </a:bodyPr>
          <a:lstStyle/>
          <a:p>
            <a:pPr marL="0" indent="0" algn="just">
              <a:buNone/>
            </a:pPr>
            <a:r>
              <a:rPr lang="de-DE" sz="2400" dirty="0"/>
              <a:t>A fast </a:t>
            </a:r>
            <a:r>
              <a:rPr lang="en-GB" sz="2400" dirty="0"/>
              <a:t>world</a:t>
            </a:r>
            <a:r>
              <a:rPr lang="de-DE" sz="2400" dirty="0"/>
              <a:t> </a:t>
            </a:r>
            <a:r>
              <a:rPr lang="en-GB" sz="2400" dirty="0"/>
              <a:t>evolution</a:t>
            </a:r>
            <a:r>
              <a:rPr lang="de-DE" sz="2400" dirty="0"/>
              <a:t> </a:t>
            </a:r>
            <a:r>
              <a:rPr lang="en-GB" sz="2400" dirty="0"/>
              <a:t>introduced</a:t>
            </a:r>
            <a:r>
              <a:rPr lang="de-DE" sz="2400" dirty="0"/>
              <a:t> d</a:t>
            </a:r>
            <a:r>
              <a:rPr lang="it-IT" sz="2400" dirty="0" err="1"/>
              <a:t>ifferent</a:t>
            </a:r>
            <a:r>
              <a:rPr lang="it-IT" sz="2400" dirty="0"/>
              <a:t> </a:t>
            </a:r>
            <a:r>
              <a:rPr lang="it-IT" sz="2400" dirty="0" err="1"/>
              <a:t>factors</a:t>
            </a:r>
            <a:r>
              <a:rPr lang="it-IT" sz="2400" dirty="0"/>
              <a:t> </a:t>
            </a:r>
            <a:r>
              <a:rPr lang="it-IT" sz="2400" dirty="0" err="1"/>
              <a:t>that</a:t>
            </a:r>
            <a:r>
              <a:rPr lang="it-IT" sz="2400" dirty="0"/>
              <a:t> are </a:t>
            </a:r>
            <a:r>
              <a:rPr lang="it-IT" sz="2400" dirty="0" err="1"/>
              <a:t>having</a:t>
            </a:r>
            <a:r>
              <a:rPr lang="it-IT" sz="2400" dirty="0"/>
              <a:t> impact on </a:t>
            </a:r>
            <a:r>
              <a:rPr lang="it-IT" sz="2400" dirty="0" err="1"/>
              <a:t>tourism</a:t>
            </a:r>
            <a:r>
              <a:rPr lang="it-IT" sz="2400" dirty="0"/>
              <a:t> in Veneto </a:t>
            </a:r>
            <a:r>
              <a:rPr lang="it-IT" sz="2400" dirty="0" err="1"/>
              <a:t>Region</a:t>
            </a:r>
            <a:r>
              <a:rPr lang="it-IT" sz="2400" dirty="0"/>
              <a:t>:</a:t>
            </a:r>
          </a:p>
          <a:p>
            <a:pPr algn="just"/>
            <a:r>
              <a:rPr lang="it-IT" sz="2400" dirty="0" err="1"/>
              <a:t>Really</a:t>
            </a:r>
            <a:r>
              <a:rPr lang="it-IT" sz="2400" dirty="0"/>
              <a:t> fast economy </a:t>
            </a:r>
            <a:r>
              <a:rPr lang="it-IT" sz="2400" dirty="0" err="1"/>
              <a:t>evolution</a:t>
            </a:r>
            <a:r>
              <a:rPr lang="it-IT" sz="2400" dirty="0"/>
              <a:t> </a:t>
            </a:r>
            <a:r>
              <a:rPr lang="it-IT" sz="2400" dirty="0" err="1"/>
              <a:t>changes</a:t>
            </a:r>
            <a:endParaRPr lang="it-IT" sz="2400" dirty="0"/>
          </a:p>
          <a:p>
            <a:pPr algn="just"/>
            <a:r>
              <a:rPr lang="it-IT" sz="2400" dirty="0" err="1"/>
              <a:t>Recovery</a:t>
            </a:r>
            <a:r>
              <a:rPr lang="it-IT" sz="2400" dirty="0"/>
              <a:t> </a:t>
            </a:r>
            <a:r>
              <a:rPr lang="it-IT" sz="2400" dirty="0" err="1"/>
              <a:t>after</a:t>
            </a:r>
            <a:r>
              <a:rPr lang="it-IT" sz="2400" dirty="0"/>
              <a:t> </a:t>
            </a:r>
            <a:r>
              <a:rPr lang="it-IT" sz="2400" dirty="0" err="1"/>
              <a:t>Covid</a:t>
            </a:r>
            <a:r>
              <a:rPr lang="it-IT" sz="2400" dirty="0"/>
              <a:t> </a:t>
            </a:r>
            <a:r>
              <a:rPr lang="it-IT" sz="2400" dirty="0" err="1"/>
              <a:t>restrictions</a:t>
            </a:r>
            <a:r>
              <a:rPr lang="it-IT" sz="2400" dirty="0"/>
              <a:t> </a:t>
            </a:r>
          </a:p>
          <a:p>
            <a:pPr algn="just"/>
            <a:r>
              <a:rPr lang="it-IT" sz="2400" dirty="0" err="1"/>
              <a:t>Changes</a:t>
            </a:r>
            <a:r>
              <a:rPr lang="it-IT" sz="2400" dirty="0"/>
              <a:t> in citizen </a:t>
            </a:r>
            <a:r>
              <a:rPr lang="it-IT" sz="2400" dirty="0" err="1"/>
              <a:t>habits</a:t>
            </a:r>
            <a:r>
              <a:rPr lang="it-IT" sz="2400" dirty="0"/>
              <a:t> (rise in e-commerce)</a:t>
            </a:r>
          </a:p>
          <a:p>
            <a:pPr algn="just"/>
            <a:r>
              <a:rPr lang="it-IT" sz="2400" dirty="0"/>
              <a:t>New </a:t>
            </a:r>
            <a:r>
              <a:rPr lang="it-IT" sz="2400" dirty="0" err="1"/>
              <a:t>tendencies</a:t>
            </a:r>
            <a:r>
              <a:rPr lang="it-IT" sz="2400" dirty="0"/>
              <a:t> in </a:t>
            </a:r>
            <a:r>
              <a:rPr lang="it-IT" sz="2400" dirty="0" err="1"/>
              <a:t>terms</a:t>
            </a:r>
            <a:r>
              <a:rPr lang="it-IT" sz="2400" dirty="0"/>
              <a:t> of </a:t>
            </a:r>
            <a:r>
              <a:rPr lang="it-IT" sz="2400" dirty="0" err="1"/>
              <a:t>tourism</a:t>
            </a:r>
            <a:r>
              <a:rPr lang="it-IT" sz="2400" dirty="0"/>
              <a:t> </a:t>
            </a:r>
            <a:r>
              <a:rPr lang="it-IT" sz="2400" dirty="0" err="1"/>
              <a:t>needs</a:t>
            </a:r>
            <a:r>
              <a:rPr lang="it-IT" sz="2400" dirty="0"/>
              <a:t>: slow </a:t>
            </a:r>
            <a:r>
              <a:rPr lang="it-IT" sz="2400" dirty="0" err="1"/>
              <a:t>tourism</a:t>
            </a:r>
            <a:r>
              <a:rPr lang="it-IT" sz="2400" dirty="0"/>
              <a:t> (bike and </a:t>
            </a:r>
            <a:r>
              <a:rPr lang="it-IT" sz="2400" dirty="0" err="1"/>
              <a:t>walking</a:t>
            </a:r>
            <a:r>
              <a:rPr lang="it-IT" sz="2400" dirty="0"/>
              <a:t>), </a:t>
            </a:r>
            <a:r>
              <a:rPr lang="it-IT" sz="2400" b="1" u="sng" dirty="0"/>
              <a:t>sustainability</a:t>
            </a:r>
            <a:r>
              <a:rPr lang="it-IT" sz="2400" dirty="0"/>
              <a:t>, </a:t>
            </a:r>
            <a:r>
              <a:rPr lang="it-IT" sz="2400" dirty="0" err="1"/>
              <a:t>higher</a:t>
            </a:r>
            <a:r>
              <a:rPr lang="it-IT" sz="2400" dirty="0"/>
              <a:t> </a:t>
            </a:r>
            <a:r>
              <a:rPr lang="it-IT" sz="2400" dirty="0" err="1"/>
              <a:t>attention</a:t>
            </a:r>
            <a:r>
              <a:rPr lang="it-IT" sz="2400" dirty="0"/>
              <a:t> to health &amp; fitness</a:t>
            </a:r>
          </a:p>
          <a:p>
            <a:pPr marL="0" indent="0" algn="just">
              <a:buNone/>
            </a:pPr>
            <a:endParaRPr lang="en-GB" dirty="0"/>
          </a:p>
        </p:txBody>
      </p:sp>
      <p:sp>
        <p:nvSpPr>
          <p:cNvPr id="5" name="Freccia in giù 4"/>
          <p:cNvSpPr/>
          <p:nvPr/>
        </p:nvSpPr>
        <p:spPr>
          <a:xfrm>
            <a:off x="6626260" y="4804014"/>
            <a:ext cx="987552" cy="8308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2928395" y="5784393"/>
            <a:ext cx="9157623" cy="369332"/>
          </a:xfrm>
          <a:prstGeom prst="rect">
            <a:avLst/>
          </a:prstGeom>
          <a:solidFill>
            <a:schemeClr val="accent1">
              <a:lumMod val="40000"/>
              <a:lumOff val="60000"/>
            </a:schemeClr>
          </a:solidFill>
        </p:spPr>
        <p:txBody>
          <a:bodyPr wrap="square" rtlCol="0">
            <a:spAutoFit/>
          </a:bodyPr>
          <a:lstStyle/>
          <a:p>
            <a:r>
              <a:rPr lang="it-IT" b="1" dirty="0"/>
              <a:t>VENETO TOURISM STRATEGIC PLAN 2022-2024 </a:t>
            </a:r>
            <a:r>
              <a:rPr lang="it-IT" dirty="0">
                <a:sym typeface="Wingdings" panose="05000000000000000000" pitchFamily="2" charset="2"/>
              </a:rPr>
              <a:t> </a:t>
            </a:r>
            <a:r>
              <a:rPr lang="it-IT" dirty="0"/>
              <a:t>A new «</a:t>
            </a:r>
            <a:r>
              <a:rPr lang="it-IT" dirty="0" err="1"/>
              <a:t>olisitc</a:t>
            </a:r>
            <a:r>
              <a:rPr lang="it-IT" dirty="0"/>
              <a:t>» </a:t>
            </a:r>
            <a:r>
              <a:rPr lang="it-IT" dirty="0" err="1"/>
              <a:t>approach</a:t>
            </a:r>
            <a:r>
              <a:rPr lang="it-IT" dirty="0"/>
              <a:t> for </a:t>
            </a:r>
            <a:r>
              <a:rPr lang="it-IT" dirty="0" err="1"/>
              <a:t>tourism</a:t>
            </a:r>
            <a:r>
              <a:rPr lang="it-IT" dirty="0"/>
              <a:t> </a:t>
            </a:r>
            <a:r>
              <a:rPr lang="it-IT" dirty="0" err="1"/>
              <a:t>sector</a:t>
            </a:r>
            <a:r>
              <a:rPr lang="it-IT" dirty="0"/>
              <a:t> </a:t>
            </a:r>
            <a:endParaRPr lang="en-GB" dirty="0"/>
          </a:p>
        </p:txBody>
      </p:sp>
      <p:pic>
        <p:nvPicPr>
          <p:cNvPr id="10" name="Immagine 9">
            <a:extLst>
              <a:ext uri="{FF2B5EF4-FFF2-40B4-BE49-F238E27FC236}">
                <a16:creationId xmlns:a16="http://schemas.microsoft.com/office/drawing/2014/main" id="{818EF841-139E-D856-9D34-B6A559D12D0C}"/>
              </a:ext>
            </a:extLst>
          </p:cNvPr>
          <p:cNvPicPr>
            <a:picLocks noChangeAspect="1"/>
          </p:cNvPicPr>
          <p:nvPr/>
        </p:nvPicPr>
        <p:blipFill>
          <a:blip r:embed="rId4"/>
          <a:stretch>
            <a:fillRect/>
          </a:stretch>
        </p:blipFill>
        <p:spPr>
          <a:xfrm>
            <a:off x="8975085" y="6303264"/>
            <a:ext cx="3110934" cy="374048"/>
          </a:xfrm>
          <a:prstGeom prst="rect">
            <a:avLst/>
          </a:prstGeom>
        </p:spPr>
      </p:pic>
      <p:pic>
        <p:nvPicPr>
          <p:cNvPr id="11" name="Picture 2" descr="A logo with text on it&#10;&#10;Description automatically generate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1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185817" y="302098"/>
            <a:ext cx="8270459" cy="1200329"/>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Land </a:t>
            </a:r>
            <a:r>
              <a:rPr lang="de-DE" sz="3600" dirty="0" err="1">
                <a:solidFill>
                  <a:srgbClr val="002060"/>
                </a:solidFill>
                <a:latin typeface="Aptos"/>
              </a:rPr>
              <a:t>management</a:t>
            </a:r>
            <a:r>
              <a:rPr lang="de-DE" sz="3600" dirty="0">
                <a:solidFill>
                  <a:srgbClr val="002060"/>
                </a:solidFill>
                <a:latin typeface="Aptos"/>
              </a:rPr>
              <a:t> &amp; </a:t>
            </a:r>
            <a:r>
              <a:rPr lang="de-DE" sz="3600" dirty="0" err="1">
                <a:solidFill>
                  <a:srgbClr val="002060"/>
                </a:solidFill>
                <a:latin typeface="Aptos"/>
              </a:rPr>
              <a:t>tourism</a:t>
            </a:r>
            <a:r>
              <a:rPr lang="de-DE" sz="3600" dirty="0">
                <a:solidFill>
                  <a:srgbClr val="002060"/>
                </a:solidFill>
                <a:latin typeface="Aptos"/>
              </a:rPr>
              <a:t> </a:t>
            </a:r>
            <a:r>
              <a:rPr lang="de-DE" sz="3600" dirty="0" err="1">
                <a:solidFill>
                  <a:srgbClr val="002060"/>
                </a:solidFill>
                <a:latin typeface="Aptos"/>
              </a:rPr>
              <a:t>sector</a:t>
            </a:r>
            <a:r>
              <a:rPr lang="de-DE" sz="3600" dirty="0">
                <a:solidFill>
                  <a:srgbClr val="002060"/>
                </a:solidFill>
                <a:latin typeface="Aptos"/>
              </a:rPr>
              <a:t>: </a:t>
            </a:r>
            <a:r>
              <a:rPr lang="de-DE" sz="3600" dirty="0" err="1">
                <a:solidFill>
                  <a:srgbClr val="002060"/>
                </a:solidFill>
                <a:latin typeface="Aptos"/>
              </a:rPr>
              <a:t>the</a:t>
            </a:r>
            <a:r>
              <a:rPr lang="de-DE" sz="3600" dirty="0">
                <a:solidFill>
                  <a:srgbClr val="002060"/>
                </a:solidFill>
                <a:latin typeface="Aptos"/>
              </a:rPr>
              <a:t> </a:t>
            </a:r>
            <a:r>
              <a:rPr lang="de-DE" sz="3600" dirty="0" err="1">
                <a:solidFill>
                  <a:srgbClr val="002060"/>
                </a:solidFill>
                <a:latin typeface="Aptos"/>
              </a:rPr>
              <a:t>challenge</a:t>
            </a:r>
            <a:r>
              <a:rPr lang="de-DE" sz="3600" dirty="0">
                <a:solidFill>
                  <a:srgbClr val="002060"/>
                </a:solidFill>
                <a:latin typeface="Aptos"/>
              </a:rPr>
              <a:t> </a:t>
            </a:r>
            <a:r>
              <a:rPr lang="de-DE" sz="3600" dirty="0" err="1">
                <a:solidFill>
                  <a:srgbClr val="002060"/>
                </a:solidFill>
                <a:latin typeface="Aptos"/>
              </a:rPr>
              <a:t>of</a:t>
            </a:r>
            <a:r>
              <a:rPr lang="de-DE" sz="3600" dirty="0">
                <a:solidFill>
                  <a:srgbClr val="002060"/>
                </a:solidFill>
                <a:latin typeface="Aptos"/>
              </a:rPr>
              <a:t> </a:t>
            </a:r>
            <a:r>
              <a:rPr lang="de-DE" sz="3600" dirty="0" err="1">
                <a:solidFill>
                  <a:srgbClr val="002060"/>
                </a:solidFill>
                <a:latin typeface="Aptos"/>
              </a:rPr>
              <a:t>sustainability</a:t>
            </a:r>
            <a:endParaRPr lang="en-US" dirty="0" err="1"/>
          </a:p>
        </p:txBody>
      </p:sp>
      <p:graphicFrame>
        <p:nvGraphicFramePr>
          <p:cNvPr id="3" name="Diagramma 2"/>
          <p:cNvGraphicFramePr/>
          <p:nvPr>
            <p:extLst>
              <p:ext uri="{D42A27DB-BD31-4B8C-83A1-F6EECF244321}">
                <p14:modId xmlns:p14="http://schemas.microsoft.com/office/powerpoint/2010/main" val="1436872297"/>
              </p:ext>
            </p:extLst>
          </p:nvPr>
        </p:nvGraphicFramePr>
        <p:xfrm>
          <a:off x="4437152" y="1339382"/>
          <a:ext cx="5990801" cy="3933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asellaDiTesto 3"/>
          <p:cNvSpPr txBox="1"/>
          <p:nvPr/>
        </p:nvSpPr>
        <p:spPr>
          <a:xfrm rot="5400000">
            <a:off x="6390679" y="3101372"/>
            <a:ext cx="1794685" cy="369332"/>
          </a:xfrm>
          <a:prstGeom prst="rect">
            <a:avLst/>
          </a:prstGeom>
          <a:solidFill>
            <a:srgbClr val="92D050"/>
          </a:solidFill>
        </p:spPr>
        <p:txBody>
          <a:bodyPr wrap="square" rtlCol="0">
            <a:spAutoFit/>
          </a:bodyPr>
          <a:lstStyle/>
          <a:p>
            <a:r>
              <a:rPr lang="it-IT" dirty="0"/>
              <a:t>SUSTAINABILITY</a:t>
            </a:r>
            <a:endParaRPr lang="en-GB" dirty="0"/>
          </a:p>
        </p:txBody>
      </p:sp>
      <p:sp>
        <p:nvSpPr>
          <p:cNvPr id="8" name="CasellaDiTesto 7"/>
          <p:cNvSpPr txBox="1"/>
          <p:nvPr/>
        </p:nvSpPr>
        <p:spPr>
          <a:xfrm>
            <a:off x="1786811" y="5804964"/>
            <a:ext cx="6998374" cy="707886"/>
          </a:xfrm>
          <a:prstGeom prst="rect">
            <a:avLst/>
          </a:prstGeom>
          <a:solidFill>
            <a:schemeClr val="accent1">
              <a:lumMod val="60000"/>
              <a:lumOff val="40000"/>
            </a:schemeClr>
          </a:solidFill>
        </p:spPr>
        <p:txBody>
          <a:bodyPr wrap="square" rtlCol="0">
            <a:spAutoFit/>
          </a:bodyPr>
          <a:lstStyle/>
          <a:p>
            <a:r>
              <a:rPr lang="en-GB" sz="2000" dirty="0"/>
              <a:t>Benefits for host communities and travellers, environment, local governments</a:t>
            </a:r>
          </a:p>
        </p:txBody>
      </p:sp>
      <p:sp>
        <p:nvSpPr>
          <p:cNvPr id="10" name="Freccia in giù 9"/>
          <p:cNvSpPr/>
          <p:nvPr/>
        </p:nvSpPr>
        <p:spPr>
          <a:xfrm>
            <a:off x="7103355" y="4798162"/>
            <a:ext cx="721131" cy="8734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llout 1 14"/>
          <p:cNvSpPr/>
          <p:nvPr/>
        </p:nvSpPr>
        <p:spPr>
          <a:xfrm>
            <a:off x="9279310" y="4971642"/>
            <a:ext cx="2839430" cy="1134319"/>
          </a:xfrm>
          <a:prstGeom prst="borderCallout1">
            <a:avLst>
              <a:gd name="adj1" fmla="val 53444"/>
              <a:gd name="adj2" fmla="val -3035"/>
              <a:gd name="adj3" fmla="val -74234"/>
              <a:gd name="adj4" fmla="val -66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SPACE DATA</a:t>
            </a:r>
            <a:endParaRPr lang="en-GB" dirty="0"/>
          </a:p>
        </p:txBody>
      </p:sp>
      <p:pic>
        <p:nvPicPr>
          <p:cNvPr id="17" name="Immagine 16">
            <a:extLst>
              <a:ext uri="{FF2B5EF4-FFF2-40B4-BE49-F238E27FC236}">
                <a16:creationId xmlns:a16="http://schemas.microsoft.com/office/drawing/2014/main" id="{818EF841-139E-D856-9D34-B6A559D12D0C}"/>
              </a:ext>
            </a:extLst>
          </p:cNvPr>
          <p:cNvPicPr>
            <a:picLocks noChangeAspect="1"/>
          </p:cNvPicPr>
          <p:nvPr/>
        </p:nvPicPr>
        <p:blipFill>
          <a:blip r:embed="rId9"/>
          <a:stretch>
            <a:fillRect/>
          </a:stretch>
        </p:blipFill>
        <p:spPr>
          <a:xfrm>
            <a:off x="8975085" y="6303264"/>
            <a:ext cx="3110934" cy="374048"/>
          </a:xfrm>
          <a:prstGeom prst="rect">
            <a:avLst/>
          </a:prstGeom>
        </p:spPr>
      </p:pic>
      <p:pic>
        <p:nvPicPr>
          <p:cNvPr id="18" name="Picture 2" descr="A logo with text on it&#10;&#10;Description automatically generated"/>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9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09101" y="18522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Veneto </a:t>
            </a:r>
            <a:r>
              <a:rPr lang="de-DE" sz="3600" dirty="0" err="1">
                <a:solidFill>
                  <a:srgbClr val="002060"/>
                </a:solidFill>
                <a:latin typeface="Aptos"/>
              </a:rPr>
              <a:t>region</a:t>
            </a:r>
            <a:r>
              <a:rPr lang="de-DE" sz="3600" dirty="0">
                <a:solidFill>
                  <a:srgbClr val="002060"/>
                </a:solidFill>
                <a:latin typeface="Aptos"/>
              </a:rPr>
              <a:t> </a:t>
            </a:r>
            <a:r>
              <a:rPr lang="de-DE" sz="3600" dirty="0" err="1">
                <a:solidFill>
                  <a:srgbClr val="002060"/>
                </a:solidFill>
                <a:latin typeface="Aptos"/>
              </a:rPr>
              <a:t>coastal</a:t>
            </a:r>
            <a:r>
              <a:rPr lang="de-DE" sz="3600" dirty="0">
                <a:solidFill>
                  <a:srgbClr val="002060"/>
                </a:solidFill>
                <a:latin typeface="Aptos"/>
              </a:rPr>
              <a:t> </a:t>
            </a:r>
            <a:r>
              <a:rPr lang="de-DE" sz="3600" dirty="0" err="1">
                <a:solidFill>
                  <a:srgbClr val="002060"/>
                </a:solidFill>
                <a:latin typeface="Aptos"/>
              </a:rPr>
              <a:t>area</a:t>
            </a:r>
            <a:endParaRPr lang="de-DE" sz="3600" dirty="0">
              <a:solidFill>
                <a:srgbClr val="002060"/>
              </a:solidFill>
              <a:latin typeface="Aptos"/>
            </a:endParaRPr>
          </a:p>
        </p:txBody>
      </p:sp>
      <p:pic>
        <p:nvPicPr>
          <p:cNvPr id="8" name="Picture 2" descr="A logo with text on it&#10;&#10;Description automatically generated"/>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818EF841-139E-D856-9D34-B6A559D12D0C}"/>
              </a:ext>
            </a:extLst>
          </p:cNvPr>
          <p:cNvPicPr>
            <a:picLocks noChangeAspect="1"/>
          </p:cNvPicPr>
          <p:nvPr/>
        </p:nvPicPr>
        <p:blipFill>
          <a:blip r:embed="rId5"/>
          <a:stretch>
            <a:fillRect/>
          </a:stretch>
        </p:blipFill>
        <p:spPr>
          <a:xfrm>
            <a:off x="8975085" y="6303264"/>
            <a:ext cx="3110934" cy="374048"/>
          </a:xfrm>
          <a:prstGeom prst="rect">
            <a:avLst/>
          </a:prstGeom>
        </p:spPr>
      </p:pic>
      <p:pic>
        <p:nvPicPr>
          <p:cNvPr id="4" name="Immagin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26671" y="831552"/>
            <a:ext cx="7624818" cy="5391944"/>
          </a:xfrm>
          <a:prstGeom prst="rect">
            <a:avLst/>
          </a:prstGeom>
          <a:ln>
            <a:solidFill>
              <a:schemeClr val="tx1"/>
            </a:solidFill>
          </a:ln>
        </p:spPr>
      </p:pic>
    </p:spTree>
    <p:extLst>
      <p:ext uri="{BB962C8B-B14F-4D97-AF65-F5344CB8AC3E}">
        <p14:creationId xmlns:p14="http://schemas.microsoft.com/office/powerpoint/2010/main" val="335878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73167" y="267669"/>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Tourist </a:t>
            </a:r>
            <a:r>
              <a:rPr lang="de-DE" sz="3600" dirty="0" err="1">
                <a:solidFill>
                  <a:srgbClr val="002060"/>
                </a:solidFill>
                <a:latin typeface="Aptos"/>
              </a:rPr>
              <a:t>numbers</a:t>
            </a:r>
            <a:r>
              <a:rPr lang="de-DE" sz="3600" dirty="0">
                <a:solidFill>
                  <a:srgbClr val="002060"/>
                </a:solidFill>
                <a:latin typeface="Aptos"/>
              </a:rPr>
              <a:t> </a:t>
            </a:r>
            <a:r>
              <a:rPr lang="de-DE" sz="3600" dirty="0" err="1">
                <a:solidFill>
                  <a:srgbClr val="002060"/>
                </a:solidFill>
                <a:latin typeface="Aptos"/>
              </a:rPr>
              <a:t>for</a:t>
            </a:r>
            <a:r>
              <a:rPr lang="de-DE" sz="3600" dirty="0">
                <a:solidFill>
                  <a:srgbClr val="002060"/>
                </a:solidFill>
                <a:latin typeface="Aptos"/>
              </a:rPr>
              <a:t> Veneto </a:t>
            </a:r>
            <a:r>
              <a:rPr lang="de-DE" sz="3600" dirty="0" err="1">
                <a:solidFill>
                  <a:srgbClr val="002060"/>
                </a:solidFill>
                <a:latin typeface="Aptos"/>
              </a:rPr>
              <a:t>region</a:t>
            </a:r>
            <a:endParaRPr lang="de-DE" sz="3600" dirty="0">
              <a:solidFill>
                <a:srgbClr val="002060"/>
              </a:solidFill>
              <a:latin typeface="Aptos"/>
            </a:endParaRPr>
          </a:p>
        </p:txBody>
      </p:sp>
      <p:graphicFrame>
        <p:nvGraphicFramePr>
          <p:cNvPr id="8" name="Grafico 7">
            <a:extLst>
              <a:ext uri="{FF2B5EF4-FFF2-40B4-BE49-F238E27FC236}">
                <a16:creationId xmlns:a16="http://schemas.microsoft.com/office/drawing/2014/main" id="{730FC2A8-C106-4E8A-8DCA-5E88D8310256}"/>
              </a:ext>
            </a:extLst>
          </p:cNvPr>
          <p:cNvGraphicFramePr>
            <a:graphicFrameLocks/>
          </p:cNvGraphicFramePr>
          <p:nvPr>
            <p:extLst>
              <p:ext uri="{D42A27DB-BD31-4B8C-83A1-F6EECF244321}">
                <p14:modId xmlns:p14="http://schemas.microsoft.com/office/powerpoint/2010/main" val="3679395515"/>
              </p:ext>
            </p:extLst>
          </p:nvPr>
        </p:nvGraphicFramePr>
        <p:xfrm>
          <a:off x="3573167" y="1235274"/>
          <a:ext cx="7697165" cy="4759024"/>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A logo with text on it&#10;&#10;Description automatically generate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818EF841-139E-D856-9D34-B6A559D12D0C}"/>
              </a:ext>
            </a:extLst>
          </p:cNvPr>
          <p:cNvPicPr>
            <a:picLocks noChangeAspect="1"/>
          </p:cNvPicPr>
          <p:nvPr/>
        </p:nvPicPr>
        <p:blipFill>
          <a:blip r:embed="rId6"/>
          <a:stretch>
            <a:fillRect/>
          </a:stretch>
        </p:blipFill>
        <p:spPr>
          <a:xfrm>
            <a:off x="8975085" y="6303264"/>
            <a:ext cx="3110934" cy="374048"/>
          </a:xfrm>
          <a:prstGeom prst="rect">
            <a:avLst/>
          </a:prstGeom>
        </p:spPr>
      </p:pic>
      <p:sp>
        <p:nvSpPr>
          <p:cNvPr id="11" name="CasellaDiTesto 10">
            <a:extLst>
              <a:ext uri="{FF2B5EF4-FFF2-40B4-BE49-F238E27FC236}">
                <a16:creationId xmlns:a16="http://schemas.microsoft.com/office/drawing/2014/main" id="{F0C798FC-8249-4E94-B78C-45D20E5F93D5}"/>
              </a:ext>
            </a:extLst>
          </p:cNvPr>
          <p:cNvSpPr txBox="1"/>
          <p:nvPr/>
        </p:nvSpPr>
        <p:spPr>
          <a:xfrm>
            <a:off x="2809101" y="6490288"/>
            <a:ext cx="4251456" cy="307777"/>
          </a:xfrm>
          <a:prstGeom prst="rect">
            <a:avLst/>
          </a:prstGeom>
          <a:noFill/>
        </p:spPr>
        <p:txBody>
          <a:bodyPr wrap="square" rtlCol="0">
            <a:spAutoFit/>
          </a:bodyPr>
          <a:lstStyle/>
          <a:p>
            <a:r>
              <a:rPr lang="it-IT" sz="1400" i="1" dirty="0"/>
              <a:t>Source: </a:t>
            </a:r>
            <a:r>
              <a:rPr lang="it-IT" sz="1400" i="1" dirty="0" err="1"/>
              <a:t>annual</a:t>
            </a:r>
            <a:r>
              <a:rPr lang="it-IT" sz="1400" i="1" dirty="0"/>
              <a:t> </a:t>
            </a:r>
            <a:r>
              <a:rPr lang="it-IT" sz="1400" i="1" dirty="0" err="1"/>
              <a:t>statistics</a:t>
            </a:r>
            <a:r>
              <a:rPr lang="it-IT" sz="1400" i="1" dirty="0"/>
              <a:t> report – Veneto </a:t>
            </a:r>
            <a:r>
              <a:rPr lang="it-IT" sz="1400" i="1" dirty="0" err="1"/>
              <a:t>Region</a:t>
            </a:r>
            <a:r>
              <a:rPr lang="it-IT" sz="1400" i="1" dirty="0"/>
              <a:t>, 2022)</a:t>
            </a:r>
          </a:p>
        </p:txBody>
      </p:sp>
    </p:spTree>
    <p:extLst>
      <p:ext uri="{BB962C8B-B14F-4D97-AF65-F5344CB8AC3E}">
        <p14:creationId xmlns:p14="http://schemas.microsoft.com/office/powerpoint/2010/main" val="178004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73167" y="267669"/>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Tourist </a:t>
            </a:r>
            <a:r>
              <a:rPr lang="de-DE" sz="3600" dirty="0" err="1">
                <a:solidFill>
                  <a:srgbClr val="002060"/>
                </a:solidFill>
                <a:latin typeface="Aptos"/>
              </a:rPr>
              <a:t>numbers</a:t>
            </a:r>
            <a:r>
              <a:rPr lang="de-DE" sz="3600" dirty="0">
                <a:solidFill>
                  <a:srgbClr val="002060"/>
                </a:solidFill>
                <a:latin typeface="Aptos"/>
              </a:rPr>
              <a:t> (</a:t>
            </a:r>
            <a:r>
              <a:rPr lang="de-DE" sz="3600" dirty="0" err="1">
                <a:solidFill>
                  <a:srgbClr val="002060"/>
                </a:solidFill>
                <a:latin typeface="Aptos"/>
              </a:rPr>
              <a:t>seaside</a:t>
            </a:r>
            <a:r>
              <a:rPr lang="de-DE" sz="3600" dirty="0">
                <a:solidFill>
                  <a:srgbClr val="002060"/>
                </a:solidFill>
                <a:latin typeface="Aptos"/>
              </a:rPr>
              <a:t> </a:t>
            </a:r>
            <a:r>
              <a:rPr lang="de-DE" sz="3600" dirty="0" err="1">
                <a:solidFill>
                  <a:srgbClr val="002060"/>
                </a:solidFill>
                <a:latin typeface="Aptos"/>
              </a:rPr>
              <a:t>resorts</a:t>
            </a:r>
            <a:r>
              <a:rPr lang="de-DE" sz="3600" dirty="0">
                <a:solidFill>
                  <a:srgbClr val="002060"/>
                </a:solidFill>
                <a:latin typeface="Aptos"/>
              </a:rPr>
              <a:t>)</a:t>
            </a:r>
          </a:p>
        </p:txBody>
      </p:sp>
      <p:sp>
        <p:nvSpPr>
          <p:cNvPr id="4" name="CasellaDiTesto 3">
            <a:extLst>
              <a:ext uri="{FF2B5EF4-FFF2-40B4-BE49-F238E27FC236}">
                <a16:creationId xmlns:a16="http://schemas.microsoft.com/office/drawing/2014/main" id="{1B91F75C-7A75-47AF-B32B-84063057037C}"/>
              </a:ext>
            </a:extLst>
          </p:cNvPr>
          <p:cNvSpPr txBox="1"/>
          <p:nvPr/>
        </p:nvSpPr>
        <p:spPr>
          <a:xfrm>
            <a:off x="3573167" y="1134070"/>
            <a:ext cx="7893269" cy="369332"/>
          </a:xfrm>
          <a:prstGeom prst="rect">
            <a:avLst/>
          </a:prstGeom>
          <a:noFill/>
        </p:spPr>
        <p:txBody>
          <a:bodyPr wrap="square" rtlCol="0">
            <a:spAutoFit/>
          </a:bodyPr>
          <a:lstStyle/>
          <a:p>
            <a:endParaRPr lang="it-IT" dirty="0"/>
          </a:p>
        </p:txBody>
      </p:sp>
      <p:pic>
        <p:nvPicPr>
          <p:cNvPr id="8" name="Immagine 7"/>
          <p:cNvPicPr>
            <a:picLocks noChangeAspect="1"/>
          </p:cNvPicPr>
          <p:nvPr/>
        </p:nvPicPr>
        <p:blipFill>
          <a:blip r:embed="rId4"/>
          <a:stretch>
            <a:fillRect/>
          </a:stretch>
        </p:blipFill>
        <p:spPr>
          <a:xfrm>
            <a:off x="2992902" y="1271908"/>
            <a:ext cx="8921305" cy="4587770"/>
          </a:xfrm>
          <a:prstGeom prst="rect">
            <a:avLst/>
          </a:prstGeom>
        </p:spPr>
      </p:pic>
      <p:pic>
        <p:nvPicPr>
          <p:cNvPr id="10" name="Picture 2" descr="A logo with text on it&#10;&#10;Description automatically generate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3635" y="1235274"/>
            <a:ext cx="836813" cy="79734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818EF841-139E-D856-9D34-B6A559D12D0C}"/>
              </a:ext>
            </a:extLst>
          </p:cNvPr>
          <p:cNvPicPr>
            <a:picLocks noChangeAspect="1"/>
          </p:cNvPicPr>
          <p:nvPr/>
        </p:nvPicPr>
        <p:blipFill>
          <a:blip r:embed="rId6"/>
          <a:stretch>
            <a:fillRect/>
          </a:stretch>
        </p:blipFill>
        <p:spPr>
          <a:xfrm>
            <a:off x="8975085" y="6303264"/>
            <a:ext cx="3110934" cy="374048"/>
          </a:xfrm>
          <a:prstGeom prst="rect">
            <a:avLst/>
          </a:prstGeom>
        </p:spPr>
      </p:pic>
      <p:sp>
        <p:nvSpPr>
          <p:cNvPr id="12" name="CasellaDiTesto 11">
            <a:extLst>
              <a:ext uri="{FF2B5EF4-FFF2-40B4-BE49-F238E27FC236}">
                <a16:creationId xmlns:a16="http://schemas.microsoft.com/office/drawing/2014/main" id="{F0C798FC-8249-4E94-B78C-45D20E5F93D5}"/>
              </a:ext>
            </a:extLst>
          </p:cNvPr>
          <p:cNvSpPr txBox="1"/>
          <p:nvPr/>
        </p:nvSpPr>
        <p:spPr>
          <a:xfrm>
            <a:off x="2809101" y="6481823"/>
            <a:ext cx="4969086" cy="307777"/>
          </a:xfrm>
          <a:prstGeom prst="rect">
            <a:avLst/>
          </a:prstGeom>
          <a:noFill/>
        </p:spPr>
        <p:txBody>
          <a:bodyPr wrap="square" rtlCol="0">
            <a:spAutoFit/>
          </a:bodyPr>
          <a:lstStyle/>
          <a:p>
            <a:r>
              <a:rPr lang="it-IT" sz="1400" i="1" dirty="0"/>
              <a:t>Source: </a:t>
            </a:r>
            <a:r>
              <a:rPr lang="it-IT" sz="1400" i="1" dirty="0" err="1"/>
              <a:t>annual</a:t>
            </a:r>
            <a:r>
              <a:rPr lang="it-IT" sz="1400" i="1" dirty="0"/>
              <a:t> </a:t>
            </a:r>
            <a:r>
              <a:rPr lang="it-IT" sz="1400" i="1" dirty="0" err="1"/>
              <a:t>statistics</a:t>
            </a:r>
            <a:r>
              <a:rPr lang="it-IT" sz="1400" i="1" dirty="0"/>
              <a:t> report – Veneto </a:t>
            </a:r>
            <a:r>
              <a:rPr lang="it-IT" sz="1400" i="1" dirty="0" err="1"/>
              <a:t>Region</a:t>
            </a:r>
            <a:r>
              <a:rPr lang="it-IT" sz="1400" i="1" dirty="0"/>
              <a:t>, 2019-2023)</a:t>
            </a:r>
          </a:p>
        </p:txBody>
      </p:sp>
    </p:spTree>
    <p:extLst>
      <p:ext uri="{BB962C8B-B14F-4D97-AF65-F5344CB8AC3E}">
        <p14:creationId xmlns:p14="http://schemas.microsoft.com/office/powerpoint/2010/main" val="1547675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7df818-c70e-43a7-bdb7-3feefbbd5a4f" xsi:nil="true"/>
    <lcf76f155ced4ddcb4097134ff3c332f xmlns="c71f459f-d4d7-4daf-a11e-4ec67a1c437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7A6DCDDC45FA46AC26AEAD66851C1D" ma:contentTypeVersion="14" ma:contentTypeDescription="Create a new document." ma:contentTypeScope="" ma:versionID="16885a535f497d158765999c1b0e6eb2">
  <xsd:schema xmlns:xsd="http://www.w3.org/2001/XMLSchema" xmlns:xs="http://www.w3.org/2001/XMLSchema" xmlns:p="http://schemas.microsoft.com/office/2006/metadata/properties" xmlns:ns2="c71f459f-d4d7-4daf-a11e-4ec67a1c437c" xmlns:ns3="f57df818-c70e-43a7-bdb7-3feefbbd5a4f" targetNamespace="http://schemas.microsoft.com/office/2006/metadata/properties" ma:root="true" ma:fieldsID="6e875001f9f4cc83290551dcee32af51" ns2:_="" ns3:_="">
    <xsd:import namespace="c71f459f-d4d7-4daf-a11e-4ec67a1c437c"/>
    <xsd:import namespace="f57df818-c70e-43a7-bdb7-3feefbbd5a4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f459f-d4d7-4daf-a11e-4ec67a1c4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71d56-329a-47a3-a844-1a47ab2e4d1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7df818-c70e-43a7-bdb7-3feefbbd5a4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33883d-fd5d-4f01-bffd-91d18bfe7a87}" ma:internalName="TaxCatchAll" ma:showField="CatchAllData" ma:web="f57df818-c70e-43a7-bdb7-3feefbbd5a4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20DA9F-A706-42BA-B4B1-4812676A5D16}">
  <ds:schemaRefs>
    <ds:schemaRef ds:uri="http://schemas.microsoft.com/office/infopath/2007/PartnerControls"/>
    <ds:schemaRef ds:uri="http://purl.org/dc/terms/"/>
    <ds:schemaRef ds:uri="http://schemas.microsoft.com/office/2006/documentManagement/types"/>
    <ds:schemaRef ds:uri="http://purl.org/dc/dcmitype/"/>
    <ds:schemaRef ds:uri="f57df818-c70e-43a7-bdb7-3feefbbd5a4f"/>
    <ds:schemaRef ds:uri="c71f459f-d4d7-4daf-a11e-4ec67a1c437c"/>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C49F01F5-B5A8-4CEE-B751-8E05EC01F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1f459f-d4d7-4daf-a11e-4ec67a1c437c"/>
    <ds:schemaRef ds:uri="f57df818-c70e-43a7-bdb7-3feefbbd5a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7FE82-3DEF-4490-A20A-F31585B79E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1728</TotalTime>
  <Words>3253</Words>
  <Application>Microsoft Office PowerPoint</Application>
  <PresentationFormat>Widescreen</PresentationFormat>
  <Paragraphs>312</Paragraphs>
  <Slides>23</Slides>
  <Notes>23</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23</vt:i4>
      </vt:variant>
    </vt:vector>
  </HeadingPairs>
  <TitlesOfParts>
    <vt:vector size="32" baseType="lpstr">
      <vt:lpstr>Aptos</vt:lpstr>
      <vt:lpstr>Arial</vt:lpstr>
      <vt:lpstr>Calibri</vt:lpstr>
      <vt:lpstr>Calibri Light</vt:lpstr>
      <vt:lpstr>Century Gothic</vt:lpstr>
      <vt:lpstr>Times New Roman</vt:lpstr>
      <vt:lpstr>Wingdings</vt:lpstr>
      <vt:lpstr>Office Theme</vt:lpstr>
      <vt:lpstr>Office Theme</vt:lpstr>
      <vt:lpstr>European Regional Symposium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CARLO MASETTO</cp:lastModifiedBy>
  <cp:revision>206</cp:revision>
  <dcterms:created xsi:type="dcterms:W3CDTF">2023-09-01T13:17:07Z</dcterms:created>
  <dcterms:modified xsi:type="dcterms:W3CDTF">2023-09-28T07:38:43Z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0x010100AA7A6DCDDC45FA46AC26AEAD66851C1D</vt:lpwstr>
  </property>
  <property fmtid="{D5CDD505-2E9C-101B-9397-08002B2CF9AE}" pid="3" name="MediaServiceImageTags">
    <vt:lpwstr/>
  </property>
</Properties>
</file>