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3.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 id="2147487723" r:id="rId5"/>
    <p:sldMasterId id="2147487733" r:id="rId6"/>
  </p:sldMasterIdLst>
  <p:notesMasterIdLst>
    <p:notesMasterId r:id="rId25"/>
  </p:notesMasterIdLst>
  <p:handoutMasterIdLst>
    <p:handoutMasterId r:id="rId26"/>
  </p:handoutMasterIdLst>
  <p:sldIdLst>
    <p:sldId id="781" r:id="rId7"/>
    <p:sldId id="748" r:id="rId8"/>
    <p:sldId id="769" r:id="rId9"/>
    <p:sldId id="741" r:id="rId10"/>
    <p:sldId id="751" r:id="rId11"/>
    <p:sldId id="778" r:id="rId12"/>
    <p:sldId id="747" r:id="rId13"/>
    <p:sldId id="777" r:id="rId14"/>
    <p:sldId id="735" r:id="rId15"/>
    <p:sldId id="749" r:id="rId16"/>
    <p:sldId id="779" r:id="rId17"/>
    <p:sldId id="758" r:id="rId18"/>
    <p:sldId id="771" r:id="rId19"/>
    <p:sldId id="780" r:id="rId20"/>
    <p:sldId id="681" r:id="rId21"/>
    <p:sldId id="760" r:id="rId22"/>
    <p:sldId id="761" r:id="rId23"/>
    <p:sldId id="770" r:id="rId24"/>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9AC"/>
    <a:srgbClr val="00205B"/>
    <a:srgbClr val="D6D2C4"/>
    <a:srgbClr val="E8E8E8"/>
    <a:srgbClr val="E0E0E0"/>
    <a:srgbClr val="F1F1F1"/>
    <a:srgbClr val="00B5E2"/>
    <a:srgbClr val="FEDB00"/>
    <a:srgbClr val="99C221"/>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79" autoAdjust="0"/>
  </p:normalViewPr>
  <p:slideViewPr>
    <p:cSldViewPr snapToGrid="0">
      <p:cViewPr>
        <p:scale>
          <a:sx n="75" d="100"/>
          <a:sy n="75" d="100"/>
        </p:scale>
        <p:origin x="931" y="216"/>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832"/>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mention the </a:t>
            </a:r>
          </a:p>
        </p:txBody>
      </p:sp>
      <p:sp>
        <p:nvSpPr>
          <p:cNvPr id="4" name="Slide Number Placeholder 3"/>
          <p:cNvSpPr>
            <a:spLocks noGrp="1"/>
          </p:cNvSpPr>
          <p:nvPr>
            <p:ph type="sldNum" sz="quarter" idx="10"/>
          </p:nvPr>
        </p:nvSpPr>
        <p:spPr/>
        <p:txBody>
          <a:bodyPr/>
          <a:lstStyle/>
          <a:p>
            <a:fld id="{44E32635-B5AB-4C5C-9C62-28B21EB96EF9}" type="slidenum">
              <a:rPr lang="en-GB" smtClean="0"/>
              <a:t>4</a:t>
            </a:fld>
            <a:endParaRPr lang="en-GB"/>
          </a:p>
        </p:txBody>
      </p:sp>
    </p:spTree>
    <p:extLst>
      <p:ext uri="{BB962C8B-B14F-4D97-AF65-F5344CB8AC3E}">
        <p14:creationId xmlns:p14="http://schemas.microsoft.com/office/powerpoint/2010/main" val="300612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2950"/>
            <a:ext cx="6616700" cy="3722688"/>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13A1C72-E76E-4197-A764-6EA0574AAFD2}" type="slidenum">
              <a:rPr lang="de-DE" smtClean="0"/>
              <a:pPr>
                <a:defRPr/>
              </a:pPr>
              <a:t>5</a:t>
            </a:fld>
            <a:endParaRPr lang="de-DE"/>
          </a:p>
        </p:txBody>
      </p:sp>
    </p:spTree>
    <p:extLst>
      <p:ext uri="{BB962C8B-B14F-4D97-AF65-F5344CB8AC3E}">
        <p14:creationId xmlns:p14="http://schemas.microsoft.com/office/powerpoint/2010/main" val="15058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3bb54b554c_1_34:notes"/>
          <p:cNvSpPr txBox="1">
            <a:spLocks noGrp="1"/>
          </p:cNvSpPr>
          <p:nvPr>
            <p:ph type="body" idx="1"/>
          </p:nvPr>
        </p:nvSpPr>
        <p:spPr>
          <a:xfrm>
            <a:off x="1322388" y="6819900"/>
            <a:ext cx="7286700" cy="6469200"/>
          </a:xfrm>
          <a:prstGeom prst="rect">
            <a:avLst/>
          </a:prstGeom>
          <a:noFill/>
          <a:ln>
            <a:noFill/>
          </a:ln>
        </p:spPr>
        <p:txBody>
          <a:bodyPr spcFirstLastPara="1" wrap="square" lIns="133600" tIns="66800" rIns="133600" bIns="66800" anchor="t" anchorCtr="0">
            <a:noAutofit/>
          </a:bodyPr>
          <a:lstStyle/>
          <a:p>
            <a:pPr marL="0" lvl="0" indent="0" algn="l" rtl="0">
              <a:lnSpc>
                <a:spcPct val="100000"/>
              </a:lnSpc>
              <a:spcBef>
                <a:spcPts val="360"/>
              </a:spcBef>
              <a:spcAft>
                <a:spcPts val="0"/>
              </a:spcAft>
              <a:buSzPts val="1400"/>
              <a:buNone/>
            </a:pPr>
            <a:endParaRPr/>
          </a:p>
        </p:txBody>
      </p:sp>
      <p:sp>
        <p:nvSpPr>
          <p:cNvPr id="1042" name="Google Shape;1042;g13bb54b554c_1_34:notes"/>
          <p:cNvSpPr>
            <a:spLocks noGrp="1" noRot="1" noChangeAspect="1"/>
          </p:cNvSpPr>
          <p:nvPr>
            <p:ph type="sldImg" idx="2"/>
          </p:nvPr>
        </p:nvSpPr>
        <p:spPr>
          <a:xfrm>
            <a:off x="177800" y="1074738"/>
            <a:ext cx="9575800" cy="5386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6864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24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r>
              <a:rPr lang="en-US" dirty="0" smtClean="0"/>
              <a:t>Show how the Sentinels can</a:t>
            </a:r>
            <a:r>
              <a:rPr lang="en-US" baseline="0" dirty="0" smtClean="0"/>
              <a:t> see and will see one specific event</a:t>
            </a:r>
            <a:endParaRPr lang="en-US" dirty="0"/>
          </a:p>
        </p:txBody>
      </p:sp>
      <p:sp>
        <p:nvSpPr>
          <p:cNvPr id="214020" name="Slide Number Placeholder 3"/>
          <p:cNvSpPr>
            <a:spLocks noGrp="1"/>
          </p:cNvSpPr>
          <p:nvPr>
            <p:ph type="sldNum" sz="quarter" idx="5"/>
          </p:nvPr>
        </p:nvSpPr>
        <p:spPr>
          <a:noFill/>
        </p:spPr>
        <p:txBody>
          <a:bodyPr/>
          <a:lstStyle/>
          <a:p>
            <a:pPr defTabSz="917848"/>
            <a:fld id="{A1F0CEA1-E696-42A4-B3CF-E6074414E57E}" type="slidenum">
              <a:rPr lang="de-DE" smtClean="0"/>
              <a:pPr defTabSz="917848"/>
              <a:t>15</a:t>
            </a:fld>
            <a:endParaRPr lang="de-DE"/>
          </a:p>
        </p:txBody>
      </p:sp>
    </p:spTree>
    <p:extLst>
      <p:ext uri="{BB962C8B-B14F-4D97-AF65-F5344CB8AC3E}">
        <p14:creationId xmlns:p14="http://schemas.microsoft.com/office/powerpoint/2010/main" val="402495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3bb54b554c_1_34:notes"/>
          <p:cNvSpPr txBox="1">
            <a:spLocks noGrp="1"/>
          </p:cNvSpPr>
          <p:nvPr>
            <p:ph type="body" idx="1"/>
          </p:nvPr>
        </p:nvSpPr>
        <p:spPr>
          <a:xfrm>
            <a:off x="1322388" y="6819900"/>
            <a:ext cx="7286700" cy="6469200"/>
          </a:xfrm>
          <a:prstGeom prst="rect">
            <a:avLst/>
          </a:prstGeom>
          <a:noFill/>
          <a:ln>
            <a:noFill/>
          </a:ln>
        </p:spPr>
        <p:txBody>
          <a:bodyPr spcFirstLastPara="1" wrap="square" lIns="133600" tIns="66800" rIns="133600" bIns="66800" anchor="t" anchorCtr="0">
            <a:noAutofit/>
          </a:bodyPr>
          <a:lstStyle/>
          <a:p>
            <a:pPr marL="0" lvl="0" indent="0" algn="l" rtl="0">
              <a:lnSpc>
                <a:spcPct val="100000"/>
              </a:lnSpc>
              <a:spcBef>
                <a:spcPts val="360"/>
              </a:spcBef>
              <a:spcAft>
                <a:spcPts val="0"/>
              </a:spcAft>
              <a:buSzPts val="1400"/>
              <a:buNone/>
            </a:pPr>
            <a:endParaRPr/>
          </a:p>
        </p:txBody>
      </p:sp>
      <p:sp>
        <p:nvSpPr>
          <p:cNvPr id="1042" name="Google Shape;1042;g13bb54b554c_1_34:notes"/>
          <p:cNvSpPr>
            <a:spLocks noGrp="1" noRot="1" noChangeAspect="1"/>
          </p:cNvSpPr>
          <p:nvPr>
            <p:ph type="sldImg" idx="2"/>
          </p:nvPr>
        </p:nvSpPr>
        <p:spPr>
          <a:xfrm>
            <a:off x="177800" y="1074738"/>
            <a:ext cx="9575800" cy="5386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809904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3bb54b554c_1_34:notes"/>
          <p:cNvSpPr txBox="1">
            <a:spLocks noGrp="1"/>
          </p:cNvSpPr>
          <p:nvPr>
            <p:ph type="body" idx="1"/>
          </p:nvPr>
        </p:nvSpPr>
        <p:spPr>
          <a:xfrm>
            <a:off x="1322388" y="6819900"/>
            <a:ext cx="7286700" cy="6469200"/>
          </a:xfrm>
          <a:prstGeom prst="rect">
            <a:avLst/>
          </a:prstGeom>
          <a:noFill/>
          <a:ln>
            <a:noFill/>
          </a:ln>
        </p:spPr>
        <p:txBody>
          <a:bodyPr spcFirstLastPara="1" wrap="square" lIns="133600" tIns="66800" rIns="133600" bIns="66800" anchor="t" anchorCtr="0">
            <a:noAutofit/>
          </a:bodyPr>
          <a:lstStyle/>
          <a:p>
            <a:pPr marL="0" lvl="0" indent="0" algn="l" rtl="0">
              <a:lnSpc>
                <a:spcPct val="100000"/>
              </a:lnSpc>
              <a:spcBef>
                <a:spcPts val="360"/>
              </a:spcBef>
              <a:spcAft>
                <a:spcPts val="0"/>
              </a:spcAft>
              <a:buSzPts val="1400"/>
              <a:buNone/>
            </a:pPr>
            <a:endParaRPr/>
          </a:p>
        </p:txBody>
      </p:sp>
      <p:sp>
        <p:nvSpPr>
          <p:cNvPr id="1042" name="Google Shape;1042;g13bb54b554c_1_34:notes"/>
          <p:cNvSpPr>
            <a:spLocks noGrp="1" noRot="1" noChangeAspect="1"/>
          </p:cNvSpPr>
          <p:nvPr>
            <p:ph type="sldImg" idx="2"/>
          </p:nvPr>
        </p:nvSpPr>
        <p:spPr>
          <a:xfrm>
            <a:off x="177800" y="1074738"/>
            <a:ext cx="9575800" cy="5386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66965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4.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c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86" b="23068"/>
          <a:stretch/>
        </p:blipFill>
        <p:spPr>
          <a:xfrm>
            <a:off x="2729554" y="1187355"/>
            <a:ext cx="9382234" cy="534992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20005" y="-1"/>
            <a:ext cx="2146974" cy="638706"/>
          </a:xfrm>
          <a:prstGeom prst="rect">
            <a:avLst/>
          </a:prstGeom>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grpSp>
        <p:nvGrpSpPr>
          <p:cNvPr id="13" name="Group 12"/>
          <p:cNvGrpSpPr/>
          <p:nvPr userDrawn="1"/>
        </p:nvGrpSpPr>
        <p:grpSpPr>
          <a:xfrm>
            <a:off x="10275496" y="6603525"/>
            <a:ext cx="1462072" cy="214984"/>
            <a:chOff x="6189793" y="6000773"/>
            <a:chExt cx="4343735" cy="638706"/>
          </a:xfrm>
        </p:grpSpPr>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5" name="Picture 14"/>
            <p:cNvPicPr>
              <a:picLocks noChangeAspect="1"/>
            </p:cNvPicPr>
            <p:nvPr userDrawn="1"/>
          </p:nvPicPr>
          <p:blipFill rotWithShape="1">
            <a:blip r:embed="rId6"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156486514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493"/>
        <p:cNvGrpSpPr/>
        <p:nvPr/>
      </p:nvGrpSpPr>
      <p:grpSpPr>
        <a:xfrm>
          <a:off x="0" y="0"/>
          <a:ext cx="0" cy="0"/>
          <a:chOff x="0" y="0"/>
          <a:chExt cx="0" cy="0"/>
        </a:xfrm>
      </p:grpSpPr>
    </p:spTree>
    <p:extLst>
      <p:ext uri="{BB962C8B-B14F-4D97-AF65-F5344CB8AC3E}">
        <p14:creationId xmlns:p14="http://schemas.microsoft.com/office/powerpoint/2010/main" val="221237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2"/>
          <p:cNvSpPr>
            <a:spLocks noGrp="1" noChangeArrowheads="1"/>
          </p:cNvSpPr>
          <p:nvPr>
            <p:ph type="title"/>
          </p:nvPr>
        </p:nvSpPr>
        <p:spPr bwMode="auto">
          <a:xfrm>
            <a:off x="0" y="1"/>
            <a:ext cx="11419913" cy="779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pic>
        <p:nvPicPr>
          <p:cNvPr id="7" name="Picture 6" descr="CopernicusLogos.png"/>
          <p:cNvPicPr>
            <a:picLocks noChangeAspect="1"/>
          </p:cNvPicPr>
          <p:nvPr userDrawn="1"/>
        </p:nvPicPr>
        <p:blipFill>
          <a:blip r:embed="rId2" cstate="print"/>
          <a:srcRect l="5613" t="35349" r="7569" b="35711"/>
          <a:stretch>
            <a:fillRect/>
          </a:stretch>
        </p:blipFill>
        <p:spPr>
          <a:xfrm>
            <a:off x="7241045" y="6253097"/>
            <a:ext cx="2687039" cy="562375"/>
          </a:xfrm>
          <a:prstGeom prst="rect">
            <a:avLst/>
          </a:prstGeom>
        </p:spPr>
      </p:pic>
    </p:spTree>
    <p:extLst>
      <p:ext uri="{BB962C8B-B14F-4D97-AF65-F5344CB8AC3E}">
        <p14:creationId xmlns:p14="http://schemas.microsoft.com/office/powerpoint/2010/main" val="39851412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2516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6_Title and Content">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328246" y="992188"/>
            <a:ext cx="11627339" cy="5391149"/>
          </a:xfrm>
          <a:prstGeom prst="rect">
            <a:avLst/>
          </a:prstGeom>
          <a:noFill/>
          <a:ln>
            <a:noFill/>
          </a:ln>
        </p:spPr>
        <p:txBody>
          <a:bodyPr spcFirstLastPara="1" wrap="square" lIns="79125" tIns="39550" rIns="79125" bIns="39550" anchor="t" anchorCtr="0">
            <a:normAutofit/>
          </a:bodyPr>
          <a:lstStyle>
            <a:lvl1pPr marL="609585" lvl="0" indent="-567252" algn="l">
              <a:spcBef>
                <a:spcPts val="0"/>
              </a:spcBef>
              <a:spcAft>
                <a:spcPts val="0"/>
              </a:spcAft>
              <a:buClr>
                <a:schemeClr val="dk2"/>
              </a:buClr>
              <a:buSzPts val="3100"/>
              <a:buChar char="•"/>
              <a:defRPr/>
            </a:lvl1pPr>
            <a:lvl2pPr marL="1219170" lvl="1" indent="-541853" algn="l">
              <a:spcBef>
                <a:spcPts val="800"/>
              </a:spcBef>
              <a:spcAft>
                <a:spcPts val="0"/>
              </a:spcAft>
              <a:buClr>
                <a:schemeClr val="dk2"/>
              </a:buClr>
              <a:buSzPts val="2800"/>
              <a:buChar char="•"/>
              <a:defRPr/>
            </a:lvl2pPr>
            <a:lvl3pPr marL="1828754" lvl="2" indent="-507987" algn="l">
              <a:spcBef>
                <a:spcPts val="667"/>
              </a:spcBef>
              <a:spcAft>
                <a:spcPts val="0"/>
              </a:spcAft>
              <a:buClr>
                <a:schemeClr val="dk2"/>
              </a:buClr>
              <a:buSzPts val="2400"/>
              <a:buChar char="•"/>
              <a:defRPr/>
            </a:lvl3pPr>
            <a:lvl4pPr marL="2438339" lvl="3" indent="-440256" algn="l">
              <a:spcBef>
                <a:spcPts val="400"/>
              </a:spcBef>
              <a:spcAft>
                <a:spcPts val="0"/>
              </a:spcAft>
              <a:buClr>
                <a:schemeClr val="dk2"/>
              </a:buClr>
              <a:buSzPts val="1600"/>
              <a:buChar char="•"/>
              <a:defRPr/>
            </a:lvl4pPr>
            <a:lvl5pPr marL="3047924" lvl="4" indent="-440256" algn="l">
              <a:spcBef>
                <a:spcPts val="400"/>
              </a:spcBef>
              <a:spcAft>
                <a:spcPts val="0"/>
              </a:spcAft>
              <a:buClr>
                <a:schemeClr val="dk2"/>
              </a:buClr>
              <a:buSzPts val="1600"/>
              <a:buChar char="•"/>
              <a:defRPr/>
            </a:lvl5pPr>
            <a:lvl6pPr marL="3657509" lvl="5" indent="-304792" algn="l">
              <a:spcBef>
                <a:spcPts val="400"/>
              </a:spcBef>
              <a:spcAft>
                <a:spcPts val="0"/>
              </a:spcAft>
              <a:buSzPts val="1200"/>
              <a:buNone/>
              <a:defRPr/>
            </a:lvl6pPr>
            <a:lvl7pPr marL="4267093" lvl="6" indent="-304792" algn="l">
              <a:spcBef>
                <a:spcPts val="400"/>
              </a:spcBef>
              <a:spcAft>
                <a:spcPts val="0"/>
              </a:spcAft>
              <a:buSzPts val="1200"/>
              <a:buNone/>
              <a:defRPr/>
            </a:lvl7pPr>
            <a:lvl8pPr marL="4876678" lvl="7" indent="-304792" algn="l">
              <a:spcBef>
                <a:spcPts val="400"/>
              </a:spcBef>
              <a:spcAft>
                <a:spcPts val="0"/>
              </a:spcAft>
              <a:buSzPts val="1200"/>
              <a:buNone/>
              <a:defRPr/>
            </a:lvl8pPr>
            <a:lvl9pPr marL="5486263" lvl="8" indent="-304792" algn="l">
              <a:spcBef>
                <a:spcPts val="400"/>
              </a:spcBef>
              <a:spcAft>
                <a:spcPts val="0"/>
              </a:spcAft>
              <a:buSzPts val="1200"/>
              <a:buNone/>
              <a:defRPr/>
            </a:lvl9pPr>
          </a:lstStyle>
          <a:p>
            <a:endParaRPr/>
          </a:p>
        </p:txBody>
      </p:sp>
      <p:sp>
        <p:nvSpPr>
          <p:cNvPr id="58" name="Google Shape;58;p14"/>
          <p:cNvSpPr txBox="1">
            <a:spLocks noGrp="1"/>
          </p:cNvSpPr>
          <p:nvPr>
            <p:ph type="title"/>
          </p:nvPr>
        </p:nvSpPr>
        <p:spPr>
          <a:xfrm>
            <a:off x="0" y="1"/>
            <a:ext cx="11419912" cy="779721"/>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pic>
        <p:nvPicPr>
          <p:cNvPr id="59" name="Google Shape;59;p14" descr="CopernicusLogos.png"/>
          <p:cNvPicPr preferRelativeResize="0"/>
          <p:nvPr/>
        </p:nvPicPr>
        <p:blipFill rotWithShape="1">
          <a:blip r:embed="rId2">
            <a:alphaModFix/>
          </a:blip>
          <a:srcRect l="5613" t="35348" r="7569" b="35711"/>
          <a:stretch/>
        </p:blipFill>
        <p:spPr>
          <a:xfrm>
            <a:off x="7241046" y="6253097"/>
            <a:ext cx="2687039" cy="562375"/>
          </a:xfrm>
          <a:prstGeom prst="rect">
            <a:avLst/>
          </a:prstGeom>
          <a:noFill/>
          <a:ln>
            <a:noFill/>
          </a:ln>
        </p:spPr>
      </p:pic>
    </p:spTree>
    <p:extLst>
      <p:ext uri="{BB962C8B-B14F-4D97-AF65-F5344CB8AC3E}">
        <p14:creationId xmlns:p14="http://schemas.microsoft.com/office/powerpoint/2010/main" val="3840616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497"/>
        <p:cNvGrpSpPr/>
        <p:nvPr/>
      </p:nvGrpSpPr>
      <p:grpSpPr>
        <a:xfrm>
          <a:off x="0" y="0"/>
          <a:ext cx="0" cy="0"/>
          <a:chOff x="0" y="0"/>
          <a:chExt cx="0" cy="0"/>
        </a:xfrm>
      </p:grpSpPr>
      <p:sp>
        <p:nvSpPr>
          <p:cNvPr id="498" name="Google Shape;498;p69"/>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69"/>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408835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4"/>
        <p:cNvGrpSpPr/>
        <p:nvPr/>
      </p:nvGrpSpPr>
      <p:grpSpPr>
        <a:xfrm>
          <a:off x="0" y="0"/>
          <a:ext cx="0" cy="0"/>
          <a:chOff x="0" y="0"/>
          <a:chExt cx="0" cy="0"/>
        </a:xfrm>
      </p:grpSpPr>
      <p:sp>
        <p:nvSpPr>
          <p:cNvPr id="505" name="Google Shape;505;p7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44008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F88710A-9162-4841-8750-71C1F2CCE065}" type="slidenum">
              <a:rPr lang="en-US" altLang="en-US"/>
              <a:pPr>
                <a:defRPr/>
              </a:pPr>
              <a:t>‹#›</a:t>
            </a:fld>
            <a:endParaRPr lang="en-US" altLang="en-US"/>
          </a:p>
        </p:txBody>
      </p:sp>
    </p:spTree>
    <p:extLst>
      <p:ext uri="{BB962C8B-B14F-4D97-AF65-F5344CB8AC3E}">
        <p14:creationId xmlns:p14="http://schemas.microsoft.com/office/powerpoint/2010/main" val="3402001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6_Title and Content">
    <p:bg>
      <p:bgPr>
        <a:solidFill>
          <a:schemeClr val="dk1"/>
        </a:solidFill>
        <a:effectLst/>
      </p:bgPr>
    </p:bg>
    <p:spTree>
      <p:nvGrpSpPr>
        <p:cNvPr id="1" name="Shape 32"/>
        <p:cNvGrpSpPr/>
        <p:nvPr/>
      </p:nvGrpSpPr>
      <p:grpSpPr>
        <a:xfrm>
          <a:off x="0" y="0"/>
          <a:ext cx="0" cy="0"/>
          <a:chOff x="0" y="0"/>
          <a:chExt cx="0" cy="0"/>
        </a:xfrm>
      </p:grpSpPr>
      <p:sp>
        <p:nvSpPr>
          <p:cNvPr id="33" name="Google Shape;33;p8"/>
          <p:cNvSpPr/>
          <p:nvPr/>
        </p:nvSpPr>
        <p:spPr>
          <a:xfrm>
            <a:off x="147782" y="-8719"/>
            <a:ext cx="11896436" cy="647425"/>
          </a:xfrm>
          <a:prstGeom prst="rect">
            <a:avLst/>
          </a:prstGeom>
          <a:solidFill>
            <a:srgbClr val="00205B"/>
          </a:solid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Clr>
                <a:schemeClr val="lt1"/>
              </a:buClr>
              <a:buSzPts val="900"/>
              <a:buFont typeface="Tahoma"/>
              <a:buNone/>
            </a:pPr>
            <a:endParaRPr sz="900" b="1" i="0" u="none" strike="noStrike" cap="none">
              <a:solidFill>
                <a:schemeClr val="lt1"/>
              </a:solidFill>
              <a:latin typeface="Tahoma"/>
              <a:ea typeface="Tahoma"/>
              <a:cs typeface="Tahoma"/>
              <a:sym typeface="Tahoma"/>
            </a:endParaRPr>
          </a:p>
        </p:txBody>
      </p:sp>
      <p:sp>
        <p:nvSpPr>
          <p:cNvPr id="34" name="Google Shape;34;p8"/>
          <p:cNvSpPr/>
          <p:nvPr/>
        </p:nvSpPr>
        <p:spPr>
          <a:xfrm>
            <a:off x="145054" y="-8719"/>
            <a:ext cx="647425" cy="647425"/>
          </a:xfrm>
          <a:prstGeom prst="rect">
            <a:avLst/>
          </a:prstGeom>
          <a:solidFill>
            <a:schemeClr val="accent2"/>
          </a:solid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Clr>
                <a:schemeClr val="lt1"/>
              </a:buClr>
              <a:buSzPts val="900"/>
              <a:buFont typeface="Tahoma"/>
              <a:buNone/>
            </a:pPr>
            <a:endParaRPr sz="900" b="1" i="0" u="none" strike="noStrike" cap="none">
              <a:solidFill>
                <a:schemeClr val="lt1"/>
              </a:solidFill>
              <a:latin typeface="Tahoma"/>
              <a:ea typeface="Tahoma"/>
              <a:cs typeface="Tahoma"/>
              <a:sym typeface="Tahoma"/>
            </a:endParaRPr>
          </a:p>
        </p:txBody>
      </p:sp>
      <p:sp>
        <p:nvSpPr>
          <p:cNvPr id="35" name="Google Shape;35;p8"/>
          <p:cNvSpPr txBox="1">
            <a:spLocks noGrp="1"/>
          </p:cNvSpPr>
          <p:nvPr>
            <p:ph type="title"/>
          </p:nvPr>
        </p:nvSpPr>
        <p:spPr>
          <a:xfrm>
            <a:off x="792480" y="1"/>
            <a:ext cx="11399520" cy="640079"/>
          </a:xfrm>
          <a:prstGeom prst="rect">
            <a:avLst/>
          </a:prstGeom>
          <a:noFill/>
          <a:ln>
            <a:noFill/>
          </a:ln>
        </p:spPr>
        <p:txBody>
          <a:bodyPr spcFirstLastPara="1" wrap="square" lIns="0" tIns="36000" rIns="36000" bIns="36000" anchor="ctr" anchorCtr="0">
            <a:norm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145053" y="1139429"/>
            <a:ext cx="11627339" cy="526267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2"/>
              </a:buClr>
              <a:buSzPts val="3200"/>
              <a:buChar char="•"/>
              <a:defRPr sz="3200"/>
            </a:lvl1pPr>
            <a:lvl2pPr marL="914400" lvl="1" indent="-406400" algn="l">
              <a:lnSpc>
                <a:spcPct val="100000"/>
              </a:lnSpc>
              <a:spcBef>
                <a:spcPts val="560"/>
              </a:spcBef>
              <a:spcAft>
                <a:spcPts val="0"/>
              </a:spcAft>
              <a:buClr>
                <a:schemeClr val="dk2"/>
              </a:buClr>
              <a:buSzPts val="2800"/>
              <a:buChar char="•"/>
              <a:defRPr sz="2800"/>
            </a:lvl2pPr>
            <a:lvl3pPr marL="1371600" lvl="2" indent="-381000" algn="l">
              <a:lnSpc>
                <a:spcPct val="100000"/>
              </a:lnSpc>
              <a:spcBef>
                <a:spcPts val="480"/>
              </a:spcBef>
              <a:spcAft>
                <a:spcPts val="0"/>
              </a:spcAft>
              <a:buClr>
                <a:schemeClr val="dk2"/>
              </a:buClr>
              <a:buSzPts val="2400"/>
              <a:buChar char="•"/>
              <a:defRPr sz="2400"/>
            </a:lvl3pPr>
            <a:lvl4pPr marL="1828800" lvl="3" indent="-355600" algn="l">
              <a:lnSpc>
                <a:spcPct val="100000"/>
              </a:lnSpc>
              <a:spcBef>
                <a:spcPts val="400"/>
              </a:spcBef>
              <a:spcAft>
                <a:spcPts val="0"/>
              </a:spcAft>
              <a:buClr>
                <a:schemeClr val="dk2"/>
              </a:buClr>
              <a:buSzPts val="2000"/>
              <a:buChar char="•"/>
              <a:defRPr sz="2000"/>
            </a:lvl4pPr>
            <a:lvl5pPr marL="2286000" lvl="4" indent="-342900" algn="l">
              <a:lnSpc>
                <a:spcPct val="100000"/>
              </a:lnSpc>
              <a:spcBef>
                <a:spcPts val="360"/>
              </a:spcBef>
              <a:spcAft>
                <a:spcPts val="0"/>
              </a:spcAft>
              <a:buClr>
                <a:schemeClr val="dk2"/>
              </a:buClr>
              <a:buSzPts val="1800"/>
              <a:buChar char="•"/>
              <a:defRPr sz="1800"/>
            </a:lvl5pPr>
            <a:lvl6pPr marL="2743200" lvl="5" indent="-228600" algn="l">
              <a:lnSpc>
                <a:spcPct val="100000"/>
              </a:lnSpc>
              <a:spcBef>
                <a:spcPts val="360"/>
              </a:spcBef>
              <a:spcAft>
                <a:spcPts val="0"/>
              </a:spcAft>
              <a:buSzPts val="1400"/>
              <a:buNone/>
              <a:defRPr/>
            </a:lvl6pPr>
            <a:lvl7pPr marL="3200400" lvl="6" indent="-228600" algn="l">
              <a:lnSpc>
                <a:spcPct val="100000"/>
              </a:lnSpc>
              <a:spcBef>
                <a:spcPts val="360"/>
              </a:spcBef>
              <a:spcAft>
                <a:spcPts val="0"/>
              </a:spcAft>
              <a:buSzPts val="1400"/>
              <a:buNone/>
              <a:defRPr/>
            </a:lvl7pPr>
            <a:lvl8pPr marL="3657600" lvl="7" indent="-228600" algn="l">
              <a:lnSpc>
                <a:spcPct val="100000"/>
              </a:lnSpc>
              <a:spcBef>
                <a:spcPts val="360"/>
              </a:spcBef>
              <a:spcAft>
                <a:spcPts val="0"/>
              </a:spcAft>
              <a:buSzPts val="1400"/>
              <a:buNone/>
              <a:defRPr/>
            </a:lvl8pPr>
            <a:lvl9pPr marL="4114800" lvl="8" indent="-228600" algn="l">
              <a:lnSpc>
                <a:spcPct val="100000"/>
              </a:lnSpc>
              <a:spcBef>
                <a:spcPts val="360"/>
              </a:spcBef>
              <a:spcAft>
                <a:spcPts val="0"/>
              </a:spcAft>
              <a:buSzPts val="1400"/>
              <a:buNone/>
              <a:defRPr/>
            </a:lvl9pPr>
          </a:lstStyle>
          <a:p>
            <a:endParaRPr/>
          </a:p>
        </p:txBody>
      </p:sp>
      <p:pic>
        <p:nvPicPr>
          <p:cNvPr id="37" name="Google Shape;37;p8"/>
          <p:cNvPicPr preferRelativeResize="0"/>
          <p:nvPr/>
        </p:nvPicPr>
        <p:blipFill rotWithShape="1">
          <a:blip r:embed="rId2">
            <a:alphaModFix/>
          </a:blip>
          <a:srcRect r="74091"/>
          <a:stretch/>
        </p:blipFill>
        <p:spPr>
          <a:xfrm>
            <a:off x="207400" y="83805"/>
            <a:ext cx="485747" cy="482634"/>
          </a:xfrm>
          <a:prstGeom prst="rect">
            <a:avLst/>
          </a:prstGeom>
          <a:noFill/>
          <a:ln>
            <a:noFill/>
          </a:ln>
        </p:spPr>
      </p:pic>
    </p:spTree>
    <p:extLst>
      <p:ext uri="{BB962C8B-B14F-4D97-AF65-F5344CB8AC3E}">
        <p14:creationId xmlns:p14="http://schemas.microsoft.com/office/powerpoint/2010/main" val="237586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1350119" cy="854075"/>
          </a:xfrm>
        </p:spPr>
        <p:txBody>
          <a:bodyPr/>
          <a:lstStyle>
            <a:lvl1pPr marL="146250">
              <a:defRPr/>
            </a:lvl1pPr>
          </a:lstStyle>
          <a:p>
            <a:r>
              <a:rPr lang="en-US"/>
              <a:t>Click to edit Master title style</a:t>
            </a:r>
            <a:endParaRPr lang="en-GB" dirty="0"/>
          </a:p>
        </p:txBody>
      </p:sp>
    </p:spTree>
    <p:extLst>
      <p:ext uri="{BB962C8B-B14F-4D97-AF65-F5344CB8AC3E}">
        <p14:creationId xmlns:p14="http://schemas.microsoft.com/office/powerpoint/2010/main" val="40257300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urrican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9561" b="39800"/>
          <a:stretch/>
        </p:blipFill>
        <p:spPr>
          <a:xfrm>
            <a:off x="57873" y="1173707"/>
            <a:ext cx="9407212" cy="536357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20005" y="-1"/>
            <a:ext cx="2146974" cy="638706"/>
          </a:xfrm>
          <a:prstGeom prst="rect">
            <a:avLst/>
          </a:prstGeom>
        </p:spPr>
      </p:pic>
    </p:spTree>
    <p:extLst>
      <p:ext uri="{BB962C8B-B14F-4D97-AF65-F5344CB8AC3E}">
        <p14:creationId xmlns:p14="http://schemas.microsoft.com/office/powerpoint/2010/main" val="1393139777"/>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7" name="Picture 246" descr="CopernicusLogos.png"/>
          <p:cNvPicPr>
            <a:picLocks noChangeAspect="1"/>
          </p:cNvPicPr>
          <p:nvPr userDrawn="1"/>
        </p:nvPicPr>
        <p:blipFill>
          <a:blip r:embed="rId3" cstate="print"/>
          <a:srcRect l="5613" t="35349" r="7569" b="35711"/>
          <a:stretch>
            <a:fillRect/>
          </a:stretch>
        </p:blipFill>
        <p:spPr>
          <a:xfrm>
            <a:off x="6486422" y="163023"/>
            <a:ext cx="5705579" cy="1194129"/>
          </a:xfrm>
          <a:prstGeom prst="rect">
            <a:avLst/>
          </a:prstGeom>
        </p:spPr>
      </p:pic>
      <p:pic>
        <p:nvPicPr>
          <p:cNvPr id="250" name="Picture 249" descr="EPS-SGSat.png"/>
          <p:cNvPicPr>
            <a:picLocks noChangeAspect="1"/>
          </p:cNvPicPr>
          <p:nvPr userDrawn="1"/>
        </p:nvPicPr>
        <p:blipFill>
          <a:blip r:embed="rId4" cstate="print"/>
          <a:srcRect l="38759" t="31628" r="37840" b="35814"/>
          <a:stretch>
            <a:fillRect/>
          </a:stretch>
        </p:blipFill>
        <p:spPr>
          <a:xfrm>
            <a:off x="4196319" y="4345172"/>
            <a:ext cx="770910" cy="673395"/>
          </a:xfrm>
          <a:prstGeom prst="rect">
            <a:avLst/>
          </a:prstGeom>
        </p:spPr>
      </p:pic>
      <p:pic>
        <p:nvPicPr>
          <p:cNvPr id="251" name="Picture 250" descr="J-3Sat.png"/>
          <p:cNvPicPr>
            <a:picLocks noChangeAspect="1"/>
          </p:cNvPicPr>
          <p:nvPr userDrawn="1"/>
        </p:nvPicPr>
        <p:blipFill>
          <a:blip r:embed="rId5" cstate="print"/>
          <a:srcRect l="34366" t="35246" r="35524" b="36537"/>
          <a:stretch>
            <a:fillRect/>
          </a:stretch>
        </p:blipFill>
        <p:spPr>
          <a:xfrm>
            <a:off x="10905190" y="1843589"/>
            <a:ext cx="1251915" cy="736579"/>
          </a:xfrm>
          <a:prstGeom prst="rect">
            <a:avLst/>
          </a:prstGeom>
        </p:spPr>
      </p:pic>
      <p:pic>
        <p:nvPicPr>
          <p:cNvPr id="252" name="Picture 251" descr="JCSSat.png"/>
          <p:cNvPicPr>
            <a:picLocks noChangeAspect="1"/>
          </p:cNvPicPr>
          <p:nvPr userDrawn="1"/>
        </p:nvPicPr>
        <p:blipFill>
          <a:blip r:embed="rId6" cstate="print"/>
          <a:srcRect l="41474" t="40723" r="41993" b="46047"/>
          <a:stretch>
            <a:fillRect/>
          </a:stretch>
        </p:blipFill>
        <p:spPr>
          <a:xfrm>
            <a:off x="226829" y="2856616"/>
            <a:ext cx="1317346" cy="661855"/>
          </a:xfrm>
          <a:prstGeom prst="rect">
            <a:avLst/>
          </a:prstGeom>
        </p:spPr>
      </p:pic>
      <p:pic>
        <p:nvPicPr>
          <p:cNvPr id="253" name="Picture 252" descr="MTGSat.png"/>
          <p:cNvPicPr>
            <a:picLocks noChangeAspect="1"/>
          </p:cNvPicPr>
          <p:nvPr userDrawn="1"/>
        </p:nvPicPr>
        <p:blipFill>
          <a:blip r:embed="rId7" cstate="print"/>
          <a:srcRect l="36762" t="37416" r="44070" b="35607"/>
          <a:stretch>
            <a:fillRect/>
          </a:stretch>
        </p:blipFill>
        <p:spPr>
          <a:xfrm rot="724535">
            <a:off x="1046901" y="793897"/>
            <a:ext cx="2093797" cy="1850065"/>
          </a:xfrm>
          <a:prstGeom prst="rect">
            <a:avLst/>
          </a:prstGeom>
        </p:spPr>
      </p:pic>
      <p:pic>
        <p:nvPicPr>
          <p:cNvPr id="254" name="Picture 253" descr="S-3Sat.png"/>
          <p:cNvPicPr>
            <a:picLocks noChangeAspect="1"/>
          </p:cNvPicPr>
          <p:nvPr userDrawn="1"/>
        </p:nvPicPr>
        <p:blipFill>
          <a:blip r:embed="rId8" cstate="print"/>
          <a:srcRect l="35084" t="29871" r="35684" b="31059"/>
          <a:stretch>
            <a:fillRect/>
          </a:stretch>
        </p:blipFill>
        <p:spPr>
          <a:xfrm>
            <a:off x="9265325" y="2991293"/>
            <a:ext cx="2616967" cy="2196000"/>
          </a:xfrm>
          <a:prstGeom prst="rect">
            <a:avLst/>
          </a:prstGeom>
        </p:spPr>
      </p:pic>
    </p:spTree>
    <p:extLst>
      <p:ext uri="{BB962C8B-B14F-4D97-AF65-F5344CB8AC3E}">
        <p14:creationId xmlns:p14="http://schemas.microsoft.com/office/powerpoint/2010/main" val="426569346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1867"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defTabSz="1219170"/>
            <a:r>
              <a:rPr lang="es-ES" sz="1467" dirty="0">
                <a:solidFill>
                  <a:srgbClr val="4BACC6">
                    <a:lumMod val="75000"/>
                  </a:srgbClr>
                </a:solidFill>
                <a:latin typeface="Calibri"/>
              </a:rPr>
              <a:t>Atmosphere</a:t>
            </a:r>
          </a:p>
          <a:p>
            <a:pPr algn="ctr" defTabSz="1219170"/>
            <a:r>
              <a:rPr lang="es-ES" sz="1467" dirty="0" err="1">
                <a:solidFill>
                  <a:srgbClr val="4BACC6">
                    <a:lumMod val="75000"/>
                  </a:srgbClr>
                </a:solidFill>
                <a:latin typeface="Calibri"/>
              </a:rPr>
              <a:t>Monitoring</a:t>
            </a:r>
            <a:endParaRPr lang="en-US" sz="1467" dirty="0">
              <a:solidFill>
                <a:srgbClr val="4BACC6">
                  <a:lumMod val="75000"/>
                </a:srgbClr>
              </a:solidFill>
              <a:latin typeface="Calibri"/>
            </a:endParaRPr>
          </a:p>
        </p:txBody>
      </p:sp>
      <p:pic>
        <p:nvPicPr>
          <p:cNvPr id="21"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727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237" y="-61483"/>
            <a:ext cx="3064644" cy="7042877"/>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2"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8" y="932726"/>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01342"/>
            <a:ext cx="2844800" cy="365125"/>
          </a:xfrm>
        </p:spPr>
        <p:txBody>
          <a:bodyPr/>
          <a:lstStyle/>
          <a:p>
            <a:fld id="{30E17047-C597-4B34-8FEE-7A0D1EA692A4}" type="datetimeFigureOut">
              <a:rPr lang="en-US" smtClean="0"/>
              <a:t>9/27/2023</a:t>
            </a:fld>
            <a:endParaRPr lang="en-US"/>
          </a:p>
        </p:txBody>
      </p:sp>
      <p:sp>
        <p:nvSpPr>
          <p:cNvPr id="5" name="Footer Placeholder 4"/>
          <p:cNvSpPr>
            <a:spLocks noGrp="1"/>
          </p:cNvSpPr>
          <p:nvPr userDrawn="1">
            <p:ph type="ftr" sz="quarter" idx="11"/>
          </p:nvPr>
        </p:nvSpPr>
        <p:spPr>
          <a:xfrm>
            <a:off x="4165600" y="6501342"/>
            <a:ext cx="3860800" cy="365125"/>
          </a:xfrm>
        </p:spPr>
        <p:txBody>
          <a:bodyPr/>
          <a:lstStyle/>
          <a:p>
            <a:endParaRPr lang="en-US"/>
          </a:p>
        </p:txBody>
      </p:sp>
      <p:sp>
        <p:nvSpPr>
          <p:cNvPr id="6" name="Slide Number Placeholder 5"/>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cxnSp>
        <p:nvCxnSpPr>
          <p:cNvPr id="24" name="Straight Connector 23"/>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44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7"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Content Placeholder 2"/>
          <p:cNvSpPr>
            <a:spLocks noGrp="1"/>
          </p:cNvSpPr>
          <p:nvPr>
            <p:ph idx="1"/>
          </p:nvPr>
        </p:nvSpPr>
        <p:spPr>
          <a:xfrm>
            <a:off x="1257300" y="932726"/>
            <a:ext cx="10325103"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501342"/>
            <a:ext cx="2844800" cy="365125"/>
          </a:xfrm>
        </p:spPr>
        <p:txBody>
          <a:bodyPr/>
          <a:lstStyle/>
          <a:p>
            <a:fld id="{30E17047-C597-4B34-8FEE-7A0D1EA692A4}" type="datetimeFigureOut">
              <a:rPr lang="en-US" smtClean="0"/>
              <a:t>9/27/2023</a:t>
            </a:fld>
            <a:endParaRPr lang="en-US"/>
          </a:p>
        </p:txBody>
      </p:sp>
      <p:sp>
        <p:nvSpPr>
          <p:cNvPr id="5" name="Footer Placeholder 4"/>
          <p:cNvSpPr>
            <a:spLocks noGrp="1"/>
          </p:cNvSpPr>
          <p:nvPr>
            <p:ph type="ftr" sz="quarter" idx="11"/>
          </p:nvPr>
        </p:nvSpPr>
        <p:spPr>
          <a:xfrm>
            <a:off x="4165600" y="6501342"/>
            <a:ext cx="3860800" cy="365125"/>
          </a:xfrm>
        </p:spPr>
        <p:txBody>
          <a:body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163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912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41705" y="0"/>
            <a:ext cx="246452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609600" y="6501342"/>
            <a:ext cx="2844800" cy="365125"/>
          </a:xfrm>
        </p:spPr>
        <p:txBody>
          <a:bodyPr/>
          <a:lstStyle>
            <a:lvl1pPr>
              <a:defRPr>
                <a:solidFill>
                  <a:schemeClr val="bg1">
                    <a:lumMod val="95000"/>
                  </a:schemeClr>
                </a:solidFill>
              </a:defRPr>
            </a:lvl1pPr>
          </a:lstStyle>
          <a:p>
            <a:fld id="{30E17047-C597-4B34-8FEE-7A0D1EA692A4}" type="datetimeFigureOut">
              <a:rPr lang="en-US" smtClean="0"/>
              <a:pPr/>
              <a:t>9/27/2023</a:t>
            </a:fld>
            <a:endParaRPr lang="en-US" dirty="0"/>
          </a:p>
        </p:txBody>
      </p:sp>
      <p:sp>
        <p:nvSpPr>
          <p:cNvPr id="5" name="Footer Placeholder 4"/>
          <p:cNvSpPr>
            <a:spLocks noGrp="1"/>
          </p:cNvSpPr>
          <p:nvPr>
            <p:ph type="ftr" sz="quarter" idx="11"/>
          </p:nvPr>
        </p:nvSpPr>
        <p:spPr>
          <a:xfrm>
            <a:off x="4165600" y="6501342"/>
            <a:ext cx="3860800" cy="365125"/>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8737600" y="6501342"/>
            <a:ext cx="2844800" cy="365125"/>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431371" y="1988843"/>
            <a:ext cx="2784309" cy="326520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userDrawn="1"/>
        </p:nvSpPr>
        <p:spPr>
          <a:xfrm>
            <a:off x="272952" y="4677140"/>
            <a:ext cx="3148969" cy="318100"/>
          </a:xfrm>
          <a:prstGeom prst="rect">
            <a:avLst/>
          </a:prstGeom>
          <a:noFill/>
          <a:ln>
            <a:noFill/>
          </a:ln>
        </p:spPr>
        <p:txBody>
          <a:bodyPr wrap="square" rtlCol="0">
            <a:spAutoFit/>
          </a:bodyPr>
          <a:lstStyle/>
          <a:p>
            <a:pPr algn="ctr"/>
            <a:r>
              <a:rPr lang="es-ES" sz="1467" b="0" dirty="0" err="1">
                <a:solidFill>
                  <a:schemeClr val="bg1"/>
                </a:solidFill>
              </a:rPr>
              <a:t>Atmosphere</a:t>
            </a:r>
            <a:r>
              <a:rPr lang="es-ES" sz="1467" b="0" baseline="0" dirty="0">
                <a:solidFill>
                  <a:schemeClr val="bg1"/>
                </a:solidFill>
              </a:rPr>
              <a:t> </a:t>
            </a:r>
            <a:r>
              <a:rPr lang="es-ES" sz="1467" b="0" dirty="0" err="1">
                <a:solidFill>
                  <a:schemeClr val="bg1"/>
                </a:solidFill>
              </a:rPr>
              <a:t>Monitoring</a:t>
            </a:r>
            <a:endParaRPr lang="en-US" sz="1467" b="0" dirty="0">
              <a:solidFill>
                <a:schemeClr val="bg1"/>
              </a:solidFill>
            </a:endParaRPr>
          </a:p>
        </p:txBody>
      </p:sp>
      <p:sp>
        <p:nvSpPr>
          <p:cNvPr id="26"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3407701" y="3236980"/>
            <a:ext cx="6336704" cy="960107"/>
          </a:xfrm>
        </p:spPr>
        <p:txBody>
          <a:bodyPr>
            <a:normAutofit/>
          </a:bodyPr>
          <a:lstStyle>
            <a:lvl1pPr marL="0" indent="0">
              <a:buNone/>
              <a:defRPr sz="3733">
                <a:solidFill>
                  <a:schemeClr val="bg1"/>
                </a:solidFill>
              </a:defRPr>
            </a:lvl1pPr>
          </a:lstStyle>
          <a:p>
            <a:pPr lvl="0"/>
            <a:r>
              <a:rPr lang="en-US" dirty="0"/>
              <a:t>Title</a:t>
            </a:r>
          </a:p>
        </p:txBody>
      </p:sp>
      <p:pic>
        <p:nvPicPr>
          <p:cNvPr id="12" name="Picture 11">
            <a:extLst>
              <a:ext uri="{FF2B5EF4-FFF2-40B4-BE49-F238E27FC236}">
                <a16:creationId xmlns:a16="http://schemas.microsoft.com/office/drawing/2014/main" id="{939E2ABB-3186-AB4D-8D93-E74D726D4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237" y="5980800"/>
            <a:ext cx="4799247" cy="413512"/>
          </a:xfrm>
          <a:prstGeom prst="rect">
            <a:avLst/>
          </a:prstGeom>
        </p:spPr>
      </p:pic>
    </p:spTree>
    <p:extLst>
      <p:ext uri="{BB962C8B-B14F-4D97-AF65-F5344CB8AC3E}">
        <p14:creationId xmlns:p14="http://schemas.microsoft.com/office/powerpoint/2010/main" val="3711257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6933" y="0"/>
            <a:ext cx="3022100" cy="69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29"/>
          <p:cNvSpPr/>
          <p:nvPr userDrawn="1"/>
        </p:nvSpPr>
        <p:spPr>
          <a:xfrm>
            <a:off x="-34197" y="-1"/>
            <a:ext cx="3022100" cy="6912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2" y="0"/>
            <a:ext cx="3064644" cy="6912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userDrawn="1">
            <p:ph sz="half" idx="1"/>
          </p:nvPr>
        </p:nvSpPr>
        <p:spPr>
          <a:xfrm>
            <a:off x="1363893"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8075"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a:xfrm>
            <a:off x="609600" y="6501342"/>
            <a:ext cx="2844800" cy="365125"/>
          </a:xfrm>
        </p:spPr>
        <p:txBody>
          <a:bodyPr/>
          <a:lstStyle/>
          <a:p>
            <a:fld id="{30E17047-C597-4B34-8FEE-7A0D1EA692A4}" type="datetimeFigureOut">
              <a:rPr lang="en-US" smtClean="0"/>
              <a:t>9/27/2023</a:t>
            </a:fld>
            <a:endParaRPr lang="en-US"/>
          </a:p>
        </p:txBody>
      </p:sp>
      <p:sp>
        <p:nvSpPr>
          <p:cNvPr id="6" name="Footer Placeholder 5"/>
          <p:cNvSpPr>
            <a:spLocks noGrp="1"/>
          </p:cNvSpPr>
          <p:nvPr userDrawn="1">
            <p:ph type="ftr" sz="quarter" idx="11"/>
          </p:nvPr>
        </p:nvSpPr>
        <p:spPr>
          <a:xfrm>
            <a:off x="4165600" y="6501342"/>
            <a:ext cx="3860800" cy="365125"/>
          </a:xfrm>
        </p:spPr>
        <p:txBody>
          <a:bodyPr/>
          <a:lstStyle/>
          <a:p>
            <a:endParaRPr lang="en-US"/>
          </a:p>
        </p:txBody>
      </p:sp>
      <p:sp>
        <p:nvSpPr>
          <p:cNvPr id="7" name="Slide Number Placeholder 6"/>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622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237" y="-61483"/>
            <a:ext cx="3064644" cy="7042877"/>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Text Placeholder 2"/>
          <p:cNvSpPr>
            <a:spLocks noGrp="1"/>
          </p:cNvSpPr>
          <p:nvPr>
            <p:ph type="body" idx="1"/>
          </p:nvPr>
        </p:nvSpPr>
        <p:spPr>
          <a:xfrm>
            <a:off x="1200207" y="836712"/>
            <a:ext cx="5386917"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8"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7" y="836712"/>
            <a:ext cx="5389033"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6"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985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7"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9/27/2023</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5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88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237" y="-61483"/>
            <a:ext cx="3064644" cy="7042877"/>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2" name="Title 1"/>
          <p:cNvSpPr>
            <a:spLocks noGrp="1"/>
          </p:cNvSpPr>
          <p:nvPr>
            <p:ph type="title"/>
          </p:nvPr>
        </p:nvSpPr>
        <p:spPr>
          <a:xfrm>
            <a:off x="1342969"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6" y="273054"/>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969" y="1435104"/>
            <a:ext cx="4011084" cy="4691063"/>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9" y="819782"/>
            <a:ext cx="1267524"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7"/>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797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F9C8299-557F-4040-B0F3-70C7DBFCAD1B}"/>
              </a:ext>
            </a:extLst>
          </p:cNvPr>
          <p:cNvSpPr>
            <a:spLocks noGrp="1"/>
          </p:cNvSpPr>
          <p:nvPr>
            <p:ph type="title" hasCustomPrompt="1"/>
          </p:nvPr>
        </p:nvSpPr>
        <p:spPr>
          <a:xfrm>
            <a:off x="1187459" y="267434"/>
            <a:ext cx="10573279" cy="428308"/>
          </a:xfrm>
          <a:prstGeom prst="rect">
            <a:avLst/>
          </a:prstGeom>
          <a:solidFill>
            <a:srgbClr val="62C4DD"/>
          </a:solidFill>
        </p:spPr>
        <p:txBody>
          <a:bodyPr vert="horz" lIns="108000" tIns="0" rIns="108000" bIns="0" rtlCol="0" anchor="ctr" anchorCtr="0">
            <a:normAutofit/>
          </a:bodyPr>
          <a:lstStyle>
            <a:lvl1pPr>
              <a:defRPr sz="3200" spc="-20" baseline="0">
                <a:solidFill>
                  <a:schemeClr val="bg1"/>
                </a:solidFill>
                <a:latin typeface="+mn-lt"/>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A069EEDA-858E-824E-8E61-B1CCE0CBF1E3}"/>
              </a:ext>
            </a:extLst>
          </p:cNvPr>
          <p:cNvCxnSpPr>
            <a:cxnSpLocks/>
          </p:cNvCxnSpPr>
          <p:nvPr userDrawn="1"/>
        </p:nvCxnSpPr>
        <p:spPr>
          <a:xfrm>
            <a:off x="605995" y="1151468"/>
            <a:ext cx="0" cy="5125765"/>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AAF67D-C4DF-2A44-B90D-81D205B6211D}"/>
              </a:ext>
            </a:extLst>
          </p:cNvPr>
          <p:cNvSpPr txBox="1"/>
          <p:nvPr userDrawn="1"/>
        </p:nvSpPr>
        <p:spPr>
          <a:xfrm>
            <a:off x="481319" y="6452070"/>
            <a:ext cx="3939823" cy="461665"/>
          </a:xfrm>
          <a:prstGeom prst="rect">
            <a:avLst/>
          </a:prstGeom>
          <a:noFill/>
        </p:spPr>
        <p:txBody>
          <a:bodyPr wrap="square" rtlCol="0">
            <a:spAutoFit/>
          </a:bodyPr>
          <a:lstStyle/>
          <a:p>
            <a:pPr marL="0" marR="0" lvl="0" indent="0" algn="l" defTabSz="554465" rtl="0" eaLnBrk="1" fontAlgn="auto" latinLnBrk="0" hangingPunct="1">
              <a:lnSpc>
                <a:spcPct val="100000"/>
              </a:lnSpc>
              <a:spcBef>
                <a:spcPts val="0"/>
              </a:spcBef>
              <a:spcAft>
                <a:spcPts val="0"/>
              </a:spcAft>
              <a:buClrTx/>
              <a:buSzTx/>
              <a:buFontTx/>
              <a:buNone/>
              <a:tabLst/>
              <a:defRPr/>
            </a:pPr>
            <a:r>
              <a:rPr lang="en-US" sz="1200" dirty="0">
                <a:solidFill>
                  <a:srgbClr val="62C4DD"/>
                </a:solidFill>
              </a:rPr>
              <a:t>CoCO2 – Prototype system for a Copernicus CO</a:t>
            </a:r>
            <a:r>
              <a:rPr lang="en-US" sz="1200" baseline="-25000" dirty="0">
                <a:solidFill>
                  <a:srgbClr val="62C4DD"/>
                </a:solidFill>
              </a:rPr>
              <a:t>2</a:t>
            </a:r>
            <a:r>
              <a:rPr lang="en-US" sz="1200" dirty="0">
                <a:solidFill>
                  <a:srgbClr val="62C4DD"/>
                </a:solidFill>
              </a:rPr>
              <a:t> service</a:t>
            </a:r>
          </a:p>
        </p:txBody>
      </p:sp>
    </p:spTree>
    <p:extLst>
      <p:ext uri="{BB962C8B-B14F-4D97-AF65-F5344CB8AC3E}">
        <p14:creationId xmlns:p14="http://schemas.microsoft.com/office/powerpoint/2010/main" val="41151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entinel-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74" b="3249"/>
          <a:stretch/>
        </p:blipFill>
        <p:spPr>
          <a:xfrm>
            <a:off x="2724934" y="1047169"/>
            <a:ext cx="9366982" cy="547646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20005" y="-1"/>
            <a:ext cx="2146974" cy="638706"/>
          </a:xfrm>
          <a:prstGeom prst="rect">
            <a:avLst/>
          </a:prstGeom>
        </p:spPr>
      </p:pic>
    </p:spTree>
    <p:extLst>
      <p:ext uri="{BB962C8B-B14F-4D97-AF65-F5344CB8AC3E}">
        <p14:creationId xmlns:p14="http://schemas.microsoft.com/office/powerpoint/2010/main" val="3723975728"/>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lain bulle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1187457" y="267431"/>
            <a:ext cx="10573279" cy="428308"/>
          </a:xfrm>
          <a:prstGeom prst="rect">
            <a:avLst/>
          </a:prstGeom>
          <a:solidFill>
            <a:srgbClr val="62C4DD"/>
          </a:solidFill>
        </p:spPr>
        <p:txBody>
          <a:bodyPr vert="horz" lIns="108000" tIns="0" rIns="108000" bIns="0" rtlCol="0" anchor="ctr" anchorCtr="0">
            <a:normAutofit/>
          </a:bodyPr>
          <a:lstStyle>
            <a:lvl1pPr>
              <a:defRPr sz="3200" spc="-20" baseline="0">
                <a:solidFill>
                  <a:schemeClr val="bg1"/>
                </a:solidFill>
                <a:latin typeface="+mn-lt"/>
              </a:defRPr>
            </a:lvl1pPr>
          </a:lstStyle>
          <a:p>
            <a:r>
              <a:rPr lang="en-US" dirty="0"/>
              <a:t>CLICK TO EDIT MASTER TITLE STYLE</a:t>
            </a:r>
          </a:p>
        </p:txBody>
      </p:sp>
      <p:sp>
        <p:nvSpPr>
          <p:cNvPr id="12" name="Text Placeholder 2"/>
          <p:cNvSpPr>
            <a:spLocks noGrp="1"/>
          </p:cNvSpPr>
          <p:nvPr>
            <p:ph type="body" idx="1"/>
          </p:nvPr>
        </p:nvSpPr>
        <p:spPr>
          <a:xfrm>
            <a:off x="1187455" y="1037968"/>
            <a:ext cx="10573279" cy="5239264"/>
          </a:xfrm>
          <a:prstGeom prst="rect">
            <a:avLst/>
          </a:prstGeom>
        </p:spPr>
        <p:txBody>
          <a:bodyPr vert="horz" lIns="0" tIns="0" rIns="0" bIns="0" rtlCol="0">
            <a:normAutofit/>
          </a:bodyPr>
          <a:lstStyle>
            <a:lvl1pPr>
              <a:defRPr sz="2800">
                <a:solidFill>
                  <a:schemeClr val="tx1"/>
                </a:solidFill>
                <a:latin typeface="+mn-lt"/>
              </a:defRPr>
            </a:lvl1pPr>
            <a:lvl2pPr marL="269868" indent="-269868">
              <a:buClr>
                <a:schemeClr val="tx1"/>
              </a:buClr>
              <a:buSzPct val="130000"/>
              <a:tabLst/>
              <a:defRPr sz="2400">
                <a:solidFill>
                  <a:schemeClr val="tx1"/>
                </a:solidFill>
                <a:latin typeface="+mn-lt"/>
              </a:defRPr>
            </a:lvl2pPr>
            <a:lvl3pPr>
              <a:buClr>
                <a:schemeClr val="tx1"/>
              </a:buClr>
              <a:buSzPct val="130000"/>
              <a:buFont typeface="Arial" panose="020B0604020202020204" pitchFamily="34" charset="0"/>
              <a:buChar char="•"/>
              <a:defRPr sz="1800">
                <a:solidFill>
                  <a:schemeClr val="tx1"/>
                </a:solidFill>
                <a:latin typeface="+mn-lt"/>
              </a:defRPr>
            </a:lvl3pPr>
            <a:lvl4pPr>
              <a:buClr>
                <a:schemeClr val="tx1"/>
              </a:buClr>
              <a:buSzPct val="130000"/>
              <a:buFont typeface="Arial" panose="020B0604020202020204" pitchFamily="34" charset="0"/>
              <a:buChar char="•"/>
              <a:defRPr sz="1800">
                <a:solidFill>
                  <a:schemeClr val="tx1"/>
                </a:solidFill>
                <a:latin typeface="+mn-lt"/>
              </a:defRPr>
            </a:lvl4pPr>
          </a:lstStyle>
          <a:p>
            <a:pPr lvl="0"/>
            <a:r>
              <a:rPr lang="en-US" dirty="0"/>
              <a:t>Click to edit Master text styles</a:t>
            </a:r>
          </a:p>
          <a:p>
            <a:pPr lvl="1"/>
            <a:r>
              <a:rPr lang="en-US" dirty="0"/>
              <a:t>First level continued</a:t>
            </a:r>
          </a:p>
          <a:p>
            <a:pPr lvl="2"/>
            <a:r>
              <a:rPr lang="en-US" dirty="0"/>
              <a:t>Second level</a:t>
            </a:r>
          </a:p>
          <a:p>
            <a:pPr lvl="3"/>
            <a:r>
              <a:rPr lang="en-US" dirty="0"/>
              <a:t>Third level</a:t>
            </a:r>
          </a:p>
        </p:txBody>
      </p:sp>
      <p:sp>
        <p:nvSpPr>
          <p:cNvPr id="2" name="TextBox 1">
            <a:extLst>
              <a:ext uri="{FF2B5EF4-FFF2-40B4-BE49-F238E27FC236}">
                <a16:creationId xmlns:a16="http://schemas.microsoft.com/office/drawing/2014/main" id="{18243E64-CE5E-9A40-B8E8-2C6A36BF796F}"/>
              </a:ext>
            </a:extLst>
          </p:cNvPr>
          <p:cNvSpPr txBox="1"/>
          <p:nvPr userDrawn="1"/>
        </p:nvSpPr>
        <p:spPr>
          <a:xfrm>
            <a:off x="481318" y="6452070"/>
            <a:ext cx="3939823" cy="461665"/>
          </a:xfrm>
          <a:prstGeom prst="rect">
            <a:avLst/>
          </a:prstGeom>
          <a:noFill/>
        </p:spPr>
        <p:txBody>
          <a:bodyPr wrap="square" rtlCol="0">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lang="en-US" sz="1200" dirty="0">
                <a:solidFill>
                  <a:srgbClr val="62C4DD"/>
                </a:solidFill>
              </a:rPr>
              <a:t>CoCO2 – Prototype system for a Copernicus CO</a:t>
            </a:r>
            <a:r>
              <a:rPr lang="en-US" sz="1200" baseline="-25000" dirty="0">
                <a:solidFill>
                  <a:srgbClr val="62C4DD"/>
                </a:solidFill>
              </a:rPr>
              <a:t>2</a:t>
            </a:r>
            <a:r>
              <a:rPr lang="en-US" sz="1200" dirty="0">
                <a:solidFill>
                  <a:srgbClr val="62C4DD"/>
                </a:solidFill>
              </a:rPr>
              <a:t> service</a:t>
            </a:r>
          </a:p>
        </p:txBody>
      </p:sp>
      <p:cxnSp>
        <p:nvCxnSpPr>
          <p:cNvPr id="7" name="Straight Connector 6">
            <a:extLst>
              <a:ext uri="{FF2B5EF4-FFF2-40B4-BE49-F238E27FC236}">
                <a16:creationId xmlns:a16="http://schemas.microsoft.com/office/drawing/2014/main" id="{12F80BE7-5CD7-C242-B3FB-987A55030A8D}"/>
              </a:ext>
            </a:extLst>
          </p:cNvPr>
          <p:cNvCxnSpPr>
            <a:cxnSpLocks/>
          </p:cNvCxnSpPr>
          <p:nvPr userDrawn="1"/>
        </p:nvCxnSpPr>
        <p:spPr>
          <a:xfrm>
            <a:off x="605995" y="1151468"/>
            <a:ext cx="0" cy="5125765"/>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166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912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717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9741704" y="0"/>
            <a:ext cx="246452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8" name="Picture 2" descr="S:\F15015_Copernicus\3_Work\330_Work-in-process\SC4_BackgroundMat\PPT\item Copernicus\Icon-01.png"/>
          <p:cNvPicPr>
            <a:picLocks noChangeAspect="1" noChangeArrowheads="1"/>
          </p:cNvPicPr>
          <p:nvPr userDrawn="1"/>
        </p:nvPicPr>
        <p:blipFill rotWithShape="1">
          <a:blip r:embed="rId3" cstate="screen">
            <a:biLevel thresh="50000"/>
            <a:extLst>
              <a:ext uri="{28A0092B-C50C-407E-A947-70E740481C1C}">
                <a14:useLocalDpi xmlns:a14="http://schemas.microsoft.com/office/drawing/2010/main"/>
              </a:ext>
            </a:extLst>
          </a:blip>
          <a:srcRect/>
          <a:stretch/>
        </p:blipFill>
        <p:spPr bwMode="auto">
          <a:xfrm>
            <a:off x="431371" y="1988841"/>
            <a:ext cx="2784309" cy="326520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defTabSz="1219170"/>
            <a:r>
              <a:rPr lang="es-ES" sz="1467" dirty="0">
                <a:solidFill>
                  <a:prstClr val="white"/>
                </a:solidFill>
                <a:latin typeface="Calibri"/>
              </a:rPr>
              <a:t>Atmosphere </a:t>
            </a:r>
            <a:r>
              <a:rPr lang="es-ES" sz="1467" dirty="0" err="1">
                <a:solidFill>
                  <a:prstClr val="white"/>
                </a:solidFill>
                <a:latin typeface="Calibri"/>
              </a:rPr>
              <a:t>Monitoring</a:t>
            </a:r>
            <a:endParaRPr lang="en-US" sz="1467" dirty="0">
              <a:solidFill>
                <a:prstClr val="white"/>
              </a:solidFill>
              <a:latin typeface="Calibri"/>
            </a:endParaRPr>
          </a:p>
        </p:txBody>
      </p:sp>
      <p:sp>
        <p:nvSpPr>
          <p:cNvPr id="26"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3407701" y="3236980"/>
            <a:ext cx="6336704" cy="960107"/>
          </a:xfrm>
        </p:spPr>
        <p:txBody>
          <a:bodyPr>
            <a:normAutofit/>
          </a:bodyPr>
          <a:lstStyle>
            <a:lvl1pPr marL="0" indent="0">
              <a:buNone/>
              <a:defRPr sz="3733">
                <a:solidFill>
                  <a:schemeClr val="bg1"/>
                </a:solidFill>
              </a:defRPr>
            </a:lvl1pPr>
          </a:lstStyle>
          <a:p>
            <a:pPr lvl="0"/>
            <a:r>
              <a:rPr lang="en-US"/>
              <a:t>Title</a:t>
            </a:r>
          </a:p>
        </p:txBody>
      </p:sp>
      <p:pic>
        <p:nvPicPr>
          <p:cNvPr id="9" name="Picture 8" descr="LogoLine_horizon_NEG_EC_Cop_ECMWF.eps"/>
          <p:cNvPicPr>
            <a:picLocks noChangeAspect="1"/>
          </p:cNvPicPr>
          <p:nvPr userDrawn="1"/>
        </p:nvPicPr>
        <p:blipFill rotWithShape="1">
          <a:blip r:embed="rId4" cstate="screen">
            <a:extLst>
              <a:ext uri="{28A0092B-C50C-407E-A947-70E740481C1C}">
                <a14:useLocalDpi xmlns:a14="http://schemas.microsoft.com/office/drawing/2010/main"/>
              </a:ext>
            </a:extLst>
          </a:blip>
          <a:srcRect l="17783" t="27011" r="20730" b="29011"/>
          <a:stretch/>
        </p:blipFill>
        <p:spPr>
          <a:xfrm>
            <a:off x="756229" y="5830351"/>
            <a:ext cx="5375988" cy="648479"/>
          </a:xfrm>
          <a:prstGeom prst="rect">
            <a:avLst/>
          </a:prstGeom>
        </p:spPr>
      </p:pic>
    </p:spTree>
    <p:extLst>
      <p:ext uri="{BB962C8B-B14F-4D97-AF65-F5344CB8AC3E}">
        <p14:creationId xmlns:p14="http://schemas.microsoft.com/office/powerpoint/2010/main" val="1756160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1867"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defTabSz="1219170"/>
            <a:r>
              <a:rPr lang="es-ES" sz="1467" dirty="0">
                <a:solidFill>
                  <a:srgbClr val="4BACC6">
                    <a:lumMod val="75000"/>
                  </a:srgbClr>
                </a:solidFill>
                <a:latin typeface="Calibri"/>
              </a:rPr>
              <a:t>Atmosphere</a:t>
            </a:r>
          </a:p>
          <a:p>
            <a:pPr algn="ctr" defTabSz="1219170"/>
            <a:r>
              <a:rPr lang="es-ES" sz="1467" dirty="0" err="1">
                <a:solidFill>
                  <a:srgbClr val="4BACC6">
                    <a:lumMod val="75000"/>
                  </a:srgbClr>
                </a:solidFill>
                <a:latin typeface="Calibri"/>
              </a:rPr>
              <a:t>Monitoring</a:t>
            </a:r>
            <a:endParaRPr lang="en-US" sz="1467" dirty="0">
              <a:solidFill>
                <a:srgbClr val="4BACC6">
                  <a:lumMod val="75000"/>
                </a:srgbClr>
              </a:solidFill>
              <a:latin typeface="Calibri"/>
            </a:endParaRPr>
          </a:p>
        </p:txBody>
      </p:sp>
      <p:pic>
        <p:nvPicPr>
          <p:cNvPr id="21"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716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501342"/>
            <a:ext cx="2844800" cy="365125"/>
          </a:xfrm>
        </p:spPr>
        <p:txBody>
          <a:bodyPr/>
          <a:lstStyle/>
          <a:p>
            <a:fld id="{30E17047-C597-4B34-8FEE-7A0D1EA692A4}" type="datetimeFigureOut">
              <a:rPr lang="en-US" smtClean="0"/>
              <a:t>9/27/2023</a:t>
            </a:fld>
            <a:endParaRPr lang="en-US"/>
          </a:p>
        </p:txBody>
      </p:sp>
      <p:sp>
        <p:nvSpPr>
          <p:cNvPr id="5" name="Footer Placeholder 4"/>
          <p:cNvSpPr>
            <a:spLocks noGrp="1"/>
          </p:cNvSpPr>
          <p:nvPr>
            <p:ph type="ftr" sz="quarter" idx="11"/>
          </p:nvPr>
        </p:nvSpPr>
        <p:spPr>
          <a:xfrm>
            <a:off x="4165600" y="6501342"/>
            <a:ext cx="3860800" cy="365125"/>
          </a:xfrm>
        </p:spPr>
        <p:txBody>
          <a:body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08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Mission Control">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3" t="10164" r="1"/>
          <a:stretch/>
        </p:blipFill>
        <p:spPr>
          <a:xfrm>
            <a:off x="40943" y="1160060"/>
            <a:ext cx="9424141" cy="5370048"/>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20005" y="-1"/>
            <a:ext cx="2146974" cy="638706"/>
          </a:xfrm>
          <a:prstGeom prst="rect">
            <a:avLst/>
          </a:prstGeom>
        </p:spPr>
      </p:pic>
    </p:spTree>
    <p:extLst>
      <p:ext uri="{BB962C8B-B14F-4D97-AF65-F5344CB8AC3E}">
        <p14:creationId xmlns:p14="http://schemas.microsoft.com/office/powerpoint/2010/main" val="2157749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grpSp>
        <p:nvGrpSpPr>
          <p:cNvPr id="12" name="Group 11"/>
          <p:cNvGrpSpPr/>
          <p:nvPr userDrawn="1"/>
        </p:nvGrpSpPr>
        <p:grpSpPr>
          <a:xfrm>
            <a:off x="10275496" y="6603525"/>
            <a:ext cx="1462072" cy="214984"/>
            <a:chOff x="6189793" y="6000773"/>
            <a:chExt cx="4343735" cy="638706"/>
          </a:xfrm>
        </p:grpSpPr>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4" name="Picture 13"/>
            <p:cNvPicPr>
              <a:picLocks noChangeAspect="1"/>
            </p:cNvPicPr>
            <p:nvPr userDrawn="1"/>
          </p:nvPicPr>
          <p:blipFill rotWithShape="1">
            <a:blip r:embed="rId6"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303291904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grpSp>
        <p:nvGrpSpPr>
          <p:cNvPr id="11" name="Group 10"/>
          <p:cNvGrpSpPr/>
          <p:nvPr userDrawn="1"/>
        </p:nvGrpSpPr>
        <p:grpSpPr>
          <a:xfrm>
            <a:off x="10275496" y="6603525"/>
            <a:ext cx="1462072" cy="214984"/>
            <a:chOff x="6189793" y="6000773"/>
            <a:chExt cx="4343735" cy="638706"/>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1035570823"/>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grpSp>
        <p:nvGrpSpPr>
          <p:cNvPr id="11" name="Group 10"/>
          <p:cNvGrpSpPr/>
          <p:nvPr userDrawn="1"/>
        </p:nvGrpSpPr>
        <p:grpSpPr>
          <a:xfrm>
            <a:off x="10275496" y="6603525"/>
            <a:ext cx="1462072" cy="214984"/>
            <a:chOff x="6189793" y="6000773"/>
            <a:chExt cx="4343735" cy="638706"/>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grpSp>
        <p:nvGrpSpPr>
          <p:cNvPr id="12" name="Group 11"/>
          <p:cNvGrpSpPr/>
          <p:nvPr userDrawn="1"/>
        </p:nvGrpSpPr>
        <p:grpSpPr>
          <a:xfrm>
            <a:off x="10275496" y="6603525"/>
            <a:ext cx="1462072" cy="214984"/>
            <a:chOff x="6189793" y="6000773"/>
            <a:chExt cx="4343735" cy="638706"/>
          </a:xfrm>
        </p:grpSpPr>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3296500677"/>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341194"/>
            <a:ext cx="11288822" cy="6523630"/>
          </a:xfrm>
          <a:prstGeom prst="rect">
            <a:avLst/>
          </a:prstGeom>
          <a:blipFill dpi="0" rotWithShape="1">
            <a:blip r:embed="rId2">
              <a:alphaModFix amt="30000"/>
            </a:blip>
            <a:srcRect/>
            <a:stretch>
              <a:fillRect t="-30981" b="-42063"/>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grpSp>
        <p:nvGrpSpPr>
          <p:cNvPr id="13" name="Group 12"/>
          <p:cNvGrpSpPr/>
          <p:nvPr userDrawn="1"/>
        </p:nvGrpSpPr>
        <p:grpSpPr>
          <a:xfrm>
            <a:off x="10275496" y="6603525"/>
            <a:ext cx="1462072" cy="214984"/>
            <a:chOff x="6189793" y="6000773"/>
            <a:chExt cx="4343735" cy="638706"/>
          </a:xfrm>
        </p:grpSpPr>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292404863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7.emf"/><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32.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568443" y="641568"/>
            <a:ext cx="1560042" cy="246221"/>
          </a:xfrm>
          <a:prstGeom prst="rect">
            <a:avLst/>
          </a:prstGeom>
          <a:noFill/>
        </p:spPr>
        <p:txBody>
          <a:bodyPr wrap="none" rtlCol="0">
            <a:spAutoFit/>
          </a:bodyPr>
          <a:lstStyle/>
          <a:p>
            <a:pPr algn="r"/>
            <a:r>
              <a:rPr lang="en-GB" sz="1000" b="0" baseline="0" dirty="0" smtClean="0">
                <a:solidFill>
                  <a:schemeClr val="bg1"/>
                </a:solidFill>
                <a:latin typeface="Roboto" panose="02000000000000000000" pitchFamily="2" charset="0"/>
                <a:ea typeface="Roboto" panose="02000000000000000000" pitchFamily="2" charset="0"/>
              </a:rPr>
              <a:t>copernicus.eumetsat.int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pt-BR" sz="1000" b="0" baseline="0" smtClean="0">
                <a:solidFill>
                  <a:srgbClr val="00B5E2"/>
                </a:solidFill>
                <a:latin typeface="Roboto" panose="02000000000000000000" pitchFamily="2" charset="0"/>
                <a:ea typeface="Roboto" panose="02000000000000000000" pitchFamily="2" charset="0"/>
                <a:cs typeface="Arial" pitchFamily="34" charset="0"/>
              </a:rPr>
              <a:t>EUM/OPS-COPER/VWG/21/1254319, v1 Draft, 16 November 2021</a:t>
            </a: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Roboto" panose="02000000000000000000" pitchFamily="2" charset="0"/>
                <a:ea typeface="Roboto" panose="02000000000000000000" pitchFamily="2" charset="0"/>
                <a:cs typeface="Arial" pitchFamily="34" charset="0"/>
              </a:rPr>
              <a:pPr algn="r"/>
              <a:t>‹#›</a:t>
            </a:fld>
            <a:endParaRPr lang="en-GB" sz="1050" dirty="0">
              <a:latin typeface="Roboto" panose="02000000000000000000" pitchFamily="2" charset="0"/>
              <a:ea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678" r:id="rId5"/>
    <p:sldLayoutId id="2147487677" r:id="rId6"/>
    <p:sldLayoutId id="2147487664" r:id="rId7"/>
    <p:sldLayoutId id="2147487672" r:id="rId8"/>
    <p:sldLayoutId id="2147487689" r:id="rId9"/>
    <p:sldLayoutId id="2147487679" r:id="rId10"/>
    <p:sldLayoutId id="2147487711" r:id="rId11"/>
    <p:sldLayoutId id="2147487713" r:id="rId12"/>
    <p:sldLayoutId id="2147487715" r:id="rId13"/>
    <p:sldLayoutId id="2147487716" r:id="rId14"/>
    <p:sldLayoutId id="2147487717" r:id="rId15"/>
    <p:sldLayoutId id="2147487718" r:id="rId16"/>
    <p:sldLayoutId id="2147487719" r:id="rId17"/>
    <p:sldLayoutId id="2147487720" r:id="rId18"/>
    <p:sldLayoutId id="2147487721" r:id="rId19"/>
    <p:sldLayoutId id="2147487722" r:id="rId20"/>
    <p:sldLayoutId id="2147487737" r:id="rId21"/>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0134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t>9/27/2023</a:t>
            </a:fld>
            <a:endParaRPr lang="en-US" dirty="0"/>
          </a:p>
        </p:txBody>
      </p:sp>
      <p:sp>
        <p:nvSpPr>
          <p:cNvPr id="5" name="Footer Placeholder 4"/>
          <p:cNvSpPr>
            <a:spLocks noGrp="1"/>
          </p:cNvSpPr>
          <p:nvPr>
            <p:ph type="ftr" sz="quarter" idx="3"/>
          </p:nvPr>
        </p:nvSpPr>
        <p:spPr>
          <a:xfrm>
            <a:off x="4165600" y="650134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0134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0D2464B-1EC3-0B4C-97C6-BF8DE3BEB0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768076" y="6309320"/>
            <a:ext cx="4815152" cy="414883"/>
          </a:xfrm>
          <a:prstGeom prst="rect">
            <a:avLst/>
          </a:prstGeom>
        </p:spPr>
      </p:pic>
    </p:spTree>
    <p:extLst>
      <p:ext uri="{BB962C8B-B14F-4D97-AF65-F5344CB8AC3E}">
        <p14:creationId xmlns:p14="http://schemas.microsoft.com/office/powerpoint/2010/main" val="2749291040"/>
      </p:ext>
    </p:extLst>
  </p:cSld>
  <p:clrMap bg1="lt1" tx1="dk1" bg2="lt2" tx2="dk2" accent1="accent1" accent2="accent2" accent3="accent3" accent4="accent4" accent5="accent5" accent6="accent6" hlink="hlink" folHlink="folHlink"/>
  <p:sldLayoutIdLst>
    <p:sldLayoutId id="2147487724" r:id="rId1"/>
    <p:sldLayoutId id="2147487725" r:id="rId2"/>
    <p:sldLayoutId id="2147487726" r:id="rId3"/>
    <p:sldLayoutId id="2147487727" r:id="rId4"/>
    <p:sldLayoutId id="2147487728" r:id="rId5"/>
    <p:sldLayoutId id="2147487729" r:id="rId6"/>
    <p:sldLayoutId id="2147487730" r:id="rId7"/>
    <p:sldLayoutId id="2147487731" r:id="rId8"/>
    <p:sldLayoutId id="2147487732" r:id="rId9"/>
  </p:sldLayoutIdLst>
  <p:txStyles>
    <p:titleStyle>
      <a:lvl1pPr algn="ctr" defTabSz="1219139" rtl="0" eaLnBrk="1" latinLnBrk="0" hangingPunct="1">
        <a:spcBef>
          <a:spcPct val="0"/>
        </a:spcBef>
        <a:buNone/>
        <a:defRPr sz="4267" kern="1200">
          <a:solidFill>
            <a:schemeClr val="tx1"/>
          </a:solidFill>
          <a:latin typeface="+mj-lt"/>
          <a:ea typeface="+mj-ea"/>
          <a:cs typeface="+mj-cs"/>
        </a:defRPr>
      </a:lvl1pPr>
    </p:titleStyle>
    <p:bodyStyle>
      <a:lvl1pPr marL="457177" indent="-457177"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51" indent="-380982" algn="l" defTabSz="121913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23" indent="-304784" algn="l" defTabSz="1219139"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493" indent="-304784" algn="l" defTabSz="1219139"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063" indent="-304784" algn="l" defTabSz="1219139"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Line_horizon_EC_Cop_ECMWF.eps"/>
          <p:cNvPicPr>
            <a:picLocks noChangeAspect="1"/>
          </p:cNvPicPr>
          <p:nvPr userDrawn="1"/>
        </p:nvPicPr>
        <p:blipFill rotWithShape="1">
          <a:blip r:embed="rId5" cstate="screen">
            <a:extLst>
              <a:ext uri="{28A0092B-C50C-407E-A947-70E740481C1C}">
                <a14:useLocalDpi xmlns:a14="http://schemas.microsoft.com/office/drawing/2010/main"/>
              </a:ext>
            </a:extLst>
          </a:blip>
          <a:srcRect l="18620" t="34764" r="21719" b="28624"/>
          <a:stretch/>
        </p:blipFill>
        <p:spPr>
          <a:xfrm>
            <a:off x="6699717" y="6287376"/>
            <a:ext cx="4991993" cy="516629"/>
          </a:xfrm>
          <a:prstGeom prst="rect">
            <a:avLst/>
          </a:prstGeom>
        </p:spPr>
      </p:pic>
    </p:spTree>
    <p:extLst>
      <p:ext uri="{BB962C8B-B14F-4D97-AF65-F5344CB8AC3E}">
        <p14:creationId xmlns:p14="http://schemas.microsoft.com/office/powerpoint/2010/main" val="873673679"/>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Lst>
  <p:txStyles>
    <p:titleStyle>
      <a:lvl1pPr algn="ctr" defTabSz="1219170" rtl="0" eaLnBrk="1" latinLnBrk="0" hangingPunct="1">
        <a:spcBef>
          <a:spcPct val="0"/>
        </a:spcBef>
        <a:buNone/>
        <a:defRPr sz="4267" kern="1200">
          <a:solidFill>
            <a:schemeClr val="tx1"/>
          </a:solidFill>
          <a:latin typeface="Helvetica"/>
          <a:ea typeface="+mj-ea"/>
          <a:cs typeface="Helvetica"/>
        </a:defRPr>
      </a:lvl1pPr>
    </p:titleStyle>
    <p:bodyStyle>
      <a:lvl1pPr marL="457189" indent="-457189" algn="l" defTabSz="1219170" rtl="0" eaLnBrk="1" latinLnBrk="0" hangingPunct="1">
        <a:spcBef>
          <a:spcPct val="20000"/>
        </a:spcBef>
        <a:buFont typeface="Arial" panose="020B0604020202020204" pitchFamily="34" charset="0"/>
        <a:buChar char="•"/>
        <a:defRPr sz="2667" b="0" i="0" kern="1200">
          <a:solidFill>
            <a:schemeClr val="tx1"/>
          </a:solidFill>
          <a:latin typeface="EC Square Sans Pro"/>
          <a:ea typeface="+mn-ea"/>
          <a:cs typeface="EC Square Sans Pro"/>
        </a:defRPr>
      </a:lvl1pPr>
      <a:lvl2pPr marL="990575" indent="-380990" algn="l" defTabSz="1219170" rtl="0" eaLnBrk="1" latinLnBrk="0" hangingPunct="1">
        <a:spcBef>
          <a:spcPct val="20000"/>
        </a:spcBef>
        <a:buFont typeface="Arial" panose="020B0604020202020204" pitchFamily="34" charset="0"/>
        <a:buChar char="–"/>
        <a:defRPr sz="2400" b="0" i="0" kern="1200">
          <a:solidFill>
            <a:schemeClr val="tx1"/>
          </a:solidFill>
          <a:latin typeface="EC Square Sans Pro"/>
          <a:ea typeface="+mn-ea"/>
          <a:cs typeface="EC Square Sans Pro"/>
        </a:defRPr>
      </a:lvl2pPr>
      <a:lvl3pPr marL="1523962" indent="-304792" algn="l" defTabSz="1219170" rtl="0" eaLnBrk="1" latinLnBrk="0" hangingPunct="1">
        <a:spcBef>
          <a:spcPct val="20000"/>
        </a:spcBef>
        <a:buFont typeface="Arial" panose="020B0604020202020204" pitchFamily="34" charset="0"/>
        <a:buChar char="•"/>
        <a:defRPr sz="2133" b="0" i="0" kern="1200">
          <a:solidFill>
            <a:schemeClr val="tx1"/>
          </a:solidFill>
          <a:latin typeface="EC Square Sans Pro"/>
          <a:ea typeface="+mn-ea"/>
          <a:cs typeface="EC Square Sans Pro"/>
        </a:defRPr>
      </a:lvl3pPr>
      <a:lvl4pPr marL="2133547" indent="-304792" algn="l" defTabSz="1219170" rtl="0" eaLnBrk="1" latinLnBrk="0" hangingPunct="1">
        <a:spcBef>
          <a:spcPct val="20000"/>
        </a:spcBef>
        <a:buFont typeface="Arial" panose="020B0604020202020204" pitchFamily="34" charset="0"/>
        <a:buChar char="–"/>
        <a:defRPr sz="1867" b="0" i="0" kern="1200">
          <a:solidFill>
            <a:schemeClr val="tx1"/>
          </a:solidFill>
          <a:latin typeface="EC Square Sans Pro"/>
          <a:ea typeface="+mn-ea"/>
          <a:cs typeface="EC Square Sans Pro"/>
        </a:defRPr>
      </a:lvl4pPr>
      <a:lvl5pPr marL="2743131" indent="-304792" algn="l" defTabSz="1219170" rtl="0" eaLnBrk="1" latinLnBrk="0" hangingPunct="1">
        <a:spcBef>
          <a:spcPct val="20000"/>
        </a:spcBef>
        <a:buFont typeface="Arial" panose="020B0604020202020204" pitchFamily="34" charset="0"/>
        <a:buChar char="»"/>
        <a:defRPr sz="1867" b="0" i="0" kern="1200">
          <a:solidFill>
            <a:schemeClr val="tx1"/>
          </a:solidFill>
          <a:latin typeface="EC Square Sans Pro"/>
          <a:ea typeface="+mn-ea"/>
          <a:cs typeface="EC Square Sans Pro"/>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93.tiff"/><Relationship Id="rId13" Type="http://schemas.openxmlformats.org/officeDocument/2006/relationships/image" Target="../media/image98.png"/><Relationship Id="rId18" Type="http://schemas.openxmlformats.org/officeDocument/2006/relationships/image" Target="../media/image103.tiff"/><Relationship Id="rId3" Type="http://schemas.openxmlformats.org/officeDocument/2006/relationships/image" Target="../media/image88.gif"/><Relationship Id="rId21" Type="http://schemas.openxmlformats.org/officeDocument/2006/relationships/image" Target="../media/image106.tiff"/><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tiff"/><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5.tiff"/><Relationship Id="rId1" Type="http://schemas.openxmlformats.org/officeDocument/2006/relationships/slideLayout" Target="../slideLayouts/slideLayout32.xml"/><Relationship Id="rId6" Type="http://schemas.openxmlformats.org/officeDocument/2006/relationships/image" Target="../media/image91.png"/><Relationship Id="rId11" Type="http://schemas.openxmlformats.org/officeDocument/2006/relationships/image" Target="../media/image96.tiff"/><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jpeg"/><Relationship Id="rId19" Type="http://schemas.openxmlformats.org/officeDocument/2006/relationships/image" Target="../media/image104.tiff"/><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4.emf"/><Relationship Id="rId2" Type="http://schemas.openxmlformats.org/officeDocument/2006/relationships/slide" Target="slide13.xml"/><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hyperlink" Target="https://data.eumetsat.int/" TargetMode="External"/><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slide" Target="slide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4.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2.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25.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68.jpe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hyperlink" Target="https://www.forbes.com/sites/profdrwolfganggarlt/" TargetMode="External"/><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8.xml"/><Relationship Id="rId7" Type="http://schemas.openxmlformats.org/officeDocument/2006/relationships/image" Target="../media/image7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smtClean="0"/>
              <a:t>EUMETSAT Copernicus contribution – present and future data</a:t>
            </a:r>
            <a:endParaRPr lang="en-GB" b="1" dirty="0"/>
          </a:p>
        </p:txBody>
      </p:sp>
      <p:sp>
        <p:nvSpPr>
          <p:cNvPr id="8" name="Text Placeholder 7"/>
          <p:cNvSpPr>
            <a:spLocks noGrp="1"/>
          </p:cNvSpPr>
          <p:nvPr>
            <p:ph type="body" sz="quarter" idx="10"/>
          </p:nvPr>
        </p:nvSpPr>
        <p:spPr>
          <a:xfrm>
            <a:off x="256813" y="3241040"/>
            <a:ext cx="11627339" cy="3230880"/>
          </a:xfrm>
        </p:spPr>
        <p:txBody>
          <a:bodyPr>
            <a:normAutofit/>
          </a:bodyPr>
          <a:lstStyle/>
          <a:p>
            <a:pPr marL="0" indent="0">
              <a:buNone/>
            </a:pPr>
            <a:r>
              <a:rPr lang="en-GB" dirty="0" smtClean="0">
                <a:latin typeface="Dosis" panose="02010303020202060003" pitchFamily="2" charset="0"/>
              </a:rPr>
              <a:t>Present </a:t>
            </a:r>
            <a:r>
              <a:rPr lang="en-GB" dirty="0" smtClean="0">
                <a:latin typeface="Dosis" panose="02010303020202060003" pitchFamily="2" charset="0"/>
              </a:rPr>
              <a:t>and future </a:t>
            </a:r>
            <a:r>
              <a:rPr lang="en-GB" dirty="0" smtClean="0">
                <a:latin typeface="Dosis" panose="02010303020202060003" pitchFamily="2" charset="0"/>
              </a:rPr>
              <a:t>Copernicus missions</a:t>
            </a:r>
            <a:endParaRPr lang="en-GB" dirty="0">
              <a:latin typeface="Dosis" panose="02010303020202060003" pitchFamily="2" charset="0"/>
            </a:endParaRPr>
          </a:p>
          <a:p>
            <a:pPr marL="0" indent="0">
              <a:buNone/>
            </a:pPr>
            <a:r>
              <a:rPr lang="en-GB" dirty="0" smtClean="0">
                <a:latin typeface="Dosis" panose="02010303020202060003" pitchFamily="2" charset="0"/>
              </a:rPr>
              <a:t>Examples on how to support </a:t>
            </a:r>
            <a:r>
              <a:rPr lang="en-GB" dirty="0" smtClean="0">
                <a:latin typeface="Dosis" panose="02010303020202060003" pitchFamily="2" charset="0"/>
              </a:rPr>
              <a:t>ocean &amp; air </a:t>
            </a:r>
            <a:r>
              <a:rPr lang="en-GB" dirty="0" smtClean="0">
                <a:latin typeface="Dosis" panose="02010303020202060003" pitchFamily="2" charset="0"/>
              </a:rPr>
              <a:t>quality </a:t>
            </a:r>
            <a:r>
              <a:rPr lang="en-GB" dirty="0" smtClean="0">
                <a:latin typeface="Dosis" panose="02010303020202060003" pitchFamily="2" charset="0"/>
              </a:rPr>
              <a:t>monitoring </a:t>
            </a:r>
          </a:p>
          <a:p>
            <a:pPr marL="0" indent="0">
              <a:buNone/>
            </a:pPr>
            <a:r>
              <a:rPr lang="en-GB" dirty="0" smtClean="0">
                <a:latin typeface="Dosis" panose="02010303020202060003" pitchFamily="2" charset="0"/>
              </a:rPr>
              <a:t>Implications on tourism / agriculture sectors at regional level</a:t>
            </a:r>
            <a:endParaRPr lang="en-GB" dirty="0" smtClean="0">
              <a:latin typeface="Dosis" panose="02010303020202060003" pitchFamily="2" charset="0"/>
            </a:endParaRPr>
          </a:p>
          <a:p>
            <a:pPr marL="0" indent="0">
              <a:buNone/>
            </a:pPr>
            <a:endParaRPr lang="en-GB" dirty="0">
              <a:latin typeface="Dosis" panose="02010303020202060003" pitchFamily="2" charset="0"/>
            </a:endParaRPr>
          </a:p>
          <a:p>
            <a:pPr marL="0" indent="0">
              <a:buNone/>
            </a:pPr>
            <a:r>
              <a:rPr lang="en-GB" sz="2400" dirty="0" smtClean="0">
                <a:latin typeface="Dosis" panose="02010303020202060003" pitchFamily="2" charset="0"/>
              </a:rPr>
              <a:t>Federico </a:t>
            </a:r>
            <a:r>
              <a:rPr lang="en-GB" sz="2400" dirty="0" smtClean="0">
                <a:latin typeface="Dosis" panose="02010303020202060003" pitchFamily="2" charset="0"/>
              </a:rPr>
              <a:t>Fierli, EUMETSAT </a:t>
            </a:r>
            <a:endParaRPr lang="en-GB" sz="2400" dirty="0">
              <a:latin typeface="Dosis" panose="02010303020202060003" pitchFamily="2" charset="0"/>
            </a:endParaRPr>
          </a:p>
          <a:p>
            <a:pPr marL="0" indent="0">
              <a:buNone/>
            </a:pPr>
            <a:r>
              <a:rPr lang="en-GB" sz="2400" dirty="0" smtClean="0">
                <a:latin typeface="Dosis" panose="02010303020202060003" pitchFamily="2" charset="0"/>
              </a:rPr>
              <a:t>Based on the input of EUMETSAT, AC-SAF, Copernicus program</a:t>
            </a:r>
            <a:endParaRPr lang="en-GB" sz="2400" dirty="0">
              <a:latin typeface="Dosis" panose="02010303020202060003" pitchFamily="2" charset="0"/>
            </a:endParaRPr>
          </a:p>
        </p:txBody>
      </p:sp>
      <p:pic>
        <p:nvPicPr>
          <p:cNvPr id="5128" name="Picture 8" descr="https://www-cdn.eumetsat.int/files/2020-04/img_pro-light-and-sound-imag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0575" y="1026477"/>
            <a:ext cx="3142615" cy="203165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Who we are | EUMETS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815" y="1137889"/>
            <a:ext cx="341376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EUMETSAT to provide new satellite observations to improve weather forecasts  | ECMW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440" y="942551"/>
            <a:ext cx="3127375" cy="211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372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94" y="838369"/>
            <a:ext cx="5459867" cy="364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525" y="718810"/>
            <a:ext cx="31654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2336" y="1493954"/>
            <a:ext cx="26955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2" descr="https://lh3.googleusercontent.com/ZlY4530_BXxTwhHj4DTjqQk26PDwQeRaF6agJay6RYoaxhDkryEZtQ_WuxB9QpDguKe5zrLSfGras2cznpbprpz0OuDOqWXbLmTOxzQ76mxUkzy1ZRqaDTSbS7gml_qfAZl-KiT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5" y="3087316"/>
            <a:ext cx="2827338"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b="1" dirty="0">
                <a:solidFill>
                  <a:srgbClr val="00205B"/>
                </a:solidFill>
                <a:latin typeface="Dosis" panose="02010303020202060003" pitchFamily="2" charset="0"/>
              </a:rPr>
              <a:t>Greenhouse </a:t>
            </a:r>
            <a:r>
              <a:rPr lang="en-US" b="1" dirty="0" smtClean="0">
                <a:solidFill>
                  <a:srgbClr val="00205B"/>
                </a:solidFill>
                <a:latin typeface="Dosis" panose="02010303020202060003" pitchFamily="2" charset="0"/>
              </a:rPr>
              <a:t>gases – CO2M</a:t>
            </a:r>
            <a:endParaRPr lang="en-GB" dirty="0"/>
          </a:p>
        </p:txBody>
      </p:sp>
      <p:pic>
        <p:nvPicPr>
          <p:cNvPr id="7" name="Picture 6"/>
          <p:cNvPicPr>
            <a:picLocks noChangeAspect="1"/>
          </p:cNvPicPr>
          <p:nvPr/>
        </p:nvPicPr>
        <p:blipFill>
          <a:blip r:embed="rId6"/>
          <a:stretch>
            <a:fillRect/>
          </a:stretch>
        </p:blipFill>
        <p:spPr>
          <a:xfrm>
            <a:off x="6720464" y="3717082"/>
            <a:ext cx="5110378" cy="2786355"/>
          </a:xfrm>
          <a:prstGeom prst="rect">
            <a:avLst/>
          </a:prstGeom>
        </p:spPr>
      </p:pic>
      <p:pic>
        <p:nvPicPr>
          <p:cNvPr id="8" name="Picture 7"/>
          <p:cNvPicPr>
            <a:picLocks noChangeAspect="1"/>
          </p:cNvPicPr>
          <p:nvPr/>
        </p:nvPicPr>
        <p:blipFill>
          <a:blip r:embed="rId7"/>
          <a:stretch>
            <a:fillRect/>
          </a:stretch>
        </p:blipFill>
        <p:spPr>
          <a:xfrm>
            <a:off x="4419889" y="4676984"/>
            <a:ext cx="2185624" cy="1578222"/>
          </a:xfrm>
          <a:prstGeom prst="rect">
            <a:avLst/>
          </a:prstGeom>
        </p:spPr>
      </p:pic>
      <p:sp>
        <p:nvSpPr>
          <p:cNvPr id="9" name="Google Shape;670;p11"/>
          <p:cNvSpPr/>
          <p:nvPr/>
        </p:nvSpPr>
        <p:spPr>
          <a:xfrm>
            <a:off x="4790829" y="6255206"/>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dirty="0" err="1">
                <a:solidFill>
                  <a:srgbClr val="535460"/>
                </a:solidFill>
                <a:latin typeface="Libre Franklin"/>
                <a:ea typeface="Libre Franklin"/>
                <a:cs typeface="Libre Franklin"/>
                <a:sym typeface="Libre Franklin"/>
              </a:rPr>
              <a:t>Nitrogen</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err="1">
                <a:solidFill>
                  <a:srgbClr val="535460"/>
                </a:solidFill>
                <a:latin typeface="Libre Franklin"/>
                <a:ea typeface="Libre Franklin"/>
                <a:cs typeface="Libre Franklin"/>
                <a:sym typeface="Libre Franklin"/>
              </a:rPr>
              <a:t>Dioxide</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err="1">
                <a:solidFill>
                  <a:srgbClr val="535460"/>
                </a:solidFill>
                <a:latin typeface="Libre Franklin"/>
                <a:ea typeface="Libre Franklin"/>
                <a:cs typeface="Libre Franklin"/>
                <a:sym typeface="Libre Franklin"/>
              </a:rPr>
              <a:t>from</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smtClean="0">
                <a:solidFill>
                  <a:srgbClr val="535460"/>
                </a:solidFill>
                <a:latin typeface="Libre Franklin"/>
                <a:ea typeface="Libre Franklin"/>
                <a:cs typeface="Libre Franklin"/>
                <a:sym typeface="Libre Franklin"/>
              </a:rPr>
              <a:t>TROPOMI </a:t>
            </a:r>
            <a:r>
              <a:rPr lang="fr-FR" sz="1400" b="1" i="0" u="none" strike="noStrike" cap="none" dirty="0">
                <a:solidFill>
                  <a:srgbClr val="535460"/>
                </a:solidFill>
                <a:latin typeface="Libre Franklin"/>
                <a:ea typeface="Libre Franklin"/>
                <a:cs typeface="Libre Franklin"/>
                <a:sym typeface="Libre Franklin"/>
              </a:rPr>
              <a:t>data</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err="1">
                <a:solidFill>
                  <a:srgbClr val="535460"/>
                </a:solidFill>
                <a:latin typeface="Libre Franklin"/>
                <a:ea typeface="Libre Franklin"/>
                <a:cs typeface="Libre Franklin"/>
                <a:sym typeface="Libre Franklin"/>
              </a:rPr>
              <a:t>Copernicus</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smtClean="0">
                <a:solidFill>
                  <a:srgbClr val="535460"/>
                </a:solidFill>
                <a:latin typeface="Libre Franklin"/>
                <a:ea typeface="Libre Franklin"/>
                <a:cs typeface="Libre Franklin"/>
                <a:sym typeface="Libre Franklin"/>
              </a:rPr>
              <a:t>program &amp; CO2 </a:t>
            </a:r>
            <a:r>
              <a:rPr lang="fr-FR" sz="1400" b="1" i="0" u="none" strike="noStrike" cap="none" dirty="0" err="1" smtClean="0">
                <a:solidFill>
                  <a:srgbClr val="535460"/>
                </a:solidFill>
                <a:latin typeface="Libre Franklin"/>
                <a:ea typeface="Libre Franklin"/>
                <a:cs typeface="Libre Franklin"/>
                <a:sym typeface="Libre Franklin"/>
              </a:rPr>
              <a:t>from</a:t>
            </a:r>
            <a:r>
              <a:rPr lang="fr-FR" sz="1400" b="1" i="0" u="none" strike="noStrike" cap="none" dirty="0" smtClean="0">
                <a:solidFill>
                  <a:srgbClr val="535460"/>
                </a:solidFill>
                <a:latin typeface="Libre Franklin"/>
                <a:ea typeface="Libre Franklin"/>
                <a:cs typeface="Libre Franklin"/>
                <a:sym typeface="Libre Franklin"/>
              </a:rPr>
              <a:t> OCO2</a:t>
            </a:r>
          </a:p>
          <a:p>
            <a:pPr marL="0" marR="0" lvl="0" indent="0" algn="l" rtl="0">
              <a:lnSpc>
                <a:spcPct val="100000"/>
              </a:lnSpc>
              <a:spcBef>
                <a:spcPts val="0"/>
              </a:spcBef>
              <a:spcAft>
                <a:spcPts val="0"/>
              </a:spcAft>
              <a:buNone/>
            </a:pPr>
            <a:r>
              <a:rPr lang="fr-FR" b="1" dirty="0" err="1" smtClean="0">
                <a:solidFill>
                  <a:srgbClr val="535460"/>
                </a:solidFill>
                <a:latin typeface="Libre Franklin"/>
                <a:ea typeface="Libre Franklin"/>
                <a:cs typeface="Libre Franklin"/>
                <a:sym typeface="Libre Franklin"/>
              </a:rPr>
              <a:t>Credit</a:t>
            </a:r>
            <a:r>
              <a:rPr lang="fr-FR" b="1" dirty="0" smtClean="0">
                <a:solidFill>
                  <a:srgbClr val="535460"/>
                </a:solidFill>
                <a:latin typeface="Libre Franklin"/>
                <a:ea typeface="Libre Franklin"/>
                <a:cs typeface="Libre Franklin"/>
                <a:sym typeface="Libre Franklin"/>
              </a:rPr>
              <a:t> – </a:t>
            </a:r>
            <a:r>
              <a:rPr lang="fr-FR" b="1" dirty="0" err="1" smtClean="0">
                <a:solidFill>
                  <a:srgbClr val="535460"/>
                </a:solidFill>
                <a:latin typeface="Libre Franklin"/>
                <a:ea typeface="Libre Franklin"/>
                <a:cs typeface="Libre Franklin"/>
                <a:sym typeface="Libre Franklin"/>
              </a:rPr>
              <a:t>Hakkarainen</a:t>
            </a:r>
            <a:r>
              <a:rPr lang="fr-FR" b="1" dirty="0" smtClean="0">
                <a:solidFill>
                  <a:srgbClr val="535460"/>
                </a:solidFill>
                <a:latin typeface="Libre Franklin"/>
                <a:ea typeface="Libre Franklin"/>
                <a:cs typeface="Libre Franklin"/>
                <a:sym typeface="Libre Franklin"/>
              </a:rPr>
              <a:t> et al. 2020</a:t>
            </a:r>
            <a:endParaRPr lang="fr-FR" sz="1400" b="1" i="0" u="none" strike="noStrike" cap="none" dirty="0" smtClean="0">
              <a:solidFill>
                <a:srgbClr val="53546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46085846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E758F66-BBC2-427D-D376-62B5755C5F2E}"/>
              </a:ext>
            </a:extLst>
          </p:cNvPr>
          <p:cNvPicPr>
            <a:picLocks noChangeAspect="1"/>
          </p:cNvPicPr>
          <p:nvPr/>
        </p:nvPicPr>
        <p:blipFill>
          <a:blip r:embed="rId2"/>
          <a:stretch>
            <a:fillRect/>
          </a:stretch>
        </p:blipFill>
        <p:spPr>
          <a:xfrm>
            <a:off x="2207348" y="856768"/>
            <a:ext cx="7777304" cy="5317224"/>
          </a:xfrm>
          <a:prstGeom prst="rect">
            <a:avLst/>
          </a:prstGeom>
          <a:ln w="3175" cmpd="sng">
            <a:solidFill>
              <a:schemeClr val="bg1">
                <a:lumMod val="75000"/>
              </a:schemeClr>
            </a:solidFill>
          </a:ln>
        </p:spPr>
      </p:pic>
      <p:sp>
        <p:nvSpPr>
          <p:cNvPr id="2" name="Title 1">
            <a:extLst>
              <a:ext uri="{FF2B5EF4-FFF2-40B4-BE49-F238E27FC236}">
                <a16:creationId xmlns:a16="http://schemas.microsoft.com/office/drawing/2014/main" id="{E6F128A9-AA34-8744-AF0A-68D5B7DCA10F}"/>
              </a:ext>
            </a:extLst>
          </p:cNvPr>
          <p:cNvSpPr>
            <a:spLocks noGrp="1"/>
          </p:cNvSpPr>
          <p:nvPr>
            <p:ph type="title"/>
          </p:nvPr>
        </p:nvSpPr>
        <p:spPr/>
        <p:txBody>
          <a:bodyPr>
            <a:normAutofit/>
          </a:bodyPr>
          <a:lstStyle/>
          <a:p>
            <a:r>
              <a:rPr lang="en-US" sz="1867" cap="all" spc="267" dirty="0"/>
              <a:t>CAMS: CO2 monitoring and verification service</a:t>
            </a:r>
          </a:p>
        </p:txBody>
      </p:sp>
      <p:sp>
        <p:nvSpPr>
          <p:cNvPr id="17" name="TextBox 16">
            <a:extLst>
              <a:ext uri="{FF2B5EF4-FFF2-40B4-BE49-F238E27FC236}">
                <a16:creationId xmlns:a16="http://schemas.microsoft.com/office/drawing/2014/main" id="{AF7EAB2E-1D35-F7AC-5B2F-035CB5B2ACD1}"/>
              </a:ext>
            </a:extLst>
          </p:cNvPr>
          <p:cNvSpPr txBox="1"/>
          <p:nvPr/>
        </p:nvSpPr>
        <p:spPr>
          <a:xfrm>
            <a:off x="2201333" y="2646763"/>
            <a:ext cx="7777304" cy="1685974"/>
          </a:xfrm>
          <a:prstGeom prst="rect">
            <a:avLst/>
          </a:prstGeom>
          <a:solidFill>
            <a:schemeClr val="accent1">
              <a:alpha val="93000"/>
            </a:schemeClr>
          </a:solidFill>
        </p:spPr>
        <p:txBody>
          <a:bodyPr wrap="square" lIns="91440" tIns="45720" rIns="91440" bIns="45720">
            <a:spAutoFit/>
          </a:bodyPr>
          <a:lstStyle/>
          <a:p>
            <a:pPr marL="0" marR="0" lvl="0" indent="0" algn="ctr" defTabSz="914400" rtl="0" eaLnBrk="1" fontAlgn="auto" latinLnBrk="0" hangingPunct="1">
              <a:lnSpc>
                <a:spcPts val="2507"/>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Helvetica"/>
              <a:ea typeface="+mn-ea"/>
              <a:cs typeface="Helvetica"/>
            </a:endParaRPr>
          </a:p>
          <a:p>
            <a:pPr marL="0" marR="0" lvl="0" indent="0" algn="ctr" defTabSz="914400" rtl="0" eaLnBrk="1" fontAlgn="auto" latinLnBrk="0" hangingPunct="1">
              <a:lnSpc>
                <a:spcPts val="2507"/>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Helvetica"/>
                <a:ea typeface="+mn-ea"/>
                <a:cs typeface="Helvetica"/>
              </a:rPr>
              <a:t>A new European anthropogenic CO</a:t>
            </a:r>
            <a:r>
              <a:rPr kumimoji="0" lang="en-GB" sz="2000" b="0" i="0" u="none" strike="noStrike" kern="1200" cap="none" spc="0" normalizeH="0" baseline="-25000" noProof="0" dirty="0">
                <a:ln>
                  <a:noFill/>
                </a:ln>
                <a:solidFill>
                  <a:prstClr val="white"/>
                </a:solidFill>
                <a:effectLst/>
                <a:uLnTx/>
                <a:uFillTx/>
                <a:latin typeface="Helvetica"/>
                <a:ea typeface="+mn-ea"/>
                <a:cs typeface="Helvetica"/>
              </a:rPr>
              <a:t>2</a:t>
            </a:r>
            <a:r>
              <a:rPr kumimoji="0" lang="en-GB" sz="2000" b="0" i="0" u="none" strike="noStrike" kern="1200" cap="none" spc="0" normalizeH="0" baseline="0" noProof="0" dirty="0">
                <a:ln>
                  <a:noFill/>
                </a:ln>
                <a:solidFill>
                  <a:prstClr val="white"/>
                </a:solidFill>
                <a:effectLst/>
                <a:uLnTx/>
                <a:uFillTx/>
                <a:latin typeface="Helvetica"/>
                <a:ea typeface="+mn-ea"/>
                <a:cs typeface="Helvetica"/>
              </a:rPr>
              <a:t> emissions monitoring </a:t>
            </a:r>
            <a:br>
              <a:rPr kumimoji="0" lang="en-GB" sz="2000" b="0" i="0" u="none" strike="noStrike" kern="1200" cap="none" spc="0" normalizeH="0" baseline="0" noProof="0" dirty="0">
                <a:ln>
                  <a:noFill/>
                </a:ln>
                <a:solidFill>
                  <a:prstClr val="white"/>
                </a:solidFill>
                <a:effectLst/>
                <a:uLnTx/>
                <a:uFillTx/>
                <a:latin typeface="Helvetica"/>
                <a:ea typeface="+mn-ea"/>
                <a:cs typeface="Helvetica"/>
              </a:rPr>
            </a:br>
            <a:r>
              <a:rPr kumimoji="0" lang="en-GB" sz="2000" b="0" i="0" u="none" strike="noStrike" kern="1200" cap="none" spc="0" normalizeH="0" baseline="0" noProof="0" dirty="0">
                <a:ln>
                  <a:noFill/>
                </a:ln>
                <a:solidFill>
                  <a:prstClr val="white"/>
                </a:solidFill>
                <a:effectLst/>
                <a:uLnTx/>
                <a:uFillTx/>
                <a:latin typeface="Helvetica"/>
                <a:ea typeface="+mn-ea"/>
                <a:cs typeface="Helvetica"/>
              </a:rPr>
              <a:t>and verification support (CO2MVS) capacity will support countries </a:t>
            </a:r>
            <a:br>
              <a:rPr kumimoji="0" lang="en-GB" sz="2000" b="0" i="0" u="none" strike="noStrike" kern="1200" cap="none" spc="0" normalizeH="0" baseline="0" noProof="0" dirty="0">
                <a:ln>
                  <a:noFill/>
                </a:ln>
                <a:solidFill>
                  <a:prstClr val="white"/>
                </a:solidFill>
                <a:effectLst/>
                <a:uLnTx/>
                <a:uFillTx/>
                <a:latin typeface="Helvetica"/>
                <a:ea typeface="+mn-ea"/>
                <a:cs typeface="Helvetica"/>
              </a:rPr>
            </a:br>
            <a:r>
              <a:rPr kumimoji="0" lang="en-GB" sz="2000" b="0" i="0" u="none" strike="noStrike" kern="1200" cap="none" spc="0" normalizeH="0" baseline="0" noProof="0" dirty="0">
                <a:ln>
                  <a:noFill/>
                </a:ln>
                <a:solidFill>
                  <a:prstClr val="white"/>
                </a:solidFill>
                <a:effectLst/>
                <a:uLnTx/>
                <a:uFillTx/>
                <a:latin typeface="Helvetica"/>
                <a:ea typeface="+mn-ea"/>
                <a:cs typeface="Helvetica"/>
              </a:rPr>
              <a:t>and regions with observation-based policy-relevant information.</a:t>
            </a:r>
            <a:endParaRPr kumimoji="0" lang="en-GB" sz="1333" b="0" i="0" u="none" strike="noStrike" kern="1200" cap="none" spc="0" normalizeH="0" baseline="0" noProof="0" dirty="0">
              <a:ln>
                <a:noFill/>
              </a:ln>
              <a:solidFill>
                <a:prstClr val="white"/>
              </a:solidFill>
              <a:effectLst/>
              <a:uLnTx/>
              <a:uFillTx/>
              <a:latin typeface="Helvetica"/>
              <a:ea typeface="+mn-ea"/>
              <a:cs typeface="Helvetica"/>
            </a:endParaRPr>
          </a:p>
          <a:p>
            <a:pPr marL="0" marR="0" lvl="0" indent="0" algn="ctr" defTabSz="914400" rtl="0" eaLnBrk="1" fontAlgn="auto" latinLnBrk="0" hangingPunct="1">
              <a:lnSpc>
                <a:spcPts val="2507"/>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Helvetica"/>
              <a:ea typeface="+mn-ea"/>
              <a:cs typeface="Helvetica"/>
            </a:endParaRPr>
          </a:p>
        </p:txBody>
      </p:sp>
    </p:spTree>
    <p:extLst>
      <p:ext uri="{BB962C8B-B14F-4D97-AF65-F5344CB8AC3E}">
        <p14:creationId xmlns:p14="http://schemas.microsoft.com/office/powerpoint/2010/main" val="3923730091"/>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xmlns:p14="http://schemas.microsoft.com/office/powerpoint/2010/main" spd="slow"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FE6E-81DD-779F-A693-796FEF974B94}"/>
              </a:ext>
            </a:extLst>
          </p:cNvPr>
          <p:cNvSpPr>
            <a:spLocks noGrp="1"/>
          </p:cNvSpPr>
          <p:nvPr>
            <p:ph type="title"/>
          </p:nvPr>
        </p:nvSpPr>
        <p:spPr/>
        <p:txBody>
          <a:bodyPr/>
          <a:lstStyle/>
          <a:p>
            <a:r>
              <a:rPr lang="en-GB" spc="300" dirty="0"/>
              <a:t>CAMS INFORMATION FLOW</a:t>
            </a:r>
          </a:p>
        </p:txBody>
      </p:sp>
      <p:pic>
        <p:nvPicPr>
          <p:cNvPr id="3" name="Picture 2">
            <a:extLst>
              <a:ext uri="{FF2B5EF4-FFF2-40B4-BE49-F238E27FC236}">
                <a16:creationId xmlns:a16="http://schemas.microsoft.com/office/drawing/2014/main" id="{F6A30181-C95C-F862-12DB-C33675E237FE}"/>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16160" y="715919"/>
            <a:ext cx="2849049" cy="1203752"/>
          </a:xfrm>
          <a:prstGeom prst="rect">
            <a:avLst/>
          </a:prstGeom>
        </p:spPr>
      </p:pic>
      <p:pic>
        <p:nvPicPr>
          <p:cNvPr id="4" name="Picture 3">
            <a:extLst>
              <a:ext uri="{FF2B5EF4-FFF2-40B4-BE49-F238E27FC236}">
                <a16:creationId xmlns:a16="http://schemas.microsoft.com/office/drawing/2014/main" id="{7C0815CC-24CD-4195-E555-9D47C1DAFD5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609698" y="1123820"/>
            <a:ext cx="2603400" cy="1467387"/>
          </a:xfrm>
          <a:prstGeom prst="rect">
            <a:avLst/>
          </a:prstGeom>
          <a:ln>
            <a:solidFill>
              <a:schemeClr val="bg1">
                <a:lumMod val="65000"/>
              </a:schemeClr>
            </a:solidFill>
          </a:ln>
          <a:effectLst>
            <a:outerShdw blurRad="292100" dist="139700" dir="2700000" algn="tl" rotWithShape="0">
              <a:srgbClr val="333333">
                <a:alpha val="65000"/>
              </a:srgbClr>
            </a:outerShdw>
          </a:effectLst>
        </p:spPr>
        <p:style>
          <a:lnRef idx="0">
            <a:schemeClr val="accent1"/>
          </a:lnRef>
          <a:fillRef idx="3">
            <a:schemeClr val="accent1"/>
          </a:fillRef>
          <a:effectRef idx="3">
            <a:schemeClr val="accent1"/>
          </a:effectRef>
          <a:fontRef idx="minor">
            <a:schemeClr val="lt1"/>
          </a:fontRef>
        </p:style>
      </p:pic>
      <p:pic>
        <p:nvPicPr>
          <p:cNvPr id="5" name="Picture 4" descr="A close up of a map&#10;&#10;Description automatically generated">
            <a:extLst>
              <a:ext uri="{FF2B5EF4-FFF2-40B4-BE49-F238E27FC236}">
                <a16:creationId xmlns:a16="http://schemas.microsoft.com/office/drawing/2014/main" id="{3CD3C54F-9966-5A3C-A980-2F714B73CCA6}"/>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656043" y="40935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6" name="Picture 5" descr="A close up of a map&#10;&#10;Description automatically generated">
            <a:extLst>
              <a:ext uri="{FF2B5EF4-FFF2-40B4-BE49-F238E27FC236}">
                <a16:creationId xmlns:a16="http://schemas.microsoft.com/office/drawing/2014/main" id="{E4C61BA7-AF58-5708-3167-76A582D10EA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808443" y="42459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7" name="Picture 6" descr="A close up of a map&#10;&#10;Description automatically generated">
            <a:extLst>
              <a:ext uri="{FF2B5EF4-FFF2-40B4-BE49-F238E27FC236}">
                <a16:creationId xmlns:a16="http://schemas.microsoft.com/office/drawing/2014/main" id="{6BAD7FBB-646F-4ECD-A6FF-5623FFF3998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960843" y="43983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8" name="Picture 7" descr="A close up of a map&#10;&#10;Description automatically generated">
            <a:extLst>
              <a:ext uri="{FF2B5EF4-FFF2-40B4-BE49-F238E27FC236}">
                <a16:creationId xmlns:a16="http://schemas.microsoft.com/office/drawing/2014/main" id="{94DBF135-75AF-9992-654D-DEC9608F9DB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113243" y="45507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descr="A close up of a map&#10;&#10;Description automatically generated">
            <a:extLst>
              <a:ext uri="{FF2B5EF4-FFF2-40B4-BE49-F238E27FC236}">
                <a16:creationId xmlns:a16="http://schemas.microsoft.com/office/drawing/2014/main" id="{9B7833BC-BF4B-1DA1-2B97-C24CB544BBC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265643" y="47031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9" descr="A close up of a map&#10;&#10;Description automatically generated">
            <a:extLst>
              <a:ext uri="{FF2B5EF4-FFF2-40B4-BE49-F238E27FC236}">
                <a16:creationId xmlns:a16="http://schemas.microsoft.com/office/drawing/2014/main" id="{8ED0F262-B519-64AA-9E7D-70851E2C91E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418043" y="48555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1" name="Picture 10" descr="A close up of a map&#10;&#10;Description automatically generated">
            <a:extLst>
              <a:ext uri="{FF2B5EF4-FFF2-40B4-BE49-F238E27FC236}">
                <a16:creationId xmlns:a16="http://schemas.microsoft.com/office/drawing/2014/main" id="{20A9D378-DD7F-53FE-F449-74FD44EB85B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570443" y="50079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2" name="Picture 11" descr="A close up of a map&#10;&#10;Description automatically generated">
            <a:extLst>
              <a:ext uri="{FF2B5EF4-FFF2-40B4-BE49-F238E27FC236}">
                <a16:creationId xmlns:a16="http://schemas.microsoft.com/office/drawing/2014/main" id="{8A8980D9-DC84-C827-D0CA-2C0083DD05D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722843" y="51603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3" name="Picture 12" descr="A close up of a map&#10;&#10;Description automatically generated">
            <a:extLst>
              <a:ext uri="{FF2B5EF4-FFF2-40B4-BE49-F238E27FC236}">
                <a16:creationId xmlns:a16="http://schemas.microsoft.com/office/drawing/2014/main" id="{FA12EA39-7ECD-ECF8-3760-E8524D55861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75243" y="5312732"/>
            <a:ext cx="1809266" cy="112970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752BBCA-EE31-7914-2212-398DAA7E935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20533" y="889927"/>
            <a:ext cx="2247420" cy="1537174"/>
          </a:xfrm>
          <a:prstGeom prst="rect">
            <a:avLst/>
          </a:prstGeom>
          <a:ln>
            <a:noFill/>
          </a:ln>
          <a:effectLst/>
        </p:spPr>
      </p:pic>
      <p:pic>
        <p:nvPicPr>
          <p:cNvPr id="15" name="Picture 14">
            <a:extLst>
              <a:ext uri="{FF2B5EF4-FFF2-40B4-BE49-F238E27FC236}">
                <a16:creationId xmlns:a16="http://schemas.microsoft.com/office/drawing/2014/main" id="{EB2D645E-94BD-57CD-EBEB-66F93D5BEF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9571" y="1389030"/>
            <a:ext cx="2022767" cy="153462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0B92AB4-9EF7-87C4-127B-5193ED4975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67936" y="2109353"/>
            <a:ext cx="1608578" cy="145598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1E7C6E0-D00C-8ABE-3B39-A913B29077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239" y="4483509"/>
            <a:ext cx="494783" cy="494783"/>
          </a:xfrm>
          <a:prstGeom prst="rect">
            <a:avLst/>
          </a:prstGeom>
        </p:spPr>
      </p:pic>
      <p:pic>
        <p:nvPicPr>
          <p:cNvPr id="18" name="Picture 17" descr="A picture containing map, black, cat, bird&#10;&#10;Description automatically generated">
            <a:extLst>
              <a:ext uri="{FF2B5EF4-FFF2-40B4-BE49-F238E27FC236}">
                <a16:creationId xmlns:a16="http://schemas.microsoft.com/office/drawing/2014/main" id="{A2A10C7F-37D7-C840-6AE5-9AD71DDFCA61}"/>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8134221" y="5160332"/>
            <a:ext cx="1766763" cy="1007922"/>
          </a:xfrm>
          <a:prstGeom prst="rect">
            <a:avLst/>
          </a:prstGeom>
        </p:spPr>
      </p:pic>
      <p:pic>
        <p:nvPicPr>
          <p:cNvPr id="19" name="Picture 18">
            <a:extLst>
              <a:ext uri="{FF2B5EF4-FFF2-40B4-BE49-F238E27FC236}">
                <a16:creationId xmlns:a16="http://schemas.microsoft.com/office/drawing/2014/main" id="{31183689-8C1D-C697-143B-C7BBC959189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344126" y="2922432"/>
            <a:ext cx="1180788" cy="1445883"/>
          </a:xfrm>
          <a:prstGeom prst="rect">
            <a:avLst/>
          </a:prstGeom>
        </p:spPr>
      </p:pic>
      <p:pic>
        <p:nvPicPr>
          <p:cNvPr id="20" name="Picture 19">
            <a:extLst>
              <a:ext uri="{FF2B5EF4-FFF2-40B4-BE49-F238E27FC236}">
                <a16:creationId xmlns:a16="http://schemas.microsoft.com/office/drawing/2014/main" id="{9FA77193-C51D-BE03-F048-520ACAE9401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344243" y="3657560"/>
            <a:ext cx="1242489" cy="535236"/>
          </a:xfrm>
          <a:prstGeom prst="rect">
            <a:avLst/>
          </a:prstGeom>
        </p:spPr>
      </p:pic>
      <p:pic>
        <p:nvPicPr>
          <p:cNvPr id="21" name="Picture 20">
            <a:extLst>
              <a:ext uri="{FF2B5EF4-FFF2-40B4-BE49-F238E27FC236}">
                <a16:creationId xmlns:a16="http://schemas.microsoft.com/office/drawing/2014/main" id="{498413F5-3C63-4CA1-8718-2F2F403E313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590760" y="4398332"/>
            <a:ext cx="1971509" cy="1129708"/>
          </a:xfrm>
          <a:prstGeom prst="rect">
            <a:avLst/>
          </a:prstGeom>
        </p:spPr>
      </p:pic>
      <p:pic>
        <p:nvPicPr>
          <p:cNvPr id="22" name="Picture 21" descr="A picture containing map, text&#10;&#10;Description automatically generated">
            <a:extLst>
              <a:ext uri="{FF2B5EF4-FFF2-40B4-BE49-F238E27FC236}">
                <a16:creationId xmlns:a16="http://schemas.microsoft.com/office/drawing/2014/main" id="{2E8E1C1A-1043-E29C-AC28-E36BDEDB632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3260" y="5114644"/>
            <a:ext cx="2060863" cy="1646162"/>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504A5162-DFDF-628F-40CA-63973A519F82}"/>
              </a:ext>
            </a:extLst>
          </p:cNvPr>
          <p:cNvSpPr txBox="1"/>
          <p:nvPr/>
        </p:nvSpPr>
        <p:spPr>
          <a:xfrm>
            <a:off x="808261" y="3542312"/>
            <a:ext cx="23191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Earth Observation from satellite (&gt;75 instruments) and in-situ (regulatory and research)</a:t>
            </a:r>
          </a:p>
        </p:txBody>
      </p:sp>
      <p:sp>
        <p:nvSpPr>
          <p:cNvPr id="24" name="Rectangle 23">
            <a:extLst>
              <a:ext uri="{FF2B5EF4-FFF2-40B4-BE49-F238E27FC236}">
                <a16:creationId xmlns:a16="http://schemas.microsoft.com/office/drawing/2014/main" id="{9E67BE40-0266-B48D-615E-89C05F3CE58C}"/>
              </a:ext>
            </a:extLst>
          </p:cNvPr>
          <p:cNvSpPr/>
          <p:nvPr/>
        </p:nvSpPr>
        <p:spPr>
          <a:xfrm>
            <a:off x="3279799" y="905908"/>
            <a:ext cx="3802312" cy="5854898"/>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DA85708-7ABB-D925-8C25-6BD175445546}"/>
              </a:ext>
            </a:extLst>
          </p:cNvPr>
          <p:cNvSpPr txBox="1"/>
          <p:nvPr/>
        </p:nvSpPr>
        <p:spPr>
          <a:xfrm>
            <a:off x="3390386" y="3157376"/>
            <a:ext cx="3691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CAMS main operational data assimilation and modelling systems</a:t>
            </a:r>
          </a:p>
        </p:txBody>
      </p:sp>
      <p:sp>
        <p:nvSpPr>
          <p:cNvPr id="26" name="TextBox 25">
            <a:extLst>
              <a:ext uri="{FF2B5EF4-FFF2-40B4-BE49-F238E27FC236}">
                <a16:creationId xmlns:a16="http://schemas.microsoft.com/office/drawing/2014/main" id="{9CF2E8E0-7232-4A8D-6067-2366B1FB2576}"/>
              </a:ext>
            </a:extLst>
          </p:cNvPr>
          <p:cNvSpPr txBox="1"/>
          <p:nvPr/>
        </p:nvSpPr>
        <p:spPr>
          <a:xfrm>
            <a:off x="10030159" y="839857"/>
            <a:ext cx="20227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CAMS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Policy products</a:t>
            </a:r>
          </a:p>
        </p:txBody>
      </p:sp>
      <p:sp>
        <p:nvSpPr>
          <p:cNvPr id="27" name="TextBox 26">
            <a:extLst>
              <a:ext uri="{FF2B5EF4-FFF2-40B4-BE49-F238E27FC236}">
                <a16:creationId xmlns:a16="http://schemas.microsoft.com/office/drawing/2014/main" id="{AFAA72A6-BB5D-3B44-07BF-B347D121EB7D}"/>
              </a:ext>
            </a:extLst>
          </p:cNvPr>
          <p:cNvSpPr txBox="1"/>
          <p:nvPr/>
        </p:nvSpPr>
        <p:spPr>
          <a:xfrm>
            <a:off x="4012681" y="2691844"/>
            <a:ext cx="29261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a:ea typeface="+mn-ea"/>
                <a:cs typeface="+mn-cs"/>
              </a:rPr>
              <a:t>IFS  40km (oper) / 80km (rean) Globe</a:t>
            </a:r>
          </a:p>
        </p:txBody>
      </p:sp>
      <p:sp>
        <p:nvSpPr>
          <p:cNvPr id="28" name="TextBox 27">
            <a:extLst>
              <a:ext uri="{FF2B5EF4-FFF2-40B4-BE49-F238E27FC236}">
                <a16:creationId xmlns:a16="http://schemas.microsoft.com/office/drawing/2014/main" id="{A34A2EF0-CD2A-1945-34A1-977C8032BBB8}"/>
              </a:ext>
            </a:extLst>
          </p:cNvPr>
          <p:cNvSpPr txBox="1"/>
          <p:nvPr/>
        </p:nvSpPr>
        <p:spPr>
          <a:xfrm>
            <a:off x="3353384" y="5772906"/>
            <a:ext cx="11372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a:ea typeface="+mn-ea"/>
                <a:cs typeface="+mn-cs"/>
              </a:rPr>
              <a:t>11-member ensemble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a:ea typeface="+mn-ea"/>
                <a:cs typeface="+mn-cs"/>
              </a:rPr>
              <a:t>10km Europe</a:t>
            </a:r>
          </a:p>
        </p:txBody>
      </p:sp>
      <p:pic>
        <p:nvPicPr>
          <p:cNvPr id="29" name="Picture 28">
            <a:extLst>
              <a:ext uri="{FF2B5EF4-FFF2-40B4-BE49-F238E27FC236}">
                <a16:creationId xmlns:a16="http://schemas.microsoft.com/office/drawing/2014/main" id="{D33AB4A1-4795-FBC4-7688-EC97531A189C}"/>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6107" y="1524944"/>
            <a:ext cx="2849049" cy="779010"/>
          </a:xfrm>
          <a:prstGeom prst="rect">
            <a:avLst/>
          </a:prstGeom>
        </p:spPr>
      </p:pic>
      <p:pic>
        <p:nvPicPr>
          <p:cNvPr id="30" name="Picture 29">
            <a:extLst>
              <a:ext uri="{FF2B5EF4-FFF2-40B4-BE49-F238E27FC236}">
                <a16:creationId xmlns:a16="http://schemas.microsoft.com/office/drawing/2014/main" id="{7CCA5CA5-2D40-8BCA-29A0-33F19E1DA810}"/>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3088" y="2105344"/>
            <a:ext cx="2849049" cy="935059"/>
          </a:xfrm>
          <a:prstGeom prst="rect">
            <a:avLst/>
          </a:prstGeom>
        </p:spPr>
      </p:pic>
      <p:pic>
        <p:nvPicPr>
          <p:cNvPr id="31" name="Picture 30">
            <a:extLst>
              <a:ext uri="{FF2B5EF4-FFF2-40B4-BE49-F238E27FC236}">
                <a16:creationId xmlns:a16="http://schemas.microsoft.com/office/drawing/2014/main" id="{53CC5E26-B634-C9B1-1693-5050BDEE596F}"/>
              </a:ext>
            </a:extLst>
          </p:cNvPr>
          <p:cNvPicPr>
            <a:picLocks noChangeAspect="1"/>
          </p:cNvPicPr>
          <p:nvPr/>
        </p:nvPicPr>
        <p:blipFill rotWithShape="1">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85328" y="2392683"/>
            <a:ext cx="1476830" cy="1172656"/>
          </a:xfrm>
          <a:prstGeom prst="rect">
            <a:avLst/>
          </a:prstGeom>
        </p:spPr>
      </p:pic>
      <p:pic>
        <p:nvPicPr>
          <p:cNvPr id="32" name="Picture 31">
            <a:extLst>
              <a:ext uri="{FF2B5EF4-FFF2-40B4-BE49-F238E27FC236}">
                <a16:creationId xmlns:a16="http://schemas.microsoft.com/office/drawing/2014/main" id="{04051B07-6FF7-BA03-D98F-49217ABD44E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93388" y="3692778"/>
            <a:ext cx="558000" cy="558000"/>
          </a:xfrm>
          <a:prstGeom prst="rect">
            <a:avLst/>
          </a:prstGeom>
        </p:spPr>
      </p:pic>
      <p:pic>
        <p:nvPicPr>
          <p:cNvPr id="33" name="Picture 32">
            <a:extLst>
              <a:ext uri="{FF2B5EF4-FFF2-40B4-BE49-F238E27FC236}">
                <a16:creationId xmlns:a16="http://schemas.microsoft.com/office/drawing/2014/main" id="{F207BE5D-E6E8-495B-456B-0B2FAE96E31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09572" y="4638764"/>
            <a:ext cx="750581" cy="345722"/>
          </a:xfrm>
          <a:prstGeom prst="rect">
            <a:avLst/>
          </a:prstGeom>
        </p:spPr>
      </p:pic>
      <p:pic>
        <p:nvPicPr>
          <p:cNvPr id="34" name="Picture 33">
            <a:extLst>
              <a:ext uri="{FF2B5EF4-FFF2-40B4-BE49-F238E27FC236}">
                <a16:creationId xmlns:a16="http://schemas.microsoft.com/office/drawing/2014/main" id="{1C160041-3E4B-DB67-028E-D4F62A6076A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36874" y="4463802"/>
            <a:ext cx="534196" cy="534196"/>
          </a:xfrm>
          <a:prstGeom prst="rect">
            <a:avLst/>
          </a:prstGeom>
        </p:spPr>
      </p:pic>
      <p:pic>
        <p:nvPicPr>
          <p:cNvPr id="35" name="Picture 34">
            <a:extLst>
              <a:ext uri="{FF2B5EF4-FFF2-40B4-BE49-F238E27FC236}">
                <a16:creationId xmlns:a16="http://schemas.microsoft.com/office/drawing/2014/main" id="{6988C761-B85B-C99F-3348-5B1CB84DFE9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359052" y="5435214"/>
            <a:ext cx="728703" cy="337692"/>
          </a:xfrm>
          <a:prstGeom prst="rect">
            <a:avLst/>
          </a:prstGeom>
        </p:spPr>
      </p:pic>
      <p:pic>
        <p:nvPicPr>
          <p:cNvPr id="36" name="Picture 35">
            <a:extLst>
              <a:ext uri="{FF2B5EF4-FFF2-40B4-BE49-F238E27FC236}">
                <a16:creationId xmlns:a16="http://schemas.microsoft.com/office/drawing/2014/main" id="{DA4870DA-5F0F-0FA1-82B6-D56479D704AB}"/>
              </a:ext>
            </a:extLst>
          </p:cNvPr>
          <p:cNvPicPr>
            <a:picLocks noChangeAspect="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92926" y="5497254"/>
            <a:ext cx="974365" cy="590201"/>
          </a:xfrm>
          <a:prstGeom prst="rect">
            <a:avLst/>
          </a:prstGeom>
        </p:spPr>
      </p:pic>
    </p:spTree>
    <p:extLst>
      <p:ext uri="{BB962C8B-B14F-4D97-AF65-F5344CB8AC3E}">
        <p14:creationId xmlns:p14="http://schemas.microsoft.com/office/powerpoint/2010/main" val="3196873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Data</a:t>
            </a:r>
            <a:r>
              <a:rPr lang="en-GB" sz="3600" dirty="0"/>
              <a:t> </a:t>
            </a:r>
            <a:r>
              <a:rPr lang="en-GB" dirty="0"/>
              <a:t>Store</a:t>
            </a:r>
            <a:endParaRPr lang="en-GB" sz="3600" dirty="0"/>
          </a:p>
        </p:txBody>
      </p:sp>
      <p:sp>
        <p:nvSpPr>
          <p:cNvPr id="6" name="Rectangle 5">
            <a:extLst>
              <a:ext uri="{FF2B5EF4-FFF2-40B4-BE49-F238E27FC236}">
                <a16:creationId xmlns:a16="http://schemas.microsoft.com/office/drawing/2014/main" id="{D9B11B12-75CF-53A5-2C0F-6C85FA895078}"/>
              </a:ext>
            </a:extLst>
          </p:cNvPr>
          <p:cNvSpPr/>
          <p:nvPr/>
        </p:nvSpPr>
        <p:spPr bwMode="auto">
          <a:xfrm>
            <a:off x="277371" y="5105566"/>
            <a:ext cx="5349196" cy="626001"/>
          </a:xfrm>
          <a:prstGeom prst="rect">
            <a:avLst/>
          </a:prstGeom>
          <a:solidFill>
            <a:srgbClr val="267025"/>
          </a:solid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Delayed times</a:t>
            </a:r>
          </a:p>
        </p:txBody>
      </p:sp>
      <p:sp>
        <p:nvSpPr>
          <p:cNvPr id="7" name="Rectangle 6">
            <a:extLst>
              <a:ext uri="{FF2B5EF4-FFF2-40B4-BE49-F238E27FC236}">
                <a16:creationId xmlns:a16="http://schemas.microsoft.com/office/drawing/2014/main" id="{A33973FD-9A1B-F990-2433-DEC3192BFD6D}"/>
              </a:ext>
            </a:extLst>
          </p:cNvPr>
          <p:cNvSpPr/>
          <p:nvPr/>
        </p:nvSpPr>
        <p:spPr bwMode="auto">
          <a:xfrm>
            <a:off x="277371" y="3047785"/>
            <a:ext cx="5349196" cy="626001"/>
          </a:xfrm>
          <a:prstGeom prst="rect">
            <a:avLst/>
          </a:prstGeom>
          <a:solidFill>
            <a:srgbClr val="700443"/>
          </a:solid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Near real-time products</a:t>
            </a:r>
          </a:p>
        </p:txBody>
      </p:sp>
      <p:sp>
        <p:nvSpPr>
          <p:cNvPr id="8" name="Rectangle 7">
            <a:extLst>
              <a:ext uri="{FF2B5EF4-FFF2-40B4-BE49-F238E27FC236}">
                <a16:creationId xmlns:a16="http://schemas.microsoft.com/office/drawing/2014/main" id="{B8F2081A-62C6-AE6A-1F6C-19A0C6087E7C}"/>
              </a:ext>
            </a:extLst>
          </p:cNvPr>
          <p:cNvSpPr/>
          <p:nvPr/>
        </p:nvSpPr>
        <p:spPr bwMode="auto">
          <a:xfrm>
            <a:off x="277371" y="4432834"/>
            <a:ext cx="5349196" cy="626001"/>
          </a:xfrm>
          <a:prstGeom prst="rect">
            <a:avLst/>
          </a:prstGeom>
          <a:solidFill>
            <a:srgbClr val="1C4D1B"/>
          </a:solid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Climate data records</a:t>
            </a:r>
          </a:p>
        </p:txBody>
      </p:sp>
      <p:sp>
        <p:nvSpPr>
          <p:cNvPr id="9" name="Rectangle 8">
            <a:extLst>
              <a:ext uri="{FF2B5EF4-FFF2-40B4-BE49-F238E27FC236}">
                <a16:creationId xmlns:a16="http://schemas.microsoft.com/office/drawing/2014/main" id="{25255B21-E27B-82FA-FEBA-A5D6846D0251}"/>
              </a:ext>
            </a:extLst>
          </p:cNvPr>
          <p:cNvSpPr/>
          <p:nvPr/>
        </p:nvSpPr>
        <p:spPr bwMode="auto">
          <a:xfrm>
            <a:off x="277371" y="3744636"/>
            <a:ext cx="5349196" cy="626001"/>
          </a:xfrm>
          <a:prstGeom prst="rect">
            <a:avLst/>
          </a:prstGeom>
          <a:solidFill>
            <a:srgbClr val="1D5751"/>
          </a:solid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Historic products</a:t>
            </a:r>
          </a:p>
        </p:txBody>
      </p:sp>
      <p:sp>
        <p:nvSpPr>
          <p:cNvPr id="25" name="Rectangle 24">
            <a:extLst>
              <a:ext uri="{FF2B5EF4-FFF2-40B4-BE49-F238E27FC236}">
                <a16:creationId xmlns:a16="http://schemas.microsoft.com/office/drawing/2014/main" id="{9EA648E6-9F5A-D1AC-7D1A-D6DE782F7F3D}"/>
              </a:ext>
            </a:extLst>
          </p:cNvPr>
          <p:cNvSpPr/>
          <p:nvPr/>
        </p:nvSpPr>
        <p:spPr bwMode="auto">
          <a:xfrm>
            <a:off x="205518" y="1569657"/>
            <a:ext cx="11799651" cy="753000"/>
          </a:xfrm>
          <a:prstGeom prst="rect">
            <a:avLst/>
          </a:prstGeom>
          <a:no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just"/>
            <a:r>
              <a:rPr lang="en-US" sz="1600" b="0" dirty="0">
                <a:solidFill>
                  <a:srgbClr val="002369"/>
                </a:solidFill>
                <a:latin typeface="+mn-lt"/>
                <a:cs typeface="Calibri Light" panose="020F0302020204030204" pitchFamily="34" charset="0"/>
              </a:rPr>
              <a:t>The </a:t>
            </a:r>
            <a:r>
              <a:rPr lang="en-US" sz="1600" dirty="0">
                <a:solidFill>
                  <a:srgbClr val="002369"/>
                </a:solidFill>
                <a:latin typeface="+mn-lt"/>
                <a:cs typeface="Calibri Light" panose="020F0302020204030204" pitchFamily="34" charset="0"/>
              </a:rPr>
              <a:t>EUMETSAT Data Store</a:t>
            </a:r>
            <a:r>
              <a:rPr lang="en-US" sz="1600" b="0" dirty="0">
                <a:solidFill>
                  <a:srgbClr val="002369"/>
                </a:solidFill>
                <a:latin typeface="+mn-lt"/>
                <a:cs typeface="Calibri Light" panose="020F0302020204030204" pitchFamily="34" charset="0"/>
              </a:rPr>
              <a:t> provides users with a download and </a:t>
            </a:r>
            <a:r>
              <a:rPr lang="en-US" sz="1600" b="0" dirty="0">
                <a:solidFill>
                  <a:srgbClr val="002369"/>
                </a:solidFill>
                <a:latin typeface="+mn-lt"/>
                <a:cs typeface="Calibri Light" panose="020F0302020204030204" pitchFamily="34" charset="0"/>
                <a:hlinkClick r:id="rId2" action="ppaction://hlinksldjump"/>
              </a:rPr>
              <a:t>linked data tailoring service</a:t>
            </a:r>
            <a:r>
              <a:rPr lang="en-US" sz="1600" b="0" dirty="0">
                <a:solidFill>
                  <a:srgbClr val="002369"/>
                </a:solidFill>
                <a:latin typeface="+mn-lt"/>
                <a:cs typeface="Calibri Light" panose="020F0302020204030204" pitchFamily="34" charset="0"/>
              </a:rPr>
              <a:t> for online data; providing access through an online web user interface and via a suite of APIs.</a:t>
            </a:r>
            <a:endParaRPr kumimoji="0" lang="en-GB" sz="1400" b="0" i="0" u="none" strike="noStrike" cap="none" normalizeH="0" baseline="0" dirty="0">
              <a:ln>
                <a:noFill/>
              </a:ln>
              <a:solidFill>
                <a:srgbClr val="002369"/>
              </a:solidFill>
              <a:effectLst/>
              <a:latin typeface="+mn-lt"/>
              <a:cs typeface="Calibri Light" panose="020F0302020204030204" pitchFamily="34" charset="0"/>
            </a:endParaRPr>
          </a:p>
        </p:txBody>
      </p:sp>
      <p:sp>
        <p:nvSpPr>
          <p:cNvPr id="26" name="Rectangle 25">
            <a:extLst>
              <a:ext uri="{FF2B5EF4-FFF2-40B4-BE49-F238E27FC236}">
                <a16:creationId xmlns:a16="http://schemas.microsoft.com/office/drawing/2014/main" id="{54405D5C-3831-D8AD-57DA-880A251E6CC4}"/>
              </a:ext>
            </a:extLst>
          </p:cNvPr>
          <p:cNvSpPr/>
          <p:nvPr/>
        </p:nvSpPr>
        <p:spPr bwMode="auto">
          <a:xfrm>
            <a:off x="8855211" y="6302742"/>
            <a:ext cx="3229054" cy="266403"/>
          </a:xfrm>
          <a:prstGeom prst="rect">
            <a:avLst/>
          </a:prstGeom>
          <a:gradFill flip="none" rotWithShape="1">
            <a:gsLst>
              <a:gs pos="100000">
                <a:schemeClr val="tx1"/>
              </a:gs>
              <a:gs pos="55000">
                <a:schemeClr val="tx1">
                  <a:lumMod val="85000"/>
                </a:schemeClr>
              </a:gs>
            </a:gsLst>
            <a:lin ang="0" scaled="1"/>
            <a:tileRect/>
          </a:gradFill>
          <a:ln w="1587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eaLnBrk="0" hangingPunct="0">
              <a:spcBef>
                <a:spcPct val="50000"/>
              </a:spcBef>
            </a:pPr>
            <a:r>
              <a:rPr lang="en-GB" sz="1000" b="0" dirty="0">
                <a:solidFill>
                  <a:srgbClr val="002060"/>
                </a:solidFill>
                <a:latin typeface="Calibri Light" panose="020F0302020204030204" pitchFamily="34" charset="0"/>
                <a:cs typeface="Calibri Light" panose="020F0302020204030204" pitchFamily="34" charset="0"/>
              </a:rPr>
              <a:t> Product viewing through </a:t>
            </a:r>
            <a:r>
              <a:rPr lang="en-GB" sz="1000" dirty="0">
                <a:solidFill>
                  <a:srgbClr val="002060"/>
                </a:solidFill>
                <a:latin typeface="Calibri Light" panose="020F0302020204030204" pitchFamily="34" charset="0"/>
                <a:cs typeface="Calibri Light" panose="020F0302020204030204" pitchFamily="34" charset="0"/>
              </a:rPr>
              <a:t>EUMETView</a:t>
            </a:r>
          </a:p>
        </p:txBody>
      </p:sp>
      <p:sp>
        <p:nvSpPr>
          <p:cNvPr id="27" name="Rectangle 26">
            <a:extLst>
              <a:ext uri="{FF2B5EF4-FFF2-40B4-BE49-F238E27FC236}">
                <a16:creationId xmlns:a16="http://schemas.microsoft.com/office/drawing/2014/main" id="{8DD9BC0D-B4D3-67AC-4E52-BFBFE377842E}"/>
              </a:ext>
            </a:extLst>
          </p:cNvPr>
          <p:cNvSpPr/>
          <p:nvPr/>
        </p:nvSpPr>
        <p:spPr bwMode="auto">
          <a:xfrm>
            <a:off x="8856410" y="5841942"/>
            <a:ext cx="3227855" cy="266403"/>
          </a:xfrm>
          <a:prstGeom prst="rect">
            <a:avLst/>
          </a:prstGeom>
          <a:gradFill flip="none" rotWithShape="1">
            <a:gsLst>
              <a:gs pos="96000">
                <a:schemeClr val="tx1"/>
              </a:gs>
              <a:gs pos="45000">
                <a:schemeClr val="tx1">
                  <a:lumMod val="85000"/>
                </a:schemeClr>
              </a:gs>
            </a:gsLst>
            <a:lin ang="0" scaled="1"/>
            <a:tileRect/>
          </a:gradFill>
          <a:ln w="1587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defTabSz="914400" rtl="0" eaLnBrk="0" fontAlgn="base" latinLnBrk="0" hangingPunct="0">
              <a:lnSpc>
                <a:spcPct val="100000"/>
              </a:lnSpc>
              <a:spcBef>
                <a:spcPct val="50000"/>
              </a:spcBef>
              <a:spcAft>
                <a:spcPct val="0"/>
              </a:spcAft>
              <a:buClrTx/>
              <a:buSzTx/>
              <a:buFontTx/>
              <a:buNone/>
              <a:tabLst/>
            </a:pPr>
            <a:r>
              <a:rPr lang="en-US" sz="1000" b="0" dirty="0">
                <a:solidFill>
                  <a:srgbClr val="10246A"/>
                </a:solidFill>
                <a:latin typeface="Calibri Light" panose="020F0302020204030204" pitchFamily="34" charset="0"/>
                <a:cs typeface="Calibri Light" panose="020F0302020204030204" pitchFamily="34" charset="0"/>
              </a:rPr>
              <a:t> Product customisation through the </a:t>
            </a:r>
            <a:r>
              <a:rPr lang="en-US" sz="1000" dirty="0">
                <a:solidFill>
                  <a:srgbClr val="10246A"/>
                </a:solidFill>
                <a:latin typeface="Calibri Light" panose="020F0302020204030204" pitchFamily="34" charset="0"/>
                <a:cs typeface="Calibri Light" panose="020F0302020204030204" pitchFamily="34" charset="0"/>
              </a:rPr>
              <a:t>Data Tailor</a:t>
            </a:r>
            <a:endParaRPr kumimoji="0" lang="en-US" sz="1000" b="0" i="0" u="none" strike="noStrike" cap="none" normalizeH="0" baseline="0" dirty="0">
              <a:ln>
                <a:noFill/>
              </a:ln>
              <a:solidFill>
                <a:srgbClr val="10246A"/>
              </a:solidFill>
              <a:effectLst/>
              <a:latin typeface="Calibri Light" panose="020F0302020204030204" pitchFamily="34" charset="0"/>
              <a:cs typeface="Calibri Light" panose="020F0302020204030204" pitchFamily="34" charset="0"/>
            </a:endParaRPr>
          </a:p>
        </p:txBody>
      </p:sp>
      <p:sp>
        <p:nvSpPr>
          <p:cNvPr id="29" name="Rectangle 28">
            <a:extLst>
              <a:ext uri="{FF2B5EF4-FFF2-40B4-BE49-F238E27FC236}">
                <a16:creationId xmlns:a16="http://schemas.microsoft.com/office/drawing/2014/main" id="{80573C4D-8963-EF84-427A-001131674C60}"/>
              </a:ext>
            </a:extLst>
          </p:cNvPr>
          <p:cNvSpPr/>
          <p:nvPr/>
        </p:nvSpPr>
        <p:spPr>
          <a:xfrm>
            <a:off x="8235791" y="3703664"/>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a:solidFill>
                  <a:schemeClr val="bg1"/>
                </a:solidFill>
                <a:latin typeface="Calibri Light" panose="020F0302020204030204" pitchFamily="34" charset="0"/>
                <a:cs typeface="Calibri Light" panose="020F0302020204030204" pitchFamily="34" charset="0"/>
              </a:rPr>
              <a:t>OpenSearch API</a:t>
            </a:r>
            <a:endParaRPr lang="en-GB" sz="1800" b="0">
              <a:solidFill>
                <a:schemeClr val="bg1"/>
              </a:solidFill>
              <a:latin typeface="Calibri Light" panose="020F0302020204030204" pitchFamily="34" charset="0"/>
              <a:cs typeface="Calibri Light" panose="020F0302020204030204" pitchFamily="34" charset="0"/>
            </a:endParaRPr>
          </a:p>
        </p:txBody>
      </p:sp>
      <p:sp>
        <p:nvSpPr>
          <p:cNvPr id="30" name="Rectangle 29">
            <a:extLst>
              <a:ext uri="{FF2B5EF4-FFF2-40B4-BE49-F238E27FC236}">
                <a16:creationId xmlns:a16="http://schemas.microsoft.com/office/drawing/2014/main" id="{725E5621-2E3E-5D32-BBAE-1963831B02AB}"/>
              </a:ext>
            </a:extLst>
          </p:cNvPr>
          <p:cNvSpPr/>
          <p:nvPr/>
        </p:nvSpPr>
        <p:spPr>
          <a:xfrm>
            <a:off x="8255425" y="3311265"/>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a:solidFill>
                  <a:schemeClr val="bg1"/>
                </a:solidFill>
                <a:latin typeface="Calibri Light" panose="020F0302020204030204" pitchFamily="34" charset="0"/>
                <a:cs typeface="Calibri Light" panose="020F0302020204030204" pitchFamily="34" charset="0"/>
              </a:rPr>
              <a:t>Download API</a:t>
            </a:r>
            <a:endParaRPr lang="en-GB" sz="1800" b="0">
              <a:solidFill>
                <a:schemeClr val="bg1"/>
              </a:solidFill>
              <a:latin typeface="Calibri Light" panose="020F0302020204030204" pitchFamily="34" charset="0"/>
              <a:cs typeface="Calibri Light" panose="020F0302020204030204" pitchFamily="34" charset="0"/>
            </a:endParaRPr>
          </a:p>
        </p:txBody>
      </p:sp>
      <p:sp>
        <p:nvSpPr>
          <p:cNvPr id="31" name="Rectangle 30">
            <a:extLst>
              <a:ext uri="{FF2B5EF4-FFF2-40B4-BE49-F238E27FC236}">
                <a16:creationId xmlns:a16="http://schemas.microsoft.com/office/drawing/2014/main" id="{D3219357-0125-8085-2AD1-D300460E1F09}"/>
              </a:ext>
            </a:extLst>
          </p:cNvPr>
          <p:cNvSpPr/>
          <p:nvPr/>
        </p:nvSpPr>
        <p:spPr>
          <a:xfrm>
            <a:off x="8255425" y="4097342"/>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bg1"/>
                </a:solidFill>
                <a:latin typeface="Calibri Light" panose="020F0302020204030204" pitchFamily="34" charset="0"/>
                <a:cs typeface="Calibri Light" panose="020F0302020204030204" pitchFamily="34" charset="0"/>
              </a:rPr>
              <a:t>Browse API</a:t>
            </a:r>
            <a:endParaRPr lang="en-GB" sz="1800" b="0" dirty="0">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BB778CD4-24C0-DF8B-1DAE-3811AED215D3}"/>
              </a:ext>
            </a:extLst>
          </p:cNvPr>
          <p:cNvSpPr/>
          <p:nvPr/>
        </p:nvSpPr>
        <p:spPr>
          <a:xfrm>
            <a:off x="8245620" y="4876152"/>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a:solidFill>
                  <a:schemeClr val="bg1"/>
                </a:solidFill>
                <a:latin typeface="Calibri Light" panose="020F0302020204030204" pitchFamily="34" charset="0"/>
                <a:cs typeface="Calibri Light" panose="020F0302020204030204" pitchFamily="34" charset="0"/>
              </a:rPr>
              <a:t>Subscription API</a:t>
            </a:r>
            <a:endParaRPr lang="en-GB" sz="1800" b="0">
              <a:solidFill>
                <a:schemeClr val="bg1"/>
              </a:solidFill>
              <a:latin typeface="Calibri Light" panose="020F0302020204030204" pitchFamily="34" charset="0"/>
              <a:cs typeface="Calibri Light" panose="020F0302020204030204" pitchFamily="34" charset="0"/>
            </a:endParaRPr>
          </a:p>
        </p:txBody>
      </p:sp>
      <p:pic>
        <p:nvPicPr>
          <p:cNvPr id="33" name="Picture 32">
            <a:extLst>
              <a:ext uri="{FF2B5EF4-FFF2-40B4-BE49-F238E27FC236}">
                <a16:creationId xmlns:a16="http://schemas.microsoft.com/office/drawing/2014/main" id="{0BCE2318-035B-4138-5517-331DC27A1D97}"/>
              </a:ext>
            </a:extLst>
          </p:cNvPr>
          <p:cNvPicPr>
            <a:picLocks noChangeAspect="1"/>
          </p:cNvPicPr>
          <p:nvPr/>
        </p:nvPicPr>
        <p:blipFill rotWithShape="1">
          <a:blip r:embed="rId3" cstate="print">
            <a:clrChange>
              <a:clrFrom>
                <a:srgbClr val="EFEDE7"/>
              </a:clrFrom>
              <a:clrTo>
                <a:srgbClr val="EFEDE7">
                  <a:alpha val="0"/>
                </a:srgbClr>
              </a:clrTo>
            </a:clrChange>
            <a:extLst>
              <a:ext uri="{28A0092B-C50C-407E-A947-70E740481C1C}">
                <a14:useLocalDpi xmlns:a14="http://schemas.microsoft.com/office/drawing/2010/main" val="0"/>
              </a:ext>
            </a:extLst>
          </a:blip>
          <a:srcRect l="37499" t="16256" r="37403" b="18925"/>
          <a:stretch/>
        </p:blipFill>
        <p:spPr>
          <a:xfrm>
            <a:off x="8298521" y="5745505"/>
            <a:ext cx="468000" cy="468000"/>
          </a:xfrm>
          <a:prstGeom prst="rect">
            <a:avLst/>
          </a:prstGeom>
          <a:noFill/>
        </p:spPr>
      </p:pic>
      <p:sp>
        <p:nvSpPr>
          <p:cNvPr id="34" name="Rectangle 33">
            <a:extLst>
              <a:ext uri="{FF2B5EF4-FFF2-40B4-BE49-F238E27FC236}">
                <a16:creationId xmlns:a16="http://schemas.microsoft.com/office/drawing/2014/main" id="{9FF4C9B5-FEAA-CEE1-FA32-3422B7F879AA}"/>
              </a:ext>
            </a:extLst>
          </p:cNvPr>
          <p:cNvSpPr/>
          <p:nvPr/>
        </p:nvSpPr>
        <p:spPr bwMode="auto">
          <a:xfrm>
            <a:off x="8245620" y="5422769"/>
            <a:ext cx="3740400" cy="286133"/>
          </a:xfrm>
          <a:prstGeom prst="rect">
            <a:avLst/>
          </a:prstGeom>
          <a:solidFill>
            <a:schemeClr val="bg2"/>
          </a:solidFill>
          <a:ln w="9525" cap="flat" cmpd="sng" algn="ctr">
            <a:solidFill>
              <a:srgbClr val="10246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0" dirty="0">
                <a:solidFill>
                  <a:schemeClr val="tx1"/>
                </a:solidFill>
                <a:latin typeface="Calibri Light" panose="020F0302020204030204" pitchFamily="34" charset="0"/>
                <a:cs typeface="Calibri Light" panose="020F0302020204030204" pitchFamily="34" charset="0"/>
              </a:rPr>
              <a:t>Integrated Services</a:t>
            </a:r>
            <a:endParaRPr kumimoji="0" lang="en-US" sz="18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p:txBody>
      </p:sp>
      <p:pic>
        <p:nvPicPr>
          <p:cNvPr id="35" name="Picture 34">
            <a:extLst>
              <a:ext uri="{FF2B5EF4-FFF2-40B4-BE49-F238E27FC236}">
                <a16:creationId xmlns:a16="http://schemas.microsoft.com/office/drawing/2014/main" id="{32C7B020-C714-6558-0FEB-1E8CC6FD7D42}"/>
              </a:ext>
            </a:extLst>
          </p:cNvPr>
          <p:cNvPicPr>
            <a:picLocks noChangeAspect="1"/>
          </p:cNvPicPr>
          <p:nvPr/>
        </p:nvPicPr>
        <p:blipFill rotWithShape="1">
          <a:blip r:embed="rId4" cstate="print">
            <a:clrChange>
              <a:clrFrom>
                <a:srgbClr val="EFEDE7"/>
              </a:clrFrom>
              <a:clrTo>
                <a:srgbClr val="EFEDE7">
                  <a:alpha val="0"/>
                </a:srgbClr>
              </a:clrTo>
            </a:clrChange>
            <a:extLst>
              <a:ext uri="{28A0092B-C50C-407E-A947-70E740481C1C}">
                <a14:useLocalDpi xmlns:a14="http://schemas.microsoft.com/office/drawing/2010/main" val="0"/>
              </a:ext>
            </a:extLst>
          </a:blip>
          <a:srcRect l="37204" t="16256" r="37699" b="18925"/>
          <a:stretch/>
        </p:blipFill>
        <p:spPr>
          <a:xfrm>
            <a:off x="8302283" y="6213505"/>
            <a:ext cx="468000" cy="468000"/>
          </a:xfrm>
          <a:prstGeom prst="rect">
            <a:avLst/>
          </a:prstGeom>
          <a:noFill/>
        </p:spPr>
      </p:pic>
      <p:sp>
        <p:nvSpPr>
          <p:cNvPr id="37" name="Right Brace 36">
            <a:extLst>
              <a:ext uri="{FF2B5EF4-FFF2-40B4-BE49-F238E27FC236}">
                <a16:creationId xmlns:a16="http://schemas.microsoft.com/office/drawing/2014/main" id="{FA492ADC-A4E2-00AC-DE4B-5A827A0AC518}"/>
              </a:ext>
            </a:extLst>
          </p:cNvPr>
          <p:cNvSpPr/>
          <p:nvPr/>
        </p:nvSpPr>
        <p:spPr bwMode="auto">
          <a:xfrm flipH="1">
            <a:off x="7735539" y="2711049"/>
            <a:ext cx="473093" cy="2472226"/>
          </a:xfrm>
          <a:prstGeom prst="rightBrace">
            <a:avLst>
              <a:gd name="adj1" fmla="val 8333"/>
              <a:gd name="adj2" fmla="val 49746"/>
            </a:avLst>
          </a:prstGeom>
          <a:solidFill>
            <a:schemeClr val="bg2"/>
          </a:solidFill>
          <a:ln w="9525" cap="flat" cmpd="sng" algn="ctr">
            <a:solidFill>
              <a:srgbClr val="10246A"/>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38" name="Rectangle 37">
            <a:extLst>
              <a:ext uri="{FF2B5EF4-FFF2-40B4-BE49-F238E27FC236}">
                <a16:creationId xmlns:a16="http://schemas.microsoft.com/office/drawing/2014/main" id="{F2572382-0469-A6B1-CFC8-47ED6B27DBA1}"/>
              </a:ext>
            </a:extLst>
          </p:cNvPr>
          <p:cNvSpPr/>
          <p:nvPr/>
        </p:nvSpPr>
        <p:spPr>
          <a:xfrm>
            <a:off x="8268878" y="2732152"/>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bg1"/>
                </a:solidFill>
                <a:latin typeface="Calibri Light" panose="020F0302020204030204" pitchFamily="34" charset="0"/>
                <a:cs typeface="Calibri Light" panose="020F0302020204030204" pitchFamily="34" charset="0"/>
              </a:rPr>
              <a:t>Online web user interface</a:t>
            </a:r>
            <a:endParaRPr lang="en-GB" sz="1800" b="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D504C9D6-7935-127E-D842-CDFDB656B7DC}"/>
              </a:ext>
            </a:extLst>
          </p:cNvPr>
          <p:cNvSpPr/>
          <p:nvPr/>
        </p:nvSpPr>
        <p:spPr>
          <a:xfrm>
            <a:off x="8236951" y="2300020"/>
            <a:ext cx="3740523" cy="331765"/>
          </a:xfrm>
          <a:prstGeom prst="rect">
            <a:avLst/>
          </a:prstGeom>
          <a:solidFill>
            <a:srgbClr val="5F758D"/>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tx1"/>
                </a:solidFill>
                <a:latin typeface="Calibri Light" panose="020F0302020204030204" pitchFamily="34" charset="0"/>
                <a:cs typeface="Calibri Light" panose="020F0302020204030204" pitchFamily="34" charset="0"/>
              </a:rPr>
              <a:t>Data Store Interfaces</a:t>
            </a:r>
            <a:endParaRPr lang="en-GB" sz="1800" b="0" dirty="0">
              <a:solidFill>
                <a:schemeClr val="tx1"/>
              </a:solidFill>
              <a:latin typeface="Calibri Light" panose="020F0302020204030204" pitchFamily="34" charset="0"/>
              <a:cs typeface="Calibri Light" panose="020F0302020204030204" pitchFamily="34" charset="0"/>
            </a:endParaRPr>
          </a:p>
        </p:txBody>
      </p:sp>
      <p:sp>
        <p:nvSpPr>
          <p:cNvPr id="40" name="Rectangle 39">
            <a:extLst>
              <a:ext uri="{FF2B5EF4-FFF2-40B4-BE49-F238E27FC236}">
                <a16:creationId xmlns:a16="http://schemas.microsoft.com/office/drawing/2014/main" id="{26BD4FE4-AA7A-9478-3414-31B8B269C9E1}"/>
              </a:ext>
            </a:extLst>
          </p:cNvPr>
          <p:cNvSpPr/>
          <p:nvPr/>
        </p:nvSpPr>
        <p:spPr>
          <a:xfrm>
            <a:off x="253125" y="2613505"/>
            <a:ext cx="3740523" cy="331765"/>
          </a:xfrm>
          <a:prstGeom prst="rect">
            <a:avLst/>
          </a:prstGeom>
          <a:solidFill>
            <a:srgbClr val="5F758D"/>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tx1"/>
                </a:solidFill>
                <a:latin typeface="Calibri Light" panose="020F0302020204030204" pitchFamily="34" charset="0"/>
                <a:cs typeface="Calibri Light" panose="020F0302020204030204" pitchFamily="34" charset="0"/>
              </a:rPr>
              <a:t>Data collections</a:t>
            </a:r>
            <a:endParaRPr lang="en-GB" sz="1800" b="0" dirty="0">
              <a:solidFill>
                <a:schemeClr val="tx1"/>
              </a:solidFill>
              <a:latin typeface="Calibri Light" panose="020F0302020204030204" pitchFamily="34" charset="0"/>
              <a:cs typeface="Calibri Light" panose="020F0302020204030204" pitchFamily="34" charset="0"/>
            </a:endParaRPr>
          </a:p>
        </p:txBody>
      </p:sp>
      <p:sp>
        <p:nvSpPr>
          <p:cNvPr id="41" name="Right Arrow 40">
            <a:extLst>
              <a:ext uri="{FF2B5EF4-FFF2-40B4-BE49-F238E27FC236}">
                <a16:creationId xmlns:a16="http://schemas.microsoft.com/office/drawing/2014/main" id="{BFE9B354-EB53-BDAE-DE3A-AE7F5B0DBBAF}"/>
              </a:ext>
            </a:extLst>
          </p:cNvPr>
          <p:cNvSpPr/>
          <p:nvPr/>
        </p:nvSpPr>
        <p:spPr bwMode="auto">
          <a:xfrm rot="10800000">
            <a:off x="6931809" y="5802747"/>
            <a:ext cx="1276823" cy="362230"/>
          </a:xfrm>
          <a:prstGeom prst="rightArrow">
            <a:avLst>
              <a:gd name="adj1" fmla="val 50000"/>
              <a:gd name="adj2" fmla="val 135411"/>
            </a:avLst>
          </a:prstGeom>
          <a:solidFill>
            <a:srgbClr val="288D04"/>
          </a:solidFill>
          <a:ln w="9525" cap="flat" cmpd="sng" algn="ctr">
            <a:solidFill>
              <a:srgbClr val="00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42" name="Rectangle 41">
            <a:extLst>
              <a:ext uri="{FF2B5EF4-FFF2-40B4-BE49-F238E27FC236}">
                <a16:creationId xmlns:a16="http://schemas.microsoft.com/office/drawing/2014/main" id="{B42A6FEC-7A85-3C14-115F-4EC93A985A29}"/>
              </a:ext>
            </a:extLst>
          </p:cNvPr>
          <p:cNvSpPr/>
          <p:nvPr/>
        </p:nvSpPr>
        <p:spPr bwMode="auto">
          <a:xfrm>
            <a:off x="240190" y="6257629"/>
            <a:ext cx="4920030" cy="380003"/>
          </a:xfrm>
          <a:prstGeom prst="rect">
            <a:avLst/>
          </a:prstGeom>
          <a:noFill/>
          <a:ln w="1587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defTabSz="914400" rtl="0" eaLnBrk="0" fontAlgn="base" latinLnBrk="0" hangingPunct="0">
              <a:lnSpc>
                <a:spcPct val="100000"/>
              </a:lnSpc>
              <a:spcBef>
                <a:spcPts val="0"/>
              </a:spcBef>
              <a:spcAft>
                <a:spcPct val="0"/>
              </a:spcAft>
              <a:buClrTx/>
              <a:buSzTx/>
              <a:tabLst/>
            </a:pPr>
            <a:r>
              <a:rPr lang="en-US" sz="1800" b="0" i="1" dirty="0">
                <a:solidFill>
                  <a:srgbClr val="000000"/>
                </a:solidFill>
                <a:latin typeface="Calibri Light" panose="020F0302020204030204" pitchFamily="34" charset="0"/>
                <a:cs typeface="Calibri Light" panose="020F0302020204030204" pitchFamily="34" charset="0"/>
              </a:rPr>
              <a:t>Service available at: </a:t>
            </a:r>
            <a:r>
              <a:rPr lang="en-US" sz="1800" b="0" i="1" dirty="0">
                <a:solidFill>
                  <a:srgbClr val="00B050"/>
                </a:solidFill>
                <a:latin typeface="Calibri Light" panose="020F0302020204030204" pitchFamily="34" charset="0"/>
                <a:cs typeface="Calibri Light" panose="020F0302020204030204" pitchFamily="34" charset="0"/>
                <a:hlinkClick r:id="rId5"/>
              </a:rPr>
              <a:t>https://data.eumetsat.int/</a:t>
            </a:r>
            <a:endParaRPr lang="en-US" sz="1800" b="0" i="1" dirty="0">
              <a:solidFill>
                <a:srgbClr val="00B050"/>
              </a:solidFill>
              <a:latin typeface="Calibri Light" panose="020F0302020204030204" pitchFamily="34" charset="0"/>
              <a:cs typeface="Calibri Light" panose="020F0302020204030204" pitchFamily="34" charset="0"/>
            </a:endParaRPr>
          </a:p>
          <a:p>
            <a:pPr eaLnBrk="0" hangingPunct="0">
              <a:spcBef>
                <a:spcPts val="0"/>
              </a:spcBef>
            </a:pPr>
            <a:endParaRPr lang="en-US" sz="1800" b="0" dirty="0">
              <a:solidFill>
                <a:srgbClr val="00B050"/>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1E2F2283-43F3-F2E4-E97C-3C22970AF54E}"/>
              </a:ext>
            </a:extLst>
          </p:cNvPr>
          <p:cNvSpPr/>
          <p:nvPr/>
        </p:nvSpPr>
        <p:spPr>
          <a:xfrm>
            <a:off x="8255425" y="4484886"/>
            <a:ext cx="3740400" cy="331765"/>
          </a:xfrm>
          <a:prstGeom prst="rect">
            <a:avLst/>
          </a:prstGeom>
          <a:solidFill>
            <a:srgbClr val="00B5E2"/>
          </a:solidFill>
          <a:ln w="15875">
            <a:solidFill>
              <a:srgbClr val="102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bg1"/>
                </a:solidFill>
                <a:latin typeface="Calibri Light" panose="020F0302020204030204" pitchFamily="34" charset="0"/>
                <a:cs typeface="Calibri Light" panose="020F0302020204030204" pitchFamily="34" charset="0"/>
              </a:rPr>
              <a:t>Discovery API</a:t>
            </a:r>
            <a:endParaRPr lang="en-GB" sz="1800" b="0" dirty="0">
              <a:solidFill>
                <a:schemeClr val="bg1"/>
              </a:solidFill>
              <a:latin typeface="Calibri Light" panose="020F0302020204030204" pitchFamily="34" charset="0"/>
              <a:cs typeface="Calibri Light" panose="020F0302020204030204" pitchFamily="34" charset="0"/>
            </a:endParaRPr>
          </a:p>
        </p:txBody>
      </p:sp>
      <p:sp>
        <p:nvSpPr>
          <p:cNvPr id="44" name="Oval 43">
            <a:extLst>
              <a:ext uri="{FF2B5EF4-FFF2-40B4-BE49-F238E27FC236}">
                <a16:creationId xmlns:a16="http://schemas.microsoft.com/office/drawing/2014/main" id="{E38AE35C-1460-C322-69ED-D11261C7DB07}"/>
              </a:ext>
            </a:extLst>
          </p:cNvPr>
          <p:cNvSpPr/>
          <p:nvPr/>
        </p:nvSpPr>
        <p:spPr bwMode="auto">
          <a:xfrm>
            <a:off x="4497124" y="2712277"/>
            <a:ext cx="3186000" cy="3186000"/>
          </a:xfrm>
          <a:prstGeom prst="ellipse">
            <a:avLst/>
          </a:prstGeom>
          <a:solidFill>
            <a:schemeClr val="tx1"/>
          </a:solidFill>
          <a:ln w="76200" cap="flat" cmpd="sng" algn="ctr">
            <a:solidFill>
              <a:schemeClr val="bg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8" name="Rectangle 27">
            <a:extLst>
              <a:ext uri="{FF2B5EF4-FFF2-40B4-BE49-F238E27FC236}">
                <a16:creationId xmlns:a16="http://schemas.microsoft.com/office/drawing/2014/main" id="{131E1CD2-AFA5-F611-E173-68F695834CEE}"/>
              </a:ext>
            </a:extLst>
          </p:cNvPr>
          <p:cNvSpPr/>
          <p:nvPr/>
        </p:nvSpPr>
        <p:spPr bwMode="auto">
          <a:xfrm>
            <a:off x="6006986" y="2339409"/>
            <a:ext cx="234978" cy="4016001"/>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6" name="Picture 35">
            <a:extLst>
              <a:ext uri="{FF2B5EF4-FFF2-40B4-BE49-F238E27FC236}">
                <a16:creationId xmlns:a16="http://schemas.microsoft.com/office/drawing/2014/main" id="{B7A0D4C1-07DD-B75F-9480-DAB9D6E14C0B}"/>
              </a:ext>
            </a:extLst>
          </p:cNvPr>
          <p:cNvPicPr>
            <a:picLocks noChangeAspect="1"/>
          </p:cNvPicPr>
          <p:nvPr/>
        </p:nvPicPr>
        <p:blipFill rotWithShape="1">
          <a:blip r:embed="rId6" cstate="print">
            <a:clrChange>
              <a:clrFrom>
                <a:srgbClr val="EFEDE7"/>
              </a:clrFrom>
              <a:clrTo>
                <a:srgbClr val="EFEDE7">
                  <a:alpha val="0"/>
                </a:srgbClr>
              </a:clrTo>
            </a:clrChange>
            <a:extLst>
              <a:ext uri="{28A0092B-C50C-407E-A947-70E740481C1C}">
                <a14:useLocalDpi xmlns:a14="http://schemas.microsoft.com/office/drawing/2010/main" val="0"/>
              </a:ext>
            </a:extLst>
          </a:blip>
          <a:srcRect l="34233" t="3923" r="35012" b="12154"/>
          <a:stretch/>
        </p:blipFill>
        <p:spPr>
          <a:xfrm>
            <a:off x="4403631" y="2436829"/>
            <a:ext cx="3328146" cy="3545352"/>
          </a:xfrm>
          <a:prstGeom prst="rect">
            <a:avLst/>
          </a:prstGeom>
        </p:spPr>
      </p:pic>
      <p:sp>
        <p:nvSpPr>
          <p:cNvPr id="46" name="Rectangle 45">
            <a:extLst>
              <a:ext uri="{FF2B5EF4-FFF2-40B4-BE49-F238E27FC236}">
                <a16:creationId xmlns:a16="http://schemas.microsoft.com/office/drawing/2014/main" id="{FB2619A8-3C35-FA10-4E52-332837D23884}"/>
              </a:ext>
            </a:extLst>
          </p:cNvPr>
          <p:cNvSpPr/>
          <p:nvPr/>
        </p:nvSpPr>
        <p:spPr>
          <a:xfrm>
            <a:off x="9766795" y="2985512"/>
            <a:ext cx="678391" cy="369332"/>
          </a:xfrm>
          <a:prstGeom prst="rect">
            <a:avLst/>
          </a:prstGeom>
        </p:spPr>
        <p:txBody>
          <a:bodyPr wrap="none">
            <a:spAutoFit/>
          </a:bodyPr>
          <a:lstStyle/>
          <a:p>
            <a:r>
              <a:rPr lang="en-US" sz="1800" b="0" dirty="0">
                <a:solidFill>
                  <a:srgbClr val="002369"/>
                </a:solidFill>
                <a:latin typeface="Calibri Light" panose="020F0302020204030204" pitchFamily="34" charset="0"/>
                <a:cs typeface="Calibri Light" panose="020F0302020204030204" pitchFamily="34" charset="0"/>
              </a:rPr>
              <a:t>-------</a:t>
            </a:r>
            <a:endParaRPr lang="en-GB" sz="1800" dirty="0"/>
          </a:p>
        </p:txBody>
      </p:sp>
      <p:sp>
        <p:nvSpPr>
          <p:cNvPr id="55" name="Rectangle 54">
            <a:extLst>
              <a:ext uri="{FF2B5EF4-FFF2-40B4-BE49-F238E27FC236}">
                <a16:creationId xmlns:a16="http://schemas.microsoft.com/office/drawing/2014/main" id="{30ADEE18-B865-DE28-4569-583A60A050F6}"/>
              </a:ext>
            </a:extLst>
          </p:cNvPr>
          <p:cNvSpPr/>
          <p:nvPr/>
        </p:nvSpPr>
        <p:spPr bwMode="auto">
          <a:xfrm>
            <a:off x="89452" y="6576345"/>
            <a:ext cx="2862517" cy="28165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a:ln>
                <a:noFill/>
              </a:ln>
              <a:solidFill>
                <a:schemeClr val="bg1"/>
              </a:solidFill>
              <a:effectLst/>
              <a:latin typeface="Tahoma" pitchFamily="34" charset="0"/>
            </a:endParaRPr>
          </a:p>
        </p:txBody>
      </p:sp>
      <p:pic>
        <p:nvPicPr>
          <p:cNvPr id="56" name="Picture 55">
            <a:hlinkClick r:id="" action="ppaction://noaction"/>
            <a:extLst>
              <a:ext uri="{FF2B5EF4-FFF2-40B4-BE49-F238E27FC236}">
                <a16:creationId xmlns:a16="http://schemas.microsoft.com/office/drawing/2014/main" id="{3D61AC1E-32DE-315D-56C5-493EDE73FE26}"/>
              </a:ext>
            </a:extLst>
          </p:cNvPr>
          <p:cNvPicPr>
            <a:picLocks noChangeAspect="1"/>
          </p:cNvPicPr>
          <p:nvPr/>
        </p:nvPicPr>
        <p:blipFill rotWithShape="1">
          <a:blip r:embed="rId7" cstate="print">
            <a:clrChange>
              <a:clrFrom>
                <a:srgbClr val="EFEDE7"/>
              </a:clrFrom>
              <a:clrTo>
                <a:srgbClr val="EFEDE7">
                  <a:alpha val="0"/>
                </a:srgbClr>
              </a:clrTo>
            </a:clrChange>
            <a:extLst>
              <a:ext uri="{28A0092B-C50C-407E-A947-70E740481C1C}">
                <a14:useLocalDpi xmlns:a14="http://schemas.microsoft.com/office/drawing/2010/main" val="0"/>
              </a:ext>
            </a:extLst>
          </a:blip>
          <a:srcRect l="36516" t="15399" r="37223" b="18088"/>
          <a:stretch/>
        </p:blipFill>
        <p:spPr>
          <a:xfrm>
            <a:off x="318528" y="777344"/>
            <a:ext cx="526236" cy="502920"/>
          </a:xfrm>
          <a:prstGeom prst="rect">
            <a:avLst/>
          </a:prstGeom>
          <a:ln>
            <a:noFill/>
          </a:ln>
        </p:spPr>
      </p:pic>
      <p:pic>
        <p:nvPicPr>
          <p:cNvPr id="57" name="Picture 56">
            <a:hlinkClick r:id="" action="ppaction://noaction"/>
            <a:extLst>
              <a:ext uri="{FF2B5EF4-FFF2-40B4-BE49-F238E27FC236}">
                <a16:creationId xmlns:a16="http://schemas.microsoft.com/office/drawing/2014/main" id="{EC7B7468-FCD0-9391-CD08-9A23A0474372}"/>
              </a:ext>
            </a:extLst>
          </p:cNvPr>
          <p:cNvPicPr>
            <a:picLocks noChangeAspect="1"/>
          </p:cNvPicPr>
          <p:nvPr/>
        </p:nvPicPr>
        <p:blipFill rotWithShape="1">
          <a:blip r:embed="rId8" cstate="print">
            <a:clrChange>
              <a:clrFrom>
                <a:srgbClr val="EFEDE7"/>
              </a:clrFrom>
              <a:clrTo>
                <a:srgbClr val="EFEDE7">
                  <a:alpha val="0"/>
                </a:srgbClr>
              </a:clrTo>
            </a:clrChange>
            <a:extLst>
              <a:ext uri="{28A0092B-C50C-407E-A947-70E740481C1C}">
                <a14:useLocalDpi xmlns:a14="http://schemas.microsoft.com/office/drawing/2010/main" val="0"/>
              </a:ext>
            </a:extLst>
          </a:blip>
          <a:srcRect l="37114" t="16183" r="37160" b="18925"/>
          <a:stretch/>
        </p:blipFill>
        <p:spPr>
          <a:xfrm>
            <a:off x="2424956" y="779412"/>
            <a:ext cx="526236" cy="500835"/>
          </a:xfrm>
          <a:prstGeom prst="rect">
            <a:avLst/>
          </a:prstGeom>
          <a:ln>
            <a:noFill/>
          </a:ln>
        </p:spPr>
      </p:pic>
      <p:pic>
        <p:nvPicPr>
          <p:cNvPr id="58" name="Picture 57">
            <a:hlinkClick r:id="rId9" action="ppaction://hlinksldjump"/>
            <a:extLst>
              <a:ext uri="{FF2B5EF4-FFF2-40B4-BE49-F238E27FC236}">
                <a16:creationId xmlns:a16="http://schemas.microsoft.com/office/drawing/2014/main" id="{06C02874-5434-4F0B-0DF2-6539D70E6E5A}"/>
              </a:ext>
            </a:extLst>
          </p:cNvPr>
          <p:cNvPicPr>
            <a:picLocks noChangeAspect="1"/>
          </p:cNvPicPr>
          <p:nvPr/>
        </p:nvPicPr>
        <p:blipFill rotWithShape="1">
          <a:blip r:embed="rId10" cstate="print">
            <a:clrChange>
              <a:clrFrom>
                <a:srgbClr val="EFEDE7"/>
              </a:clrFrom>
              <a:clrTo>
                <a:srgbClr val="EFEDE7">
                  <a:alpha val="0"/>
                </a:srgbClr>
              </a:clrTo>
            </a:clrChange>
            <a:extLst>
              <a:ext uri="{28A0092B-C50C-407E-A947-70E740481C1C}">
                <a14:useLocalDpi xmlns:a14="http://schemas.microsoft.com/office/drawing/2010/main" val="0"/>
              </a:ext>
            </a:extLst>
          </a:blip>
          <a:srcRect l="37051" t="15725" r="37194" b="18743"/>
          <a:stretch/>
        </p:blipFill>
        <p:spPr>
          <a:xfrm>
            <a:off x="4633983" y="770612"/>
            <a:ext cx="526237" cy="505244"/>
          </a:xfrm>
          <a:prstGeom prst="rect">
            <a:avLst/>
          </a:prstGeom>
          <a:ln>
            <a:noFill/>
          </a:ln>
        </p:spPr>
      </p:pic>
      <p:pic>
        <p:nvPicPr>
          <p:cNvPr id="60" name="Picture 59">
            <a:hlinkClick r:id="" action="ppaction://noaction"/>
            <a:extLst>
              <a:ext uri="{FF2B5EF4-FFF2-40B4-BE49-F238E27FC236}">
                <a16:creationId xmlns:a16="http://schemas.microsoft.com/office/drawing/2014/main" id="{B0464154-865A-A588-0DAC-86AA52961D5D}"/>
              </a:ext>
            </a:extLst>
          </p:cNvPr>
          <p:cNvPicPr>
            <a:picLocks noChangeAspect="1"/>
          </p:cNvPicPr>
          <p:nvPr/>
        </p:nvPicPr>
        <p:blipFill rotWithShape="1">
          <a:blip r:embed="rId11" cstate="print">
            <a:clrChange>
              <a:clrFrom>
                <a:srgbClr val="EFEDE7"/>
              </a:clrFrom>
              <a:clrTo>
                <a:srgbClr val="EFEDE7">
                  <a:alpha val="0"/>
                </a:srgbClr>
              </a:clrTo>
            </a:clrChange>
            <a:extLst>
              <a:ext uri="{28A0092B-C50C-407E-A947-70E740481C1C}">
                <a14:useLocalDpi xmlns:a14="http://schemas.microsoft.com/office/drawing/2010/main" val="0"/>
              </a:ext>
            </a:extLst>
          </a:blip>
          <a:srcRect l="36867" t="14672" r="37285" b="18215"/>
          <a:stretch/>
        </p:blipFill>
        <p:spPr>
          <a:xfrm>
            <a:off x="6884999" y="760374"/>
            <a:ext cx="526236" cy="515529"/>
          </a:xfrm>
          <a:prstGeom prst="rect">
            <a:avLst/>
          </a:prstGeom>
        </p:spPr>
      </p:pic>
      <p:sp>
        <p:nvSpPr>
          <p:cNvPr id="61" name="Stored Data 60">
            <a:extLst>
              <a:ext uri="{FF2B5EF4-FFF2-40B4-BE49-F238E27FC236}">
                <a16:creationId xmlns:a16="http://schemas.microsoft.com/office/drawing/2014/main" id="{8D61F291-CA6D-8986-CE2E-0BC09902E100}"/>
              </a:ext>
            </a:extLst>
          </p:cNvPr>
          <p:cNvSpPr/>
          <p:nvPr/>
        </p:nvSpPr>
        <p:spPr bwMode="auto">
          <a:xfrm rot="10800000">
            <a:off x="737671" y="777345"/>
            <a:ext cx="1411146" cy="502920"/>
          </a:xfrm>
          <a:prstGeom prst="flowChartOnlineStorage">
            <a:avLst/>
          </a:prstGeom>
          <a:solidFill>
            <a:srgbClr val="00B5E2">
              <a:alpha val="20000"/>
            </a:srgbClr>
          </a:solidFill>
          <a:ln w="12700">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dirty="0">
              <a:ln>
                <a:noFill/>
              </a:ln>
              <a:solidFill>
                <a:schemeClr val="bg1"/>
              </a:solidFill>
              <a:effectLst/>
              <a:latin typeface="Tahoma" pitchFamily="34" charset="0"/>
            </a:endParaRPr>
          </a:p>
        </p:txBody>
      </p:sp>
      <p:sp>
        <p:nvSpPr>
          <p:cNvPr id="62" name="Stored Data 61">
            <a:extLst>
              <a:ext uri="{FF2B5EF4-FFF2-40B4-BE49-F238E27FC236}">
                <a16:creationId xmlns:a16="http://schemas.microsoft.com/office/drawing/2014/main" id="{82FD2FCE-5A5D-A91A-2460-50BDB3692C68}"/>
              </a:ext>
            </a:extLst>
          </p:cNvPr>
          <p:cNvSpPr/>
          <p:nvPr/>
        </p:nvSpPr>
        <p:spPr bwMode="auto">
          <a:xfrm rot="10800000">
            <a:off x="2871610" y="777344"/>
            <a:ext cx="1411146" cy="502920"/>
          </a:xfrm>
          <a:prstGeom prst="flowChartOnlineStorage">
            <a:avLst/>
          </a:prstGeom>
          <a:solidFill>
            <a:srgbClr val="00B5E2"/>
          </a:solidFill>
          <a:ln w="12700">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dirty="0">
              <a:ln>
                <a:noFill/>
              </a:ln>
              <a:solidFill>
                <a:schemeClr val="bg1"/>
              </a:solidFill>
              <a:effectLst/>
              <a:latin typeface="Tahoma" pitchFamily="34" charset="0"/>
            </a:endParaRPr>
          </a:p>
        </p:txBody>
      </p:sp>
      <p:sp>
        <p:nvSpPr>
          <p:cNvPr id="63" name="Stored Data 62">
            <a:extLst>
              <a:ext uri="{FF2B5EF4-FFF2-40B4-BE49-F238E27FC236}">
                <a16:creationId xmlns:a16="http://schemas.microsoft.com/office/drawing/2014/main" id="{B92F8C77-3D23-7831-3D34-2B529C27505B}"/>
              </a:ext>
            </a:extLst>
          </p:cNvPr>
          <p:cNvSpPr/>
          <p:nvPr/>
        </p:nvSpPr>
        <p:spPr bwMode="auto">
          <a:xfrm rot="10800000">
            <a:off x="5060238" y="777345"/>
            <a:ext cx="1411146" cy="502920"/>
          </a:xfrm>
          <a:prstGeom prst="flowChartOnlineStorage">
            <a:avLst/>
          </a:prstGeom>
          <a:solidFill>
            <a:srgbClr val="00B5E2">
              <a:alpha val="20000"/>
            </a:srgbClr>
          </a:solidFill>
          <a:ln w="12700">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dirty="0">
              <a:ln>
                <a:noFill/>
              </a:ln>
              <a:solidFill>
                <a:schemeClr val="bg1"/>
              </a:solidFill>
              <a:effectLst/>
              <a:latin typeface="Tahoma" pitchFamily="34" charset="0"/>
            </a:endParaRPr>
          </a:p>
        </p:txBody>
      </p:sp>
      <p:sp>
        <p:nvSpPr>
          <p:cNvPr id="64" name="Stored Data 63">
            <a:extLst>
              <a:ext uri="{FF2B5EF4-FFF2-40B4-BE49-F238E27FC236}">
                <a16:creationId xmlns:a16="http://schemas.microsoft.com/office/drawing/2014/main" id="{EF944346-9DA3-46CF-C76F-16F9AAC07293}"/>
              </a:ext>
            </a:extLst>
          </p:cNvPr>
          <p:cNvSpPr/>
          <p:nvPr/>
        </p:nvSpPr>
        <p:spPr bwMode="auto">
          <a:xfrm rot="10800000">
            <a:off x="7327678" y="770612"/>
            <a:ext cx="1411146" cy="502920"/>
          </a:xfrm>
          <a:prstGeom prst="flowChartOnlineStorage">
            <a:avLst/>
          </a:prstGeom>
          <a:solidFill>
            <a:srgbClr val="00B5E2">
              <a:alpha val="20000"/>
            </a:srgbClr>
          </a:solidFill>
          <a:ln w="12700">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dirty="0">
              <a:ln>
                <a:noFill/>
              </a:ln>
              <a:solidFill>
                <a:schemeClr val="bg1"/>
              </a:solidFill>
              <a:effectLst/>
              <a:latin typeface="Tahoma" pitchFamily="34" charset="0"/>
            </a:endParaRPr>
          </a:p>
        </p:txBody>
      </p:sp>
      <p:sp>
        <p:nvSpPr>
          <p:cNvPr id="65" name="Stored Data 64">
            <a:extLst>
              <a:ext uri="{FF2B5EF4-FFF2-40B4-BE49-F238E27FC236}">
                <a16:creationId xmlns:a16="http://schemas.microsoft.com/office/drawing/2014/main" id="{A3EDBB03-2D0E-D4A5-1135-4157524DB3CC}"/>
              </a:ext>
            </a:extLst>
          </p:cNvPr>
          <p:cNvSpPr/>
          <p:nvPr/>
        </p:nvSpPr>
        <p:spPr bwMode="auto">
          <a:xfrm rot="10800000">
            <a:off x="9564661" y="776617"/>
            <a:ext cx="1411146" cy="502920"/>
          </a:xfrm>
          <a:prstGeom prst="flowChartOnlineStorage">
            <a:avLst/>
          </a:prstGeom>
          <a:solidFill>
            <a:srgbClr val="00B5E2">
              <a:alpha val="20000"/>
            </a:srgbClr>
          </a:solidFill>
          <a:ln w="12700">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ES" sz="900" b="1" i="0" u="none" strike="noStrike" cap="none" normalizeH="0" baseline="0" dirty="0">
              <a:ln>
                <a:noFill/>
              </a:ln>
              <a:solidFill>
                <a:schemeClr val="bg1"/>
              </a:solidFill>
              <a:effectLst/>
              <a:latin typeface="Tahoma" pitchFamily="34" charset="0"/>
            </a:endParaRPr>
          </a:p>
        </p:txBody>
      </p:sp>
      <p:sp>
        <p:nvSpPr>
          <p:cNvPr id="66" name="TextBox 65">
            <a:extLst>
              <a:ext uri="{FF2B5EF4-FFF2-40B4-BE49-F238E27FC236}">
                <a16:creationId xmlns:a16="http://schemas.microsoft.com/office/drawing/2014/main" id="{539677DA-7D99-5343-57AC-166BD6613F57}"/>
              </a:ext>
            </a:extLst>
          </p:cNvPr>
          <p:cNvSpPr txBox="1"/>
          <p:nvPr/>
        </p:nvSpPr>
        <p:spPr>
          <a:xfrm>
            <a:off x="993834" y="874914"/>
            <a:ext cx="1168578" cy="307777"/>
          </a:xfrm>
          <a:prstGeom prst="rect">
            <a:avLst/>
          </a:prstGeom>
          <a:noFill/>
        </p:spPr>
        <p:txBody>
          <a:bodyPr wrap="square" rtlCol="0">
            <a:spAutoFit/>
          </a:bodyPr>
          <a:lstStyle/>
          <a:p>
            <a:r>
              <a:rPr lang="en-ES" sz="1400" kern="100" spc="-100" dirty="0">
                <a:solidFill>
                  <a:schemeClr val="tx1"/>
                </a:solidFill>
                <a:latin typeface="Bahnschrift Light" panose="020B0502040204020203" pitchFamily="34" charset="0"/>
                <a:ea typeface="Roboto" panose="02000000000000000000" pitchFamily="2" charset="0"/>
              </a:rPr>
              <a:t>EUMETView</a:t>
            </a:r>
          </a:p>
        </p:txBody>
      </p:sp>
      <p:sp>
        <p:nvSpPr>
          <p:cNvPr id="67" name="TextBox 66">
            <a:extLst>
              <a:ext uri="{FF2B5EF4-FFF2-40B4-BE49-F238E27FC236}">
                <a16:creationId xmlns:a16="http://schemas.microsoft.com/office/drawing/2014/main" id="{AA5F62F8-CE9D-CAEB-6B1E-3DF1B34E5794}"/>
              </a:ext>
            </a:extLst>
          </p:cNvPr>
          <p:cNvSpPr txBox="1"/>
          <p:nvPr/>
        </p:nvSpPr>
        <p:spPr>
          <a:xfrm>
            <a:off x="3188271" y="868183"/>
            <a:ext cx="1168578" cy="307777"/>
          </a:xfrm>
          <a:prstGeom prst="rect">
            <a:avLst/>
          </a:prstGeom>
          <a:noFill/>
        </p:spPr>
        <p:txBody>
          <a:bodyPr wrap="square" rtlCol="0">
            <a:spAutoFit/>
          </a:bodyPr>
          <a:lstStyle/>
          <a:p>
            <a:r>
              <a:rPr lang="en-ES" sz="1400" kern="100" spc="-100" dirty="0">
                <a:solidFill>
                  <a:schemeClr val="tx1"/>
                </a:solidFill>
                <a:latin typeface="Bahnschrift Light" panose="020B0502040204020203" pitchFamily="34" charset="0"/>
                <a:ea typeface="Roboto" panose="02000000000000000000" pitchFamily="2" charset="0"/>
              </a:rPr>
              <a:t>Data Store</a:t>
            </a:r>
          </a:p>
        </p:txBody>
      </p:sp>
      <p:sp>
        <p:nvSpPr>
          <p:cNvPr id="68" name="TextBox 67">
            <a:extLst>
              <a:ext uri="{FF2B5EF4-FFF2-40B4-BE49-F238E27FC236}">
                <a16:creationId xmlns:a16="http://schemas.microsoft.com/office/drawing/2014/main" id="{180B7011-080E-EAA8-98AF-84D875BBCE10}"/>
              </a:ext>
            </a:extLst>
          </p:cNvPr>
          <p:cNvSpPr txBox="1"/>
          <p:nvPr/>
        </p:nvSpPr>
        <p:spPr>
          <a:xfrm>
            <a:off x="5398420" y="874914"/>
            <a:ext cx="1168578" cy="307777"/>
          </a:xfrm>
          <a:prstGeom prst="rect">
            <a:avLst/>
          </a:prstGeom>
          <a:noFill/>
        </p:spPr>
        <p:txBody>
          <a:bodyPr wrap="square" rtlCol="0">
            <a:spAutoFit/>
          </a:bodyPr>
          <a:lstStyle/>
          <a:p>
            <a:r>
              <a:rPr lang="en-ES" sz="1400" kern="100" spc="-100" dirty="0">
                <a:solidFill>
                  <a:schemeClr val="tx1"/>
                </a:solidFill>
                <a:latin typeface="Bahnschrift Light" panose="020B0502040204020203" pitchFamily="34" charset="0"/>
                <a:ea typeface="Roboto" panose="02000000000000000000" pitchFamily="2" charset="0"/>
              </a:rPr>
              <a:t>Data Tailor</a:t>
            </a:r>
          </a:p>
        </p:txBody>
      </p:sp>
      <p:sp>
        <p:nvSpPr>
          <p:cNvPr id="69" name="TextBox 68">
            <a:extLst>
              <a:ext uri="{FF2B5EF4-FFF2-40B4-BE49-F238E27FC236}">
                <a16:creationId xmlns:a16="http://schemas.microsoft.com/office/drawing/2014/main" id="{81FC2AD4-5F2E-CF3D-A54F-5A32CFEFFB2E}"/>
              </a:ext>
            </a:extLst>
          </p:cNvPr>
          <p:cNvSpPr txBox="1"/>
          <p:nvPr/>
        </p:nvSpPr>
        <p:spPr>
          <a:xfrm>
            <a:off x="9927630" y="887428"/>
            <a:ext cx="1168578" cy="307777"/>
          </a:xfrm>
          <a:prstGeom prst="rect">
            <a:avLst/>
          </a:prstGeom>
          <a:noFill/>
        </p:spPr>
        <p:txBody>
          <a:bodyPr wrap="square" rtlCol="0">
            <a:spAutoFit/>
          </a:bodyPr>
          <a:lstStyle/>
          <a:p>
            <a:r>
              <a:rPr lang="en-ES" sz="1400" kern="100" spc="-100" dirty="0">
                <a:solidFill>
                  <a:schemeClr val="tx1"/>
                </a:solidFill>
                <a:latin typeface="Bahnschrift Light" panose="020B0502040204020203" pitchFamily="34" charset="0"/>
                <a:ea typeface="Roboto" panose="02000000000000000000" pitchFamily="2" charset="0"/>
              </a:rPr>
              <a:t>Wekeo</a:t>
            </a:r>
          </a:p>
        </p:txBody>
      </p:sp>
      <p:sp>
        <p:nvSpPr>
          <p:cNvPr id="84" name="TextBox 83">
            <a:extLst>
              <a:ext uri="{FF2B5EF4-FFF2-40B4-BE49-F238E27FC236}">
                <a16:creationId xmlns:a16="http://schemas.microsoft.com/office/drawing/2014/main" id="{F63A3C7E-C00E-098A-6490-75EA63047856}"/>
              </a:ext>
            </a:extLst>
          </p:cNvPr>
          <p:cNvSpPr txBox="1"/>
          <p:nvPr/>
        </p:nvSpPr>
        <p:spPr>
          <a:xfrm>
            <a:off x="7821750" y="879051"/>
            <a:ext cx="1168578" cy="307777"/>
          </a:xfrm>
          <a:prstGeom prst="rect">
            <a:avLst/>
          </a:prstGeom>
          <a:noFill/>
        </p:spPr>
        <p:txBody>
          <a:bodyPr wrap="square" rtlCol="0">
            <a:spAutoFit/>
          </a:bodyPr>
          <a:lstStyle/>
          <a:p>
            <a:r>
              <a:rPr lang="en-ES" sz="1400" kern="100" spc="-100" dirty="0">
                <a:solidFill>
                  <a:schemeClr val="tx1"/>
                </a:solidFill>
                <a:latin typeface="Bahnschrift Light" panose="020B0502040204020203" pitchFamily="34" charset="0"/>
                <a:ea typeface="Roboto" panose="02000000000000000000" pitchFamily="2" charset="0"/>
              </a:rPr>
              <a:t>EWC</a:t>
            </a:r>
          </a:p>
        </p:txBody>
      </p:sp>
      <p:pic>
        <p:nvPicPr>
          <p:cNvPr id="87" name="Picture 86">
            <a:extLst>
              <a:ext uri="{FF2B5EF4-FFF2-40B4-BE49-F238E27FC236}">
                <a16:creationId xmlns:a16="http://schemas.microsoft.com/office/drawing/2014/main" id="{4997F047-ED47-B910-F954-FADECEB5DC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28768" y="634410"/>
            <a:ext cx="983244" cy="783522"/>
          </a:xfrm>
          <a:prstGeom prst="rect">
            <a:avLst/>
          </a:prstGeom>
        </p:spPr>
      </p:pic>
    </p:spTree>
    <p:extLst>
      <p:ext uri="{BB962C8B-B14F-4D97-AF65-F5344CB8AC3E}">
        <p14:creationId xmlns:p14="http://schemas.microsoft.com/office/powerpoint/2010/main" val="40282038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Material</a:t>
            </a:r>
            <a:endParaRPr lang="en-GB" dirty="0"/>
          </a:p>
        </p:txBody>
      </p:sp>
    </p:spTree>
    <p:extLst>
      <p:ext uri="{BB962C8B-B14F-4D97-AF65-F5344CB8AC3E}">
        <p14:creationId xmlns:p14="http://schemas.microsoft.com/office/powerpoint/2010/main" val="355863404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smtClean="0">
                <a:latin typeface="Dosis" panose="02010303020202060003" pitchFamily="2" charset="0"/>
                <a:ea typeface="Roboto" panose="02000000000000000000" pitchFamily="2" charset="0"/>
              </a:rPr>
              <a:t>Example: Synergy of observational datasets to monitor wildfires</a:t>
            </a:r>
            <a:endParaRPr lang="en-GB" sz="2800" dirty="0">
              <a:latin typeface="Dosis" panose="02010303020202060003" pitchFamily="2" charset="0"/>
              <a:ea typeface="Roboto" panose="02000000000000000000" pitchFamily="2" charset="0"/>
            </a:endParaRPr>
          </a:p>
        </p:txBody>
      </p:sp>
      <p:sp>
        <p:nvSpPr>
          <p:cNvPr id="5" name="Rectangle 2"/>
          <p:cNvSpPr>
            <a:spLocks noChangeArrowheads="1"/>
          </p:cNvSpPr>
          <p:nvPr/>
        </p:nvSpPr>
        <p:spPr bwMode="auto">
          <a:xfrm>
            <a:off x="1770930" y="6196049"/>
            <a:ext cx="18473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latin typeface="Dosis" panose="02010303020202060003" pitchFamily="2" charset="0"/>
              <a:ea typeface="Roboto" panose="02000000000000000000" pitchFamily="2" charset="0"/>
            </a:endParaRPr>
          </a:p>
        </p:txBody>
      </p:sp>
      <p:pic>
        <p:nvPicPr>
          <p:cNvPr id="7" name="Image 9"/>
          <p:cNvPicPr>
            <a:picLocks noChangeAspect="1"/>
          </p:cNvPicPr>
          <p:nvPr/>
        </p:nvPicPr>
        <p:blipFill rotWithShape="1">
          <a:blip r:embed="rId3" cstate="print">
            <a:extLst>
              <a:ext uri="{28A0092B-C50C-407E-A947-70E740481C1C}">
                <a14:useLocalDpi xmlns:a14="http://schemas.microsoft.com/office/drawing/2010/main" val="0"/>
              </a:ext>
            </a:extLst>
          </a:blip>
          <a:srcRect l="29373" t="7302" r="37411" b="1745"/>
          <a:stretch/>
        </p:blipFill>
        <p:spPr>
          <a:xfrm rot="10800000">
            <a:off x="55160" y="88558"/>
            <a:ext cx="1632207" cy="2514683"/>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rot="3379823">
            <a:off x="4528435" y="359041"/>
            <a:ext cx="1409198" cy="2456934"/>
          </a:xfrm>
          <a:prstGeom prst="rect">
            <a:avLst/>
          </a:prstGeom>
          <a:noFill/>
          <a:ln w="9525">
            <a:noFill/>
            <a:miter lim="800000"/>
            <a:headEnd/>
            <a:tailEnd/>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888" y="875328"/>
            <a:ext cx="2497927" cy="1971729"/>
          </a:xfrm>
          <a:prstGeom prst="rect">
            <a:avLst/>
          </a:prstGeom>
        </p:spPr>
      </p:pic>
      <p:pic>
        <p:nvPicPr>
          <p:cNvPr id="1028" name="Picture 4" descr="https://lh6.googleusercontent.com/-HW8YiMX-QZGNu4kLJxOkL3t9Z83fydSwq5n4a2hu35am480ea0RtwtJKU_dxMGmHUyGhkj1biOks9JK8SUv2A4wGUQkvvrfSg6CPoVz2dq1-1i50CPH6ql7X-5u7NQiECKifCU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0608" y="1413844"/>
            <a:ext cx="2776339" cy="1655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5.googleusercontent.com/-N1Iu1DPHn8uYN2hyRdiqZoPkrbV5_Y7oOJ-8oIEPXwvmdLVFCeSEiYIcIf45o6CelxZru7IH57eUGoj0uRVqzw9sDqT-wMxBE8GFU87S2mB6xkOJYrCvHWp0LJDUxyryUDCBbu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55" y="4453582"/>
            <a:ext cx="3459229" cy="2062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6xiFo69gjsUifxwco5y__uGraCjBq5tl37hoFtQBI2rw51oYGmm26_9j8ACGHBjtShao7YCIb4J7R7Fmh8akdvAWWTqwYwja1TeDH8wdcNMLwsrnm7V5XoY9eOhGg2iu1ica79M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155" y="2381670"/>
            <a:ext cx="3317368" cy="19829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3.googleusercontent.com/xHG5mIkEYpijSN2eJwLtyO3-UbEA_pcmKLTk509cPzfrf-pAKscJivopgiR05LcEh2k4m-r34a8lHvWBdhJ4zJCuMoWCxDSk4fa2ozJ9NSGM0YJBnkzR5-xybYaiTw4gcBDLRVC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9611" y="2749155"/>
            <a:ext cx="2802948" cy="18161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4931" y="2241406"/>
            <a:ext cx="2448640" cy="1982646"/>
          </a:xfrm>
          <a:prstGeom prst="rect">
            <a:avLst/>
          </a:prstGeom>
        </p:spPr>
      </p:pic>
      <p:pic>
        <p:nvPicPr>
          <p:cNvPr id="12" name="Google Shape;527;g13bc93a49aa_1_102"/>
          <p:cNvPicPr preferRelativeResize="0"/>
          <p:nvPr/>
        </p:nvPicPr>
        <p:blipFill>
          <a:blip r:embed="rId11">
            <a:alphaModFix/>
          </a:blip>
          <a:stretch>
            <a:fillRect/>
          </a:stretch>
        </p:blipFill>
        <p:spPr>
          <a:xfrm>
            <a:off x="8798767" y="4002832"/>
            <a:ext cx="3393233" cy="2664097"/>
          </a:xfrm>
          <a:prstGeom prst="rect">
            <a:avLst/>
          </a:prstGeom>
          <a:noFill/>
          <a:ln>
            <a:noFill/>
          </a:ln>
        </p:spPr>
      </p:pic>
      <p:sp>
        <p:nvSpPr>
          <p:cNvPr id="13" name="Google Shape;524;g13bc93a49aa_1_102"/>
          <p:cNvSpPr txBox="1"/>
          <p:nvPr/>
        </p:nvSpPr>
        <p:spPr>
          <a:xfrm>
            <a:off x="1491031" y="723749"/>
            <a:ext cx="3702473"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Pollutants, hot </a:t>
            </a: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spots &amp; intensity from satellite </a:t>
            </a: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observations</a:t>
            </a:r>
            <a:endParaRPr sz="1200" b="0" i="0" u="none" strike="noStrike" cap="none" dirty="0">
              <a:solidFill>
                <a:srgbClr val="00205B"/>
              </a:solidFill>
              <a:latin typeface="Dosis" panose="02010303020202060003" pitchFamily="2" charset="0"/>
              <a:ea typeface="Roboto" panose="02000000000000000000" pitchFamily="2" charset="0"/>
              <a:cs typeface="Arial"/>
              <a:sym typeface="Arial"/>
            </a:endParaRPr>
          </a:p>
          <a:p>
            <a:pPr marL="285750" marR="0" lvl="0" indent="-285750" algn="l" rtl="0">
              <a:lnSpc>
                <a:spcPct val="150000"/>
              </a:lnSpc>
              <a:spcBef>
                <a:spcPts val="0"/>
              </a:spcBef>
              <a:spcAft>
                <a:spcPts val="0"/>
              </a:spcAft>
              <a:buClr>
                <a:srgbClr val="E35205"/>
              </a:buClr>
              <a:buSzPts val="2000"/>
              <a:buFont typeface="Noto Sans Symbols"/>
              <a:buChar char="✔"/>
            </a:pP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Measurement of fire intensity</a:t>
            </a:r>
            <a:endParaRPr sz="1200" b="0" i="0" u="none" strike="noStrike" cap="none" dirty="0">
              <a:solidFill>
                <a:srgbClr val="00205B"/>
              </a:solidFill>
              <a:latin typeface="Dosis" panose="02010303020202060003" pitchFamily="2" charset="0"/>
              <a:ea typeface="Roboto" panose="02000000000000000000" pitchFamily="2" charset="0"/>
              <a:cs typeface="Arial"/>
              <a:sym typeface="Arial"/>
            </a:endParaRPr>
          </a:p>
          <a:p>
            <a:pPr marL="285750" marR="0" lvl="0" indent="-285750" algn="l" rtl="0">
              <a:lnSpc>
                <a:spcPct val="150000"/>
              </a:lnSpc>
              <a:spcBef>
                <a:spcPts val="0"/>
              </a:spcBef>
              <a:spcAft>
                <a:spcPts val="0"/>
              </a:spcAft>
              <a:buClr>
                <a:srgbClr val="E35205"/>
              </a:buClr>
              <a:buSzPts val="2000"/>
              <a:buFont typeface="Noto Sans Symbols"/>
              <a:buChar char="✔"/>
            </a:pP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Linked to emission of combustion gases &amp; aerosols into the </a:t>
            </a: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atmosphere</a:t>
            </a:r>
            <a:endParaRPr sz="1200" b="0" i="0" u="none" strike="noStrike" cap="none" dirty="0">
              <a:solidFill>
                <a:srgbClr val="00205B"/>
              </a:solidFill>
              <a:latin typeface="Dosis" panose="02010303020202060003" pitchFamily="2" charset="0"/>
              <a:ea typeface="Roboto" panose="02000000000000000000" pitchFamily="2" charset="0"/>
              <a:cs typeface="Arial"/>
              <a:sym typeface="Arial"/>
            </a:endParaRPr>
          </a:p>
        </p:txBody>
      </p:sp>
      <p:sp>
        <p:nvSpPr>
          <p:cNvPr id="14" name="Google Shape;524;g13bc93a49aa_1_102"/>
          <p:cNvSpPr txBox="1"/>
          <p:nvPr/>
        </p:nvSpPr>
        <p:spPr>
          <a:xfrm>
            <a:off x="5307540" y="4834178"/>
            <a:ext cx="370247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MSG/SEVIRI </a:t>
            </a: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 every 15-minute </a:t>
            </a: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allows:</a:t>
            </a:r>
            <a:endParaRPr sz="1200" b="0" i="0" u="none" strike="noStrike" cap="none" dirty="0" smtClean="0">
              <a:solidFill>
                <a:srgbClr val="00205B"/>
              </a:solidFill>
              <a:latin typeface="Dosis" panose="02010303020202060003" pitchFamily="2" charset="0"/>
              <a:ea typeface="Roboto" panose="02000000000000000000" pitchFamily="2" charset="0"/>
              <a:cs typeface="Arial"/>
              <a:sym typeface="Arial"/>
            </a:endParaRPr>
          </a:p>
          <a:p>
            <a:pPr marL="285750" marR="0" lvl="0" indent="-285750" algn="l" rtl="0">
              <a:lnSpc>
                <a:spcPct val="150000"/>
              </a:lnSpc>
              <a:spcBef>
                <a:spcPts val="0"/>
              </a:spcBef>
              <a:spcAft>
                <a:spcPts val="0"/>
              </a:spcAft>
              <a:buClr>
                <a:srgbClr val="E35205"/>
              </a:buClr>
              <a:buSzPts val="2000"/>
              <a:buFont typeface="Noto Sans Symbols"/>
              <a:buChar char="✔"/>
            </a:pP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Strong seasonality</a:t>
            </a:r>
            <a:endParaRPr sz="1200" dirty="0" smtClean="0">
              <a:latin typeface="Dosis" panose="02010303020202060003" pitchFamily="2" charset="0"/>
              <a:ea typeface="Roboto" panose="02000000000000000000" pitchFamily="2" charset="0"/>
            </a:endParaRPr>
          </a:p>
          <a:p>
            <a:pPr marL="285750" marR="0" lvl="0" indent="-285750" algn="l" rtl="0">
              <a:lnSpc>
                <a:spcPct val="150000"/>
              </a:lnSpc>
              <a:spcBef>
                <a:spcPts val="0"/>
              </a:spcBef>
              <a:spcAft>
                <a:spcPts val="0"/>
              </a:spcAft>
              <a:buClr>
                <a:srgbClr val="E35205"/>
              </a:buClr>
              <a:buSzPts val="2000"/>
              <a:buFont typeface="Noto Sans Symbols"/>
              <a:buChar char="✔"/>
            </a:pP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Strong </a:t>
            </a: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diurnal </a:t>
            </a: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cycle</a:t>
            </a:r>
            <a:endParaRPr sz="1200" b="1" i="0" u="none" strike="noStrike" cap="none" dirty="0">
              <a:solidFill>
                <a:srgbClr val="000000"/>
              </a:solidFill>
              <a:latin typeface="Dosis" panose="02010303020202060003" pitchFamily="2" charset="0"/>
              <a:ea typeface="Roboto" panose="02000000000000000000" pitchFamily="2" charset="0"/>
              <a:cs typeface="Arial"/>
              <a:sym typeface="Arial"/>
            </a:endParaRPr>
          </a:p>
          <a:p>
            <a:pPr marL="0" marR="0" lvl="0" indent="0" algn="l" rtl="0">
              <a:lnSpc>
                <a:spcPct val="150000"/>
              </a:lnSpc>
              <a:spcBef>
                <a:spcPts val="0"/>
              </a:spcBef>
              <a:spcAft>
                <a:spcPts val="0"/>
              </a:spcAft>
              <a:buNone/>
            </a:pPr>
            <a:r>
              <a:rPr lang="en-GB" sz="1200" b="0" i="0" u="none" strike="noStrike" cap="none" dirty="0">
                <a:solidFill>
                  <a:srgbClr val="00205B"/>
                </a:solidFill>
                <a:latin typeface="Dosis" panose="02010303020202060003" pitchFamily="2" charset="0"/>
                <a:ea typeface="Roboto" panose="02000000000000000000" pitchFamily="2" charset="0"/>
                <a:cs typeface="Arial"/>
                <a:sym typeface="Arial"/>
              </a:rPr>
              <a:t>Fire Radiative </a:t>
            </a:r>
            <a:r>
              <a:rPr lang="en-GB" sz="1200" b="0" i="0" u="none" strike="noStrike" cap="none" dirty="0" smtClean="0">
                <a:solidFill>
                  <a:srgbClr val="00205B"/>
                </a:solidFill>
                <a:latin typeface="Dosis" panose="02010303020202060003" pitchFamily="2" charset="0"/>
                <a:ea typeface="Roboto" panose="02000000000000000000" pitchFamily="2" charset="0"/>
                <a:cs typeface="Arial"/>
                <a:sym typeface="Arial"/>
              </a:rPr>
              <a:t>Power</a:t>
            </a:r>
            <a:endParaRPr sz="1200" b="0" i="0" u="none" strike="noStrike" cap="none" dirty="0">
              <a:solidFill>
                <a:srgbClr val="00205B"/>
              </a:solidFill>
              <a:latin typeface="Dosis" panose="02010303020202060003"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253320285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6" name="Google Shape;1046;g13bb54b554c_1_34"/>
          <p:cNvPicPr preferRelativeResize="0"/>
          <p:nvPr/>
        </p:nvPicPr>
        <p:blipFill rotWithShape="1">
          <a:blip r:embed="rId5">
            <a:alphaModFix/>
          </a:blip>
          <a:srcRect/>
          <a:stretch/>
        </p:blipFill>
        <p:spPr>
          <a:xfrm>
            <a:off x="89016" y="5698225"/>
            <a:ext cx="3371485" cy="792000"/>
          </a:xfrm>
          <a:prstGeom prst="rect">
            <a:avLst/>
          </a:prstGeom>
          <a:noFill/>
          <a:ln>
            <a:noFill/>
          </a:ln>
        </p:spPr>
      </p:pic>
      <p:pic>
        <p:nvPicPr>
          <p:cNvPr id="1047" name="Google Shape;1047;g13bb54b554c_1_34"/>
          <p:cNvPicPr preferRelativeResize="0"/>
          <p:nvPr/>
        </p:nvPicPr>
        <p:blipFill rotWithShape="1">
          <a:blip r:embed="rId6">
            <a:alphaModFix/>
          </a:blip>
          <a:srcRect/>
          <a:stretch/>
        </p:blipFill>
        <p:spPr>
          <a:xfrm rot="4211960">
            <a:off x="851197" y="447280"/>
            <a:ext cx="1713913" cy="3022179"/>
          </a:xfrm>
          <a:prstGeom prst="rect">
            <a:avLst/>
          </a:prstGeom>
          <a:noFill/>
          <a:ln>
            <a:noFill/>
          </a:ln>
        </p:spPr>
      </p:pic>
      <p:sp>
        <p:nvSpPr>
          <p:cNvPr id="1048" name="Google Shape;1048;g13bb54b554c_1_34"/>
          <p:cNvSpPr txBox="1">
            <a:spLocks noGrp="1"/>
          </p:cNvSpPr>
          <p:nvPr>
            <p:ph type="title"/>
          </p:nvPr>
        </p:nvSpPr>
        <p:spPr>
          <a:xfrm>
            <a:off x="792480" y="1"/>
            <a:ext cx="11399400" cy="640200"/>
          </a:xfrm>
          <a:prstGeom prst="rect">
            <a:avLst/>
          </a:prstGeom>
          <a:noFill/>
          <a:ln>
            <a:noFill/>
          </a:ln>
        </p:spPr>
        <p:txBody>
          <a:bodyPr spcFirstLastPara="1" wrap="square" lIns="0" tIns="36000" rIns="36000" bIns="36000" anchor="ctr" anchorCtr="0">
            <a:normAutofit/>
          </a:bodyPr>
          <a:lstStyle/>
          <a:p>
            <a:pPr marL="221542" lvl="0"/>
            <a:r>
              <a:rPr lang="en-GB" dirty="0"/>
              <a:t>Monitoring from space: </a:t>
            </a:r>
            <a:r>
              <a:rPr lang="en-GB" dirty="0" smtClean="0"/>
              <a:t>Sentinel-3 </a:t>
            </a:r>
            <a:r>
              <a:rPr lang="en-GB" dirty="0"/>
              <a:t>observations of Canadian wildfires</a:t>
            </a:r>
            <a:endParaRPr dirty="0"/>
          </a:p>
        </p:txBody>
      </p:sp>
      <p:pic>
        <p:nvPicPr>
          <p:cNvPr id="5" name="AOD_June_BiFreak_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0196" y="1280278"/>
            <a:ext cx="7909874" cy="4867615"/>
          </a:xfrm>
          <a:prstGeom prst="rect">
            <a:avLst/>
          </a:prstGeom>
        </p:spPr>
      </p:pic>
    </p:spTree>
    <p:extLst>
      <p:ext uri="{BB962C8B-B14F-4D97-AF65-F5344CB8AC3E}">
        <p14:creationId xmlns:p14="http://schemas.microsoft.com/office/powerpoint/2010/main" val="3317382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6" name="Google Shape;1046;g13bb54b554c_1_34"/>
          <p:cNvPicPr preferRelativeResize="0"/>
          <p:nvPr/>
        </p:nvPicPr>
        <p:blipFill rotWithShape="1">
          <a:blip r:embed="rId5">
            <a:alphaModFix/>
          </a:blip>
          <a:srcRect/>
          <a:stretch/>
        </p:blipFill>
        <p:spPr>
          <a:xfrm>
            <a:off x="89016" y="5698225"/>
            <a:ext cx="3371485" cy="792000"/>
          </a:xfrm>
          <a:prstGeom prst="rect">
            <a:avLst/>
          </a:prstGeom>
          <a:noFill/>
          <a:ln>
            <a:noFill/>
          </a:ln>
        </p:spPr>
      </p:pic>
      <p:pic>
        <p:nvPicPr>
          <p:cNvPr id="1047" name="Google Shape;1047;g13bb54b554c_1_34"/>
          <p:cNvPicPr preferRelativeResize="0"/>
          <p:nvPr/>
        </p:nvPicPr>
        <p:blipFill rotWithShape="1">
          <a:blip r:embed="rId6">
            <a:alphaModFix/>
          </a:blip>
          <a:srcRect/>
          <a:stretch/>
        </p:blipFill>
        <p:spPr>
          <a:xfrm rot="4211960">
            <a:off x="851197" y="447280"/>
            <a:ext cx="1713913" cy="3022179"/>
          </a:xfrm>
          <a:prstGeom prst="rect">
            <a:avLst/>
          </a:prstGeom>
          <a:noFill/>
          <a:ln>
            <a:noFill/>
          </a:ln>
        </p:spPr>
      </p:pic>
      <p:sp>
        <p:nvSpPr>
          <p:cNvPr id="1048" name="Google Shape;1048;g13bb54b554c_1_34"/>
          <p:cNvSpPr txBox="1">
            <a:spLocks noGrp="1"/>
          </p:cNvSpPr>
          <p:nvPr>
            <p:ph type="title"/>
          </p:nvPr>
        </p:nvSpPr>
        <p:spPr>
          <a:xfrm>
            <a:off x="792480" y="1"/>
            <a:ext cx="11399400" cy="640200"/>
          </a:xfrm>
          <a:prstGeom prst="rect">
            <a:avLst/>
          </a:prstGeom>
          <a:noFill/>
          <a:ln>
            <a:noFill/>
          </a:ln>
        </p:spPr>
        <p:txBody>
          <a:bodyPr spcFirstLastPara="1" wrap="square" lIns="0" tIns="36000" rIns="36000" bIns="36000" anchor="ctr" anchorCtr="0">
            <a:normAutofit/>
          </a:bodyPr>
          <a:lstStyle/>
          <a:p>
            <a:pPr marL="221542" lvl="0" indent="0" algn="l" rtl="0">
              <a:lnSpc>
                <a:spcPct val="100000"/>
              </a:lnSpc>
              <a:spcBef>
                <a:spcPts val="0"/>
              </a:spcBef>
              <a:spcAft>
                <a:spcPts val="0"/>
              </a:spcAft>
              <a:buSzPts val="1400"/>
              <a:buNone/>
            </a:pPr>
            <a:r>
              <a:rPr lang="en-GB" dirty="0"/>
              <a:t>Monitoring from </a:t>
            </a:r>
            <a:r>
              <a:rPr lang="en-GB" dirty="0" smtClean="0"/>
              <a:t>space: MTG observations of Canadian wildfires</a:t>
            </a:r>
            <a:endParaRPr dirty="0"/>
          </a:p>
        </p:txBody>
      </p:sp>
      <p:pic>
        <p:nvPicPr>
          <p:cNvPr id="4" name="canada_fires_smoke_plume_true_color_202306270430-2023062723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938" y="3071567"/>
            <a:ext cx="12192000" cy="3505200"/>
          </a:xfrm>
          <a:prstGeom prst="rect">
            <a:avLst/>
          </a:prstGeom>
        </p:spPr>
      </p:pic>
      <p:sp>
        <p:nvSpPr>
          <p:cNvPr id="2" name="TextBox 1"/>
          <p:cNvSpPr txBox="1"/>
          <p:nvPr/>
        </p:nvSpPr>
        <p:spPr>
          <a:xfrm>
            <a:off x="8037597" y="2439437"/>
            <a:ext cx="2651688"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MTG data are preliminary</a:t>
            </a:r>
            <a:endParaRPr lang="en-GB" sz="1600" b="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69434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navigator.eumetsat.int/preview/O3M-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547" y="4356714"/>
            <a:ext cx="2846691" cy="28466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flipV="1">
            <a:off x="3240516" y="779070"/>
            <a:ext cx="699309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765" y="716410"/>
            <a:ext cx="4345067" cy="30822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253" y="3668487"/>
            <a:ext cx="3293747" cy="2287324"/>
          </a:xfrm>
          <a:prstGeom prst="rect">
            <a:avLst/>
          </a:prstGeom>
        </p:spPr>
      </p:pic>
      <p:pic>
        <p:nvPicPr>
          <p:cNvPr id="9" name="Picture 8"/>
          <p:cNvPicPr>
            <a:picLocks noChangeAspect="1"/>
          </p:cNvPicPr>
          <p:nvPr/>
        </p:nvPicPr>
        <p:blipFill>
          <a:blip r:embed="rId5"/>
          <a:stretch>
            <a:fillRect/>
          </a:stretch>
        </p:blipFill>
        <p:spPr>
          <a:xfrm>
            <a:off x="8260080" y="1009902"/>
            <a:ext cx="3544457" cy="1247649"/>
          </a:xfrm>
          <a:prstGeom prst="rect">
            <a:avLst/>
          </a:prstGeom>
        </p:spPr>
      </p:pic>
      <p:pic>
        <p:nvPicPr>
          <p:cNvPr id="10" name="Picture 9"/>
          <p:cNvPicPr>
            <a:picLocks noChangeAspect="1"/>
          </p:cNvPicPr>
          <p:nvPr/>
        </p:nvPicPr>
        <p:blipFill>
          <a:blip r:embed="rId6"/>
          <a:stretch>
            <a:fillRect/>
          </a:stretch>
        </p:blipFill>
        <p:spPr>
          <a:xfrm>
            <a:off x="8260080" y="2370428"/>
            <a:ext cx="3670918" cy="118518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663" y="716410"/>
            <a:ext cx="3152478" cy="1649209"/>
          </a:xfrm>
          <a:prstGeom prst="rect">
            <a:avLst/>
          </a:prstGeom>
        </p:spPr>
      </p:pic>
      <p:pic>
        <p:nvPicPr>
          <p:cNvPr id="12" name="Picture 11"/>
          <p:cNvPicPr>
            <a:picLocks noChangeAspect="1"/>
          </p:cNvPicPr>
          <p:nvPr/>
        </p:nvPicPr>
        <p:blipFill>
          <a:blip r:embed="rId8"/>
          <a:stretch>
            <a:fillRect/>
          </a:stretch>
        </p:blipFill>
        <p:spPr>
          <a:xfrm>
            <a:off x="4139923" y="3911569"/>
            <a:ext cx="4269786" cy="2672955"/>
          </a:xfrm>
          <a:prstGeom prst="rect">
            <a:avLst/>
          </a:prstGeom>
        </p:spPr>
      </p:pic>
      <p:sp>
        <p:nvSpPr>
          <p:cNvPr id="13" name="Title 1"/>
          <p:cNvSpPr txBox="1">
            <a:spLocks noGrp="1"/>
          </p:cNvSpPr>
          <p:nvPr>
            <p:ph type="title"/>
          </p:nvPr>
        </p:nvSpPr>
        <p:spPr bwMode="auto">
          <a:xfrm>
            <a:off x="0" y="0"/>
            <a:ext cx="8259763" cy="653943"/>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marL="179388" algn="ctr" rtl="0" eaLnBrk="1" fontAlgn="base" hangingPunct="1">
              <a:spcBef>
                <a:spcPct val="0"/>
              </a:spcBef>
              <a:spcAft>
                <a:spcPct val="0"/>
              </a:spcAft>
              <a:defRPr sz="4875"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a:lstStyle>
          <a:p>
            <a:pPr algn="l"/>
            <a:r>
              <a:rPr lang="en-US" sz="3200" kern="0" dirty="0">
                <a:latin typeface="Dosis" panose="02010303020202060003" pitchFamily="2" charset="0"/>
              </a:rPr>
              <a:t>Continuity – </a:t>
            </a:r>
            <a:r>
              <a:rPr lang="en-US" sz="3200" kern="0" dirty="0" smtClean="0">
                <a:latin typeface="Dosis" panose="02010303020202060003" pitchFamily="2" charset="0"/>
              </a:rPr>
              <a:t>Monitoring and Climate </a:t>
            </a:r>
            <a:r>
              <a:rPr lang="en-US" sz="3200" kern="0" dirty="0">
                <a:latin typeface="Dosis" panose="02010303020202060003" pitchFamily="2" charset="0"/>
              </a:rPr>
              <a:t>applications</a:t>
            </a:r>
          </a:p>
        </p:txBody>
      </p:sp>
      <p:pic>
        <p:nvPicPr>
          <p:cNvPr id="14" name="Picture 2" descr="IASI Total OZone Column [DU] Northern Vorte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383" y="2309537"/>
            <a:ext cx="3027758" cy="27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6812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Copernicus Sentinels operated by EUMETSAT</a:t>
            </a:r>
            <a:endParaRPr lang="en-GB" b="1" dirty="0"/>
          </a:p>
        </p:txBody>
      </p:sp>
      <p:grpSp>
        <p:nvGrpSpPr>
          <p:cNvPr id="99" name="Group 98"/>
          <p:cNvGrpSpPr/>
          <p:nvPr/>
        </p:nvGrpSpPr>
        <p:grpSpPr>
          <a:xfrm>
            <a:off x="1055219" y="1338682"/>
            <a:ext cx="9952669" cy="4411065"/>
            <a:chOff x="-36914" y="842281"/>
            <a:chExt cx="8725715" cy="3780726"/>
          </a:xfrm>
        </p:grpSpPr>
        <p:sp>
          <p:nvSpPr>
            <p:cNvPr id="100" name="Rectangle 99"/>
            <p:cNvSpPr/>
            <p:nvPr/>
          </p:nvSpPr>
          <p:spPr>
            <a:xfrm>
              <a:off x="5345678" y="968052"/>
              <a:ext cx="1530374" cy="36549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2274374" y="935456"/>
              <a:ext cx="1499138" cy="35687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p:cNvGrpSpPr/>
            <p:nvPr/>
          </p:nvGrpSpPr>
          <p:grpSpPr>
            <a:xfrm>
              <a:off x="137232" y="932901"/>
              <a:ext cx="8078518" cy="200398"/>
              <a:chOff x="1002749" y="986100"/>
              <a:chExt cx="11002353" cy="271926"/>
            </a:xfrm>
          </p:grpSpPr>
          <p:sp>
            <p:nvSpPr>
              <p:cNvPr id="160" name="TextBox 181"/>
              <p:cNvSpPr txBox="1">
                <a:spLocks noChangeArrowheads="1"/>
              </p:cNvSpPr>
              <p:nvPr/>
            </p:nvSpPr>
            <p:spPr bwMode="auto">
              <a:xfrm>
                <a:off x="1689611"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07</a:t>
                </a:r>
              </a:p>
            </p:txBody>
          </p:sp>
          <p:sp>
            <p:nvSpPr>
              <p:cNvPr id="161" name="TextBox 182"/>
              <p:cNvSpPr txBox="1">
                <a:spLocks noChangeArrowheads="1"/>
              </p:cNvSpPr>
              <p:nvPr/>
            </p:nvSpPr>
            <p:spPr bwMode="auto">
              <a:xfrm>
                <a:off x="199088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08</a:t>
                </a:r>
              </a:p>
            </p:txBody>
          </p:sp>
          <p:sp>
            <p:nvSpPr>
              <p:cNvPr id="162" name="TextBox 183"/>
              <p:cNvSpPr txBox="1">
                <a:spLocks noChangeArrowheads="1"/>
              </p:cNvSpPr>
              <p:nvPr/>
            </p:nvSpPr>
            <p:spPr bwMode="auto">
              <a:xfrm>
                <a:off x="229215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09</a:t>
                </a:r>
              </a:p>
            </p:txBody>
          </p:sp>
          <p:sp>
            <p:nvSpPr>
              <p:cNvPr id="163" name="TextBox 184"/>
              <p:cNvSpPr txBox="1">
                <a:spLocks noChangeArrowheads="1"/>
              </p:cNvSpPr>
              <p:nvPr/>
            </p:nvSpPr>
            <p:spPr bwMode="auto">
              <a:xfrm>
                <a:off x="2593417"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10</a:t>
                </a:r>
              </a:p>
            </p:txBody>
          </p:sp>
          <p:sp>
            <p:nvSpPr>
              <p:cNvPr id="164" name="TextBox 185"/>
              <p:cNvSpPr txBox="1">
                <a:spLocks noChangeArrowheads="1"/>
              </p:cNvSpPr>
              <p:nvPr/>
            </p:nvSpPr>
            <p:spPr bwMode="auto">
              <a:xfrm>
                <a:off x="2894688"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11</a:t>
                </a:r>
              </a:p>
            </p:txBody>
          </p:sp>
          <p:sp>
            <p:nvSpPr>
              <p:cNvPr id="165" name="TextBox 186"/>
              <p:cNvSpPr txBox="1">
                <a:spLocks noChangeArrowheads="1"/>
              </p:cNvSpPr>
              <p:nvPr/>
            </p:nvSpPr>
            <p:spPr bwMode="auto">
              <a:xfrm>
                <a:off x="3195956"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12</a:t>
                </a:r>
              </a:p>
            </p:txBody>
          </p:sp>
          <p:sp>
            <p:nvSpPr>
              <p:cNvPr id="166" name="TextBox 187"/>
              <p:cNvSpPr txBox="1">
                <a:spLocks noChangeArrowheads="1"/>
              </p:cNvSpPr>
              <p:nvPr/>
            </p:nvSpPr>
            <p:spPr bwMode="auto">
              <a:xfrm>
                <a:off x="349722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13</a:t>
                </a:r>
              </a:p>
            </p:txBody>
          </p:sp>
          <p:sp>
            <p:nvSpPr>
              <p:cNvPr id="167" name="TextBox 188"/>
              <p:cNvSpPr txBox="1">
                <a:spLocks noChangeArrowheads="1"/>
              </p:cNvSpPr>
              <p:nvPr/>
            </p:nvSpPr>
            <p:spPr bwMode="auto">
              <a:xfrm>
                <a:off x="379849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14</a:t>
                </a:r>
              </a:p>
            </p:txBody>
          </p:sp>
          <p:sp>
            <p:nvSpPr>
              <p:cNvPr id="168" name="TextBox 189"/>
              <p:cNvSpPr txBox="1">
                <a:spLocks noChangeArrowheads="1"/>
              </p:cNvSpPr>
              <p:nvPr/>
            </p:nvSpPr>
            <p:spPr bwMode="auto">
              <a:xfrm>
                <a:off x="4099763"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15</a:t>
                </a:r>
              </a:p>
            </p:txBody>
          </p:sp>
          <p:sp>
            <p:nvSpPr>
              <p:cNvPr id="169" name="TextBox 190"/>
              <p:cNvSpPr txBox="1">
                <a:spLocks noChangeArrowheads="1"/>
              </p:cNvSpPr>
              <p:nvPr/>
            </p:nvSpPr>
            <p:spPr bwMode="auto">
              <a:xfrm>
                <a:off x="4401032"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16</a:t>
                </a:r>
              </a:p>
            </p:txBody>
          </p:sp>
          <p:sp>
            <p:nvSpPr>
              <p:cNvPr id="170" name="TextBox 191"/>
              <p:cNvSpPr txBox="1">
                <a:spLocks noChangeArrowheads="1"/>
              </p:cNvSpPr>
              <p:nvPr/>
            </p:nvSpPr>
            <p:spPr bwMode="auto">
              <a:xfrm>
                <a:off x="4702301"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17</a:t>
                </a:r>
              </a:p>
            </p:txBody>
          </p:sp>
          <p:sp>
            <p:nvSpPr>
              <p:cNvPr id="171" name="TextBox 192"/>
              <p:cNvSpPr txBox="1">
                <a:spLocks noChangeArrowheads="1"/>
              </p:cNvSpPr>
              <p:nvPr/>
            </p:nvSpPr>
            <p:spPr bwMode="auto">
              <a:xfrm>
                <a:off x="5003568"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18</a:t>
                </a:r>
              </a:p>
            </p:txBody>
          </p:sp>
          <p:sp>
            <p:nvSpPr>
              <p:cNvPr id="172" name="TextBox 193"/>
              <p:cNvSpPr txBox="1">
                <a:spLocks noChangeArrowheads="1"/>
              </p:cNvSpPr>
              <p:nvPr/>
            </p:nvSpPr>
            <p:spPr bwMode="auto">
              <a:xfrm>
                <a:off x="5304839"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19</a:t>
                </a:r>
              </a:p>
            </p:txBody>
          </p:sp>
          <p:sp>
            <p:nvSpPr>
              <p:cNvPr id="173" name="TextBox 194"/>
              <p:cNvSpPr txBox="1">
                <a:spLocks noChangeArrowheads="1"/>
              </p:cNvSpPr>
              <p:nvPr/>
            </p:nvSpPr>
            <p:spPr bwMode="auto">
              <a:xfrm>
                <a:off x="560611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20</a:t>
                </a:r>
              </a:p>
            </p:txBody>
          </p:sp>
          <p:sp>
            <p:nvSpPr>
              <p:cNvPr id="174" name="TextBox 195"/>
              <p:cNvSpPr txBox="1">
                <a:spLocks noChangeArrowheads="1"/>
              </p:cNvSpPr>
              <p:nvPr/>
            </p:nvSpPr>
            <p:spPr bwMode="auto">
              <a:xfrm>
                <a:off x="5907378"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21</a:t>
                </a:r>
              </a:p>
            </p:txBody>
          </p:sp>
          <p:sp>
            <p:nvSpPr>
              <p:cNvPr id="175" name="TextBox 196"/>
              <p:cNvSpPr txBox="1">
                <a:spLocks noChangeArrowheads="1"/>
              </p:cNvSpPr>
              <p:nvPr/>
            </p:nvSpPr>
            <p:spPr bwMode="auto">
              <a:xfrm>
                <a:off x="620864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22</a:t>
                </a:r>
              </a:p>
            </p:txBody>
          </p:sp>
          <p:sp>
            <p:nvSpPr>
              <p:cNvPr id="176" name="TextBox 197"/>
              <p:cNvSpPr txBox="1">
                <a:spLocks noChangeArrowheads="1"/>
              </p:cNvSpPr>
              <p:nvPr/>
            </p:nvSpPr>
            <p:spPr bwMode="auto">
              <a:xfrm>
                <a:off x="650991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23</a:t>
                </a:r>
              </a:p>
            </p:txBody>
          </p:sp>
          <p:sp>
            <p:nvSpPr>
              <p:cNvPr id="177" name="TextBox 198"/>
              <p:cNvSpPr txBox="1">
                <a:spLocks noChangeArrowheads="1"/>
              </p:cNvSpPr>
              <p:nvPr/>
            </p:nvSpPr>
            <p:spPr bwMode="auto">
              <a:xfrm>
                <a:off x="681118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24</a:t>
                </a:r>
              </a:p>
            </p:txBody>
          </p:sp>
          <p:sp>
            <p:nvSpPr>
              <p:cNvPr id="178" name="TextBox 199"/>
              <p:cNvSpPr txBox="1">
                <a:spLocks noChangeArrowheads="1"/>
              </p:cNvSpPr>
              <p:nvPr/>
            </p:nvSpPr>
            <p:spPr bwMode="auto">
              <a:xfrm>
                <a:off x="7112454"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25</a:t>
                </a:r>
              </a:p>
            </p:txBody>
          </p:sp>
          <p:sp>
            <p:nvSpPr>
              <p:cNvPr id="179" name="TextBox 200"/>
              <p:cNvSpPr txBox="1">
                <a:spLocks noChangeArrowheads="1"/>
              </p:cNvSpPr>
              <p:nvPr/>
            </p:nvSpPr>
            <p:spPr bwMode="auto">
              <a:xfrm>
                <a:off x="7413723"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26</a:t>
                </a:r>
              </a:p>
            </p:txBody>
          </p:sp>
          <p:sp>
            <p:nvSpPr>
              <p:cNvPr id="180" name="TextBox 201"/>
              <p:cNvSpPr txBox="1">
                <a:spLocks noChangeArrowheads="1"/>
              </p:cNvSpPr>
              <p:nvPr/>
            </p:nvSpPr>
            <p:spPr bwMode="auto">
              <a:xfrm>
                <a:off x="7714989"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27</a:t>
                </a:r>
              </a:p>
            </p:txBody>
          </p:sp>
          <p:sp>
            <p:nvSpPr>
              <p:cNvPr id="181" name="TextBox 202"/>
              <p:cNvSpPr txBox="1">
                <a:spLocks noChangeArrowheads="1"/>
              </p:cNvSpPr>
              <p:nvPr/>
            </p:nvSpPr>
            <p:spPr bwMode="auto">
              <a:xfrm>
                <a:off x="801626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28</a:t>
                </a:r>
              </a:p>
            </p:txBody>
          </p:sp>
          <p:sp>
            <p:nvSpPr>
              <p:cNvPr id="182" name="TextBox 203"/>
              <p:cNvSpPr txBox="1">
                <a:spLocks noChangeArrowheads="1"/>
              </p:cNvSpPr>
              <p:nvPr/>
            </p:nvSpPr>
            <p:spPr bwMode="auto">
              <a:xfrm>
                <a:off x="8317529"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29</a:t>
                </a:r>
              </a:p>
            </p:txBody>
          </p:sp>
          <p:sp>
            <p:nvSpPr>
              <p:cNvPr id="183" name="TextBox 204"/>
              <p:cNvSpPr txBox="1">
                <a:spLocks noChangeArrowheads="1"/>
              </p:cNvSpPr>
              <p:nvPr/>
            </p:nvSpPr>
            <p:spPr bwMode="auto">
              <a:xfrm>
                <a:off x="861880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30</a:t>
                </a:r>
              </a:p>
            </p:txBody>
          </p:sp>
          <p:sp>
            <p:nvSpPr>
              <p:cNvPr id="184" name="TextBox 205"/>
              <p:cNvSpPr txBox="1">
                <a:spLocks noChangeArrowheads="1"/>
              </p:cNvSpPr>
              <p:nvPr/>
            </p:nvSpPr>
            <p:spPr bwMode="auto">
              <a:xfrm>
                <a:off x="8920069"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31</a:t>
                </a:r>
              </a:p>
            </p:txBody>
          </p:sp>
          <p:sp>
            <p:nvSpPr>
              <p:cNvPr id="185" name="TextBox 206"/>
              <p:cNvSpPr txBox="1">
                <a:spLocks noChangeArrowheads="1"/>
              </p:cNvSpPr>
              <p:nvPr/>
            </p:nvSpPr>
            <p:spPr bwMode="auto">
              <a:xfrm>
                <a:off x="9221337"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32</a:t>
                </a:r>
              </a:p>
            </p:txBody>
          </p:sp>
          <p:sp>
            <p:nvSpPr>
              <p:cNvPr id="186" name="TextBox 207"/>
              <p:cNvSpPr txBox="1">
                <a:spLocks noChangeArrowheads="1"/>
              </p:cNvSpPr>
              <p:nvPr/>
            </p:nvSpPr>
            <p:spPr bwMode="auto">
              <a:xfrm>
                <a:off x="9522603"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33</a:t>
                </a:r>
              </a:p>
            </p:txBody>
          </p:sp>
          <p:sp>
            <p:nvSpPr>
              <p:cNvPr id="187" name="TextBox 208"/>
              <p:cNvSpPr txBox="1">
                <a:spLocks noChangeArrowheads="1"/>
              </p:cNvSpPr>
              <p:nvPr/>
            </p:nvSpPr>
            <p:spPr bwMode="auto">
              <a:xfrm>
                <a:off x="9823875"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34</a:t>
                </a:r>
              </a:p>
            </p:txBody>
          </p:sp>
          <p:sp>
            <p:nvSpPr>
              <p:cNvPr id="188" name="TextBox 209"/>
              <p:cNvSpPr txBox="1">
                <a:spLocks noChangeArrowheads="1"/>
              </p:cNvSpPr>
              <p:nvPr/>
            </p:nvSpPr>
            <p:spPr bwMode="auto">
              <a:xfrm>
                <a:off x="10125141"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35</a:t>
                </a:r>
              </a:p>
            </p:txBody>
          </p:sp>
          <p:sp>
            <p:nvSpPr>
              <p:cNvPr id="189" name="TextBox 210"/>
              <p:cNvSpPr txBox="1">
                <a:spLocks noChangeArrowheads="1"/>
              </p:cNvSpPr>
              <p:nvPr/>
            </p:nvSpPr>
            <p:spPr bwMode="auto">
              <a:xfrm>
                <a:off x="10426412"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36</a:t>
                </a:r>
              </a:p>
            </p:txBody>
          </p:sp>
          <p:sp>
            <p:nvSpPr>
              <p:cNvPr id="190" name="TextBox 211"/>
              <p:cNvSpPr txBox="1">
                <a:spLocks noChangeArrowheads="1"/>
              </p:cNvSpPr>
              <p:nvPr/>
            </p:nvSpPr>
            <p:spPr bwMode="auto">
              <a:xfrm>
                <a:off x="1072768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37</a:t>
                </a:r>
              </a:p>
            </p:txBody>
          </p:sp>
          <p:sp>
            <p:nvSpPr>
              <p:cNvPr id="191" name="TextBox 212"/>
              <p:cNvSpPr txBox="1">
                <a:spLocks noChangeArrowheads="1"/>
              </p:cNvSpPr>
              <p:nvPr/>
            </p:nvSpPr>
            <p:spPr bwMode="auto">
              <a:xfrm>
                <a:off x="1102895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38</a:t>
                </a:r>
              </a:p>
            </p:txBody>
          </p:sp>
          <p:sp>
            <p:nvSpPr>
              <p:cNvPr id="192" name="TextBox 213"/>
              <p:cNvSpPr txBox="1">
                <a:spLocks noChangeArrowheads="1"/>
              </p:cNvSpPr>
              <p:nvPr/>
            </p:nvSpPr>
            <p:spPr bwMode="auto">
              <a:xfrm>
                <a:off x="11330220"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39</a:t>
                </a:r>
              </a:p>
            </p:txBody>
          </p:sp>
          <p:sp>
            <p:nvSpPr>
              <p:cNvPr id="193" name="TextBox 214"/>
              <p:cNvSpPr txBox="1">
                <a:spLocks noChangeArrowheads="1"/>
              </p:cNvSpPr>
              <p:nvPr/>
            </p:nvSpPr>
            <p:spPr bwMode="auto">
              <a:xfrm>
                <a:off x="11631483" y="989563"/>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40</a:t>
                </a:r>
              </a:p>
            </p:txBody>
          </p:sp>
          <p:sp>
            <p:nvSpPr>
              <p:cNvPr id="194" name="TextBox 215"/>
              <p:cNvSpPr txBox="1">
                <a:spLocks noChangeArrowheads="1"/>
              </p:cNvSpPr>
              <p:nvPr/>
            </p:nvSpPr>
            <p:spPr bwMode="auto">
              <a:xfrm>
                <a:off x="1002749" y="986100"/>
                <a:ext cx="718146" cy="268464"/>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YEAR...</a:t>
                </a:r>
              </a:p>
            </p:txBody>
          </p:sp>
        </p:grpSp>
        <p:sp>
          <p:nvSpPr>
            <p:cNvPr id="103" name="Rectangle 102"/>
            <p:cNvSpPr/>
            <p:nvPr/>
          </p:nvSpPr>
          <p:spPr>
            <a:xfrm>
              <a:off x="3885966" y="1636836"/>
              <a:ext cx="4242390" cy="134073"/>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METEOSAT THIRD GENERATION</a:t>
              </a:r>
            </a:p>
          </p:txBody>
        </p:sp>
        <p:sp>
          <p:nvSpPr>
            <p:cNvPr id="104" name="Rectangle 103"/>
            <p:cNvSpPr/>
            <p:nvPr/>
          </p:nvSpPr>
          <p:spPr>
            <a:xfrm>
              <a:off x="4482874" y="1927632"/>
              <a:ext cx="1889020" cy="124012"/>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a:t>
              </a:r>
              <a:r>
                <a:rPr lang="en-GB" dirty="0">
                  <a:solidFill>
                    <a:srgbClr val="FF0000"/>
                  </a:solidFill>
                  <a:latin typeface="Arial" pitchFamily="34" charset="0"/>
                  <a:cs typeface="Arial" pitchFamily="34" charset="0"/>
                </a:rPr>
                <a:t>MTG-S-1</a:t>
              </a:r>
              <a:r>
                <a:rPr lang="en-GB" dirty="0">
                  <a:solidFill>
                    <a:schemeClr val="accent1">
                      <a:lumMod val="50000"/>
                    </a:schemeClr>
                  </a:solidFill>
                  <a:latin typeface="Arial" pitchFamily="34" charset="0"/>
                  <a:cs typeface="Arial" pitchFamily="34" charset="0"/>
                </a:rPr>
                <a:t>: SOUNDING</a:t>
              </a:r>
            </a:p>
          </p:txBody>
        </p:sp>
        <p:sp>
          <p:nvSpPr>
            <p:cNvPr id="105" name="Rectangle 104"/>
            <p:cNvSpPr/>
            <p:nvPr/>
          </p:nvSpPr>
          <p:spPr>
            <a:xfrm>
              <a:off x="6335951" y="2083170"/>
              <a:ext cx="1841547" cy="124012"/>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a:t>
              </a:r>
              <a:r>
                <a:rPr lang="en-GB" dirty="0">
                  <a:solidFill>
                    <a:srgbClr val="FF0000"/>
                  </a:solidFill>
                  <a:latin typeface="Arial" pitchFamily="34" charset="0"/>
                  <a:cs typeface="Arial" pitchFamily="34" charset="0"/>
                </a:rPr>
                <a:t> MTG-S-2</a:t>
              </a:r>
              <a:r>
                <a:rPr lang="en-GB" dirty="0">
                  <a:solidFill>
                    <a:schemeClr val="accent1">
                      <a:lumMod val="50000"/>
                    </a:schemeClr>
                  </a:solidFill>
                  <a:latin typeface="Arial" pitchFamily="34" charset="0"/>
                  <a:cs typeface="Arial" pitchFamily="34" charset="0"/>
                </a:rPr>
                <a:t>: SOUNDING</a:t>
              </a:r>
            </a:p>
          </p:txBody>
        </p:sp>
        <p:sp>
          <p:nvSpPr>
            <p:cNvPr id="106" name="Rectangle 105"/>
            <p:cNvSpPr/>
            <p:nvPr/>
          </p:nvSpPr>
          <p:spPr>
            <a:xfrm>
              <a:off x="4272586" y="2795531"/>
              <a:ext cx="3849247" cy="136214"/>
            </a:xfrm>
            <a:prstGeom prst="rect">
              <a:avLst/>
            </a:prstGeom>
            <a:solidFill>
              <a:srgbClr val="FED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a:t>
              </a:r>
              <a:r>
                <a:rPr lang="en-GB" dirty="0">
                  <a:solidFill>
                    <a:srgbClr val="FF0000"/>
                  </a:solidFill>
                  <a:latin typeface="Arial" pitchFamily="34" charset="0"/>
                  <a:cs typeface="Arial" pitchFamily="34" charset="0"/>
                </a:rPr>
                <a:t>METOP-SG A: </a:t>
              </a:r>
              <a:r>
                <a:rPr lang="en-GB" dirty="0">
                  <a:solidFill>
                    <a:schemeClr val="accent1">
                      <a:lumMod val="50000"/>
                    </a:schemeClr>
                  </a:solidFill>
                  <a:latin typeface="Arial" pitchFamily="34" charset="0"/>
                  <a:cs typeface="Arial" pitchFamily="34" charset="0"/>
                </a:rPr>
                <a:t>SOUNDING AND IMAGERY</a:t>
              </a:r>
            </a:p>
          </p:txBody>
        </p:sp>
        <p:sp>
          <p:nvSpPr>
            <p:cNvPr id="107" name="Rectangle 106"/>
            <p:cNvSpPr/>
            <p:nvPr/>
          </p:nvSpPr>
          <p:spPr>
            <a:xfrm>
              <a:off x="1040473" y="3257304"/>
              <a:ext cx="6163817" cy="139222"/>
            </a:xfrm>
            <a:prstGeom prst="rect">
              <a:avLst/>
            </a:prstGeom>
            <a:solidFill>
              <a:srgbClr val="279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JASON (HIGH PRECISION OCEAN ALTIMETRY)</a:t>
              </a:r>
            </a:p>
          </p:txBody>
        </p:sp>
        <p:sp>
          <p:nvSpPr>
            <p:cNvPr id="108" name="Rectangle 107"/>
            <p:cNvSpPr/>
            <p:nvPr/>
          </p:nvSpPr>
          <p:spPr>
            <a:xfrm>
              <a:off x="2784695" y="3997866"/>
              <a:ext cx="5337137" cy="145071"/>
            </a:xfrm>
            <a:prstGeom prst="rect">
              <a:avLst/>
            </a:prstGeom>
            <a:solidFill>
              <a:srgbClr val="D55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r>
                <a:rPr lang="en-GB" dirty="0">
                  <a:solidFill>
                    <a:schemeClr val="bg1"/>
                  </a:solidFill>
                  <a:latin typeface="Arial" pitchFamily="34" charset="0"/>
                  <a:cs typeface="Arial" pitchFamily="34" charset="0"/>
                </a:rPr>
                <a:t>  COPERNICUS</a:t>
              </a:r>
            </a:p>
          </p:txBody>
        </p:sp>
        <p:sp>
          <p:nvSpPr>
            <p:cNvPr id="109" name="Rectangle 108"/>
            <p:cNvSpPr/>
            <p:nvPr/>
          </p:nvSpPr>
          <p:spPr>
            <a:xfrm>
              <a:off x="2782722" y="4156976"/>
              <a:ext cx="4738458" cy="121672"/>
            </a:xfrm>
            <a:prstGeom prst="rect">
              <a:avLst/>
            </a:prstGeom>
            <a:solidFill>
              <a:srgbClr val="D55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bg1"/>
                  </a:solidFill>
                  <a:latin typeface="Arial" pitchFamily="34" charset="0"/>
                  <a:cs typeface="Arial" pitchFamily="34" charset="0"/>
                </a:rPr>
                <a:t>  SENTINEL-3 A/B/C/D</a:t>
              </a:r>
            </a:p>
          </p:txBody>
        </p:sp>
        <p:pic>
          <p:nvPicPr>
            <p:cNvPr id="110" name="Picture 5" descr="Sentinel-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3466" y="3698805"/>
              <a:ext cx="1143380" cy="805391"/>
            </a:xfrm>
            <a:prstGeom prst="rect">
              <a:avLst/>
            </a:prstGeom>
            <a:noFill/>
            <a:ln w="9525">
              <a:noFill/>
              <a:miter lim="800000"/>
              <a:headEnd/>
              <a:tailEnd/>
            </a:ln>
          </p:spPr>
        </p:pic>
        <p:sp>
          <p:nvSpPr>
            <p:cNvPr id="111" name="TextBox 99"/>
            <p:cNvSpPr txBox="1">
              <a:spLocks noChangeArrowheads="1"/>
            </p:cNvSpPr>
            <p:nvPr/>
          </p:nvSpPr>
          <p:spPr bwMode="auto">
            <a:xfrm rot="16200000">
              <a:off x="7190290" y="1799576"/>
              <a:ext cx="2373308" cy="458718"/>
            </a:xfrm>
            <a:prstGeom prst="rect">
              <a:avLst/>
            </a:prstGeom>
            <a:noFill/>
            <a:ln w="9525">
              <a:noFill/>
              <a:miter lim="800000"/>
              <a:headEnd/>
              <a:tailEnd/>
            </a:ln>
          </p:spPr>
          <p:txBody>
            <a:bodyPr wrap="square">
              <a:spAutoFit/>
            </a:bodyPr>
            <a:lstStyle/>
            <a:p>
              <a:pPr algn="ctr"/>
              <a:r>
                <a:rPr lang="en-GB" sz="1400" dirty="0">
                  <a:solidFill>
                    <a:schemeClr val="accent1">
                      <a:lumMod val="50000"/>
                    </a:schemeClr>
                  </a:solidFill>
                  <a:latin typeface="Arial" pitchFamily="34" charset="0"/>
                  <a:cs typeface="Arial" pitchFamily="34" charset="0"/>
                </a:rPr>
                <a:t>Monitoring atmospheric composition</a:t>
              </a:r>
            </a:p>
          </p:txBody>
        </p:sp>
        <p:sp>
          <p:nvSpPr>
            <p:cNvPr id="112" name="Rectangle 111"/>
            <p:cNvSpPr/>
            <p:nvPr/>
          </p:nvSpPr>
          <p:spPr>
            <a:xfrm>
              <a:off x="4264420" y="2643440"/>
              <a:ext cx="3863936" cy="136722"/>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EUMETSAT POLAR SYSTEM  SECOND GENERATION (EPS-SG)</a:t>
              </a:r>
            </a:p>
          </p:txBody>
        </p:sp>
        <p:pic>
          <p:nvPicPr>
            <p:cNvPr id="113" name="Picture 5" descr="jason-big.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45958">
              <a:off x="368708" y="3112658"/>
              <a:ext cx="743227" cy="534641"/>
            </a:xfrm>
            <a:prstGeom prst="rect">
              <a:avLst/>
            </a:prstGeom>
            <a:noFill/>
            <a:ln w="9525">
              <a:noFill/>
              <a:miter lim="800000"/>
              <a:headEnd/>
              <a:tailEnd/>
            </a:ln>
          </p:spPr>
        </p:pic>
        <p:sp>
          <p:nvSpPr>
            <p:cNvPr id="114" name="TextBox 99"/>
            <p:cNvSpPr txBox="1">
              <a:spLocks noChangeArrowheads="1"/>
            </p:cNvSpPr>
            <p:nvPr/>
          </p:nvSpPr>
          <p:spPr bwMode="auto">
            <a:xfrm rot="16200000">
              <a:off x="7720984" y="3558945"/>
              <a:ext cx="1422949" cy="512685"/>
            </a:xfrm>
            <a:prstGeom prst="rect">
              <a:avLst/>
            </a:prstGeom>
            <a:noFill/>
            <a:ln w="9525">
              <a:noFill/>
              <a:miter lim="800000"/>
              <a:headEnd/>
              <a:tailEnd/>
            </a:ln>
          </p:spPr>
          <p:txBody>
            <a:bodyPr wrap="square">
              <a:spAutoFit/>
            </a:bodyPr>
            <a:lstStyle/>
            <a:p>
              <a:pPr algn="ctr"/>
              <a:r>
                <a:rPr lang="en-US" sz="1600" dirty="0">
                  <a:solidFill>
                    <a:schemeClr val="accent1">
                      <a:lumMod val="50000"/>
                    </a:schemeClr>
                  </a:solidFill>
                  <a:latin typeface="Arial" pitchFamily="34" charset="0"/>
                  <a:cs typeface="Arial" pitchFamily="34" charset="0"/>
                </a:rPr>
                <a:t>Monitoring the ocean</a:t>
              </a:r>
              <a:endParaRPr lang="en-GB" sz="1600" dirty="0">
                <a:solidFill>
                  <a:schemeClr val="accent1">
                    <a:lumMod val="50000"/>
                  </a:schemeClr>
                </a:solidFill>
                <a:latin typeface="Arial" pitchFamily="34" charset="0"/>
                <a:cs typeface="Arial" pitchFamily="34" charset="0"/>
              </a:endParaRPr>
            </a:p>
          </p:txBody>
        </p:sp>
        <p:sp>
          <p:nvSpPr>
            <p:cNvPr id="115" name="Rectangle 114"/>
            <p:cNvSpPr/>
            <p:nvPr/>
          </p:nvSpPr>
          <p:spPr>
            <a:xfrm>
              <a:off x="1042686" y="3411895"/>
              <a:ext cx="2662954" cy="121672"/>
            </a:xfrm>
            <a:prstGeom prst="rect">
              <a:avLst/>
            </a:prstGeom>
            <a:gradFill flip="none" rotWithShape="1">
              <a:gsLst>
                <a:gs pos="33000">
                  <a:srgbClr val="279989">
                    <a:alpha val="98824"/>
                  </a:srgb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JASON-2</a:t>
              </a:r>
            </a:p>
          </p:txBody>
        </p:sp>
        <p:sp>
          <p:nvSpPr>
            <p:cNvPr id="116" name="Rectangle 115"/>
            <p:cNvSpPr/>
            <p:nvPr/>
          </p:nvSpPr>
          <p:spPr>
            <a:xfrm>
              <a:off x="2706188" y="3550635"/>
              <a:ext cx="2094488" cy="121672"/>
            </a:xfrm>
            <a:prstGeom prst="rect">
              <a:avLst/>
            </a:prstGeom>
            <a:gradFill flip="none" rotWithShape="1">
              <a:gsLst>
                <a:gs pos="33000">
                  <a:srgbClr val="279989">
                    <a:alpha val="98824"/>
                  </a:srgb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r>
                <a:rPr lang="en-GB" dirty="0">
                  <a:solidFill>
                    <a:schemeClr val="accent3"/>
                  </a:solidFill>
                  <a:latin typeface="Arial" pitchFamily="34" charset="0"/>
                  <a:cs typeface="Arial" pitchFamily="34" charset="0"/>
                </a:rPr>
                <a:t>  JASON-3</a:t>
              </a:r>
            </a:p>
          </p:txBody>
        </p:sp>
        <p:sp>
          <p:nvSpPr>
            <p:cNvPr id="117" name="Rectangle 116"/>
            <p:cNvSpPr/>
            <p:nvPr/>
          </p:nvSpPr>
          <p:spPr>
            <a:xfrm>
              <a:off x="3804335" y="3803339"/>
              <a:ext cx="3399955" cy="121672"/>
            </a:xfrm>
            <a:prstGeom prst="rect">
              <a:avLst/>
            </a:prstGeom>
            <a:solidFill>
              <a:srgbClr val="27998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chemeClr val="accent1">
                      <a:lumMod val="50000"/>
                    </a:schemeClr>
                  </a:solidFill>
                  <a:latin typeface="Arial" pitchFamily="34" charset="0"/>
                  <a:cs typeface="Arial" pitchFamily="34" charset="0"/>
                </a:rPr>
                <a:t>  SENTINEL-6 (JASON-CS)</a:t>
              </a:r>
            </a:p>
          </p:txBody>
        </p:sp>
        <p:pic>
          <p:nvPicPr>
            <p:cNvPr id="118" name="Picture 1" descr="C:\Users\ratier\AppData\Local\Microsoft\Windows\Temporary Internet Files\Content.Outlook\C9Y5AWSI\Jason_CS_image_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5022" y="3517399"/>
              <a:ext cx="671529" cy="379939"/>
            </a:xfrm>
            <a:prstGeom prst="rect">
              <a:avLst/>
            </a:prstGeom>
            <a:noFill/>
          </p:spPr>
        </p:pic>
        <p:sp>
          <p:nvSpPr>
            <p:cNvPr id="119" name="Rectangle 118"/>
            <p:cNvSpPr/>
            <p:nvPr/>
          </p:nvSpPr>
          <p:spPr>
            <a:xfrm>
              <a:off x="4493795" y="2236624"/>
              <a:ext cx="3527292" cy="124012"/>
            </a:xfrm>
            <a:prstGeom prst="rect">
              <a:avLst/>
            </a:prstGeom>
            <a:solidFill>
              <a:srgbClr val="D55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r>
                <a:rPr lang="en-GB" dirty="0">
                  <a:solidFill>
                    <a:schemeClr val="bg1"/>
                  </a:solidFill>
                  <a:latin typeface="Arial" pitchFamily="34" charset="0"/>
                  <a:cs typeface="Arial" pitchFamily="34" charset="0"/>
                </a:rPr>
                <a:t>SENTINEL-4 on MTG-S</a:t>
              </a:r>
            </a:p>
          </p:txBody>
        </p:sp>
        <p:sp>
          <p:nvSpPr>
            <p:cNvPr id="120" name="Rectangle 119"/>
            <p:cNvSpPr/>
            <p:nvPr/>
          </p:nvSpPr>
          <p:spPr>
            <a:xfrm>
              <a:off x="4264420" y="2969775"/>
              <a:ext cx="3851964" cy="153560"/>
            </a:xfrm>
            <a:prstGeom prst="rect">
              <a:avLst/>
            </a:prstGeom>
            <a:solidFill>
              <a:srgbClr val="D55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r>
                <a:rPr lang="en-GB" dirty="0">
                  <a:solidFill>
                    <a:schemeClr val="bg1"/>
                  </a:solidFill>
                  <a:latin typeface="Arial" pitchFamily="34" charset="0"/>
                  <a:cs typeface="Arial" pitchFamily="34" charset="0"/>
                </a:rPr>
                <a:t>SENTINEL-5 on METOP-SG A</a:t>
              </a:r>
            </a:p>
          </p:txBody>
        </p:sp>
        <p:pic>
          <p:nvPicPr>
            <p:cNvPr id="121" name="Picture 120" descr="EPS-SG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60546" y="2482983"/>
              <a:ext cx="646070" cy="541998"/>
            </a:xfrm>
            <a:prstGeom prst="rect">
              <a:avLst/>
            </a:prstGeom>
          </p:spPr>
        </p:pic>
        <p:pic>
          <p:nvPicPr>
            <p:cNvPr id="12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3379823">
              <a:off x="3389986" y="1141783"/>
              <a:ext cx="502294" cy="872531"/>
            </a:xfrm>
            <a:prstGeom prst="rect">
              <a:avLst/>
            </a:prstGeom>
            <a:noFill/>
            <a:ln w="9525">
              <a:noFill/>
              <a:miter lim="800000"/>
              <a:headEnd/>
              <a:tailEnd/>
            </a:ln>
          </p:spPr>
        </p:pic>
        <p:grpSp>
          <p:nvGrpSpPr>
            <p:cNvPr id="123" name="Group 122"/>
            <p:cNvGrpSpPr/>
            <p:nvPr/>
          </p:nvGrpSpPr>
          <p:grpSpPr>
            <a:xfrm>
              <a:off x="160395" y="4338446"/>
              <a:ext cx="8078519" cy="200401"/>
              <a:chOff x="1002748" y="986098"/>
              <a:chExt cx="11002354" cy="271929"/>
            </a:xfrm>
          </p:grpSpPr>
          <p:sp>
            <p:nvSpPr>
              <p:cNvPr id="125" name="TextBox 181"/>
              <p:cNvSpPr txBox="1">
                <a:spLocks noChangeArrowheads="1"/>
              </p:cNvSpPr>
              <p:nvPr/>
            </p:nvSpPr>
            <p:spPr bwMode="auto">
              <a:xfrm>
                <a:off x="1689611"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07</a:t>
                </a:r>
              </a:p>
            </p:txBody>
          </p:sp>
          <p:sp>
            <p:nvSpPr>
              <p:cNvPr id="126" name="TextBox 182"/>
              <p:cNvSpPr txBox="1">
                <a:spLocks noChangeArrowheads="1"/>
              </p:cNvSpPr>
              <p:nvPr/>
            </p:nvSpPr>
            <p:spPr bwMode="auto">
              <a:xfrm>
                <a:off x="199088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08</a:t>
                </a:r>
              </a:p>
            </p:txBody>
          </p:sp>
          <p:sp>
            <p:nvSpPr>
              <p:cNvPr id="127" name="TextBox 183"/>
              <p:cNvSpPr txBox="1">
                <a:spLocks noChangeArrowheads="1"/>
              </p:cNvSpPr>
              <p:nvPr/>
            </p:nvSpPr>
            <p:spPr bwMode="auto">
              <a:xfrm>
                <a:off x="229215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09</a:t>
                </a:r>
              </a:p>
            </p:txBody>
          </p:sp>
          <p:sp>
            <p:nvSpPr>
              <p:cNvPr id="128" name="TextBox 184"/>
              <p:cNvSpPr txBox="1">
                <a:spLocks noChangeArrowheads="1"/>
              </p:cNvSpPr>
              <p:nvPr/>
            </p:nvSpPr>
            <p:spPr bwMode="auto">
              <a:xfrm>
                <a:off x="2593417"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10</a:t>
                </a:r>
              </a:p>
            </p:txBody>
          </p:sp>
          <p:sp>
            <p:nvSpPr>
              <p:cNvPr id="129" name="TextBox 185"/>
              <p:cNvSpPr txBox="1">
                <a:spLocks noChangeArrowheads="1"/>
              </p:cNvSpPr>
              <p:nvPr/>
            </p:nvSpPr>
            <p:spPr bwMode="auto">
              <a:xfrm>
                <a:off x="2894688"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11</a:t>
                </a:r>
              </a:p>
            </p:txBody>
          </p:sp>
          <p:sp>
            <p:nvSpPr>
              <p:cNvPr id="130" name="TextBox 186"/>
              <p:cNvSpPr txBox="1">
                <a:spLocks noChangeArrowheads="1"/>
              </p:cNvSpPr>
              <p:nvPr/>
            </p:nvSpPr>
            <p:spPr bwMode="auto">
              <a:xfrm>
                <a:off x="3195956"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12</a:t>
                </a:r>
              </a:p>
            </p:txBody>
          </p:sp>
          <p:sp>
            <p:nvSpPr>
              <p:cNvPr id="131" name="TextBox 187"/>
              <p:cNvSpPr txBox="1">
                <a:spLocks noChangeArrowheads="1"/>
              </p:cNvSpPr>
              <p:nvPr/>
            </p:nvSpPr>
            <p:spPr bwMode="auto">
              <a:xfrm>
                <a:off x="3497225"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13</a:t>
                </a:r>
              </a:p>
            </p:txBody>
          </p:sp>
          <p:sp>
            <p:nvSpPr>
              <p:cNvPr id="132" name="TextBox 188"/>
              <p:cNvSpPr txBox="1">
                <a:spLocks noChangeArrowheads="1"/>
              </p:cNvSpPr>
              <p:nvPr/>
            </p:nvSpPr>
            <p:spPr bwMode="auto">
              <a:xfrm>
                <a:off x="3798494"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14</a:t>
                </a:r>
              </a:p>
            </p:txBody>
          </p:sp>
          <p:sp>
            <p:nvSpPr>
              <p:cNvPr id="133" name="TextBox 189"/>
              <p:cNvSpPr txBox="1">
                <a:spLocks noChangeArrowheads="1"/>
              </p:cNvSpPr>
              <p:nvPr/>
            </p:nvSpPr>
            <p:spPr bwMode="auto">
              <a:xfrm>
                <a:off x="409976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15</a:t>
                </a:r>
              </a:p>
            </p:txBody>
          </p:sp>
          <p:sp>
            <p:nvSpPr>
              <p:cNvPr id="134" name="TextBox 190"/>
              <p:cNvSpPr txBox="1">
                <a:spLocks noChangeArrowheads="1"/>
              </p:cNvSpPr>
              <p:nvPr/>
            </p:nvSpPr>
            <p:spPr bwMode="auto">
              <a:xfrm>
                <a:off x="4401032"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16</a:t>
                </a:r>
              </a:p>
            </p:txBody>
          </p:sp>
          <p:sp>
            <p:nvSpPr>
              <p:cNvPr id="135" name="TextBox 191"/>
              <p:cNvSpPr txBox="1">
                <a:spLocks noChangeArrowheads="1"/>
              </p:cNvSpPr>
              <p:nvPr/>
            </p:nvSpPr>
            <p:spPr bwMode="auto">
              <a:xfrm>
                <a:off x="4702302"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17</a:t>
                </a:r>
              </a:p>
            </p:txBody>
          </p:sp>
          <p:sp>
            <p:nvSpPr>
              <p:cNvPr id="136" name="TextBox 192"/>
              <p:cNvSpPr txBox="1">
                <a:spLocks noChangeArrowheads="1"/>
              </p:cNvSpPr>
              <p:nvPr/>
            </p:nvSpPr>
            <p:spPr bwMode="auto">
              <a:xfrm>
                <a:off x="500356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18</a:t>
                </a:r>
              </a:p>
            </p:txBody>
          </p:sp>
          <p:sp>
            <p:nvSpPr>
              <p:cNvPr id="137" name="TextBox 193"/>
              <p:cNvSpPr txBox="1">
                <a:spLocks noChangeArrowheads="1"/>
              </p:cNvSpPr>
              <p:nvPr/>
            </p:nvSpPr>
            <p:spPr bwMode="auto">
              <a:xfrm>
                <a:off x="530483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19</a:t>
                </a:r>
              </a:p>
            </p:txBody>
          </p:sp>
          <p:sp>
            <p:nvSpPr>
              <p:cNvPr id="138" name="TextBox 194"/>
              <p:cNvSpPr txBox="1">
                <a:spLocks noChangeArrowheads="1"/>
              </p:cNvSpPr>
              <p:nvPr/>
            </p:nvSpPr>
            <p:spPr bwMode="auto">
              <a:xfrm>
                <a:off x="560610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20</a:t>
                </a:r>
              </a:p>
            </p:txBody>
          </p:sp>
          <p:sp>
            <p:nvSpPr>
              <p:cNvPr id="139" name="TextBox 195"/>
              <p:cNvSpPr txBox="1">
                <a:spLocks noChangeArrowheads="1"/>
              </p:cNvSpPr>
              <p:nvPr/>
            </p:nvSpPr>
            <p:spPr bwMode="auto">
              <a:xfrm>
                <a:off x="590737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21</a:t>
                </a:r>
              </a:p>
            </p:txBody>
          </p:sp>
          <p:sp>
            <p:nvSpPr>
              <p:cNvPr id="140" name="TextBox 196"/>
              <p:cNvSpPr txBox="1">
                <a:spLocks noChangeArrowheads="1"/>
              </p:cNvSpPr>
              <p:nvPr/>
            </p:nvSpPr>
            <p:spPr bwMode="auto">
              <a:xfrm>
                <a:off x="6208645"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22</a:t>
                </a:r>
              </a:p>
            </p:txBody>
          </p:sp>
          <p:sp>
            <p:nvSpPr>
              <p:cNvPr id="141" name="TextBox 197"/>
              <p:cNvSpPr txBox="1">
                <a:spLocks noChangeArrowheads="1"/>
              </p:cNvSpPr>
              <p:nvPr/>
            </p:nvSpPr>
            <p:spPr bwMode="auto">
              <a:xfrm>
                <a:off x="6509915"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23</a:t>
                </a:r>
              </a:p>
            </p:txBody>
          </p:sp>
          <p:sp>
            <p:nvSpPr>
              <p:cNvPr id="142" name="TextBox 198"/>
              <p:cNvSpPr txBox="1">
                <a:spLocks noChangeArrowheads="1"/>
              </p:cNvSpPr>
              <p:nvPr/>
            </p:nvSpPr>
            <p:spPr bwMode="auto">
              <a:xfrm>
                <a:off x="6811185"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24</a:t>
                </a:r>
              </a:p>
            </p:txBody>
          </p:sp>
          <p:sp>
            <p:nvSpPr>
              <p:cNvPr id="143" name="TextBox 199"/>
              <p:cNvSpPr txBox="1">
                <a:spLocks noChangeArrowheads="1"/>
              </p:cNvSpPr>
              <p:nvPr/>
            </p:nvSpPr>
            <p:spPr bwMode="auto">
              <a:xfrm>
                <a:off x="711245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25</a:t>
                </a:r>
              </a:p>
            </p:txBody>
          </p:sp>
          <p:sp>
            <p:nvSpPr>
              <p:cNvPr id="144" name="TextBox 200"/>
              <p:cNvSpPr txBox="1">
                <a:spLocks noChangeArrowheads="1"/>
              </p:cNvSpPr>
              <p:nvPr/>
            </p:nvSpPr>
            <p:spPr bwMode="auto">
              <a:xfrm>
                <a:off x="741372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26</a:t>
                </a:r>
              </a:p>
            </p:txBody>
          </p:sp>
          <p:sp>
            <p:nvSpPr>
              <p:cNvPr id="145" name="TextBox 201"/>
              <p:cNvSpPr txBox="1">
                <a:spLocks noChangeArrowheads="1"/>
              </p:cNvSpPr>
              <p:nvPr/>
            </p:nvSpPr>
            <p:spPr bwMode="auto">
              <a:xfrm>
                <a:off x="771498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27</a:t>
                </a:r>
              </a:p>
            </p:txBody>
          </p:sp>
          <p:sp>
            <p:nvSpPr>
              <p:cNvPr id="146" name="TextBox 202"/>
              <p:cNvSpPr txBox="1">
                <a:spLocks noChangeArrowheads="1"/>
              </p:cNvSpPr>
              <p:nvPr/>
            </p:nvSpPr>
            <p:spPr bwMode="auto">
              <a:xfrm>
                <a:off x="801626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28</a:t>
                </a:r>
              </a:p>
            </p:txBody>
          </p:sp>
          <p:sp>
            <p:nvSpPr>
              <p:cNvPr id="147" name="TextBox 203"/>
              <p:cNvSpPr txBox="1">
                <a:spLocks noChangeArrowheads="1"/>
              </p:cNvSpPr>
              <p:nvPr/>
            </p:nvSpPr>
            <p:spPr bwMode="auto">
              <a:xfrm>
                <a:off x="831753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29</a:t>
                </a:r>
              </a:p>
            </p:txBody>
          </p:sp>
          <p:sp>
            <p:nvSpPr>
              <p:cNvPr id="148" name="TextBox 204"/>
              <p:cNvSpPr txBox="1">
                <a:spLocks noChangeArrowheads="1"/>
              </p:cNvSpPr>
              <p:nvPr/>
            </p:nvSpPr>
            <p:spPr bwMode="auto">
              <a:xfrm>
                <a:off x="861880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30</a:t>
                </a:r>
              </a:p>
            </p:txBody>
          </p:sp>
          <p:sp>
            <p:nvSpPr>
              <p:cNvPr id="149" name="TextBox 205"/>
              <p:cNvSpPr txBox="1">
                <a:spLocks noChangeArrowheads="1"/>
              </p:cNvSpPr>
              <p:nvPr/>
            </p:nvSpPr>
            <p:spPr bwMode="auto">
              <a:xfrm>
                <a:off x="8920069"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31</a:t>
                </a:r>
              </a:p>
            </p:txBody>
          </p:sp>
          <p:sp>
            <p:nvSpPr>
              <p:cNvPr id="150" name="TextBox 206"/>
              <p:cNvSpPr txBox="1">
                <a:spLocks noChangeArrowheads="1"/>
              </p:cNvSpPr>
              <p:nvPr/>
            </p:nvSpPr>
            <p:spPr bwMode="auto">
              <a:xfrm>
                <a:off x="9221338"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32</a:t>
                </a:r>
              </a:p>
            </p:txBody>
          </p:sp>
          <p:sp>
            <p:nvSpPr>
              <p:cNvPr id="151" name="TextBox 207"/>
              <p:cNvSpPr txBox="1">
                <a:spLocks noChangeArrowheads="1"/>
              </p:cNvSpPr>
              <p:nvPr/>
            </p:nvSpPr>
            <p:spPr bwMode="auto">
              <a:xfrm>
                <a:off x="952260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33</a:t>
                </a:r>
              </a:p>
            </p:txBody>
          </p:sp>
          <p:sp>
            <p:nvSpPr>
              <p:cNvPr id="152" name="TextBox 208"/>
              <p:cNvSpPr txBox="1">
                <a:spLocks noChangeArrowheads="1"/>
              </p:cNvSpPr>
              <p:nvPr/>
            </p:nvSpPr>
            <p:spPr bwMode="auto">
              <a:xfrm>
                <a:off x="9823875"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34</a:t>
                </a:r>
              </a:p>
            </p:txBody>
          </p:sp>
          <p:sp>
            <p:nvSpPr>
              <p:cNvPr id="153" name="TextBox 209"/>
              <p:cNvSpPr txBox="1">
                <a:spLocks noChangeArrowheads="1"/>
              </p:cNvSpPr>
              <p:nvPr/>
            </p:nvSpPr>
            <p:spPr bwMode="auto">
              <a:xfrm>
                <a:off x="10125141"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35</a:t>
                </a:r>
              </a:p>
            </p:txBody>
          </p:sp>
          <p:sp>
            <p:nvSpPr>
              <p:cNvPr id="154" name="TextBox 210"/>
              <p:cNvSpPr txBox="1">
                <a:spLocks noChangeArrowheads="1"/>
              </p:cNvSpPr>
              <p:nvPr/>
            </p:nvSpPr>
            <p:spPr bwMode="auto">
              <a:xfrm>
                <a:off x="1042641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36</a:t>
                </a:r>
              </a:p>
            </p:txBody>
          </p:sp>
          <p:sp>
            <p:nvSpPr>
              <p:cNvPr id="155" name="TextBox 211"/>
              <p:cNvSpPr txBox="1">
                <a:spLocks noChangeArrowheads="1"/>
              </p:cNvSpPr>
              <p:nvPr/>
            </p:nvSpPr>
            <p:spPr bwMode="auto">
              <a:xfrm>
                <a:off x="10727681"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37</a:t>
                </a:r>
              </a:p>
            </p:txBody>
          </p:sp>
          <p:sp>
            <p:nvSpPr>
              <p:cNvPr id="156" name="TextBox 212"/>
              <p:cNvSpPr txBox="1">
                <a:spLocks noChangeArrowheads="1"/>
              </p:cNvSpPr>
              <p:nvPr/>
            </p:nvSpPr>
            <p:spPr bwMode="auto">
              <a:xfrm>
                <a:off x="1102895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38</a:t>
                </a:r>
              </a:p>
            </p:txBody>
          </p:sp>
          <p:sp>
            <p:nvSpPr>
              <p:cNvPr id="157" name="TextBox 213"/>
              <p:cNvSpPr txBox="1">
                <a:spLocks noChangeArrowheads="1"/>
              </p:cNvSpPr>
              <p:nvPr/>
            </p:nvSpPr>
            <p:spPr bwMode="auto">
              <a:xfrm>
                <a:off x="11330220"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39</a:t>
                </a:r>
              </a:p>
            </p:txBody>
          </p:sp>
          <p:sp>
            <p:nvSpPr>
              <p:cNvPr id="158" name="TextBox 214"/>
              <p:cNvSpPr txBox="1">
                <a:spLocks noChangeArrowheads="1"/>
              </p:cNvSpPr>
              <p:nvPr/>
            </p:nvSpPr>
            <p:spPr bwMode="auto">
              <a:xfrm>
                <a:off x="11631483" y="989564"/>
                <a:ext cx="373619"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40</a:t>
                </a:r>
              </a:p>
            </p:txBody>
          </p:sp>
          <p:sp>
            <p:nvSpPr>
              <p:cNvPr id="159" name="TextBox 215"/>
              <p:cNvSpPr txBox="1">
                <a:spLocks noChangeArrowheads="1"/>
              </p:cNvSpPr>
              <p:nvPr/>
            </p:nvSpPr>
            <p:spPr bwMode="auto">
              <a:xfrm>
                <a:off x="1002748" y="986098"/>
                <a:ext cx="718146" cy="268463"/>
              </a:xfrm>
              <a:prstGeom prst="rect">
                <a:avLst/>
              </a:prstGeom>
              <a:noFill/>
              <a:ln w="9525">
                <a:noFill/>
                <a:miter lim="800000"/>
                <a:headEnd/>
                <a:tailEnd/>
              </a:ln>
            </p:spPr>
            <p:txBody>
              <a:bodyPr wrap="none">
                <a:spAutoFit/>
              </a:bodyPr>
              <a:lstStyle/>
              <a:p>
                <a:r>
                  <a:rPr lang="en-GB" dirty="0">
                    <a:solidFill>
                      <a:schemeClr val="accent1">
                        <a:lumMod val="50000"/>
                      </a:schemeClr>
                    </a:solidFill>
                    <a:latin typeface="Arial" pitchFamily="34" charset="0"/>
                    <a:cs typeface="Arial" pitchFamily="34" charset="0"/>
                  </a:rPr>
                  <a:t>YEAR...</a:t>
                </a:r>
              </a:p>
            </p:txBody>
          </p:sp>
        </p:grpSp>
        <p:pic>
          <p:nvPicPr>
            <p:cNvPr id="124" name="Picture 123" descr="CopernicusLogos.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6914" y="1097071"/>
              <a:ext cx="2530915" cy="651937"/>
            </a:xfrm>
            <a:prstGeom prst="rect">
              <a:avLst/>
            </a:prstGeom>
          </p:spPr>
        </p:pic>
      </p:grpSp>
      <p:pic>
        <p:nvPicPr>
          <p:cNvPr id="195" name="Google Shape;89;p6"/>
          <p:cNvPicPr preferRelativeResize="0"/>
          <p:nvPr/>
        </p:nvPicPr>
        <p:blipFill rotWithShape="1">
          <a:blip r:embed="rId8">
            <a:alphaModFix/>
          </a:blip>
          <a:srcRect/>
          <a:stretch/>
        </p:blipFill>
        <p:spPr>
          <a:xfrm>
            <a:off x="10004732" y="639895"/>
            <a:ext cx="1967684" cy="1418569"/>
          </a:xfrm>
          <a:prstGeom prst="rect">
            <a:avLst/>
          </a:prstGeom>
          <a:noFill/>
          <a:ln>
            <a:noFill/>
          </a:ln>
        </p:spPr>
      </p:pic>
      <p:pic>
        <p:nvPicPr>
          <p:cNvPr id="196" name="Google Shape;88;p6"/>
          <p:cNvPicPr preferRelativeResize="0"/>
          <p:nvPr/>
        </p:nvPicPr>
        <p:blipFill rotWithShape="1">
          <a:blip r:embed="rId9">
            <a:alphaModFix/>
          </a:blip>
          <a:srcRect/>
          <a:stretch/>
        </p:blipFill>
        <p:spPr>
          <a:xfrm>
            <a:off x="-25906" y="3077108"/>
            <a:ext cx="1566613" cy="1421476"/>
          </a:xfrm>
          <a:prstGeom prst="rect">
            <a:avLst/>
          </a:prstGeom>
          <a:noFill/>
          <a:ln>
            <a:noFill/>
          </a:ln>
        </p:spPr>
      </p:pic>
    </p:spTree>
    <p:extLst>
      <p:ext uri="{BB962C8B-B14F-4D97-AF65-F5344CB8AC3E}">
        <p14:creationId xmlns:p14="http://schemas.microsoft.com/office/powerpoint/2010/main" val="42688044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3"/>
            <a:ext cx="11350119" cy="640077"/>
          </a:xfrm>
        </p:spPr>
        <p:txBody>
          <a:bodyPr/>
          <a:lstStyle/>
          <a:p>
            <a:r>
              <a:rPr lang="en-GB" b="1" dirty="0" smtClean="0"/>
              <a:t>Sentinel-3: Synchronous ocean and atmosphere data </a:t>
            </a:r>
            <a:endParaRPr lang="en-GB" b="1" dirty="0"/>
          </a:p>
        </p:txBody>
      </p:sp>
      <p:sp>
        <p:nvSpPr>
          <p:cNvPr id="16" name="Text Placeholder 15"/>
          <p:cNvSpPr>
            <a:spLocks noGrp="1"/>
          </p:cNvSpPr>
          <p:nvPr>
            <p:ph type="body" sz="quarter" idx="4294967295"/>
          </p:nvPr>
        </p:nvSpPr>
        <p:spPr>
          <a:xfrm>
            <a:off x="0" y="1139825"/>
            <a:ext cx="5716588" cy="5262563"/>
          </a:xfrm>
        </p:spPr>
        <p:txBody>
          <a:bodyPr>
            <a:normAutofit/>
          </a:bodyPr>
          <a:lstStyle/>
          <a:p>
            <a:r>
              <a:rPr lang="en-GB" sz="2400" dirty="0" smtClean="0">
                <a:latin typeface="Dosis" panose="02010303020202060003" pitchFamily="2" charset="0"/>
              </a:rPr>
              <a:t>Wide </a:t>
            </a:r>
            <a:r>
              <a:rPr lang="en-GB" sz="2400" dirty="0" smtClean="0">
                <a:latin typeface="Dosis" panose="02010303020202060003" pitchFamily="2" charset="0"/>
              </a:rPr>
              <a:t>variety of relevant products:</a:t>
            </a:r>
          </a:p>
          <a:p>
            <a:pPr lvl="1"/>
            <a:r>
              <a:rPr lang="en-GB" sz="2400" dirty="0" smtClean="0">
                <a:latin typeface="Dosis" panose="02010303020202060003" pitchFamily="2" charset="0"/>
              </a:rPr>
              <a:t>Ocean colour, chlorophyll, TSM</a:t>
            </a:r>
          </a:p>
          <a:p>
            <a:pPr lvl="1"/>
            <a:r>
              <a:rPr lang="en-GB" sz="2400" dirty="0" smtClean="0">
                <a:latin typeface="Dosis" panose="02010303020202060003" pitchFamily="2" charset="0"/>
              </a:rPr>
              <a:t>Aerosols, Fire Radiative </a:t>
            </a:r>
            <a:r>
              <a:rPr lang="en-GB" sz="2400" dirty="0" smtClean="0">
                <a:latin typeface="Dosis" panose="02010303020202060003" pitchFamily="2" charset="0"/>
              </a:rPr>
              <a:t>Power</a:t>
            </a:r>
          </a:p>
          <a:p>
            <a:pPr marL="562722" lvl="1" indent="0">
              <a:buNone/>
            </a:pPr>
            <a:endParaRPr lang="en-GB" sz="2400" dirty="0" smtClean="0">
              <a:latin typeface="Dosis" panose="02010303020202060003" pitchFamily="2" charset="0"/>
            </a:endParaRPr>
          </a:p>
          <a:p>
            <a:r>
              <a:rPr lang="en-GB" sz="2400" dirty="0" smtClean="0">
                <a:latin typeface="Dosis" panose="02010303020202060003" pitchFamily="2" charset="0"/>
              </a:rPr>
              <a:t>Many relevant applications:</a:t>
            </a:r>
          </a:p>
          <a:p>
            <a:pPr lvl="1"/>
            <a:r>
              <a:rPr lang="en-GB" sz="2400" dirty="0" smtClean="0">
                <a:latin typeface="Dosis" panose="02010303020202060003" pitchFamily="2" charset="0"/>
              </a:rPr>
              <a:t>Water quality</a:t>
            </a:r>
            <a:r>
              <a:rPr lang="en-GB" sz="2400" dirty="0" smtClean="0">
                <a:latin typeface="Dosis" panose="02010303020202060003" pitchFamily="2" charset="0"/>
              </a:rPr>
              <a:t>, </a:t>
            </a:r>
            <a:r>
              <a:rPr lang="en-GB" sz="2400" dirty="0">
                <a:latin typeface="Dosis" panose="02010303020202060003" pitchFamily="2" charset="0"/>
              </a:rPr>
              <a:t>S</a:t>
            </a:r>
            <a:r>
              <a:rPr lang="en-GB" sz="2400" dirty="0" smtClean="0">
                <a:latin typeface="Dosis" panose="02010303020202060003" pitchFamily="2" charset="0"/>
              </a:rPr>
              <a:t>ediment </a:t>
            </a:r>
            <a:r>
              <a:rPr lang="en-GB" sz="2400" dirty="0" smtClean="0">
                <a:latin typeface="Dosis" panose="02010303020202060003" pitchFamily="2" charset="0"/>
              </a:rPr>
              <a:t>dynamics, </a:t>
            </a:r>
            <a:r>
              <a:rPr lang="en-GB" sz="2400" dirty="0" smtClean="0">
                <a:latin typeface="Dosis" panose="02010303020202060003" pitchFamily="2" charset="0"/>
              </a:rPr>
              <a:t>air </a:t>
            </a:r>
            <a:r>
              <a:rPr lang="en-GB" sz="2400" dirty="0" smtClean="0">
                <a:latin typeface="Dosis" panose="02010303020202060003" pitchFamily="2" charset="0"/>
              </a:rPr>
              <a:t>quality fires, dust, volcanic eruptions.</a:t>
            </a:r>
            <a:endParaRPr lang="en-GB" sz="2400" dirty="0">
              <a:latin typeface="Dosis" panose="02010303020202060003" pitchFamily="2"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4894" y="640080"/>
            <a:ext cx="2251546" cy="241103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7265" y="678247"/>
            <a:ext cx="4031179" cy="2164702"/>
          </a:xfrm>
          <a:prstGeom prst="rect">
            <a:avLst/>
          </a:prstGeom>
        </p:spPr>
      </p:pic>
      <p:pic>
        <p:nvPicPr>
          <p:cNvPr id="1026" name="Picture 2" descr="Sentinel-3 2019 - Satellite Missions - eoPortal Dire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729" y="3958595"/>
            <a:ext cx="2928894" cy="2436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3Sat.png"/>
          <p:cNvPicPr>
            <a:picLocks noChangeAspect="1"/>
          </p:cNvPicPr>
          <p:nvPr/>
        </p:nvPicPr>
        <p:blipFill>
          <a:blip r:embed="rId5" cstate="print"/>
          <a:srcRect l="35084" t="29871" r="35684" b="31059"/>
          <a:stretch>
            <a:fillRect/>
          </a:stretch>
        </p:blipFill>
        <p:spPr>
          <a:xfrm rot="19626191">
            <a:off x="7087489" y="1741213"/>
            <a:ext cx="3930905" cy="4059786"/>
          </a:xfrm>
          <a:prstGeom prst="rect">
            <a:avLst/>
          </a:prstGeom>
        </p:spPr>
      </p:pic>
      <p:pic>
        <p:nvPicPr>
          <p:cNvPr id="8" name="Picture 2" descr="Fig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8355" y="4636939"/>
            <a:ext cx="2853645" cy="175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4543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DESKTOP\Baltic States Presentation\sentinel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794" y="855992"/>
            <a:ext cx="2662669" cy="1997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 9"/>
          <p:cNvPicPr>
            <a:picLocks noChangeAspect="1"/>
          </p:cNvPicPr>
          <p:nvPr/>
        </p:nvPicPr>
        <p:blipFill rotWithShape="1">
          <a:blip r:embed="rId4" cstate="print">
            <a:extLst>
              <a:ext uri="{28A0092B-C50C-407E-A947-70E740481C1C}">
                <a14:useLocalDpi xmlns:a14="http://schemas.microsoft.com/office/drawing/2010/main" val="0"/>
              </a:ext>
            </a:extLst>
          </a:blip>
          <a:srcRect l="29373" t="7302" r="37411" b="1745"/>
          <a:stretch/>
        </p:blipFill>
        <p:spPr>
          <a:xfrm rot="10800000">
            <a:off x="587434" y="-3120440"/>
            <a:ext cx="5816553" cy="8961357"/>
          </a:xfrm>
          <a:prstGeom prst="rect">
            <a:avLst/>
          </a:prstGeom>
        </p:spPr>
      </p:pic>
      <p:sp>
        <p:nvSpPr>
          <p:cNvPr id="2" name="Title 1"/>
          <p:cNvSpPr>
            <a:spLocks noGrp="1"/>
          </p:cNvSpPr>
          <p:nvPr>
            <p:ph type="title" idx="4294967295"/>
          </p:nvPr>
        </p:nvSpPr>
        <p:spPr>
          <a:xfrm>
            <a:off x="2373278" y="11229"/>
            <a:ext cx="11255375" cy="639763"/>
          </a:xfrm>
        </p:spPr>
        <p:txBody>
          <a:bodyPr>
            <a:normAutofit/>
          </a:bodyPr>
          <a:lstStyle/>
          <a:p>
            <a:r>
              <a:rPr lang="en-GB" sz="3250" b="1" dirty="0">
                <a:latin typeface="Dosis" panose="02010303020202060003" pitchFamily="2" charset="0"/>
              </a:rPr>
              <a:t>METOP (EPS-SG) – </a:t>
            </a:r>
            <a:r>
              <a:rPr lang="en-GB" sz="3250" b="1" dirty="0" smtClean="0">
                <a:latin typeface="Dosis" panose="02010303020202060003" pitchFamily="2" charset="0"/>
              </a:rPr>
              <a:t>(incl. Sentinel 5)</a:t>
            </a:r>
            <a:endParaRPr lang="en-GB" sz="1950" b="1" dirty="0">
              <a:latin typeface="Dosis" panose="02010303020202060003" pitchFamily="2" charset="0"/>
            </a:endParaRPr>
          </a:p>
        </p:txBody>
      </p:sp>
      <p:pic>
        <p:nvPicPr>
          <p:cNvPr id="6"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2520" y="1664155"/>
            <a:ext cx="1281516" cy="4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009609" y="4679535"/>
            <a:ext cx="1287532" cy="442429"/>
          </a:xfrm>
          <a:prstGeom prst="rect">
            <a:avLst/>
          </a:prstGeom>
          <a:noFill/>
        </p:spPr>
        <p:txBody>
          <a:bodyPr wrap="none" rtlCol="0">
            <a:spAutoFit/>
          </a:bodyPr>
          <a:lstStyle/>
          <a:p>
            <a:r>
              <a:rPr lang="en-GB" sz="1300" dirty="0">
                <a:latin typeface="Dosis" panose="02010303020202060003" pitchFamily="2" charset="0"/>
              </a:rPr>
              <a:t>METimage</a:t>
            </a:r>
            <a:r>
              <a:rPr lang="en-GB" sz="1463" dirty="0">
                <a:latin typeface="Dosis" panose="02010303020202060003" pitchFamily="2" charset="0"/>
              </a:rPr>
              <a:t/>
            </a:r>
            <a:br>
              <a:rPr lang="en-GB" sz="1463" dirty="0">
                <a:latin typeface="Dosis" panose="02010303020202060003" pitchFamily="2" charset="0"/>
              </a:rPr>
            </a:br>
            <a:r>
              <a:rPr lang="en-GB" sz="975" dirty="0">
                <a:latin typeface="Dosis" panose="02010303020202060003" pitchFamily="2" charset="0"/>
                <a:ea typeface="Times New Roman"/>
                <a:cs typeface="Arial" pitchFamily="34" charset="0"/>
              </a:rPr>
              <a:t>Visible-Infrared Imager</a:t>
            </a:r>
            <a:endParaRPr lang="en-GB" sz="975" dirty="0">
              <a:latin typeface="Dosis" panose="02010303020202060003" pitchFamily="2" charset="0"/>
            </a:endParaRPr>
          </a:p>
        </p:txBody>
      </p:sp>
      <p:sp>
        <p:nvSpPr>
          <p:cNvPr id="7" name="TextBox 6"/>
          <p:cNvSpPr txBox="1"/>
          <p:nvPr/>
        </p:nvSpPr>
        <p:spPr>
          <a:xfrm>
            <a:off x="4678258" y="4096979"/>
            <a:ext cx="1160895" cy="317266"/>
          </a:xfrm>
          <a:prstGeom prst="rect">
            <a:avLst/>
          </a:prstGeom>
          <a:noFill/>
        </p:spPr>
        <p:txBody>
          <a:bodyPr wrap="none" rtlCol="0">
            <a:spAutoFit/>
          </a:bodyPr>
          <a:lstStyle/>
          <a:p>
            <a:r>
              <a:rPr lang="en-GB" sz="731" dirty="0">
                <a:latin typeface="Dosis" panose="02010303020202060003" pitchFamily="2" charset="0"/>
              </a:rPr>
              <a:t>Sentinel-5</a:t>
            </a:r>
            <a:br>
              <a:rPr lang="en-GB" sz="731" dirty="0">
                <a:latin typeface="Dosis" panose="02010303020202060003" pitchFamily="2" charset="0"/>
              </a:rPr>
            </a:br>
            <a:r>
              <a:rPr lang="en-GB" sz="731" dirty="0">
                <a:latin typeface="Dosis" panose="02010303020202060003" pitchFamily="2" charset="0"/>
                <a:ea typeface="Times New Roman"/>
                <a:cs typeface="Arial" pitchFamily="34" charset="0"/>
              </a:rPr>
              <a:t>UV-VIS-NIR-SWIR Sounder</a:t>
            </a:r>
            <a:endParaRPr lang="en-GB" sz="731" dirty="0">
              <a:latin typeface="Dosis" panose="02010303020202060003" pitchFamily="2" charset="0"/>
            </a:endParaRPr>
          </a:p>
        </p:txBody>
      </p:sp>
      <p:sp>
        <p:nvSpPr>
          <p:cNvPr id="8" name="TextBox 7"/>
          <p:cNvSpPr txBox="1"/>
          <p:nvPr/>
        </p:nvSpPr>
        <p:spPr>
          <a:xfrm>
            <a:off x="5386343" y="3615827"/>
            <a:ext cx="1148071" cy="442429"/>
          </a:xfrm>
          <a:prstGeom prst="rect">
            <a:avLst/>
          </a:prstGeom>
          <a:noFill/>
        </p:spPr>
        <p:txBody>
          <a:bodyPr wrap="none" rtlCol="0">
            <a:spAutoFit/>
          </a:bodyPr>
          <a:lstStyle/>
          <a:p>
            <a:r>
              <a:rPr lang="en-GB" sz="1300" dirty="0">
                <a:latin typeface="Dosis" panose="02010303020202060003" pitchFamily="2" charset="0"/>
              </a:rPr>
              <a:t>MWS</a:t>
            </a:r>
            <a:r>
              <a:rPr lang="en-GB" sz="1463" dirty="0">
                <a:latin typeface="Dosis" panose="02010303020202060003" pitchFamily="2" charset="0"/>
              </a:rPr>
              <a:t/>
            </a:r>
            <a:br>
              <a:rPr lang="en-GB" sz="1463" dirty="0">
                <a:latin typeface="Dosis" panose="02010303020202060003" pitchFamily="2" charset="0"/>
              </a:rPr>
            </a:br>
            <a:r>
              <a:rPr lang="en-GB" sz="975" dirty="0">
                <a:latin typeface="Dosis" panose="02010303020202060003" pitchFamily="2" charset="0"/>
                <a:ea typeface="Times New Roman"/>
                <a:cs typeface="Arial" pitchFamily="34" charset="0"/>
              </a:rPr>
              <a:t>Microwave Sounder</a:t>
            </a:r>
            <a:r>
              <a:rPr lang="en-GB" sz="975" dirty="0">
                <a:latin typeface="Dosis" panose="02010303020202060003" pitchFamily="2" charset="0"/>
              </a:rPr>
              <a:t> </a:t>
            </a:r>
          </a:p>
        </p:txBody>
      </p:sp>
      <p:sp>
        <p:nvSpPr>
          <p:cNvPr id="9" name="TextBox 8"/>
          <p:cNvSpPr txBox="1"/>
          <p:nvPr/>
        </p:nvSpPr>
        <p:spPr>
          <a:xfrm>
            <a:off x="2230404" y="2926757"/>
            <a:ext cx="1013418" cy="442429"/>
          </a:xfrm>
          <a:prstGeom prst="rect">
            <a:avLst/>
          </a:prstGeom>
          <a:noFill/>
        </p:spPr>
        <p:txBody>
          <a:bodyPr wrap="none" rtlCol="0">
            <a:spAutoFit/>
          </a:bodyPr>
          <a:lstStyle/>
          <a:p>
            <a:pPr algn="ctr"/>
            <a:r>
              <a:rPr lang="en-GB" sz="975" dirty="0">
                <a:latin typeface="Dosis" panose="02010303020202060003" pitchFamily="2" charset="0"/>
              </a:rPr>
              <a:t>Radio Occultation</a:t>
            </a:r>
          </a:p>
          <a:p>
            <a:pPr algn="ctr"/>
            <a:r>
              <a:rPr lang="en-GB" sz="1300" dirty="0">
                <a:latin typeface="Dosis" panose="02010303020202060003" pitchFamily="2" charset="0"/>
              </a:rPr>
              <a:t>RO</a:t>
            </a:r>
          </a:p>
        </p:txBody>
      </p:sp>
      <p:sp>
        <p:nvSpPr>
          <p:cNvPr id="10" name="TextBox 9"/>
          <p:cNvSpPr txBox="1"/>
          <p:nvPr/>
        </p:nvSpPr>
        <p:spPr>
          <a:xfrm>
            <a:off x="3206717" y="5379379"/>
            <a:ext cx="2414444" cy="592470"/>
          </a:xfrm>
          <a:prstGeom prst="rect">
            <a:avLst/>
          </a:prstGeom>
          <a:noFill/>
        </p:spPr>
        <p:txBody>
          <a:bodyPr wrap="none" rtlCol="0">
            <a:spAutoFit/>
          </a:bodyPr>
          <a:lstStyle/>
          <a:p>
            <a:r>
              <a:rPr lang="en-GB" sz="1300" dirty="0">
                <a:latin typeface="Dosis" panose="02010303020202060003" pitchFamily="2" charset="0"/>
              </a:rPr>
              <a:t>IASI-NG</a:t>
            </a:r>
            <a:r>
              <a:rPr lang="en-GB" sz="1463" dirty="0">
                <a:latin typeface="Dosis" panose="02010303020202060003" pitchFamily="2" charset="0"/>
              </a:rPr>
              <a:t/>
            </a:r>
            <a:br>
              <a:rPr lang="en-GB" sz="1463" dirty="0">
                <a:latin typeface="Dosis" panose="02010303020202060003" pitchFamily="2" charset="0"/>
              </a:rPr>
            </a:br>
            <a:r>
              <a:rPr lang="en-GB" sz="975" dirty="0">
                <a:latin typeface="Dosis" panose="02010303020202060003" pitchFamily="2" charset="0"/>
                <a:ea typeface="Times New Roman"/>
                <a:cs typeface="Arial" pitchFamily="34" charset="0"/>
              </a:rPr>
              <a:t>Infrared Atmospheric Sounding Interferometer</a:t>
            </a:r>
            <a:br>
              <a:rPr lang="en-GB" sz="975" dirty="0">
                <a:latin typeface="Dosis" panose="02010303020202060003" pitchFamily="2" charset="0"/>
                <a:ea typeface="Times New Roman"/>
                <a:cs typeface="Arial" pitchFamily="34" charset="0"/>
              </a:rPr>
            </a:br>
            <a:r>
              <a:rPr lang="en-GB" sz="975" dirty="0">
                <a:latin typeface="Dosis" panose="02010303020202060003" pitchFamily="2" charset="0"/>
                <a:ea typeface="Times New Roman"/>
                <a:cs typeface="Arial" pitchFamily="34" charset="0"/>
              </a:rPr>
              <a:t>– New Generation</a:t>
            </a:r>
            <a:endParaRPr lang="en-GB" sz="975" dirty="0">
              <a:latin typeface="Dosis" panose="02010303020202060003" pitchFamily="2" charset="0"/>
            </a:endParaRPr>
          </a:p>
        </p:txBody>
      </p:sp>
      <p:sp>
        <p:nvSpPr>
          <p:cNvPr id="11" name="TextBox 10"/>
          <p:cNvSpPr txBox="1"/>
          <p:nvPr/>
        </p:nvSpPr>
        <p:spPr>
          <a:xfrm>
            <a:off x="6284584" y="2918133"/>
            <a:ext cx="1465145" cy="742511"/>
          </a:xfrm>
          <a:prstGeom prst="rect">
            <a:avLst/>
          </a:prstGeom>
          <a:noFill/>
        </p:spPr>
        <p:txBody>
          <a:bodyPr wrap="none" rtlCol="0">
            <a:spAutoFit/>
          </a:bodyPr>
          <a:lstStyle/>
          <a:p>
            <a:r>
              <a:rPr lang="en-GB" sz="1300" dirty="0">
                <a:latin typeface="Dosis" panose="02010303020202060003" pitchFamily="2" charset="0"/>
              </a:rPr>
              <a:t>3MI</a:t>
            </a:r>
          </a:p>
          <a:p>
            <a:r>
              <a:rPr lang="en-GB" sz="975" dirty="0">
                <a:latin typeface="Dosis" panose="02010303020202060003" pitchFamily="2" charset="0"/>
                <a:ea typeface="Times New Roman"/>
                <a:cs typeface="Arial" pitchFamily="34" charset="0"/>
              </a:rPr>
              <a:t>Multi-viewing,</a:t>
            </a:r>
          </a:p>
          <a:p>
            <a:pPr>
              <a:tabLst>
                <a:tab pos="290215" algn="l"/>
              </a:tabLst>
            </a:pPr>
            <a:r>
              <a:rPr lang="en-GB" sz="975" dirty="0">
                <a:latin typeface="Dosis" panose="02010303020202060003" pitchFamily="2" charset="0"/>
                <a:ea typeface="Times New Roman"/>
                <a:cs typeface="Arial" pitchFamily="34" charset="0"/>
              </a:rPr>
              <a:t>	-channel,</a:t>
            </a:r>
          </a:p>
          <a:p>
            <a:pPr>
              <a:tabLst>
                <a:tab pos="290215" algn="l"/>
              </a:tabLst>
            </a:pPr>
            <a:r>
              <a:rPr lang="en-GB" sz="975" dirty="0">
                <a:latin typeface="Dosis" panose="02010303020202060003" pitchFamily="2" charset="0"/>
                <a:ea typeface="Times New Roman"/>
                <a:cs typeface="Arial" pitchFamily="34" charset="0"/>
              </a:rPr>
              <a:t>	-polarisation Imager</a:t>
            </a:r>
            <a:r>
              <a:rPr lang="en-GB" sz="975" dirty="0">
                <a:latin typeface="Dosis" panose="02010303020202060003" pitchFamily="2" charset="0"/>
              </a:rPr>
              <a:t> </a:t>
            </a:r>
          </a:p>
        </p:txBody>
      </p:sp>
      <p:cxnSp>
        <p:nvCxnSpPr>
          <p:cNvPr id="24" name="Straight Arrow Connector 23"/>
          <p:cNvCxnSpPr/>
          <p:nvPr/>
        </p:nvCxnSpPr>
        <p:spPr bwMode="auto">
          <a:xfrm flipH="1" flipV="1">
            <a:off x="5829351" y="2669322"/>
            <a:ext cx="481810" cy="38030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bwMode="auto">
          <a:xfrm flipH="1" flipV="1">
            <a:off x="5206140" y="3248914"/>
            <a:ext cx="481810" cy="38030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bwMode="auto">
          <a:xfrm flipH="1" flipV="1">
            <a:off x="4632214" y="3699496"/>
            <a:ext cx="481810" cy="38030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bwMode="auto">
          <a:xfrm flipH="1" flipV="1">
            <a:off x="3899360" y="4269215"/>
            <a:ext cx="481810" cy="38030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bwMode="auto">
          <a:xfrm flipH="1">
            <a:off x="2737114" y="3343400"/>
            <a:ext cx="6460" cy="42214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p:nvPr/>
        </p:nvCxnSpPr>
        <p:spPr bwMode="auto">
          <a:xfrm flipH="1" flipV="1">
            <a:off x="3128022" y="4954195"/>
            <a:ext cx="481810" cy="380300"/>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20" name="Content Placeholder 2"/>
          <p:cNvSpPr txBox="1">
            <a:spLocks/>
          </p:cNvSpPr>
          <p:nvPr/>
        </p:nvSpPr>
        <p:spPr>
          <a:xfrm>
            <a:off x="3273768" y="859314"/>
            <a:ext cx="2954122" cy="368755"/>
          </a:xfrm>
          <a:prstGeom prst="rect">
            <a:avLst/>
          </a:prstGeom>
        </p:spPr>
        <p:txBody>
          <a:bodyPr/>
          <a:lstStyle/>
          <a:p>
            <a:pPr eaLnBrk="0" hangingPunct="0">
              <a:spcBef>
                <a:spcPct val="20000"/>
              </a:spcBef>
              <a:buClr>
                <a:srgbClr val="00B5E2"/>
              </a:buClr>
              <a:tabLst>
                <a:tab pos="441127" algn="l"/>
              </a:tabLst>
              <a:defRPr/>
            </a:pPr>
            <a:r>
              <a:rPr lang="en-US" sz="1788" kern="0" dirty="0">
                <a:latin typeface="Dosis" panose="02010303020202060003" pitchFamily="2" charset="0"/>
                <a:cs typeface="Arial" pitchFamily="34" charset="0"/>
              </a:rPr>
              <a:t>Operational : 2023-2035</a:t>
            </a:r>
            <a:endParaRPr lang="en-GB" sz="1788" kern="0" dirty="0">
              <a:latin typeface="Dosis" panose="02010303020202060003" pitchFamily="2" charset="0"/>
              <a:cs typeface="Arial" pitchFamily="34" charset="0"/>
            </a:endParaRPr>
          </a:p>
        </p:txBody>
      </p:sp>
      <p:sp>
        <p:nvSpPr>
          <p:cNvPr id="3" name="TextBox 2"/>
          <p:cNvSpPr txBox="1"/>
          <p:nvPr/>
        </p:nvSpPr>
        <p:spPr>
          <a:xfrm>
            <a:off x="7446093" y="4325733"/>
            <a:ext cx="3115597" cy="592470"/>
          </a:xfrm>
          <a:prstGeom prst="rect">
            <a:avLst/>
          </a:prstGeom>
          <a:noFill/>
        </p:spPr>
        <p:txBody>
          <a:bodyPr wrap="square" rtlCol="0">
            <a:spAutoFit/>
          </a:bodyPr>
          <a:lstStyle/>
          <a:p>
            <a:pPr algn="ctr"/>
            <a:r>
              <a:rPr lang="en-GB" sz="1625" dirty="0">
                <a:latin typeface="Dosis" panose="02010303020202060003" pitchFamily="2" charset="0"/>
                <a:cs typeface="Arial" panose="020B0604020202020204" pitchFamily="34" charset="0"/>
              </a:rPr>
              <a:t>Synergy with the instruments on the EUMETSAT Polar Satellites</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4947" y="79690"/>
            <a:ext cx="2055647" cy="27377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2586" y="4168588"/>
            <a:ext cx="2652446" cy="191650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771" y="2964399"/>
            <a:ext cx="2708310" cy="1959508"/>
          </a:xfrm>
          <a:prstGeom prst="rect">
            <a:avLst/>
          </a:prstGeom>
        </p:spPr>
      </p:pic>
      <p:pic>
        <p:nvPicPr>
          <p:cNvPr id="25" name="Picture 2" descr="Risultati immagini per NO2 Sentin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81413" y="4679535"/>
            <a:ext cx="2516270" cy="170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4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419499"/>
          </a:xfrm>
          <a:prstGeom prst="rect">
            <a:avLst/>
          </a:prstGeom>
        </p:spPr>
      </p:pic>
      <p:sp>
        <p:nvSpPr>
          <p:cNvPr id="5" name="Title 4"/>
          <p:cNvSpPr>
            <a:spLocks noGrp="1"/>
          </p:cNvSpPr>
          <p:nvPr>
            <p:ph type="title"/>
          </p:nvPr>
        </p:nvSpPr>
        <p:spPr/>
        <p:txBody>
          <a:bodyPr>
            <a:normAutofit/>
          </a:bodyPr>
          <a:lstStyle/>
          <a:p>
            <a:pPr marL="152874">
              <a:defRPr/>
            </a:pPr>
            <a:r>
              <a:rPr lang="en-GB" b="1" dirty="0" err="1">
                <a:latin typeface="Dosis" panose="02010303020202060003" pitchFamily="2" charset="0"/>
              </a:rPr>
              <a:t>Meteosat</a:t>
            </a:r>
            <a:r>
              <a:rPr lang="en-GB" b="1" dirty="0">
                <a:latin typeface="Dosis" panose="02010303020202060003" pitchFamily="2" charset="0"/>
              </a:rPr>
              <a:t> Third Generation (MTG): Mission overview</a:t>
            </a:r>
          </a:p>
        </p:txBody>
      </p:sp>
      <p:sp>
        <p:nvSpPr>
          <p:cNvPr id="173059" name="Content Placeholder 4"/>
          <p:cNvSpPr>
            <a:spLocks noGrp="1"/>
          </p:cNvSpPr>
          <p:nvPr>
            <p:ph type="body" sz="quarter" idx="10"/>
          </p:nvPr>
        </p:nvSpPr>
        <p:spPr/>
        <p:txBody>
          <a:bodyPr/>
          <a:lstStyle/>
          <a:p>
            <a:pPr marL="153396" indent="-153396">
              <a:buFont typeface="Wingdings" pitchFamily="2" charset="2"/>
              <a:buChar char="§"/>
              <a:tabLst>
                <a:tab pos="227282" algn="l"/>
                <a:tab pos="462681" algn="l"/>
              </a:tabLst>
            </a:pPr>
            <a:r>
              <a:rPr lang="en-GB" sz="1800" b="1" dirty="0">
                <a:solidFill>
                  <a:schemeClr val="tx1"/>
                </a:solidFill>
                <a:latin typeface="Arial" charset="0"/>
                <a:cs typeface="Arial" charset="0"/>
              </a:rPr>
              <a:t>Imagery missions (MTG-I):</a:t>
            </a:r>
          </a:p>
          <a:p>
            <a:pPr marL="730548" lvl="1" indent="-389626">
              <a:buFont typeface="+mj-lt"/>
              <a:buAutoNum type="arabicPeriod"/>
              <a:tabLst>
                <a:tab pos="227282" algn="l"/>
                <a:tab pos="462681" algn="l"/>
              </a:tabLst>
            </a:pPr>
            <a:r>
              <a:rPr lang="en-GB" sz="1600" dirty="0">
                <a:solidFill>
                  <a:schemeClr val="tx1"/>
                </a:solidFill>
                <a:latin typeface="Arial" charset="0"/>
                <a:cs typeface="Arial" charset="0"/>
              </a:rPr>
              <a:t>Full disk imagery every 10 minutes in </a:t>
            </a:r>
            <a:br>
              <a:rPr lang="en-GB" sz="1600" dirty="0">
                <a:solidFill>
                  <a:schemeClr val="tx1"/>
                </a:solidFill>
                <a:latin typeface="Arial" charset="0"/>
                <a:cs typeface="Arial" charset="0"/>
              </a:rPr>
            </a:br>
            <a:r>
              <a:rPr lang="en-GB" sz="1600" dirty="0">
                <a:solidFill>
                  <a:schemeClr val="tx1"/>
                </a:solidFill>
                <a:latin typeface="Arial" charset="0"/>
                <a:cs typeface="Arial" charset="0"/>
              </a:rPr>
              <a:t>16 spectral bands with the Flexible Combined Imager (FCI). Fast imaging of European weather every 2.5 minutes</a:t>
            </a:r>
          </a:p>
          <a:p>
            <a:pPr marL="730548" lvl="2" indent="-389626">
              <a:buFont typeface="+mj-lt"/>
              <a:buAutoNum type="arabicPeriod" startAt="2"/>
              <a:tabLst>
                <a:tab pos="227282" algn="l"/>
                <a:tab pos="462681" algn="l"/>
              </a:tabLst>
            </a:pPr>
            <a:r>
              <a:rPr lang="en-GB" sz="1600" dirty="0">
                <a:solidFill>
                  <a:schemeClr val="tx1"/>
                </a:solidFill>
                <a:latin typeface="Arial" charset="0"/>
                <a:cs typeface="Arial" charset="0"/>
              </a:rPr>
              <a:t>Day/night Lightning Imager (LI)</a:t>
            </a:r>
          </a:p>
        </p:txBody>
      </p:sp>
      <p:sp>
        <p:nvSpPr>
          <p:cNvPr id="6" name="Content Placeholder 4"/>
          <p:cNvSpPr txBox="1">
            <a:spLocks/>
          </p:cNvSpPr>
          <p:nvPr/>
        </p:nvSpPr>
        <p:spPr bwMode="auto">
          <a:xfrm>
            <a:off x="6602068" y="2916777"/>
            <a:ext cx="4240108" cy="2300202"/>
          </a:xfrm>
          <a:prstGeom prst="rect">
            <a:avLst/>
          </a:prstGeom>
          <a:noFill/>
          <a:ln w="9525">
            <a:noFill/>
            <a:miter lim="800000"/>
            <a:headEnd/>
            <a:tailEnd/>
          </a:ln>
        </p:spPr>
        <p:txBody>
          <a:bodyPr vert="horz" wrap="square" lIns="77925" tIns="38963" rIns="77925" bIns="38963" numCol="1" anchor="t" anchorCtr="0" compatLnSpc="1">
            <a:prstTxWarp prst="textNoShape">
              <a:avLst/>
            </a:prstTxWarp>
          </a:bodyPr>
          <a:lstStyle/>
          <a:p>
            <a:pPr marL="153396" indent="-153396">
              <a:spcBef>
                <a:spcPts val="1129"/>
              </a:spcBef>
              <a:buFont typeface="Wingdings" pitchFamily="2" charset="2"/>
              <a:buChar char="§"/>
              <a:tabLst>
                <a:tab pos="227282" algn="l"/>
                <a:tab pos="462681" algn="l"/>
              </a:tabLst>
              <a:defRPr/>
            </a:pPr>
            <a:r>
              <a:rPr lang="en-GB" sz="1800" kern="0" dirty="0">
                <a:solidFill>
                  <a:schemeClr val="tx1"/>
                </a:solidFill>
                <a:latin typeface="Arial" charset="0"/>
                <a:cs typeface="Arial" charset="0"/>
              </a:rPr>
              <a:t>Sounding mission (MTG-S):</a:t>
            </a:r>
          </a:p>
          <a:p>
            <a:pPr marL="730548" lvl="2" indent="-389626">
              <a:spcBef>
                <a:spcPct val="20000"/>
              </a:spcBef>
              <a:buFont typeface="+mj-lt"/>
              <a:buAutoNum type="arabicPeriod"/>
              <a:tabLst>
                <a:tab pos="227282" algn="l"/>
                <a:tab pos="462681" algn="l"/>
              </a:tabLst>
              <a:defRPr/>
            </a:pPr>
            <a:r>
              <a:rPr lang="en-GB" sz="1600" b="0" kern="0" dirty="0">
                <a:solidFill>
                  <a:schemeClr val="tx1"/>
                </a:solidFill>
                <a:latin typeface="Arial" charset="0"/>
                <a:cs typeface="Arial" charset="0"/>
              </a:rPr>
              <a:t>3D mapping of water vapour, temperature with Hyperspectral Infrared Sounder (IRS) </a:t>
            </a:r>
          </a:p>
          <a:p>
            <a:pPr marL="730548" lvl="2" indent="-389626">
              <a:spcBef>
                <a:spcPct val="20000"/>
              </a:spcBef>
              <a:buFont typeface="+mj-lt"/>
              <a:buAutoNum type="arabicPeriod"/>
              <a:tabLst>
                <a:tab pos="227282" algn="l"/>
                <a:tab pos="462681" algn="l"/>
              </a:tabLst>
              <a:defRPr/>
            </a:pPr>
            <a:r>
              <a:rPr lang="en-GB" sz="1600" b="0" kern="0" dirty="0">
                <a:solidFill>
                  <a:schemeClr val="tx1"/>
                </a:solidFill>
                <a:latin typeface="Arial" charset="0"/>
                <a:cs typeface="Arial" charset="0"/>
              </a:rPr>
              <a:t>Air quality monitoring and atmospheric chemistry in synergy with Sentinel-4 / Ultraviolet Visible &amp; Near-infrared </a:t>
            </a:r>
          </a:p>
        </p:txBody>
      </p:sp>
      <p:sp>
        <p:nvSpPr>
          <p:cNvPr id="7" name="Content Placeholder 4"/>
          <p:cNvSpPr txBox="1">
            <a:spLocks/>
          </p:cNvSpPr>
          <p:nvPr/>
        </p:nvSpPr>
        <p:spPr bwMode="auto">
          <a:xfrm>
            <a:off x="7178055" y="5784518"/>
            <a:ext cx="4240108" cy="1051066"/>
          </a:xfrm>
          <a:prstGeom prst="rect">
            <a:avLst/>
          </a:prstGeom>
          <a:noFill/>
          <a:ln w="9525">
            <a:noFill/>
            <a:miter lim="800000"/>
            <a:headEnd/>
            <a:tailEnd/>
          </a:ln>
        </p:spPr>
        <p:txBody>
          <a:bodyPr vert="horz" wrap="square" lIns="77925" tIns="38963" rIns="77925" bIns="38963" numCol="1" anchor="t" anchorCtr="0" compatLnSpc="1">
            <a:prstTxWarp prst="textNoShape">
              <a:avLst/>
            </a:prstTxWarp>
          </a:bodyPr>
          <a:lstStyle/>
          <a:p>
            <a:pPr marL="153396" indent="-153396">
              <a:spcBef>
                <a:spcPct val="20000"/>
              </a:spcBef>
              <a:buFont typeface="Wingdings" pitchFamily="2" charset="2"/>
              <a:buChar char="§"/>
              <a:tabLst>
                <a:tab pos="227282" algn="l"/>
                <a:tab pos="462681" algn="l"/>
              </a:tabLst>
              <a:defRPr/>
            </a:pPr>
            <a:r>
              <a:rPr lang="en-GB" sz="1600" kern="0" dirty="0">
                <a:solidFill>
                  <a:schemeClr val="tx1"/>
                </a:solidFill>
                <a:latin typeface="Arial" charset="0"/>
                <a:cs typeface="Arial" charset="0"/>
              </a:rPr>
              <a:t>Start of operations in 2022 and 2024</a:t>
            </a:r>
          </a:p>
          <a:p>
            <a:pPr marL="153396" indent="-153396">
              <a:spcBef>
                <a:spcPts val="1129"/>
              </a:spcBef>
              <a:buFont typeface="Wingdings" pitchFamily="2" charset="2"/>
              <a:buChar char="§"/>
              <a:tabLst>
                <a:tab pos="227282" algn="l"/>
                <a:tab pos="462681" algn="l"/>
              </a:tabLst>
              <a:defRPr/>
            </a:pPr>
            <a:r>
              <a:rPr lang="en-GB" sz="1600" kern="0" dirty="0">
                <a:solidFill>
                  <a:schemeClr val="tx1"/>
                </a:solidFill>
                <a:latin typeface="Arial" charset="0"/>
                <a:cs typeface="Arial" charset="0"/>
              </a:rPr>
              <a:t>Operational exploitation: 2022–2042</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783" y="-345717"/>
            <a:ext cx="2055647" cy="273777"/>
          </a:xfrm>
          <a:prstGeom prst="rect">
            <a:avLst/>
          </a:prstGeom>
        </p:spPr>
      </p:pic>
    </p:spTree>
    <p:extLst>
      <p:ext uri="{BB962C8B-B14F-4D97-AF65-F5344CB8AC3E}">
        <p14:creationId xmlns:p14="http://schemas.microsoft.com/office/powerpoint/2010/main" val="168005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2" name="med_part2_figure_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9638" y="1173538"/>
            <a:ext cx="10972800" cy="5486400"/>
          </a:xfrm>
          <a:prstGeom prst="rect">
            <a:avLst/>
          </a:prstGeom>
        </p:spPr>
      </p:pic>
      <p:sp>
        <p:nvSpPr>
          <p:cNvPr id="1044" name="Google Shape;1044;g13bb54b554c_1_34"/>
          <p:cNvSpPr txBox="1">
            <a:spLocks noGrp="1"/>
          </p:cNvSpPr>
          <p:nvPr>
            <p:ph type="title"/>
          </p:nvPr>
        </p:nvSpPr>
        <p:spPr>
          <a:xfrm>
            <a:off x="109163" y="3357200"/>
            <a:ext cx="3331200" cy="1528200"/>
          </a:xfrm>
          <a:prstGeom prst="rect">
            <a:avLst/>
          </a:prstGeom>
          <a:noFill/>
          <a:ln>
            <a:noFill/>
          </a:ln>
        </p:spPr>
        <p:txBody>
          <a:bodyPr spcFirstLastPara="1" wrap="square" lIns="0" tIns="36000" rIns="36000" bIns="36000" anchor="ctr" anchorCtr="0">
            <a:noAutofit/>
          </a:bodyPr>
          <a:lstStyle/>
          <a:p>
            <a:pPr marL="221542" lvl="0" indent="0" algn="ctr" rtl="0">
              <a:lnSpc>
                <a:spcPct val="100000"/>
              </a:lnSpc>
              <a:spcBef>
                <a:spcPts val="0"/>
              </a:spcBef>
              <a:spcAft>
                <a:spcPts val="0"/>
              </a:spcAft>
              <a:buSzPts val="1260"/>
              <a:buNone/>
            </a:pPr>
            <a:r>
              <a:rPr lang="en-GB" sz="1800">
                <a:solidFill>
                  <a:schemeClr val="lt1"/>
                </a:solidFill>
              </a:rPr>
              <a:t>a whole new dimension will be explored by Sentinel-4: </a:t>
            </a:r>
            <a:endParaRPr sz="1800">
              <a:solidFill>
                <a:schemeClr val="lt1"/>
              </a:solidFill>
            </a:endParaRPr>
          </a:p>
          <a:p>
            <a:pPr marL="221542" lvl="0" indent="0" algn="ctr" rtl="0">
              <a:lnSpc>
                <a:spcPct val="100000"/>
              </a:lnSpc>
              <a:spcBef>
                <a:spcPts val="0"/>
              </a:spcBef>
              <a:spcAft>
                <a:spcPts val="0"/>
              </a:spcAft>
              <a:buSzPts val="1260"/>
              <a:buNone/>
            </a:pPr>
            <a:endParaRPr sz="1800">
              <a:solidFill>
                <a:schemeClr val="lt1"/>
              </a:solidFill>
            </a:endParaRPr>
          </a:p>
          <a:p>
            <a:pPr marL="221542" lvl="0" indent="0" algn="ctr" rtl="0">
              <a:lnSpc>
                <a:spcPct val="100000"/>
              </a:lnSpc>
              <a:spcBef>
                <a:spcPts val="0"/>
              </a:spcBef>
              <a:spcAft>
                <a:spcPts val="0"/>
              </a:spcAft>
              <a:buSzPts val="1260"/>
              <a:buNone/>
            </a:pPr>
            <a:r>
              <a:rPr lang="en-GB" sz="1800">
                <a:solidFill>
                  <a:schemeClr val="lt1"/>
                </a:solidFill>
              </a:rPr>
              <a:t>daytime hourly air quality data over Europe</a:t>
            </a:r>
            <a:endParaRPr sz="1800">
              <a:solidFill>
                <a:schemeClr val="lt1"/>
              </a:solidFill>
            </a:endParaRPr>
          </a:p>
        </p:txBody>
      </p:sp>
      <p:pic>
        <p:nvPicPr>
          <p:cNvPr id="1046" name="Google Shape;1046;g13bb54b554c_1_34"/>
          <p:cNvPicPr preferRelativeResize="0"/>
          <p:nvPr/>
        </p:nvPicPr>
        <p:blipFill rotWithShape="1">
          <a:blip r:embed="rId6">
            <a:alphaModFix/>
          </a:blip>
          <a:srcRect/>
          <a:stretch/>
        </p:blipFill>
        <p:spPr>
          <a:xfrm>
            <a:off x="89016" y="5698225"/>
            <a:ext cx="3371485" cy="792000"/>
          </a:xfrm>
          <a:prstGeom prst="rect">
            <a:avLst/>
          </a:prstGeom>
          <a:noFill/>
          <a:ln>
            <a:noFill/>
          </a:ln>
        </p:spPr>
      </p:pic>
      <p:pic>
        <p:nvPicPr>
          <p:cNvPr id="1047" name="Google Shape;1047;g13bb54b554c_1_34"/>
          <p:cNvPicPr preferRelativeResize="0"/>
          <p:nvPr/>
        </p:nvPicPr>
        <p:blipFill rotWithShape="1">
          <a:blip r:embed="rId7">
            <a:alphaModFix/>
          </a:blip>
          <a:srcRect/>
          <a:stretch/>
        </p:blipFill>
        <p:spPr>
          <a:xfrm rot="4211960">
            <a:off x="851197" y="447280"/>
            <a:ext cx="1713913" cy="3022179"/>
          </a:xfrm>
          <a:prstGeom prst="rect">
            <a:avLst/>
          </a:prstGeom>
          <a:noFill/>
          <a:ln>
            <a:noFill/>
          </a:ln>
        </p:spPr>
      </p:pic>
      <p:sp>
        <p:nvSpPr>
          <p:cNvPr id="1048" name="Google Shape;1048;g13bb54b554c_1_34"/>
          <p:cNvSpPr txBox="1">
            <a:spLocks noGrp="1"/>
          </p:cNvSpPr>
          <p:nvPr>
            <p:ph type="title"/>
          </p:nvPr>
        </p:nvSpPr>
        <p:spPr>
          <a:xfrm>
            <a:off x="792480" y="1"/>
            <a:ext cx="11399400" cy="640200"/>
          </a:xfrm>
          <a:prstGeom prst="rect">
            <a:avLst/>
          </a:prstGeom>
          <a:noFill/>
          <a:ln>
            <a:noFill/>
          </a:ln>
        </p:spPr>
        <p:txBody>
          <a:bodyPr spcFirstLastPara="1" wrap="square" lIns="0" tIns="36000" rIns="36000" bIns="36000" anchor="ctr" anchorCtr="0">
            <a:normAutofit/>
          </a:bodyPr>
          <a:lstStyle/>
          <a:p>
            <a:pPr marL="221542" lvl="0" indent="0" algn="l" rtl="0">
              <a:lnSpc>
                <a:spcPct val="100000"/>
              </a:lnSpc>
              <a:spcBef>
                <a:spcPts val="0"/>
              </a:spcBef>
              <a:spcAft>
                <a:spcPts val="0"/>
              </a:spcAft>
              <a:buSzPts val="1400"/>
              <a:buNone/>
            </a:pPr>
            <a:r>
              <a:rPr lang="en-GB" dirty="0"/>
              <a:t>Monitoring from </a:t>
            </a:r>
            <a:r>
              <a:rPr lang="en-GB" dirty="0" smtClean="0"/>
              <a:t>space: Sentinel-4 </a:t>
            </a:r>
            <a:endParaRPr dirty="0"/>
          </a:p>
        </p:txBody>
      </p:sp>
    </p:spTree>
    <p:extLst>
      <p:ext uri="{BB962C8B-B14F-4D97-AF65-F5344CB8AC3E}">
        <p14:creationId xmlns:p14="http://schemas.microsoft.com/office/powerpoint/2010/main" val="3623578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11"/>
          <p:cNvPicPr preferRelativeResize="0"/>
          <p:nvPr/>
        </p:nvPicPr>
        <p:blipFill rotWithShape="1">
          <a:blip r:embed="rId3">
            <a:alphaModFix/>
          </a:blip>
          <a:srcRect/>
          <a:stretch/>
        </p:blipFill>
        <p:spPr>
          <a:xfrm>
            <a:off x="2428513" y="2657604"/>
            <a:ext cx="2429510" cy="1043640"/>
          </a:xfrm>
          <a:prstGeom prst="rect">
            <a:avLst/>
          </a:prstGeom>
          <a:noFill/>
          <a:ln>
            <a:noFill/>
          </a:ln>
        </p:spPr>
      </p:pic>
      <p:sp>
        <p:nvSpPr>
          <p:cNvPr id="666" name="Google Shape;666;p11"/>
          <p:cNvSpPr/>
          <p:nvPr/>
        </p:nvSpPr>
        <p:spPr>
          <a:xfrm>
            <a:off x="328320" y="1236960"/>
            <a:ext cx="8713440" cy="5262120"/>
          </a:xfrm>
          <a:prstGeom prst="rect">
            <a:avLst/>
          </a:prstGeom>
          <a:noFill/>
          <a:ln>
            <a:noFill/>
          </a:ln>
        </p:spPr>
        <p:txBody>
          <a:bodyPr spcFirstLastPara="1" wrap="square" lIns="90000" tIns="45000" rIns="90000" bIns="45000" anchor="t" anchorCtr="0">
            <a:normAutofit/>
          </a:bodyPr>
          <a:lstStyle/>
          <a:p>
            <a:pPr marL="457200" marR="0" lvl="0" indent="-456480" algn="l" rtl="0">
              <a:lnSpc>
                <a:spcPct val="100000"/>
              </a:lnSpc>
              <a:spcBef>
                <a:spcPts val="0"/>
              </a:spcBef>
              <a:spcAft>
                <a:spcPts val="0"/>
              </a:spcAft>
              <a:buClr>
                <a:srgbClr val="002569"/>
              </a:buClr>
              <a:buSzPts val="4430"/>
              <a:buFont typeface="Arial"/>
              <a:buChar char="•"/>
            </a:pPr>
            <a:r>
              <a:rPr lang="fr-FR" sz="4430" b="0" i="0" u="none" strike="noStrike" cap="none">
                <a:solidFill>
                  <a:srgbClr val="002569"/>
                </a:solidFill>
                <a:latin typeface="Arial"/>
                <a:ea typeface="Arial"/>
                <a:cs typeface="Arial"/>
                <a:sym typeface="Arial"/>
              </a:rPr>
              <a:t>https://</a:t>
            </a:r>
            <a:endParaRPr sz="4430" b="0" i="0" u="none" strike="noStrike" cap="none">
              <a:latin typeface="Arial"/>
              <a:ea typeface="Arial"/>
              <a:cs typeface="Arial"/>
              <a:sym typeface="Arial"/>
            </a:endParaRPr>
          </a:p>
        </p:txBody>
      </p:sp>
      <p:pic>
        <p:nvPicPr>
          <p:cNvPr id="667" name="Google Shape;667;p11"/>
          <p:cNvPicPr preferRelativeResize="0"/>
          <p:nvPr/>
        </p:nvPicPr>
        <p:blipFill rotWithShape="1">
          <a:blip r:embed="rId4">
            <a:alphaModFix/>
          </a:blip>
          <a:srcRect/>
          <a:stretch/>
        </p:blipFill>
        <p:spPr>
          <a:xfrm>
            <a:off x="129317" y="693180"/>
            <a:ext cx="4494806" cy="2022840"/>
          </a:xfrm>
          <a:prstGeom prst="rect">
            <a:avLst/>
          </a:prstGeom>
          <a:noFill/>
          <a:ln>
            <a:noFill/>
          </a:ln>
        </p:spPr>
      </p:pic>
      <p:pic>
        <p:nvPicPr>
          <p:cNvPr id="668" name="Google Shape;668;p11"/>
          <p:cNvPicPr preferRelativeResize="0"/>
          <p:nvPr/>
        </p:nvPicPr>
        <p:blipFill rotWithShape="1">
          <a:blip r:embed="rId5">
            <a:alphaModFix/>
          </a:blip>
          <a:srcRect/>
          <a:stretch/>
        </p:blipFill>
        <p:spPr>
          <a:xfrm>
            <a:off x="7521433" y="1808133"/>
            <a:ext cx="4670567" cy="2406600"/>
          </a:xfrm>
          <a:prstGeom prst="rect">
            <a:avLst/>
          </a:prstGeom>
          <a:noFill/>
          <a:ln>
            <a:noFill/>
          </a:ln>
        </p:spPr>
      </p:pic>
      <p:sp>
        <p:nvSpPr>
          <p:cNvPr id="669" name="Google Shape;669;p11"/>
          <p:cNvSpPr/>
          <p:nvPr/>
        </p:nvSpPr>
        <p:spPr>
          <a:xfrm>
            <a:off x="8025860" y="4172040"/>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dirty="0" err="1">
                <a:solidFill>
                  <a:srgbClr val="535460"/>
                </a:solidFill>
                <a:latin typeface="Libre Franklin"/>
                <a:ea typeface="Libre Franklin"/>
                <a:cs typeface="Libre Franklin"/>
                <a:sym typeface="Libre Franklin"/>
              </a:rPr>
              <a:t>Ammonia</a:t>
            </a:r>
            <a:r>
              <a:rPr lang="fr-FR" sz="1400" b="1" i="0" u="none" strike="noStrike" cap="none" dirty="0">
                <a:solidFill>
                  <a:srgbClr val="535460"/>
                </a:solidFill>
                <a:latin typeface="Libre Franklin"/>
                <a:ea typeface="Libre Franklin"/>
                <a:cs typeface="Libre Franklin"/>
                <a:sym typeface="Libre Franklin"/>
              </a:rPr>
              <a:t> fluxes </a:t>
            </a:r>
            <a:r>
              <a:rPr lang="fr-FR" sz="1400" b="1" i="0" u="none" strike="noStrike" cap="none" dirty="0" err="1">
                <a:solidFill>
                  <a:srgbClr val="535460"/>
                </a:solidFill>
                <a:latin typeface="Libre Franklin"/>
                <a:ea typeface="Libre Franklin"/>
                <a:cs typeface="Libre Franklin"/>
                <a:sym typeface="Libre Franklin"/>
              </a:rPr>
              <a:t>based</a:t>
            </a:r>
            <a:r>
              <a:rPr lang="fr-FR" sz="1400" b="1" i="0" u="none" strike="noStrike" cap="none" dirty="0">
                <a:solidFill>
                  <a:srgbClr val="535460"/>
                </a:solidFill>
                <a:latin typeface="Libre Franklin"/>
                <a:ea typeface="Libre Franklin"/>
                <a:cs typeface="Libre Franklin"/>
                <a:sym typeface="Libre Franklin"/>
              </a:rPr>
              <a:t> on 9 </a:t>
            </a:r>
            <a:r>
              <a:rPr lang="fr-FR" sz="1400" b="1" i="0" u="none" strike="noStrike" cap="none" dirty="0" err="1">
                <a:solidFill>
                  <a:srgbClr val="535460"/>
                </a:solidFill>
                <a:latin typeface="Libre Franklin"/>
                <a:ea typeface="Libre Franklin"/>
                <a:cs typeface="Libre Franklin"/>
                <a:sym typeface="Libre Franklin"/>
              </a:rPr>
              <a:t>years</a:t>
            </a:r>
            <a:r>
              <a:rPr lang="fr-FR" sz="1400" b="1" i="0" u="none" strike="noStrike" cap="none" dirty="0">
                <a:solidFill>
                  <a:srgbClr val="535460"/>
                </a:solidFill>
                <a:latin typeface="Libre Franklin"/>
                <a:ea typeface="Libre Franklin"/>
                <a:cs typeface="Libre Franklin"/>
                <a:sym typeface="Libre Franklin"/>
              </a:rPr>
              <a:t> of IASI data</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fr-FR" sz="1400" b="1" i="0" u="none" strike="noStrike" cap="none" dirty="0">
                <a:solidFill>
                  <a:srgbClr val="535460"/>
                </a:solidFill>
                <a:latin typeface="Libre Franklin"/>
                <a:ea typeface="Libre Franklin"/>
                <a:cs typeface="Libre Franklin"/>
                <a:sym typeface="Libre Franklin"/>
              </a:rPr>
              <a:t>© </a:t>
            </a:r>
            <a:r>
              <a:rPr lang="fr-FR" sz="1400" dirty="0" smtClean="0">
                <a:solidFill>
                  <a:srgbClr val="535460"/>
                </a:solidFill>
                <a:latin typeface="Libre Franklin"/>
                <a:ea typeface="Libre Franklin"/>
                <a:cs typeface="Libre Franklin"/>
                <a:sym typeface="Libre Franklin"/>
              </a:rPr>
              <a:t>ULB – AC-SAF EUMETSAT</a:t>
            </a:r>
            <a:endParaRPr sz="1400" b="0" i="0" u="none" strike="noStrike" cap="none" dirty="0">
              <a:latin typeface="Arial"/>
              <a:ea typeface="Arial"/>
              <a:cs typeface="Arial"/>
              <a:sym typeface="Arial"/>
            </a:endParaRPr>
          </a:p>
        </p:txBody>
      </p:sp>
      <p:pic>
        <p:nvPicPr>
          <p:cNvPr id="671" name="Google Shape;671;p11"/>
          <p:cNvPicPr preferRelativeResize="0"/>
          <p:nvPr/>
        </p:nvPicPr>
        <p:blipFill rotWithShape="1">
          <a:blip r:embed="rId6">
            <a:alphaModFix/>
          </a:blip>
          <a:srcRect/>
          <a:stretch/>
        </p:blipFill>
        <p:spPr>
          <a:xfrm>
            <a:off x="9240763" y="665787"/>
            <a:ext cx="2823546" cy="1142346"/>
          </a:xfrm>
          <a:prstGeom prst="rect">
            <a:avLst/>
          </a:prstGeom>
          <a:noFill/>
          <a:ln>
            <a:noFill/>
          </a:ln>
        </p:spPr>
      </p:pic>
      <p:pic>
        <p:nvPicPr>
          <p:cNvPr id="672" name="Google Shape;672;p11"/>
          <p:cNvPicPr preferRelativeResize="0"/>
          <p:nvPr/>
        </p:nvPicPr>
        <p:blipFill rotWithShape="1">
          <a:blip r:embed="rId7">
            <a:alphaModFix/>
          </a:blip>
          <a:srcRect/>
          <a:stretch/>
        </p:blipFill>
        <p:spPr>
          <a:xfrm>
            <a:off x="363220" y="2716020"/>
            <a:ext cx="2048400" cy="979920"/>
          </a:xfrm>
          <a:prstGeom prst="rect">
            <a:avLst/>
          </a:prstGeom>
          <a:noFill/>
          <a:ln>
            <a:noFill/>
          </a:ln>
        </p:spPr>
      </p:pic>
      <p:pic>
        <p:nvPicPr>
          <p:cNvPr id="673" name="Google Shape;673;p11"/>
          <p:cNvPicPr preferRelativeResize="0"/>
          <p:nvPr/>
        </p:nvPicPr>
        <p:blipFill rotWithShape="1">
          <a:blip r:embed="rId8">
            <a:alphaModFix/>
          </a:blip>
          <a:srcRect/>
          <a:stretch/>
        </p:blipFill>
        <p:spPr>
          <a:xfrm>
            <a:off x="829329" y="3695940"/>
            <a:ext cx="1563840" cy="952200"/>
          </a:xfrm>
          <a:prstGeom prst="rect">
            <a:avLst/>
          </a:prstGeom>
          <a:noFill/>
          <a:ln>
            <a:noFill/>
          </a:ln>
        </p:spPr>
      </p:pic>
      <p:sp>
        <p:nvSpPr>
          <p:cNvPr id="4" name="Title 3"/>
          <p:cNvSpPr>
            <a:spLocks noGrp="1"/>
          </p:cNvSpPr>
          <p:nvPr>
            <p:ph type="title"/>
          </p:nvPr>
        </p:nvSpPr>
        <p:spPr/>
        <p:txBody>
          <a:bodyPr>
            <a:normAutofit/>
          </a:bodyPr>
          <a:lstStyle/>
          <a:p>
            <a:r>
              <a:rPr lang="fr-FR" b="1" dirty="0" smtClean="0">
                <a:latin typeface="Dosis" panose="02010303020202060003" pitchFamily="2" charset="0"/>
                <a:ea typeface="Arial"/>
                <a:cs typeface="Arial"/>
                <a:sym typeface="Arial"/>
              </a:rPr>
              <a:t>Copernicus </a:t>
            </a:r>
            <a:r>
              <a:rPr lang="fr-FR" b="1" dirty="0" err="1" smtClean="0">
                <a:latin typeface="Dosis" panose="02010303020202060003" pitchFamily="2" charset="0"/>
                <a:ea typeface="Arial"/>
                <a:cs typeface="Arial"/>
                <a:sym typeface="Arial"/>
              </a:rPr>
              <a:t>sentinels</a:t>
            </a:r>
            <a:r>
              <a:rPr lang="fr-FR" b="1" dirty="0" smtClean="0">
                <a:latin typeface="Dosis" panose="02010303020202060003" pitchFamily="2" charset="0"/>
                <a:ea typeface="Arial"/>
                <a:cs typeface="Arial"/>
                <a:sym typeface="Arial"/>
              </a:rPr>
              <a:t> monitor </a:t>
            </a:r>
            <a:r>
              <a:rPr lang="fr-FR" b="1" dirty="0" err="1" smtClean="0">
                <a:latin typeface="Dosis" panose="02010303020202060003" pitchFamily="2" charset="0"/>
                <a:ea typeface="Arial"/>
                <a:cs typeface="Arial"/>
                <a:sym typeface="Arial"/>
              </a:rPr>
              <a:t>pollutants</a:t>
            </a:r>
            <a:r>
              <a:rPr lang="fr-FR" b="1" dirty="0" smtClean="0">
                <a:latin typeface="Dosis" panose="02010303020202060003" pitchFamily="2" charset="0"/>
                <a:ea typeface="Arial"/>
                <a:cs typeface="Arial"/>
                <a:sym typeface="Arial"/>
              </a:rPr>
              <a:t> / </a:t>
            </a:r>
            <a:r>
              <a:rPr lang="fr-FR" b="1" dirty="0" err="1" smtClean="0">
                <a:latin typeface="Dosis" panose="02010303020202060003" pitchFamily="2" charset="0"/>
                <a:ea typeface="Arial"/>
                <a:cs typeface="Arial"/>
                <a:sym typeface="Arial"/>
              </a:rPr>
              <a:t>oceans</a:t>
            </a:r>
            <a:r>
              <a:rPr lang="fr-FR" b="1" dirty="0" smtClean="0">
                <a:latin typeface="Dosis" panose="02010303020202060003" pitchFamily="2" charset="0"/>
                <a:ea typeface="Arial"/>
                <a:cs typeface="Arial"/>
                <a:sym typeface="Arial"/>
              </a:rPr>
              <a:t> at </a:t>
            </a:r>
            <a:r>
              <a:rPr lang="fr-FR" b="1" dirty="0" err="1" smtClean="0">
                <a:latin typeface="Dosis" panose="02010303020202060003" pitchFamily="2" charset="0"/>
                <a:ea typeface="Arial"/>
                <a:cs typeface="Arial"/>
                <a:sym typeface="Arial"/>
              </a:rPr>
              <a:t>various</a:t>
            </a:r>
            <a:r>
              <a:rPr lang="fr-FR" b="1" dirty="0" smtClean="0">
                <a:latin typeface="Dosis" panose="02010303020202060003" pitchFamily="2" charset="0"/>
                <a:ea typeface="Arial"/>
                <a:cs typeface="Arial"/>
                <a:sym typeface="Arial"/>
              </a:rPr>
              <a:t> </a:t>
            </a:r>
            <a:r>
              <a:rPr lang="fr-FR" b="1" dirty="0" err="1" smtClean="0">
                <a:latin typeface="Dosis" panose="02010303020202060003" pitchFamily="2" charset="0"/>
                <a:ea typeface="Arial"/>
                <a:cs typeface="Arial"/>
                <a:sym typeface="Arial"/>
              </a:rPr>
              <a:t>scales</a:t>
            </a:r>
            <a:r>
              <a:rPr lang="fr-FR" b="1" dirty="0" smtClean="0">
                <a:latin typeface="Dosis" panose="02010303020202060003" pitchFamily="2" charset="0"/>
                <a:ea typeface="Arial"/>
                <a:cs typeface="Arial"/>
                <a:sym typeface="Arial"/>
              </a:rPr>
              <a:t> </a:t>
            </a:r>
            <a:endParaRPr lang="en-GB" dirty="0">
              <a:latin typeface="Dosis" panose="02010303020202060003" pitchFamily="2" charset="0"/>
            </a:endParaRPr>
          </a:p>
        </p:txBody>
      </p:sp>
      <p:pic>
        <p:nvPicPr>
          <p:cNvPr id="3074" name="Picture 2" descr="Phytoplankton Blooms spotted by Sentinel-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0000" y="4159026"/>
            <a:ext cx="57150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670;p11"/>
          <p:cNvSpPr/>
          <p:nvPr/>
        </p:nvSpPr>
        <p:spPr>
          <a:xfrm>
            <a:off x="4374269" y="726379"/>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dirty="0" err="1">
                <a:solidFill>
                  <a:srgbClr val="535460"/>
                </a:solidFill>
                <a:latin typeface="Libre Franklin"/>
                <a:ea typeface="Libre Franklin"/>
                <a:cs typeface="Libre Franklin"/>
                <a:sym typeface="Libre Franklin"/>
              </a:rPr>
              <a:t>Nitrogen</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err="1">
                <a:solidFill>
                  <a:srgbClr val="535460"/>
                </a:solidFill>
                <a:latin typeface="Libre Franklin"/>
                <a:ea typeface="Libre Franklin"/>
                <a:cs typeface="Libre Franklin"/>
                <a:sym typeface="Libre Franklin"/>
              </a:rPr>
              <a:t>Dioxide</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err="1">
                <a:solidFill>
                  <a:srgbClr val="535460"/>
                </a:solidFill>
                <a:latin typeface="Libre Franklin"/>
                <a:ea typeface="Libre Franklin"/>
                <a:cs typeface="Libre Franklin"/>
                <a:sym typeface="Libre Franklin"/>
              </a:rPr>
              <a:t>from</a:t>
            </a:r>
            <a:r>
              <a:rPr lang="fr-FR" sz="1400" b="1" i="0" u="none" strike="noStrike" cap="none" dirty="0">
                <a:solidFill>
                  <a:srgbClr val="535460"/>
                </a:solidFill>
                <a:latin typeface="Libre Franklin"/>
                <a:ea typeface="Libre Franklin"/>
                <a:cs typeface="Libre Franklin"/>
                <a:sym typeface="Libre Franklin"/>
              </a:rPr>
              <a:t> </a:t>
            </a:r>
            <a:r>
              <a:rPr lang="fr-FR" sz="1400" b="1" i="0" u="none" strike="noStrike" cap="none" dirty="0" smtClean="0">
                <a:solidFill>
                  <a:srgbClr val="535460"/>
                </a:solidFill>
                <a:latin typeface="Libre Franklin"/>
                <a:ea typeface="Libre Franklin"/>
                <a:cs typeface="Libre Franklin"/>
                <a:sym typeface="Libre Franklin"/>
              </a:rPr>
              <a:t>TROPOMI Sentinel-5P</a:t>
            </a:r>
          </a:p>
          <a:p>
            <a:pPr marL="0" marR="0" lvl="0" indent="0" algn="l" rtl="0">
              <a:lnSpc>
                <a:spcPct val="100000"/>
              </a:lnSpc>
              <a:spcBef>
                <a:spcPts val="0"/>
              </a:spcBef>
              <a:spcAft>
                <a:spcPts val="0"/>
              </a:spcAft>
              <a:buNone/>
            </a:pPr>
            <a:r>
              <a:rPr lang="fr-FR" sz="1400" dirty="0" smtClean="0">
                <a:solidFill>
                  <a:srgbClr val="535460"/>
                </a:solidFill>
                <a:latin typeface="Libre Franklin"/>
                <a:ea typeface="Libre Franklin"/>
                <a:cs typeface="Libre Franklin"/>
                <a:sym typeface="Libre Franklin"/>
              </a:rPr>
              <a:t>Copernicus Program</a:t>
            </a:r>
            <a:endParaRPr lang="fr-FR" sz="1400" b="1" i="0" u="none" strike="noStrike" cap="none" dirty="0" smtClean="0">
              <a:solidFill>
                <a:srgbClr val="535460"/>
              </a:solidFill>
              <a:latin typeface="Libre Franklin"/>
              <a:ea typeface="Libre Franklin"/>
              <a:cs typeface="Libre Franklin"/>
              <a:sym typeface="Libre Franklin"/>
            </a:endParaRPr>
          </a:p>
        </p:txBody>
      </p:sp>
      <p:sp>
        <p:nvSpPr>
          <p:cNvPr id="14" name="Google Shape;670;p11"/>
          <p:cNvSpPr/>
          <p:nvPr/>
        </p:nvSpPr>
        <p:spPr>
          <a:xfrm>
            <a:off x="0" y="6247389"/>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dirty="0" err="1" smtClean="0">
                <a:solidFill>
                  <a:srgbClr val="535460"/>
                </a:solidFill>
                <a:latin typeface="Libre Franklin"/>
                <a:ea typeface="Libre Franklin"/>
                <a:cs typeface="Libre Franklin"/>
                <a:sym typeface="Libre Franklin"/>
              </a:rPr>
              <a:t>Ocean</a:t>
            </a:r>
            <a:r>
              <a:rPr lang="fr-FR" sz="1400" b="1" i="0" u="none" strike="noStrike" cap="none" dirty="0" smtClean="0">
                <a:solidFill>
                  <a:srgbClr val="535460"/>
                </a:solidFill>
                <a:latin typeface="Libre Franklin"/>
                <a:ea typeface="Libre Franklin"/>
                <a:cs typeface="Libre Franklin"/>
                <a:sym typeface="Libre Franklin"/>
              </a:rPr>
              <a:t> </a:t>
            </a:r>
            <a:r>
              <a:rPr lang="fr-FR" sz="1400" b="1" i="0" u="none" strike="noStrike" cap="none" dirty="0" err="1" smtClean="0">
                <a:solidFill>
                  <a:srgbClr val="535460"/>
                </a:solidFill>
                <a:latin typeface="Libre Franklin"/>
                <a:ea typeface="Libre Franklin"/>
                <a:cs typeface="Libre Franklin"/>
                <a:sym typeface="Libre Franklin"/>
              </a:rPr>
              <a:t>color</a:t>
            </a:r>
            <a:r>
              <a:rPr lang="fr-FR" sz="1400" b="1" i="0" u="none" strike="noStrike" cap="none" dirty="0" smtClean="0">
                <a:solidFill>
                  <a:srgbClr val="535460"/>
                </a:solidFill>
                <a:latin typeface="Libre Franklin"/>
                <a:ea typeface="Libre Franklin"/>
                <a:cs typeface="Libre Franklin"/>
                <a:sym typeface="Libre Franklin"/>
              </a:rPr>
              <a:t> – Sentinel-3 Copernicus program</a:t>
            </a:r>
            <a:endParaRPr lang="fr-FR" sz="1400" b="1" i="0" u="none" strike="noStrike" cap="none" dirty="0" smtClean="0">
              <a:solidFill>
                <a:srgbClr val="53546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328860712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3BDA-ECBA-03AD-C7A6-AB260166F71B}"/>
              </a:ext>
            </a:extLst>
          </p:cNvPr>
          <p:cNvSpPr>
            <a:spLocks noGrp="1"/>
          </p:cNvSpPr>
          <p:nvPr>
            <p:ph type="title"/>
          </p:nvPr>
        </p:nvSpPr>
        <p:spPr/>
        <p:txBody>
          <a:bodyPr>
            <a:normAutofit/>
          </a:bodyPr>
          <a:lstStyle/>
          <a:p>
            <a:r>
              <a:rPr lang="en-GB" sz="2800" dirty="0" smtClean="0">
                <a:latin typeface="Dosis" panose="02010303020202060003" pitchFamily="2" charset="0"/>
                <a:ea typeface="Roboto" panose="02000000000000000000" pitchFamily="2" charset="0"/>
              </a:rPr>
              <a:t>Monitor Oceans air quality –Tourism impact(s)</a:t>
            </a:r>
            <a:endParaRPr lang="en-GB" sz="2800" dirty="0">
              <a:latin typeface="Dosis" panose="02010303020202060003" pitchFamily="2" charset="0"/>
              <a:ea typeface="Roboto" panose="02000000000000000000" pitchFamily="2" charset="0"/>
            </a:endParaRPr>
          </a:p>
        </p:txBody>
      </p:sp>
      <p:pic>
        <p:nvPicPr>
          <p:cNvPr id="5" name="Picture 5" descr="Graphical user interface, website&#10;&#10;Description automatically generated">
            <a:extLst>
              <a:ext uri="{FF2B5EF4-FFF2-40B4-BE49-F238E27FC236}">
                <a16:creationId xmlns:a16="http://schemas.microsoft.com/office/drawing/2014/main" id="{42E49852-1ED2-3C8D-5662-7E1DAA74B668}"/>
              </a:ext>
            </a:extLst>
          </p:cNvPr>
          <p:cNvPicPr>
            <a:picLocks noChangeAspect="1"/>
          </p:cNvPicPr>
          <p:nvPr/>
        </p:nvPicPr>
        <p:blipFill>
          <a:blip r:embed="rId2"/>
          <a:stretch>
            <a:fillRect/>
          </a:stretch>
        </p:blipFill>
        <p:spPr>
          <a:xfrm>
            <a:off x="300966" y="754481"/>
            <a:ext cx="1739736" cy="1366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89EFF95-B205-591D-B77F-A78B529F2CC3}"/>
              </a:ext>
            </a:extLst>
          </p:cNvPr>
          <p:cNvSpPr txBox="1"/>
          <p:nvPr/>
        </p:nvSpPr>
        <p:spPr>
          <a:xfrm>
            <a:off x="284085" y="4692124"/>
            <a:ext cx="227109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0" dirty="0">
                <a:latin typeface="Roboto" panose="02000000000000000000" pitchFamily="2" charset="0"/>
                <a:ea typeface="Roboto" panose="02000000000000000000" pitchFamily="2" charset="0"/>
              </a:rPr>
              <a:t>"...</a:t>
            </a:r>
            <a:r>
              <a:rPr lang="en-GB" sz="1400" b="0" dirty="0">
                <a:latin typeface="Roboto" panose="02000000000000000000" pitchFamily="2" charset="0"/>
                <a:ea typeface="Roboto" panose="02000000000000000000" pitchFamily="2" charset="0"/>
                <a:cs typeface="+mn-lt"/>
              </a:rPr>
              <a:t>additional day of red tide in a month with 17 days or more of red tide drives monthly lodging sector sales down by 1–2%, and restaurant sector sales down by 0.5–1%."</a:t>
            </a:r>
            <a:endParaRPr lang="en-GB" sz="1400" b="0" dirty="0">
              <a:latin typeface="Roboto" panose="02000000000000000000" pitchFamily="2" charset="0"/>
              <a:ea typeface="Roboto" panose="02000000000000000000" pitchFamily="2" charset="0"/>
            </a:endParaRPr>
          </a:p>
        </p:txBody>
      </p:sp>
      <p:pic>
        <p:nvPicPr>
          <p:cNvPr id="9" name="Picture 9" descr="A picture containing sky, mountain, outdoor, nature&#10;&#10;Description automatically generated">
            <a:extLst>
              <a:ext uri="{FF2B5EF4-FFF2-40B4-BE49-F238E27FC236}">
                <a16:creationId xmlns:a16="http://schemas.microsoft.com/office/drawing/2014/main" id="{87C58A9D-17EB-5E62-5393-E9180E0BB4C2}"/>
              </a:ext>
            </a:extLst>
          </p:cNvPr>
          <p:cNvPicPr>
            <a:picLocks noChangeAspect="1"/>
          </p:cNvPicPr>
          <p:nvPr/>
        </p:nvPicPr>
        <p:blipFill>
          <a:blip r:embed="rId3"/>
          <a:stretch>
            <a:fillRect/>
          </a:stretch>
        </p:blipFill>
        <p:spPr>
          <a:xfrm>
            <a:off x="284085" y="3218119"/>
            <a:ext cx="1992781" cy="1336565"/>
          </a:xfrm>
          <a:prstGeom prst="rect">
            <a:avLst/>
          </a:prstGeom>
        </p:spPr>
      </p:pic>
      <p:sp>
        <p:nvSpPr>
          <p:cNvPr id="13" name="TextBox 12">
            <a:extLst>
              <a:ext uri="{FF2B5EF4-FFF2-40B4-BE49-F238E27FC236}">
                <a16:creationId xmlns:a16="http://schemas.microsoft.com/office/drawing/2014/main" id="{3D7D1145-E483-611B-07B6-75E92EA4F9AF}"/>
              </a:ext>
            </a:extLst>
          </p:cNvPr>
          <p:cNvSpPr txBox="1"/>
          <p:nvPr/>
        </p:nvSpPr>
        <p:spPr>
          <a:xfrm>
            <a:off x="169994" y="2220871"/>
            <a:ext cx="2271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0" dirty="0">
                <a:latin typeface="Roboto" panose="02000000000000000000" pitchFamily="2" charset="0"/>
                <a:ea typeface="Roboto" panose="02000000000000000000" pitchFamily="2" charset="0"/>
              </a:rPr>
              <a:t>"Tourism represents 40% of the blue economy"</a:t>
            </a:r>
          </a:p>
        </p:txBody>
      </p:sp>
      <p:pic>
        <p:nvPicPr>
          <p:cNvPr id="14" name="Picture 14" descr="A picture containing text, ground, outdoor&#10;&#10;Description automatically generated">
            <a:extLst>
              <a:ext uri="{FF2B5EF4-FFF2-40B4-BE49-F238E27FC236}">
                <a16:creationId xmlns:a16="http://schemas.microsoft.com/office/drawing/2014/main" id="{5F3ABCCA-7D22-35CE-18C4-5B39CD98B10A}"/>
              </a:ext>
            </a:extLst>
          </p:cNvPr>
          <p:cNvPicPr>
            <a:picLocks noChangeAspect="1"/>
          </p:cNvPicPr>
          <p:nvPr/>
        </p:nvPicPr>
        <p:blipFill>
          <a:blip r:embed="rId4"/>
          <a:stretch>
            <a:fillRect/>
          </a:stretch>
        </p:blipFill>
        <p:spPr>
          <a:xfrm>
            <a:off x="3611253" y="2594270"/>
            <a:ext cx="2743200" cy="1621637"/>
          </a:xfrm>
          <a:prstGeom prst="rect">
            <a:avLst/>
          </a:prstGeom>
        </p:spPr>
      </p:pic>
      <p:sp>
        <p:nvSpPr>
          <p:cNvPr id="15" name="TextBox 14">
            <a:extLst>
              <a:ext uri="{FF2B5EF4-FFF2-40B4-BE49-F238E27FC236}">
                <a16:creationId xmlns:a16="http://schemas.microsoft.com/office/drawing/2014/main" id="{CD4E9BF5-2147-7297-1E1B-A9DCC957ECDA}"/>
              </a:ext>
            </a:extLst>
          </p:cNvPr>
          <p:cNvSpPr txBox="1"/>
          <p:nvPr/>
        </p:nvSpPr>
        <p:spPr>
          <a:xfrm>
            <a:off x="3638207" y="640080"/>
            <a:ext cx="27431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0" dirty="0">
                <a:latin typeface="Roboto" panose="02000000000000000000" pitchFamily="2" charset="0"/>
                <a:ea typeface="Roboto" panose="02000000000000000000" pitchFamily="2" charset="0"/>
                <a:cs typeface="+mn-lt"/>
              </a:rPr>
              <a:t>"Tourism has suffered. Hotels have reported alarming dips in occupancy since the seaweed started washing up. It’s difficult and expensive to remove. Mexico has spent $17 million removing the seaweed from its [beaches since] 2011."</a:t>
            </a:r>
            <a:endParaRPr lang="en-US" sz="1400" b="0"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CF38D449-EF68-1F2A-510D-02D8C1014649}"/>
              </a:ext>
            </a:extLst>
          </p:cNvPr>
          <p:cNvSpPr txBox="1"/>
          <p:nvPr/>
        </p:nvSpPr>
        <p:spPr>
          <a:xfrm>
            <a:off x="2806241" y="5699378"/>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0" dirty="0">
                <a:latin typeface="Roboto" panose="02000000000000000000" pitchFamily="2" charset="0"/>
                <a:ea typeface="Roboto" panose="02000000000000000000" pitchFamily="2" charset="0"/>
                <a:cs typeface="+mn-lt"/>
              </a:rPr>
              <a:t>"Coastal drowning in the United States alone accounts for US$ 273 million each year in direct and indirect costs."</a:t>
            </a:r>
            <a:endParaRPr lang="en-GB" sz="1400" b="0" dirty="0">
              <a:latin typeface="Roboto" panose="02000000000000000000" pitchFamily="2" charset="0"/>
              <a:ea typeface="Roboto" panose="02000000000000000000" pitchFamily="2" charset="0"/>
            </a:endParaRPr>
          </a:p>
        </p:txBody>
      </p:sp>
      <p:pic>
        <p:nvPicPr>
          <p:cNvPr id="3" name="Picture 7" descr="A picture containing text, sky, outdoor, sign&#10;&#10;Description automatically generated">
            <a:extLst>
              <a:ext uri="{FF2B5EF4-FFF2-40B4-BE49-F238E27FC236}">
                <a16:creationId xmlns:a16="http://schemas.microsoft.com/office/drawing/2014/main" id="{72EED98C-ED36-F93B-F707-322B8034E73F}"/>
              </a:ext>
            </a:extLst>
          </p:cNvPr>
          <p:cNvPicPr>
            <a:picLocks noChangeAspect="1"/>
          </p:cNvPicPr>
          <p:nvPr/>
        </p:nvPicPr>
        <p:blipFill>
          <a:blip r:embed="rId5"/>
          <a:stretch>
            <a:fillRect/>
          </a:stretch>
        </p:blipFill>
        <p:spPr>
          <a:xfrm>
            <a:off x="3066849" y="4566421"/>
            <a:ext cx="2367991" cy="1129312"/>
          </a:xfrm>
          <a:prstGeom prst="rect">
            <a:avLst/>
          </a:prstGeom>
        </p:spPr>
      </p:pic>
      <p:pic>
        <p:nvPicPr>
          <p:cNvPr id="16" name="Picture 7" descr="Graphical user interface, application, PowerPoint&#10;&#10;Description automatically generated">
            <a:extLst>
              <a:ext uri="{FF2B5EF4-FFF2-40B4-BE49-F238E27FC236}">
                <a16:creationId xmlns:a16="http://schemas.microsoft.com/office/drawing/2014/main" id="{42C3C0A2-FB98-86EF-1D1B-3A2983FA3899}"/>
              </a:ext>
            </a:extLst>
          </p:cNvPr>
          <p:cNvPicPr>
            <a:picLocks noChangeAspect="1"/>
          </p:cNvPicPr>
          <p:nvPr/>
        </p:nvPicPr>
        <p:blipFill>
          <a:blip r:embed="rId6"/>
          <a:stretch>
            <a:fillRect/>
          </a:stretch>
        </p:blipFill>
        <p:spPr>
          <a:xfrm>
            <a:off x="6715743" y="688547"/>
            <a:ext cx="2108742" cy="2481182"/>
          </a:xfrm>
          <a:prstGeom prst="rect">
            <a:avLst/>
          </a:prstGeom>
        </p:spPr>
      </p:pic>
      <p:sp>
        <p:nvSpPr>
          <p:cNvPr id="18" name="TextBox 17">
            <a:extLst>
              <a:ext uri="{FF2B5EF4-FFF2-40B4-BE49-F238E27FC236}">
                <a16:creationId xmlns:a16="http://schemas.microsoft.com/office/drawing/2014/main" id="{06B33E4C-800F-4DBF-4C51-82986469D2FA}"/>
              </a:ext>
            </a:extLst>
          </p:cNvPr>
          <p:cNvSpPr txBox="1"/>
          <p:nvPr/>
        </p:nvSpPr>
        <p:spPr>
          <a:xfrm>
            <a:off x="8824485" y="1405918"/>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0" dirty="0">
                <a:latin typeface="Roboto" panose="02000000000000000000" pitchFamily="2" charset="0"/>
                <a:ea typeface="Roboto" panose="02000000000000000000" pitchFamily="2" charset="0"/>
              </a:rPr>
              <a:t>"40% increase [in plastic waste] during tourist seasons"</a:t>
            </a:r>
          </a:p>
        </p:txBody>
      </p:sp>
      <p:sp>
        <p:nvSpPr>
          <p:cNvPr id="21" name="Text Placeholder 2">
            <a:extLst>
              <a:ext uri="{FF2B5EF4-FFF2-40B4-BE49-F238E27FC236}">
                <a16:creationId xmlns:a16="http://schemas.microsoft.com/office/drawing/2014/main" id="{0729F26F-4797-9FB3-B122-CD015E760D47}"/>
              </a:ext>
            </a:extLst>
          </p:cNvPr>
          <p:cNvSpPr>
            <a:spLocks noGrp="1"/>
          </p:cNvSpPr>
          <p:nvPr>
            <p:ph type="body" idx="4294967295"/>
          </p:nvPr>
        </p:nvSpPr>
        <p:spPr>
          <a:xfrm>
            <a:off x="6961865" y="5283576"/>
            <a:ext cx="4046535" cy="892855"/>
          </a:xfrm>
        </p:spPr>
        <p:txBody>
          <a:bodyPr>
            <a:noAutofit/>
          </a:bodyPr>
          <a:lstStyle/>
          <a:p>
            <a:pPr marL="0" indent="0">
              <a:buNone/>
            </a:pPr>
            <a:r>
              <a:rPr lang="en-GB" sz="1400" dirty="0"/>
              <a:t>Tourism growth has an impact on air quality</a:t>
            </a:r>
          </a:p>
          <a:p>
            <a:pPr marL="0" indent="0">
              <a:buNone/>
            </a:pPr>
            <a:r>
              <a:rPr lang="en-GB" sz="1400" dirty="0"/>
              <a:t>Recent studies shows Austria and Italy tourism growth can deteriorate air quality, while for Cyprus and Great Britain, the poorer air quality of the destination may decrease tourism demand. </a:t>
            </a:r>
            <a:r>
              <a:rPr lang="en-GB" sz="1400" dirty="0" smtClean="0"/>
              <a:t> </a:t>
            </a:r>
            <a:r>
              <a:rPr lang="en-GB" sz="1400" dirty="0">
                <a:hlinkClick r:id="rId7"/>
              </a:rPr>
              <a:t>Wolfgang Georg </a:t>
            </a:r>
            <a:r>
              <a:rPr lang="en-GB" sz="1400" dirty="0" err="1">
                <a:hlinkClick r:id="rId7"/>
              </a:rPr>
              <a:t>Arlt</a:t>
            </a:r>
            <a:r>
              <a:rPr lang="en-GB" sz="1400" dirty="0">
                <a:hlinkClick r:id="rId7"/>
              </a:rPr>
              <a:t> - Forbes, 2017</a:t>
            </a:r>
            <a:endParaRPr lang="en-GB" sz="1400" dirty="0"/>
          </a:p>
          <a:p>
            <a:pPr marL="0" indent="0">
              <a:buNone/>
            </a:pPr>
            <a:endParaRPr lang="en-GB" sz="1400" dirty="0"/>
          </a:p>
        </p:txBody>
      </p:sp>
      <p:pic>
        <p:nvPicPr>
          <p:cNvPr id="22" name="Picture 6" descr="Graphical user interface, application&#10;&#10;Description automatically generated">
            <a:extLst>
              <a:ext uri="{FF2B5EF4-FFF2-40B4-BE49-F238E27FC236}">
                <a16:creationId xmlns:a16="http://schemas.microsoft.com/office/drawing/2014/main" id="{D8F1FA68-FA9F-2BF7-ABB1-2CAEF93A1606}"/>
              </a:ext>
            </a:extLst>
          </p:cNvPr>
          <p:cNvPicPr>
            <a:picLocks noChangeAspect="1"/>
          </p:cNvPicPr>
          <p:nvPr/>
        </p:nvPicPr>
        <p:blipFill>
          <a:blip r:embed="rId8"/>
          <a:stretch>
            <a:fillRect/>
          </a:stretch>
        </p:blipFill>
        <p:spPr>
          <a:xfrm>
            <a:off x="7595411" y="3558039"/>
            <a:ext cx="2779441" cy="1573038"/>
          </a:xfrm>
          <a:prstGeom prst="rect">
            <a:avLst/>
          </a:prstGeom>
        </p:spPr>
      </p:pic>
    </p:spTree>
    <p:extLst>
      <p:ext uri="{BB962C8B-B14F-4D97-AF65-F5344CB8AC3E}">
        <p14:creationId xmlns:p14="http://schemas.microsoft.com/office/powerpoint/2010/main" val="16293629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 pollution – </a:t>
            </a:r>
            <a:r>
              <a:rPr lang="en-GB" dirty="0" smtClean="0"/>
              <a:t>wildfires - </a:t>
            </a:r>
            <a:r>
              <a:rPr lang="en-GB" dirty="0" smtClean="0"/>
              <a:t>impact from agriculture</a:t>
            </a:r>
            <a:endParaRPr lang="en-GB" dirty="0"/>
          </a:p>
        </p:txBody>
      </p:sp>
      <p:pic>
        <p:nvPicPr>
          <p:cNvPr id="2050" name="Picture 2" descr="Two side by side images of Africa. On the right, data shows the change ammonia in the atmosphere with high changes in West Africa, Lake Victoria and South Sudan. The left shows the change in burned area which corresponds to those a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830425"/>
            <a:ext cx="4273718" cy="259391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On the weekly cycle of atmospheric ammonia over European agricultural  hotspots | Scientific Repor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On the weekly cycle of atmospheric ammonia over European agricultural  hotspots | Scientific Repor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299" y="767726"/>
            <a:ext cx="5352661" cy="27193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000937" y="1418252"/>
            <a:ext cx="4021494" cy="830997"/>
          </a:xfrm>
          <a:prstGeom prst="rect">
            <a:avLst/>
          </a:prstGeom>
          <a:noFill/>
        </p:spPr>
        <p:txBody>
          <a:bodyPr wrap="square" rtlCol="0">
            <a:spAutoFit/>
          </a:bodyPr>
          <a:lstStyle/>
          <a:p>
            <a:r>
              <a:rPr lang="en-GB" sz="1600" b="0" dirty="0" smtClean="0">
                <a:latin typeface="Roboto" panose="02000000000000000000" pitchFamily="2" charset="0"/>
                <a:ea typeface="Roboto" panose="02000000000000000000" pitchFamily="2" charset="0"/>
              </a:rPr>
              <a:t>Monitor emissions from agriculture and manure – Ammonia is a primary pollutant and is difficult to measure at the ground </a:t>
            </a:r>
            <a:endParaRPr lang="en-GB" sz="1600" b="0" dirty="0">
              <a:latin typeface="Roboto" panose="02000000000000000000" pitchFamily="2" charset="0"/>
              <a:ea typeface="Roboto" panose="02000000000000000000" pitchFamily="2" charset="0"/>
            </a:endParaRPr>
          </a:p>
        </p:txBody>
      </p:sp>
      <p:pic>
        <p:nvPicPr>
          <p:cNvPr id="1036" name="Picture 12" descr="Sentinel-2 Rhodes L2A Natural Colour RGB, 19 Ju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0937" y="3027421"/>
            <a:ext cx="3581737" cy="35458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0375" y="3741622"/>
            <a:ext cx="4021494" cy="584775"/>
          </a:xfrm>
          <a:prstGeom prst="rect">
            <a:avLst/>
          </a:prstGeom>
          <a:noFill/>
        </p:spPr>
        <p:txBody>
          <a:bodyPr wrap="square" rtlCol="0">
            <a:spAutoFit/>
          </a:bodyPr>
          <a:lstStyle/>
          <a:p>
            <a:r>
              <a:rPr lang="en-GB" sz="1600" b="0" dirty="0" smtClean="0">
                <a:latin typeface="Roboto" panose="02000000000000000000" pitchFamily="2" charset="0"/>
                <a:ea typeface="Roboto" panose="02000000000000000000" pitchFamily="2" charset="0"/>
              </a:rPr>
              <a:t>Wildfir</a:t>
            </a:r>
            <a:r>
              <a:rPr lang="en-GB" sz="1600" b="0" dirty="0" smtClean="0">
                <a:latin typeface="Roboto" panose="02000000000000000000" pitchFamily="2" charset="0"/>
                <a:ea typeface="Roboto" panose="02000000000000000000" pitchFamily="2" charset="0"/>
              </a:rPr>
              <a:t>e life-cycle has impacts on human activities and land ecosystems </a:t>
            </a:r>
            <a:endParaRPr lang="en-GB" sz="1600" b="0" dirty="0">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7"/>
          <a:stretch>
            <a:fillRect/>
          </a:stretch>
        </p:blipFill>
        <p:spPr>
          <a:xfrm>
            <a:off x="762610" y="4274376"/>
            <a:ext cx="2883658" cy="1621677"/>
          </a:xfrm>
          <a:prstGeom prst="rect">
            <a:avLst/>
          </a:prstGeom>
        </p:spPr>
      </p:pic>
      <p:pic>
        <p:nvPicPr>
          <p:cNvPr id="13" name="rhodos_fires_FCI_true_color_flames_20230722T100000-20230722T163000_FR-20_BR-10000_RES-21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22846" y="3726692"/>
            <a:ext cx="4102683" cy="2629613"/>
          </a:xfrm>
          <a:prstGeom prst="rect">
            <a:avLst/>
          </a:prstGeom>
        </p:spPr>
      </p:pic>
      <p:sp>
        <p:nvSpPr>
          <p:cNvPr id="20" name="Google Shape;669;p11"/>
          <p:cNvSpPr/>
          <p:nvPr/>
        </p:nvSpPr>
        <p:spPr>
          <a:xfrm>
            <a:off x="5180550" y="6364658"/>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1400" b="0" i="0" u="none" strike="noStrike" cap="none" dirty="0" smtClean="0">
                <a:latin typeface="Arial"/>
                <a:ea typeface="Arial"/>
                <a:cs typeface="Arial"/>
                <a:sym typeface="Arial"/>
              </a:rPr>
              <a:t>FCI-MTG – Preliminary data</a:t>
            </a:r>
          </a:p>
          <a:p>
            <a:pPr marL="0" marR="0" lvl="0" indent="0" algn="l" rtl="0">
              <a:lnSpc>
                <a:spcPct val="100000"/>
              </a:lnSpc>
              <a:spcBef>
                <a:spcPts val="0"/>
              </a:spcBef>
              <a:spcAft>
                <a:spcPts val="0"/>
              </a:spcAft>
              <a:buNone/>
            </a:pPr>
            <a:r>
              <a:rPr lang="en-GB" sz="1400" b="0" i="0" u="none" strike="noStrike" cap="none" dirty="0" smtClean="0">
                <a:latin typeface="Arial"/>
                <a:ea typeface="Arial"/>
                <a:cs typeface="Arial"/>
                <a:sym typeface="Arial"/>
              </a:rPr>
              <a:t>Sentinel-2 Vegetation index</a:t>
            </a:r>
            <a:endParaRPr sz="1400" b="0" i="0" u="none" strike="noStrike" cap="none" dirty="0">
              <a:latin typeface="Arial"/>
              <a:ea typeface="Arial"/>
              <a:cs typeface="Arial"/>
              <a:sym typeface="Arial"/>
            </a:endParaRPr>
          </a:p>
        </p:txBody>
      </p:sp>
      <p:sp>
        <p:nvSpPr>
          <p:cNvPr id="21" name="Google Shape;669;p11"/>
          <p:cNvSpPr/>
          <p:nvPr/>
        </p:nvSpPr>
        <p:spPr>
          <a:xfrm>
            <a:off x="7192740" y="989149"/>
            <a:ext cx="6095160" cy="517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dirty="0" err="1">
                <a:solidFill>
                  <a:srgbClr val="535460"/>
                </a:solidFill>
                <a:latin typeface="Libre Franklin"/>
                <a:ea typeface="Libre Franklin"/>
                <a:cs typeface="Libre Franklin"/>
                <a:sym typeface="Libre Franklin"/>
              </a:rPr>
              <a:t>Ammonia</a:t>
            </a:r>
            <a:r>
              <a:rPr lang="fr-FR" sz="1400" b="1" i="0" u="none" strike="noStrike" cap="none" dirty="0">
                <a:solidFill>
                  <a:srgbClr val="535460"/>
                </a:solidFill>
                <a:latin typeface="Libre Franklin"/>
                <a:ea typeface="Libre Franklin"/>
                <a:cs typeface="Libre Franklin"/>
                <a:sym typeface="Libre Franklin"/>
              </a:rPr>
              <a:t> fluxes </a:t>
            </a:r>
            <a:r>
              <a:rPr lang="fr-FR" sz="1400" b="1" i="0" u="none" strike="noStrike" cap="none" dirty="0" err="1">
                <a:solidFill>
                  <a:srgbClr val="535460"/>
                </a:solidFill>
                <a:latin typeface="Libre Franklin"/>
                <a:ea typeface="Libre Franklin"/>
                <a:cs typeface="Libre Franklin"/>
                <a:sym typeface="Libre Franklin"/>
              </a:rPr>
              <a:t>based</a:t>
            </a:r>
            <a:r>
              <a:rPr lang="fr-FR" sz="1400" b="1" i="0" u="none" strike="noStrike" cap="none" dirty="0">
                <a:solidFill>
                  <a:srgbClr val="535460"/>
                </a:solidFill>
                <a:latin typeface="Libre Franklin"/>
                <a:ea typeface="Libre Franklin"/>
                <a:cs typeface="Libre Franklin"/>
                <a:sym typeface="Libre Franklin"/>
              </a:rPr>
              <a:t> on 9 </a:t>
            </a:r>
            <a:r>
              <a:rPr lang="fr-FR" sz="1400" b="1" i="0" u="none" strike="noStrike" cap="none" dirty="0" err="1">
                <a:solidFill>
                  <a:srgbClr val="535460"/>
                </a:solidFill>
                <a:latin typeface="Libre Franklin"/>
                <a:ea typeface="Libre Franklin"/>
                <a:cs typeface="Libre Franklin"/>
                <a:sym typeface="Libre Franklin"/>
              </a:rPr>
              <a:t>years</a:t>
            </a:r>
            <a:r>
              <a:rPr lang="fr-FR" sz="1400" b="1" i="0" u="none" strike="noStrike" cap="none" dirty="0">
                <a:solidFill>
                  <a:srgbClr val="535460"/>
                </a:solidFill>
                <a:latin typeface="Libre Franklin"/>
                <a:ea typeface="Libre Franklin"/>
                <a:cs typeface="Libre Franklin"/>
                <a:sym typeface="Libre Franklin"/>
              </a:rPr>
              <a:t> of IASI data</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fr-FR" sz="1400" b="1" i="0" u="none" strike="noStrike" cap="none" dirty="0">
                <a:solidFill>
                  <a:srgbClr val="535460"/>
                </a:solidFill>
                <a:latin typeface="Libre Franklin"/>
                <a:ea typeface="Libre Franklin"/>
                <a:cs typeface="Libre Franklin"/>
                <a:sym typeface="Libre Franklin"/>
              </a:rPr>
              <a:t>© Martin Van Damme and Lieven Clarisse / ULB</a:t>
            </a:r>
            <a:endParaRPr sz="1400" b="0" i="0" u="none" strike="noStrike" cap="none" dirty="0">
              <a:latin typeface="Arial"/>
              <a:ea typeface="Arial"/>
              <a:cs typeface="Arial"/>
              <a:sym typeface="Arial"/>
            </a:endParaRPr>
          </a:p>
        </p:txBody>
      </p:sp>
    </p:spTree>
    <p:extLst>
      <p:ext uri="{BB962C8B-B14F-4D97-AF65-F5344CB8AC3E}">
        <p14:creationId xmlns:p14="http://schemas.microsoft.com/office/powerpoint/2010/main" val="356934685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theme/theme1.xml><?xml version="1.0" encoding="utf-8"?>
<a:theme xmlns:a="http://schemas.openxmlformats.org/drawingml/2006/main" name="Cooperation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dirty="0">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pernicus VWG Template" id="{CD2DD0DC-055B-402D-8CA1-9539C648DDC1}" vid="{239806D4-584D-466C-8943-45A22743C5D0}"/>
    </a:ext>
  </a:extLst>
</a:theme>
</file>

<file path=ppt/theme/theme2.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e41b720-5404-4d66-b2a9-245407d2cd3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E16B1E4CF7D741A75CF35C9EE064DF" ma:contentTypeVersion="15" ma:contentTypeDescription="Create a new document." ma:contentTypeScope="" ma:versionID="0b5434b3dc5a0d2789e89179fd3c9215">
  <xsd:schema xmlns:xsd="http://www.w3.org/2001/XMLSchema" xmlns:xs="http://www.w3.org/2001/XMLSchema" xmlns:p="http://schemas.microsoft.com/office/2006/metadata/properties" xmlns:ns3="1e41b720-5404-4d66-b2a9-245407d2cd3e" xmlns:ns4="06b08dc2-c207-4fd2-bf87-8e5cf14a1749" targetNamespace="http://schemas.microsoft.com/office/2006/metadata/properties" ma:root="true" ma:fieldsID="d375bb6ac3246c9da0ed9303e6fd01c8" ns3:_="" ns4:_="">
    <xsd:import namespace="1e41b720-5404-4d66-b2a9-245407d2cd3e"/>
    <xsd:import namespace="06b08dc2-c207-4fd2-bf87-8e5cf14a17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1b720-5404-4d66-b2a9-245407d2c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08dc2-c207-4fd2-bf87-8e5cf14a17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2A4D47-FF8F-45E6-9820-384E321D1582}">
  <ds:schemaRefs>
    <ds:schemaRef ds:uri="http://schemas.microsoft.com/office/2006/documentManagement/types"/>
    <ds:schemaRef ds:uri="http://schemas.microsoft.com/office/infopath/2007/PartnerControls"/>
    <ds:schemaRef ds:uri="06b08dc2-c207-4fd2-bf87-8e5cf14a1749"/>
    <ds:schemaRef ds:uri="http://purl.org/dc/elements/1.1/"/>
    <ds:schemaRef ds:uri="http://schemas.microsoft.com/office/2006/metadata/properties"/>
    <ds:schemaRef ds:uri="http://purl.org/dc/terms/"/>
    <ds:schemaRef ds:uri="http://schemas.openxmlformats.org/package/2006/metadata/core-properties"/>
    <ds:schemaRef ds:uri="1e41b720-5404-4d66-b2a9-245407d2cd3e"/>
    <ds:schemaRef ds:uri="http://www.w3.org/XML/1998/namespace"/>
    <ds:schemaRef ds:uri="http://purl.org/dc/dcmitype/"/>
  </ds:schemaRefs>
</ds:datastoreItem>
</file>

<file path=customXml/itemProps2.xml><?xml version="1.0" encoding="utf-8"?>
<ds:datastoreItem xmlns:ds="http://schemas.openxmlformats.org/officeDocument/2006/customXml" ds:itemID="{F55297C3-3907-473A-B651-6DBEDF2761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41b720-5404-4d66-b2a9-245407d2cd3e"/>
    <ds:schemaRef ds:uri="06b08dc2-c207-4fd2-bf87-8e5cf14a17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344177-8874-46DE-839A-F620B114F7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Copernicus VWG Template</Template>
  <TotalTime>13865</TotalTime>
  <Words>977</Words>
  <Application>Microsoft Office PowerPoint</Application>
  <PresentationFormat>Widescreen</PresentationFormat>
  <Paragraphs>206</Paragraphs>
  <Slides>18</Slides>
  <Notes>7</Notes>
  <HiddenSlides>0</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vt:i4>
      </vt:variant>
    </vt:vector>
  </HeadingPairs>
  <TitlesOfParts>
    <vt:vector size="35" baseType="lpstr">
      <vt:lpstr>Arial</vt:lpstr>
      <vt:lpstr>Bahnschrift Light</vt:lpstr>
      <vt:lpstr>Calibri</vt:lpstr>
      <vt:lpstr>Calibri Light</vt:lpstr>
      <vt:lpstr>Century Gothic</vt:lpstr>
      <vt:lpstr>Dosis</vt:lpstr>
      <vt:lpstr>EC Square Sans Pro</vt:lpstr>
      <vt:lpstr>Helvetica</vt:lpstr>
      <vt:lpstr>Libre Franklin</vt:lpstr>
      <vt:lpstr>Noto Sans Symbols</vt:lpstr>
      <vt:lpstr>Roboto</vt:lpstr>
      <vt:lpstr>Tahoma</vt:lpstr>
      <vt:lpstr>Times New Roman</vt:lpstr>
      <vt:lpstr>Wingdings</vt:lpstr>
      <vt:lpstr>Cooperation Template</vt:lpstr>
      <vt:lpstr>Atmosphere</vt:lpstr>
      <vt:lpstr>1_Atmosphere</vt:lpstr>
      <vt:lpstr>EUMETSAT Copernicus contribution – present and future data</vt:lpstr>
      <vt:lpstr>Copernicus Sentinels operated by EUMETSAT</vt:lpstr>
      <vt:lpstr>Sentinel-3: Synchronous ocean and atmosphere data </vt:lpstr>
      <vt:lpstr>METOP (EPS-SG) – (incl. Sentinel 5)</vt:lpstr>
      <vt:lpstr>Meteosat Third Generation (MTG): Mission overview</vt:lpstr>
      <vt:lpstr>a whole new dimension will be explored by Sentinel-4:   daytime hourly air quality data over Europe</vt:lpstr>
      <vt:lpstr>Copernicus sentinels monitor pollutants / oceans at various scales </vt:lpstr>
      <vt:lpstr>Monitor Oceans air quality –Tourism impact(s)</vt:lpstr>
      <vt:lpstr>Air pollution – wildfires - impact from agriculture</vt:lpstr>
      <vt:lpstr>Greenhouse gases – CO2M</vt:lpstr>
      <vt:lpstr>CAMS: CO2 monitoring and verification service</vt:lpstr>
      <vt:lpstr>CAMS INFORMATION FLOW</vt:lpstr>
      <vt:lpstr>Data Store</vt:lpstr>
      <vt:lpstr>Additional Material</vt:lpstr>
      <vt:lpstr>Example: Synergy of observational datasets to monitor wildfires</vt:lpstr>
      <vt:lpstr>Monitoring from space: Sentinel-3 observations of Canadian wildfires</vt:lpstr>
      <vt:lpstr>Monitoring from space: MTG observations of Canadian wildfires</vt:lpstr>
      <vt:lpstr>Continuity – Monitoring and Climate applications</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Federico Fierli</dc:creator>
  <cp:lastModifiedBy>Federico Fierli</cp:lastModifiedBy>
  <cp:revision>127</cp:revision>
  <cp:lastPrinted>2006-03-06T14:11:17Z</cp:lastPrinted>
  <dcterms:created xsi:type="dcterms:W3CDTF">2021-11-16T10:07:24Z</dcterms:created>
  <dcterms:modified xsi:type="dcterms:W3CDTF">2023-09-27T12:07:27Z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1254319</vt:lpwstr>
  </property>
  <property fmtid="{D5CDD505-2E9C-101B-9397-08002B2CF9AE}" pid="3" name="DM_DOCNAME">
    <vt:lpwstr>Ocean_atmosphere_data_EUMETSAT</vt:lpwstr>
  </property>
  <property fmtid="{D5CDD505-2E9C-101B-9397-08002B2CF9AE}" pid="4" name="DM_AUTHOR">
    <vt:lpwstr>Hayley Evers-King</vt:lpwstr>
  </property>
  <property fmtid="{D5CDD505-2E9C-101B-9397-08002B2CF9AE}" pid="5" name="DM_E_DOC_NO">
    <vt:lpwstr>EUM/OPS-COPER/VWG/21/1254319</vt:lpwstr>
  </property>
  <property fmtid="{D5CDD505-2E9C-101B-9397-08002B2CF9AE}" pid="6" name="DM_E_VER_NO">
    <vt:lpwstr>1 Draft</vt:lpwstr>
  </property>
  <property fmtid="{D5CDD505-2E9C-101B-9397-08002B2CF9AE}" pid="7" name="DM_E_ISS_DATE">
    <vt:lpwstr>16 November 2021</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y fmtid="{D5CDD505-2E9C-101B-9397-08002B2CF9AE}" pid="13" name="ContentTypeId">
    <vt:lpwstr>0x01010099E16B1E4CF7D741A75CF35C9EE064DF</vt:lpwstr>
  </property>
</Properties>
</file>