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5"/>
    <p:sldMasterId id="2147483950" r:id="rId6"/>
    <p:sldMasterId id="2147483957" r:id="rId7"/>
    <p:sldMasterId id="2147483970" r:id="rId8"/>
  </p:sldMasterIdLst>
  <p:notesMasterIdLst>
    <p:notesMasterId r:id="rId21"/>
  </p:notesMasterIdLst>
  <p:handoutMasterIdLst>
    <p:handoutMasterId r:id="rId22"/>
  </p:handoutMasterIdLst>
  <p:sldIdLst>
    <p:sldId id="256" r:id="rId9"/>
    <p:sldId id="2895" r:id="rId10"/>
    <p:sldId id="2147375881" r:id="rId11"/>
    <p:sldId id="2147375962" r:id="rId12"/>
    <p:sldId id="2147376076" r:id="rId13"/>
    <p:sldId id="2147376139" r:id="rId14"/>
    <p:sldId id="2147376123" r:id="rId15"/>
    <p:sldId id="2147376141" r:id="rId16"/>
    <p:sldId id="2147376142" r:id="rId17"/>
    <p:sldId id="259" r:id="rId18"/>
    <p:sldId id="2147376143" r:id="rId19"/>
    <p:sldId id="2822" r:id="rId20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FFCC4E"/>
    <a:srgbClr val="8197A6"/>
    <a:srgbClr val="F1666A"/>
    <a:srgbClr val="D9D9D9"/>
    <a:srgbClr val="053249"/>
    <a:srgbClr val="003249"/>
    <a:srgbClr val="335E6F"/>
    <a:srgbClr val="006196"/>
    <a:srgbClr val="6DCFF6"/>
    <a:srgbClr val="76C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05" autoAdjust="0"/>
    <p:restoredTop sz="96327" autoAdjust="0"/>
  </p:normalViewPr>
  <p:slideViewPr>
    <p:cSldViewPr snapToGrid="0">
      <p:cViewPr>
        <p:scale>
          <a:sx n="100" d="100"/>
          <a:sy n="100" d="100"/>
        </p:scale>
        <p:origin x="440" y="296"/>
      </p:cViewPr>
      <p:guideLst>
        <p:guide orient="horz" pos="2160"/>
        <p:guide pos="38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659" y="-67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9/27/23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GB" sz="1200" b="0" i="0" u="none" strike="noStrike" kern="1200" baseline="0" dirty="0">
              <a:solidFill>
                <a:schemeClr val="tx1"/>
              </a:solidFill>
              <a:latin typeface="Calibri" pitchFamily="34" charset="0"/>
              <a:ea typeface="MS PGothic" pitchFamily="34" charset="-128"/>
              <a:cs typeface="MS PGothic" charset="0"/>
            </a:endParaRPr>
          </a:p>
          <a:p>
            <a:pPr rtl="0"/>
            <a:endParaRPr lang="en-GB" sz="1200" b="0" i="0" u="none" strike="noStrike" kern="1200" baseline="0" dirty="0">
              <a:solidFill>
                <a:schemeClr val="tx1"/>
              </a:solidFill>
              <a:latin typeface="Calibri" pitchFamily="34" charset="0"/>
              <a:ea typeface="MS PGothic" pitchFamily="34" charset="-128"/>
              <a:cs typeface="MS PGothic" charset="0"/>
            </a:endParaRPr>
          </a:p>
          <a:p>
            <a:pPr rtl="0"/>
            <a:endParaRPr lang="en-GB" sz="1200" b="0" i="0" u="none" strike="noStrike" kern="1200" baseline="0" dirty="0">
              <a:solidFill>
                <a:schemeClr val="tx1"/>
              </a:solidFill>
              <a:latin typeface="Calibri" pitchFamily="34" charset="0"/>
              <a:ea typeface="MS PGothic" pitchFamily="34" charset="-128"/>
              <a:cs typeface="MS PGothic" charset="0"/>
            </a:endParaRPr>
          </a:p>
          <a:p>
            <a:pPr rtl="0"/>
            <a:endParaRPr lang="en-GB" sz="1200" b="0" i="0" u="none" strike="noStrike" kern="1200" baseline="0" dirty="0">
              <a:solidFill>
                <a:schemeClr val="tx1"/>
              </a:solidFill>
              <a:latin typeface="Calibri" pitchFamily="34" charset="0"/>
              <a:ea typeface="MS PGothic" pitchFamily="34" charset="-128"/>
              <a:cs typeface="MS PGothic" charset="0"/>
            </a:endParaRPr>
          </a:p>
          <a:p>
            <a:pPr rtl="0"/>
            <a:endParaRPr lang="en-GB" sz="1200" b="0" i="0" u="none" strike="noStrike" kern="1200" baseline="0" dirty="0">
              <a:solidFill>
                <a:schemeClr val="tx1"/>
              </a:solidFill>
              <a:latin typeface="Calibri" pitchFamily="34" charset="0"/>
              <a:ea typeface="MS PGothic" pitchFamily="34" charset="-128"/>
              <a:cs typeface="MS PGothic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365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The European Space Agency is an intergovernmental organisation of 22 member states, established in 1975, dedicated to the peaceful exploration of space.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678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0" dirty="0"/>
              <a:t>D/EOP has three</a:t>
            </a:r>
            <a:r>
              <a:rPr lang="en-GB" sz="1200" b="0" baseline="0" dirty="0"/>
              <a:t> main lines of activities: Earth Science – Copernicus – Meteorology, with</a:t>
            </a:r>
          </a:p>
          <a:p>
            <a:r>
              <a:rPr lang="en-GB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6 Missions (12 satellites) heritage data:</a:t>
            </a: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 under Earth Science (ERS-1, ERS-2, Envisat +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Earth Explorer 1: GOCE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Earthwatch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Proba-1, )</a:t>
            </a: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 under Copernicus ()</a:t>
            </a: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 under Meteorology (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Meteosat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to 7)</a:t>
            </a: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10 Missions (15 satellites) in operation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 missions (7 satellites) under Earth Science (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Earth Explorers 2 to 5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SMOS,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CryoSat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Swarm (Alpha, Bravo, Charlie), Aeolus +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Earthwatch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Proba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-V) </a:t>
            </a: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 missions (8 satellites) under Copernicus (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Sentinels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S-1 A&amp;B, S-2 A&amp;B, S-3 A&amp;B, S-5p, S-6 Michael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Freilich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 under Meteorology since </a:t>
            </a:r>
            <a:r>
              <a:rPr lang="en-GB" sz="1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operated by </a:t>
            </a:r>
            <a:r>
              <a:rPr lang="en-GB" sz="18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Eumetsat</a:t>
            </a:r>
            <a:r>
              <a:rPr lang="en-GB" sz="1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(Meteosat-10-11 +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MetOp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-A,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MetOp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-B,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MetOp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-C ) </a:t>
            </a: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24 Missions (41 satellites) under development</a:t>
            </a: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 Missions (11 satellites) under Earth Science (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Earth Explorers  6 to 9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EarthCARE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Biomass, FLEX, FORUM + Scout-1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CubeMap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&amp; Scout-2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HydroGNNS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Earthwatch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THRUTHS, ALTIUS)</a:t>
            </a: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 Missions (24 satellites) under Copernicus (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Sentinels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S-1 C&amp;D, S-2 C&amp;D, S-3 C&amp;D, S-4 A&amp;B, S-5 A&amp;B&amp;C, S-6 B +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Sentinels Expansion Missions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CO2M A&amp;B, CRISTAL A&amp;B, CIMR A&amp;B, LST A&amp;B, CHIME A&amp;B, ROSE-L A&amp;B)</a:t>
            </a: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Missions (6 satellites) under Meteorology (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Meteosat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Third Generation (MTG) I1, I2 &amp; S1 +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MetOp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Second Generation (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MetOp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-SG) A1, B1 + Arctic Weather Satellite)</a:t>
            </a: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12 Missions (22 satellites) under preparation</a:t>
            </a: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 missions (11 satellites) under Earth Science (EE10, EE11 (4 candidates), NGGM(2 satellites)/MAGIC(4 satellites of which 2 lead by ESA), Daedalus)</a:t>
            </a: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missions (10 satellites) under Copernicus (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Sentinels Next Generation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S-1 NG A&amp;B, S-2 NG A&amp;B, S-3 NG A&amp;B (OPT), S-3 NG A&amp;B (TOPO), </a:t>
            </a: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mission (1 satellite) under Meteorology (Aeolus-2)</a:t>
            </a:r>
            <a:endParaRPr lang="en-GB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449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rgbClr val="040A16"/>
                </a:solidFill>
                <a:effectLst/>
                <a:latin typeface="Calibri" pitchFamily="34" charset="0"/>
                <a:ea typeface="+mn-ea"/>
                <a:cs typeface="+mn-cs"/>
              </a:rPr>
              <a:t>Today that all land masses are observed every 5 days at 10m with Sentinel 2 and every 12 days at 20m with Sentinel 1.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rgbClr val="040A16"/>
                </a:solidFill>
                <a:effectLst/>
                <a:latin typeface="Calibri" pitchFamily="34" charset="0"/>
                <a:ea typeface="+mn-ea"/>
                <a:cs typeface="+mn-cs"/>
              </a:rPr>
              <a:t>And those data is freely and openly available to anybody in the world.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kern="1200" dirty="0">
              <a:solidFill>
                <a:srgbClr val="040A16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US" altLang="en-U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global landmass is observed every 5 days at 10m resolution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kern="1200" dirty="0">
              <a:solidFill>
                <a:srgbClr val="040A16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000" kern="1200" dirty="0">
              <a:solidFill>
                <a:srgbClr val="040A16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Sentinel-1 – C-band SAR imaging for All weather, day/night applications, interferometry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Sentinel-2 - </a:t>
            </a:r>
            <a:r>
              <a:rPr lang="en-GB" sz="1000" b="0" dirty="0"/>
              <a:t>High resolution</a:t>
            </a:r>
            <a:r>
              <a:rPr lang="en-GB" sz="1000" b="0" baseline="0" dirty="0"/>
              <a:t> m</a:t>
            </a:r>
            <a:r>
              <a:rPr lang="en-GB" sz="1000" b="0" dirty="0"/>
              <a:t>ultispectral Imaging for </a:t>
            </a:r>
            <a:r>
              <a:rPr lang="en-US" altLang="en-US" sz="10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applications: urban, forest, agriculture, … Continuity of Landsat, SPOT</a:t>
            </a:r>
            <a:endParaRPr lang="en-GB" sz="10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Sentinel-3 - </a:t>
            </a:r>
            <a:r>
              <a:rPr lang="en-US" sz="1000" b="0" dirty="0"/>
              <a:t>Medium resolution multi-spectral imaging</a:t>
            </a:r>
            <a:r>
              <a:rPr lang="en-US" sz="1000" b="0" baseline="0" dirty="0"/>
              <a:t> for </a:t>
            </a:r>
            <a:r>
              <a:rPr lang="en-US" altLang="en-US" sz="10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&amp; Global Land Monitoring Wide-swath ocean </a:t>
            </a:r>
            <a:r>
              <a:rPr lang="en-US" altLang="en-US" sz="1000" b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altLang="en-US" sz="10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vegetation, sea/land surface temperature, altimetry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Sentinel-5 - </a:t>
            </a:r>
            <a:r>
              <a:rPr lang="en-GB" sz="1000" b="0" dirty="0"/>
              <a:t>Geostationary Atmospheric sounding in UV, VIS and NIR, for </a:t>
            </a:r>
            <a:r>
              <a:rPr lang="en-US" sz="10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10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tmospheric composition monitoring, pollution; S-4 is an instrument on MTG satellites</a:t>
            </a:r>
            <a:endParaRPr lang="en-GB" sz="10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Sentinel-5P - </a:t>
            </a:r>
            <a:r>
              <a:rPr lang="en-GB" sz="1000" b="0" kern="0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precursor UV, NIR and SWIR sounder in l</a:t>
            </a:r>
            <a:r>
              <a:rPr lang="en-GB" sz="1000" b="0" dirty="0"/>
              <a:t>ow-Orbit for Atmospheric monitoring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Sentinel-5 - </a:t>
            </a:r>
            <a:r>
              <a:rPr lang="en-GB" sz="1000" b="0" kern="0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precursor UV, NIR and SWIR sounder in l</a:t>
            </a:r>
            <a:r>
              <a:rPr lang="en-GB" sz="1000" b="0" dirty="0"/>
              <a:t>ow-Orbit for Atmospheric monitoring; S-5 is an </a:t>
            </a:r>
            <a:r>
              <a:rPr lang="en-US" altLang="en-US" sz="10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 on </a:t>
            </a:r>
            <a:r>
              <a:rPr lang="en-US" altLang="en-US" sz="10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MetOp</a:t>
            </a:r>
            <a:r>
              <a:rPr lang="en-US" altLang="en-US" sz="10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-SG satellites</a:t>
            </a:r>
            <a:endParaRPr lang="en-GB" sz="10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Sentinel-6 – Michael </a:t>
            </a:r>
            <a:r>
              <a:rPr lang="en-US" altLang="en-US" sz="1000" b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Freilich</a:t>
            </a:r>
            <a:r>
              <a:rPr lang="en-US" altLang="en-US" sz="10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sz="1000" b="0" dirty="0"/>
              <a:t>Altimetry reference mission</a:t>
            </a: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4A121AC-A32D-476E-8C5B-F79F6FA1640E}" type="slidenum"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464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0" u="none" strike="noStrike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Beyond the expansion mission, Copernicus will also evolve into a next generation of Sentinel satellites to ensure data continuation and enhanced observations for the decades to come.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0" u="none" strike="noStrike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Sentinels 1 NG and 3 TOPO have been funded at CM22</a:t>
            </a:r>
          </a:p>
          <a:p>
            <a:endParaRPr lang="en-GB" sz="1100" dirty="0">
              <a:latin typeface="+mj-lt"/>
            </a:endParaRPr>
          </a:p>
          <a:p>
            <a:pPr lvl="0"/>
            <a:r>
              <a:rPr lang="en-GB" sz="1100" b="1" u="sng" dirty="0">
                <a:latin typeface="+mj-lt"/>
              </a:rPr>
              <a:t>Next Generation Sentinels</a:t>
            </a:r>
          </a:p>
          <a:p>
            <a:pPr lvl="0" algn="l"/>
            <a:r>
              <a:rPr lang="en-GB" sz="1100" b="0" i="0" u="none" strike="noStrike" baseline="0" dirty="0">
                <a:latin typeface="+mj-lt"/>
              </a:rPr>
              <a:t>Sentinel-1 NG</a:t>
            </a:r>
          </a:p>
          <a:p>
            <a:pPr lvl="0" algn="l"/>
            <a:r>
              <a:rPr lang="en-GB" sz="1100" b="0" i="0" u="none" strike="noStrike" baseline="0" dirty="0">
                <a:latin typeface="+mj-lt"/>
              </a:rPr>
              <a:t>Sentinel-2 NG</a:t>
            </a:r>
          </a:p>
          <a:p>
            <a:pPr lvl="0" algn="l"/>
            <a:r>
              <a:rPr lang="en-GB" sz="1100" b="0" i="0" u="none" strike="noStrike" baseline="0" dirty="0">
                <a:latin typeface="+mj-lt"/>
              </a:rPr>
              <a:t>Sentinel-3 </a:t>
            </a:r>
            <a:r>
              <a:rPr lang="en-GB" sz="1100" b="0" i="0" u="none" strike="noStrike" baseline="0" dirty="0" err="1">
                <a:latin typeface="+mj-lt"/>
              </a:rPr>
              <a:t>Topo</a:t>
            </a:r>
            <a:r>
              <a:rPr lang="en-GB" sz="1100" b="0" i="0" u="none" strike="noStrike" baseline="0" dirty="0">
                <a:latin typeface="+mj-lt"/>
              </a:rPr>
              <a:t> NG </a:t>
            </a:r>
          </a:p>
          <a:p>
            <a:pPr lvl="0" algn="l"/>
            <a:r>
              <a:rPr lang="en-GB" sz="1100" b="0" i="0" u="none" strike="noStrike" baseline="0" dirty="0">
                <a:latin typeface="+mj-lt"/>
              </a:rPr>
              <a:t>Sentinel-3 </a:t>
            </a:r>
            <a:r>
              <a:rPr lang="en-GB" sz="1100" b="0" i="0" u="none" strike="noStrike" baseline="0" dirty="0" err="1">
                <a:latin typeface="+mj-lt"/>
              </a:rPr>
              <a:t>Opt</a:t>
            </a:r>
            <a:r>
              <a:rPr lang="en-GB" sz="1100" b="0" i="0" u="none" strike="noStrike" baseline="0" dirty="0">
                <a:latin typeface="+mj-lt"/>
              </a:rPr>
              <a:t> 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6E389-47A2-4FCD-BEF3-3A0C39B687C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017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IMPORTANT MESSAGEs: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 for continuity for an operational </a:t>
            </a:r>
            <a:r>
              <a:rPr lang="en-US" dirty="0" err="1"/>
              <a:t>Programme</a:t>
            </a:r>
            <a:r>
              <a:rPr lang="en-US" dirty="0"/>
              <a:t> in support to policies </a:t>
            </a:r>
            <a:r>
              <a:rPr lang="en-US" dirty="0">
                <a:sym typeface="Wingdings" pitchFamily="2" charset="2"/>
              </a:rPr>
              <a:t> </a:t>
            </a:r>
            <a:r>
              <a:rPr lang="en-US" dirty="0"/>
              <a:t>obsolete units need to be replaced (typical lifetime between 7 and 12 years). Copernicus requires careful planning of replacement of space assets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Evolutions and improvements over time, following emerging needs and new technological availability </a:t>
            </a:r>
            <a:r>
              <a:rPr lang="en-US" dirty="0">
                <a:sym typeface="Wingdings" pitchFamily="2" charset="2"/>
              </a:rPr>
              <a:t> Sentinels Next Generation and Sentinels Expansion Missions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19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Important to explain that each mission embarks different technology which is specifically designed to measure some specific parameters. They are complementary and COLLECTIVELY HELP TO BUILD THE PICTURE. The </a:t>
            </a:r>
            <a:r>
              <a:rPr lang="en-US" dirty="0" err="1"/>
              <a:t>Copenricus</a:t>
            </a:r>
            <a:r>
              <a:rPr lang="en-US" dirty="0"/>
              <a:t> Services merge much of this info to deliver refined products for the policy </a:t>
            </a:r>
            <a:r>
              <a:rPr lang="en-US" dirty="0" err="1"/>
              <a:t>uesrs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053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ESA-NEREUS-EC cooperation based on sharing of knowledge and experience in use of Copernicus data and creating bridges between users, service providers and politicians at regional and EU level.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NEREUS provides an effective partner to link to these communities and acts as a facilitator to reach out to regional administrations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ESA welcomes the cooperation with NEREUS</a:t>
            </a:r>
          </a:p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342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rgbClr val="040A16"/>
                </a:solidFill>
                <a:effectLst/>
                <a:latin typeface="Calibri" pitchFamily="34" charset="0"/>
                <a:ea typeface="+mn-ea"/>
                <a:cs typeface="+mn-cs"/>
              </a:rPr>
              <a:t>Today that all land masses are observed every 5 days at 10m with Sentinel 2 and every 12 days at 20m with Sentinel 1.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rgbClr val="040A16"/>
                </a:solidFill>
                <a:effectLst/>
                <a:latin typeface="Calibri" pitchFamily="34" charset="0"/>
                <a:ea typeface="+mn-ea"/>
                <a:cs typeface="+mn-cs"/>
              </a:rPr>
              <a:t>And those data is freely and openly available to anybody in the world.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kern="1200" dirty="0">
              <a:solidFill>
                <a:srgbClr val="040A16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US" altLang="en-U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global landmass is observed every 5 days at 10m resolution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kern="1200" dirty="0">
              <a:solidFill>
                <a:srgbClr val="040A16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000" kern="1200" dirty="0">
              <a:solidFill>
                <a:srgbClr val="040A16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Sentinel-1 – C-band SAR imaging for All weather, day/night applications, interferometry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Sentinel-2 - </a:t>
            </a:r>
            <a:r>
              <a:rPr lang="en-GB" sz="1000" b="0" dirty="0"/>
              <a:t>High resolution</a:t>
            </a:r>
            <a:r>
              <a:rPr lang="en-GB" sz="1000" b="0" baseline="0" dirty="0"/>
              <a:t> m</a:t>
            </a:r>
            <a:r>
              <a:rPr lang="en-GB" sz="1000" b="0" dirty="0"/>
              <a:t>ultispectral Imaging for </a:t>
            </a:r>
            <a:r>
              <a:rPr lang="en-US" altLang="en-US" sz="10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applications: urban, forest, agriculture, … Continuity of Landsat, SPOT</a:t>
            </a:r>
            <a:endParaRPr lang="en-GB" sz="10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Sentinel-3 - </a:t>
            </a:r>
            <a:r>
              <a:rPr lang="en-US" sz="1000" b="0" dirty="0"/>
              <a:t>Medium resolution multi-spectral imaging</a:t>
            </a:r>
            <a:r>
              <a:rPr lang="en-US" sz="1000" b="0" baseline="0" dirty="0"/>
              <a:t> for </a:t>
            </a:r>
            <a:r>
              <a:rPr lang="en-US" altLang="en-US" sz="10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&amp; Global Land Monitoring Wide-swath ocean </a:t>
            </a:r>
            <a:r>
              <a:rPr lang="en-US" altLang="en-US" sz="1000" b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altLang="en-US" sz="10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vegetation, sea/land surface temperature, altimetry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Sentinel-5 - </a:t>
            </a:r>
            <a:r>
              <a:rPr lang="en-GB" sz="1000" b="0" dirty="0"/>
              <a:t>Geostationary Atmospheric sounding in UV, VIS and NIR, for </a:t>
            </a:r>
            <a:r>
              <a:rPr lang="en-US" sz="10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10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tmospheric composition monitoring, pollution; S-4 is an instrument on MTG satellites</a:t>
            </a:r>
            <a:endParaRPr lang="en-GB" sz="10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Sentinel-5P - </a:t>
            </a:r>
            <a:r>
              <a:rPr lang="en-GB" sz="1000" b="0" kern="0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precursor UV, NIR and SWIR sounder in l</a:t>
            </a:r>
            <a:r>
              <a:rPr lang="en-GB" sz="1000" b="0" dirty="0"/>
              <a:t>ow-Orbit for Atmospheric monitoring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Sentinel-5 - </a:t>
            </a:r>
            <a:r>
              <a:rPr lang="en-GB" sz="1000" b="0" kern="0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precursor UV, NIR and SWIR sounder in l</a:t>
            </a:r>
            <a:r>
              <a:rPr lang="en-GB" sz="1000" b="0" dirty="0"/>
              <a:t>ow-Orbit for Atmospheric monitoring; S-5 is an </a:t>
            </a:r>
            <a:r>
              <a:rPr lang="en-US" altLang="en-US" sz="10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 on </a:t>
            </a:r>
            <a:r>
              <a:rPr lang="en-US" altLang="en-US" sz="10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MetOp</a:t>
            </a:r>
            <a:r>
              <a:rPr lang="en-US" altLang="en-US" sz="10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-SG satellites</a:t>
            </a:r>
            <a:endParaRPr lang="en-GB" sz="10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Sentinel-6 – Michael </a:t>
            </a:r>
            <a:r>
              <a:rPr lang="en-US" altLang="en-US" sz="1000" b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Freilich</a:t>
            </a:r>
            <a:r>
              <a:rPr lang="en-US" altLang="en-US" sz="10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sz="1000" b="0" dirty="0"/>
              <a:t>Altimetry reference mission</a:t>
            </a: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4A121AC-A32D-476E-8C5B-F79F6FA1640E}" type="slidenum"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378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emf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29" Type="http://schemas.openxmlformats.org/officeDocument/2006/relationships/image" Target="../media/image4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2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-1"/>
            <a:ext cx="12225338" cy="6858001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421831"/>
            <a:ext cx="10625007" cy="567399"/>
          </a:xfrm>
          <a:prstGeom prst="rect">
            <a:avLst/>
          </a:prstGeom>
        </p:spPr>
        <p:txBody>
          <a:bodyPr/>
          <a:lstStyle>
            <a:lvl1pPr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5">
            <a:extLst>
              <a:ext uri="{FF2B5EF4-FFF2-40B4-BE49-F238E27FC236}">
                <a16:creationId xmlns:a16="http://schemas.microsoft.com/office/drawing/2014/main" id="{33C1AA27-468E-4F19-A563-21152A310F35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4" y="6458445"/>
            <a:ext cx="9956800" cy="405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 err="1"/>
              <a:t>fth</a:t>
            </a:r>
            <a:r>
              <a:rPr lang="en-GB" noProof="0" dirty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91853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421831"/>
            <a:ext cx="10625007" cy="567399"/>
          </a:xfrm>
          <a:prstGeom prst="rect">
            <a:avLst/>
          </a:prstGeom>
        </p:spPr>
        <p:txBody>
          <a:bodyPr/>
          <a:lstStyle>
            <a:lvl1pPr algn="l"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102" name="Picture 5">
            <a:extLst>
              <a:ext uri="{FF2B5EF4-FFF2-40B4-BE49-F238E27FC236}">
                <a16:creationId xmlns:a16="http://schemas.microsoft.com/office/drawing/2014/main" id="{EA088D67-7B06-4281-990B-01FE6467697E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9" y="6472625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63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E7E9920D-5148-4C5E-AF4F-672E07B42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5">
            <a:extLst>
              <a:ext uri="{FF2B5EF4-FFF2-40B4-BE49-F238E27FC236}">
                <a16:creationId xmlns:a16="http://schemas.microsoft.com/office/drawing/2014/main" id="{75432A0F-AD37-4EDF-A3C9-9129332D7C90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4" y="6454648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 dirty="0"/>
              <a:t>Click to edit </a:t>
            </a:r>
            <a:r>
              <a:rPr lang="en-GB" noProof="0" dirty="0"/>
              <a:t>Master</a:t>
            </a:r>
            <a:r>
              <a:rPr lang="en-US" noProof="0" dirty="0"/>
              <a:t> text styles</a:t>
            </a:r>
          </a:p>
          <a:p>
            <a:pPr lvl="1"/>
            <a:r>
              <a:rPr lang="en-GB" noProof="0" dirty="0"/>
              <a:t>Second</a:t>
            </a:r>
            <a:r>
              <a:rPr lang="en-US" noProof="0" dirty="0"/>
              <a:t> level</a:t>
            </a:r>
          </a:p>
          <a:p>
            <a:pPr lvl="2"/>
            <a:r>
              <a:rPr lang="en-US" noProof="0" dirty="0"/>
              <a:t>Third </a:t>
            </a:r>
            <a:r>
              <a:rPr lang="en-GB" noProof="0" dirty="0"/>
              <a:t>level</a:t>
            </a:r>
          </a:p>
          <a:p>
            <a:pPr lvl="3"/>
            <a:r>
              <a:rPr lang="en-GB" noProof="0" dirty="0"/>
              <a:t>Fourth</a:t>
            </a:r>
            <a:r>
              <a:rPr lang="en-US" noProof="0" dirty="0"/>
              <a:t> level</a:t>
            </a:r>
          </a:p>
          <a:p>
            <a:pPr lvl="4"/>
            <a:r>
              <a:rPr lang="en-GB" noProof="0" dirty="0"/>
              <a:t>Fifth</a:t>
            </a:r>
            <a:r>
              <a:rPr lang="en-US" noProof="0" dirty="0"/>
              <a:t> level</a:t>
            </a:r>
            <a:endParaRPr lang="en-GB" noProof="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25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00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12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144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69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368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740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2AAC5E67-E08A-4CAC-8F4D-A2D8638C2B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2361E30E-1C22-46B3-9AB9-AB1BC0D7C98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9" y="6455300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8" y="951686"/>
            <a:ext cx="10545762" cy="4351338"/>
          </a:xfrm>
        </p:spPr>
        <p:txBody>
          <a:bodyPr/>
          <a:lstStyle>
            <a:lvl1pPr marL="0">
              <a:defRPr baseline="0">
                <a:solidFill>
                  <a:srgbClr val="335E6F"/>
                </a:solidFill>
              </a:defRPr>
            </a:lvl1pPr>
            <a:lvl2pPr>
              <a:defRPr>
                <a:solidFill>
                  <a:srgbClr val="335E6F"/>
                </a:solidFill>
              </a:defRPr>
            </a:lvl2pPr>
            <a:lvl3pPr>
              <a:defRPr>
                <a:solidFill>
                  <a:srgbClr val="335E6F"/>
                </a:solidFill>
              </a:defRPr>
            </a:lvl3pPr>
            <a:lvl4pPr>
              <a:defRPr>
                <a:solidFill>
                  <a:srgbClr val="335E6F"/>
                </a:solidFill>
              </a:defRPr>
            </a:lvl4pPr>
            <a:lvl5pPr>
              <a:defRPr>
                <a:solidFill>
                  <a:srgbClr val="335E6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5BA47F5-B1ED-F44F-BEBD-7E3DB9AE6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99C165-5980-64A7-A6CA-6965B2031468}"/>
              </a:ext>
            </a:extLst>
          </p:cNvPr>
          <p:cNvSpPr txBox="1"/>
          <p:nvPr userDrawn="1"/>
        </p:nvSpPr>
        <p:spPr>
          <a:xfrm rot="20074550">
            <a:off x="2652671" y="2153054"/>
            <a:ext cx="609654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chemeClr val="bg1">
                    <a:lumMod val="75000"/>
                  </a:schemeClr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27390314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048954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2984"/>
            </a:lvl1pPr>
          </a:lstStyle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4769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39C2E6-DF9C-8B43-949C-3E395FB76895}"/>
              </a:ext>
            </a:extLst>
          </p:cNvPr>
          <p:cNvSpPr/>
          <p:nvPr userDrawn="1"/>
        </p:nvSpPr>
        <p:spPr>
          <a:xfrm>
            <a:off x="0" y="0"/>
            <a:ext cx="12225338" cy="6857998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461413-4A7E-4C46-BBF2-CAB77E6E95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6" name="Picture 5" descr="de.png">
              <a:extLst>
                <a:ext uri="{FF2B5EF4-FFF2-40B4-BE49-F238E27FC236}">
                  <a16:creationId xmlns:a16="http://schemas.microsoft.com/office/drawing/2014/main" id="{D163852A-3987-3C4B-9BEF-7FE85E034D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 descr="at.png">
              <a:extLst>
                <a:ext uri="{FF2B5EF4-FFF2-40B4-BE49-F238E27FC236}">
                  <a16:creationId xmlns:a16="http://schemas.microsoft.com/office/drawing/2014/main" id="{5A47B4BC-567A-8342-8ADB-38B7EBCF33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 descr="be.png">
              <a:extLst>
                <a:ext uri="{FF2B5EF4-FFF2-40B4-BE49-F238E27FC236}">
                  <a16:creationId xmlns:a16="http://schemas.microsoft.com/office/drawing/2014/main" id="{CF06F7DA-F2A7-C446-917D-643CC2B37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dk.png">
              <a:extLst>
                <a:ext uri="{FF2B5EF4-FFF2-40B4-BE49-F238E27FC236}">
                  <a16:creationId xmlns:a16="http://schemas.microsoft.com/office/drawing/2014/main" id="{F9B88A19-65FC-F440-B70B-1FF116FAEE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es.png">
              <a:extLst>
                <a:ext uri="{FF2B5EF4-FFF2-40B4-BE49-F238E27FC236}">
                  <a16:creationId xmlns:a16="http://schemas.microsoft.com/office/drawing/2014/main" id="{D59E2A91-0EA5-E64C-A13A-73DD2159F9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ee.png">
              <a:extLst>
                <a:ext uri="{FF2B5EF4-FFF2-40B4-BE49-F238E27FC236}">
                  <a16:creationId xmlns:a16="http://schemas.microsoft.com/office/drawing/2014/main" id="{FD701799-DA6D-174A-8AF4-592DEE9413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fi.png">
              <a:extLst>
                <a:ext uri="{FF2B5EF4-FFF2-40B4-BE49-F238E27FC236}">
                  <a16:creationId xmlns:a16="http://schemas.microsoft.com/office/drawing/2014/main" id="{FC8EA5D5-DB94-2942-8496-D33956D1A9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fr.png">
              <a:extLst>
                <a:ext uri="{FF2B5EF4-FFF2-40B4-BE49-F238E27FC236}">
                  <a16:creationId xmlns:a16="http://schemas.microsoft.com/office/drawing/2014/main" id="{E6471DE5-3503-B44E-96F7-70B5C3D7C1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gr.png">
              <a:extLst>
                <a:ext uri="{FF2B5EF4-FFF2-40B4-BE49-F238E27FC236}">
                  <a16:creationId xmlns:a16="http://schemas.microsoft.com/office/drawing/2014/main" id="{B7AC89B6-DE36-0D49-AC1B-BF97134415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hu.png">
              <a:extLst>
                <a:ext uri="{FF2B5EF4-FFF2-40B4-BE49-F238E27FC236}">
                  <a16:creationId xmlns:a16="http://schemas.microsoft.com/office/drawing/2014/main" id="{2B7016DB-03EA-7A47-A6E4-A111076CFE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ie.png">
              <a:extLst>
                <a:ext uri="{FF2B5EF4-FFF2-40B4-BE49-F238E27FC236}">
                  <a16:creationId xmlns:a16="http://schemas.microsoft.com/office/drawing/2014/main" id="{38B974D5-88E1-9143-BA85-7696BF4A04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it.png">
              <a:extLst>
                <a:ext uri="{FF2B5EF4-FFF2-40B4-BE49-F238E27FC236}">
                  <a16:creationId xmlns:a16="http://schemas.microsoft.com/office/drawing/2014/main" id="{CC2099AB-EFBD-D34E-96F4-047BA7F72F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lu.png">
              <a:extLst>
                <a:ext uri="{FF2B5EF4-FFF2-40B4-BE49-F238E27FC236}">
                  <a16:creationId xmlns:a16="http://schemas.microsoft.com/office/drawing/2014/main" id="{FB53878F-41C8-0F40-A918-8E12CF9300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no.png">
              <a:extLst>
                <a:ext uri="{FF2B5EF4-FFF2-40B4-BE49-F238E27FC236}">
                  <a16:creationId xmlns:a16="http://schemas.microsoft.com/office/drawing/2014/main" id="{C804E214-43B1-424C-9A8B-832DFC58C0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nl.png">
              <a:extLst>
                <a:ext uri="{FF2B5EF4-FFF2-40B4-BE49-F238E27FC236}">
                  <a16:creationId xmlns:a16="http://schemas.microsoft.com/office/drawing/2014/main" id="{29B855F2-7A7E-C047-8362-586988A7ED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pl.png">
              <a:extLst>
                <a:ext uri="{FF2B5EF4-FFF2-40B4-BE49-F238E27FC236}">
                  <a16:creationId xmlns:a16="http://schemas.microsoft.com/office/drawing/2014/main" id="{C478D330-AF07-5A45-B21F-268BB40604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pt.png">
              <a:extLst>
                <a:ext uri="{FF2B5EF4-FFF2-40B4-BE49-F238E27FC236}">
                  <a16:creationId xmlns:a16="http://schemas.microsoft.com/office/drawing/2014/main" id="{BA50EA6B-3FB1-8F46-B918-05D39E5C62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cz.png">
              <a:extLst>
                <a:ext uri="{FF2B5EF4-FFF2-40B4-BE49-F238E27FC236}">
                  <a16:creationId xmlns:a16="http://schemas.microsoft.com/office/drawing/2014/main" id="{91D7C37E-6082-2946-BBCA-E89103AEE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ro.png">
              <a:extLst>
                <a:ext uri="{FF2B5EF4-FFF2-40B4-BE49-F238E27FC236}">
                  <a16:creationId xmlns:a16="http://schemas.microsoft.com/office/drawing/2014/main" id="{2FE832C2-691C-8040-8A22-4BFC214541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se.png">
              <a:extLst>
                <a:ext uri="{FF2B5EF4-FFF2-40B4-BE49-F238E27FC236}">
                  <a16:creationId xmlns:a16="http://schemas.microsoft.com/office/drawing/2014/main" id="{EA2B531A-BCF7-B144-956B-9EA928A685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ch.png">
              <a:extLst>
                <a:ext uri="{FF2B5EF4-FFF2-40B4-BE49-F238E27FC236}">
                  <a16:creationId xmlns:a16="http://schemas.microsoft.com/office/drawing/2014/main" id="{A316B12A-BBE5-9246-B5D3-57FB04845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uk.png">
              <a:extLst>
                <a:ext uri="{FF2B5EF4-FFF2-40B4-BE49-F238E27FC236}">
                  <a16:creationId xmlns:a16="http://schemas.microsoft.com/office/drawing/2014/main" id="{E852D61B-7B4A-3C4F-8C2F-801EFB25C0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123BCA-AAC1-9A4B-ACE9-F0AA335A4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81BA997-FC47-B047-94A4-BC3EE0D95C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30" name="Picture 29" descr="ca.png">
              <a:extLst>
                <a:ext uri="{FF2B5EF4-FFF2-40B4-BE49-F238E27FC236}">
                  <a16:creationId xmlns:a16="http://schemas.microsoft.com/office/drawing/2014/main" id="{0B595DD1-DC45-514E-88E3-0957F387C5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i.png">
              <a:extLst>
                <a:ext uri="{FF2B5EF4-FFF2-40B4-BE49-F238E27FC236}">
                  <a16:creationId xmlns:a16="http://schemas.microsoft.com/office/drawing/2014/main" id="{67D573A3-B037-1749-B7D6-4DDA1DEE2F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5BA47F5-B1ED-F44F-BEBD-7E3DB9AE6285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D8ADB2A-34A2-8842-BC7E-1B8B92D241CF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4" name="Rectangle 6">
            <a:extLst>
              <a:ext uri="{FF2B5EF4-FFF2-40B4-BE49-F238E27FC236}">
                <a16:creationId xmlns:a16="http://schemas.microsoft.com/office/drawing/2014/main" id="{BCF505C9-857F-4CCE-B94A-7D11A1F2970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72713"/>
            <a:ext cx="101408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8751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BFAAE9D-72EF-3ECB-8DBD-2D2EF32549C4}"/>
              </a:ext>
            </a:extLst>
          </p:cNvPr>
          <p:cNvSpPr/>
          <p:nvPr userDrawn="1"/>
        </p:nvSpPr>
        <p:spPr>
          <a:xfrm>
            <a:off x="0" y="1"/>
            <a:ext cx="1930317" cy="985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33836-13FA-29A1-918F-2BB990CB6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A79E6-11B2-C747-8233-524E16B2F2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B0135-E50F-099A-D412-709D1A8BC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28972-F1C1-5C42-83E4-52A8268F569D}" type="datetimeFigureOut">
              <a:rPr lang="en-US" smtClean="0"/>
              <a:t>9/27/23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19F18-DAA7-0B41-3E95-E67C31A15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735A3-D27C-C7BA-8A79-D336228A9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36531-7EAF-3D45-99FB-627B3B618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909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E7E9920D-5148-4C5E-AF4F-672E07B42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5">
            <a:extLst>
              <a:ext uri="{FF2B5EF4-FFF2-40B4-BE49-F238E27FC236}">
                <a16:creationId xmlns:a16="http://schemas.microsoft.com/office/drawing/2014/main" id="{75432A0F-AD37-4EDF-A3C9-9129332D7C90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4" y="6454648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522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1AD377-1350-4EFA-894B-5CEA5EA7AA4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5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79E19F2-F57B-45DE-B862-DD01F0612E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9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3656F8C5-B6A5-414F-86D9-8C977E5C1BBD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8" y="6458838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emf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 dirty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  <a:endParaRPr lang="en-GB" altLang="en-US" noProof="0" dirty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294C493E-467F-427F-AD20-6EDFB99CC1EE}"/>
              </a:ext>
            </a:extLst>
          </p:cNvPr>
          <p:cNvPicPr>
            <a:picLocks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3" y="6462001"/>
            <a:ext cx="9956800" cy="4051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5" r:id="rId2"/>
    <p:sldLayoutId id="2147483974" r:id="rId3"/>
    <p:sldLayoutId id="2147483975" r:id="rId4"/>
    <p:sldLayoutId id="2147483973" r:id="rId5"/>
    <p:sldLayoutId id="2147483930" r:id="rId6"/>
    <p:sldLayoutId id="2147483931" r:id="rId7"/>
    <p:sldLayoutId id="2147483932" r:id="rId8"/>
    <p:sldLayoutId id="2147483933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6" r:id="rId15"/>
    <p:sldLayoutId id="2147483947" r:id="rId16"/>
    <p:sldLayoutId id="2147483977" r:id="rId17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9A9530-2671-487F-A9F5-FDB35D172B87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3" name="Text Box 34">
            <a:extLst>
              <a:ext uri="{FF2B5EF4-FFF2-40B4-BE49-F238E27FC236}">
                <a16:creationId xmlns:a16="http://schemas.microsoft.com/office/drawing/2014/main" id="{174566EC-B884-414A-9831-F2C2C01CA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E905FD-56C1-4FF6-A433-C72EFE86E9E9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61245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95660-CE89-4345-8089-CAD36085B633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E516291-A401-44B3-B7C0-494EEF7A0709}"/>
              </a:ext>
            </a:extLst>
          </p:cNvPr>
          <p:cNvPicPr>
            <a:picLocks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53688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72" r:id="rId7"/>
    <p:sldLayoutId id="2147483966" r:id="rId8"/>
    <p:sldLayoutId id="2147483967" r:id="rId9"/>
    <p:sldLayoutId id="2147483968" r:id="rId10"/>
    <p:sldLayoutId id="2147483969" r:id="rId11"/>
    <p:sldLayoutId id="2147483978" r:id="rId12"/>
    <p:sldLayoutId id="2147483979" r:id="rId13"/>
    <p:sldLayoutId id="2147483980" r:id="rId14"/>
    <p:sldLayoutId id="2147483981" r:id="rId15"/>
    <p:sldLayoutId id="2147483982" r:id="rId16"/>
    <p:sldLayoutId id="2147483983" r:id="rId17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974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64">
            <a:extLst>
              <a:ext uri="{FF2B5EF4-FFF2-40B4-BE49-F238E27FC236}">
                <a16:creationId xmlns:a16="http://schemas.microsoft.com/office/drawing/2014/main" id="{8F972EA9-1462-4B0E-A09A-25D9F39ABE44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11947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9" y="6578011"/>
            <a:ext cx="1641396" cy="113828"/>
          </a:xfrm>
          <a:prstGeom prst="rect">
            <a:avLst/>
          </a:prstGeom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3DFCB740-7646-4EBC-AD20-3EBB6A01A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07ED2C1-0776-4663-8284-733C83AE37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F90349B-FF48-4A3E-8266-C6C8B77A2E91}"/>
              </a:ext>
            </a:extLst>
          </p:cNvPr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55900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2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55.png"/><Relationship Id="rId17" Type="http://schemas.openxmlformats.org/officeDocument/2006/relationships/image" Target="../media/image58.png"/><Relationship Id="rId25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7.png"/><Relationship Id="rId20" Type="http://schemas.openxmlformats.org/officeDocument/2006/relationships/image" Target="../media/image59.pn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2.png"/><Relationship Id="rId11" Type="http://schemas.openxmlformats.org/officeDocument/2006/relationships/image" Target="../media/image54.png"/><Relationship Id="rId24" Type="http://schemas.openxmlformats.org/officeDocument/2006/relationships/image" Target="../media/image35.png"/><Relationship Id="rId5" Type="http://schemas.openxmlformats.org/officeDocument/2006/relationships/image" Target="../media/image16.png"/><Relationship Id="rId15" Type="http://schemas.openxmlformats.org/officeDocument/2006/relationships/image" Target="../media/image57.png"/><Relationship Id="rId23" Type="http://schemas.openxmlformats.org/officeDocument/2006/relationships/image" Target="../media/image34.png"/><Relationship Id="rId28" Type="http://schemas.openxmlformats.org/officeDocument/2006/relationships/image" Target="../media/image62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56.png"/><Relationship Id="rId22" Type="http://schemas.openxmlformats.org/officeDocument/2006/relationships/image" Target="../media/image60.png"/><Relationship Id="rId27" Type="http://schemas.openxmlformats.org/officeDocument/2006/relationships/image" Target="../media/image38.emf"/><Relationship Id="rId30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6.emf"/><Relationship Id="rId5" Type="http://schemas.openxmlformats.org/officeDocument/2006/relationships/image" Target="../media/image4.emf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42.jpeg"/><Relationship Id="rId21" Type="http://schemas.openxmlformats.org/officeDocument/2006/relationships/image" Target="../media/image27.png"/><Relationship Id="rId34" Type="http://schemas.openxmlformats.org/officeDocument/2006/relationships/image" Target="../media/image47.png"/><Relationship Id="rId7" Type="http://schemas.openxmlformats.org/officeDocument/2006/relationships/image" Target="../media/image44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46.png"/><Relationship Id="rId3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1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emf"/><Relationship Id="rId5" Type="http://schemas.microsoft.com/office/2007/relationships/hdphoto" Target="../media/hdphoto1.wdp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" Type="http://schemas.openxmlformats.org/officeDocument/2006/relationships/image" Target="../media/image43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2.png"/><Relationship Id="rId8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48.jpe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32" Type="http://schemas.openxmlformats.org/officeDocument/2006/relationships/image" Target="../media/image2.png"/><Relationship Id="rId5" Type="http://schemas.openxmlformats.org/officeDocument/2006/relationships/image" Target="../media/image41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31" Type="http://schemas.openxmlformats.org/officeDocument/2006/relationships/image" Target="../media/image47.png"/><Relationship Id="rId4" Type="http://schemas.openxmlformats.org/officeDocument/2006/relationships/image" Target="../media/image49.jpe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46.png"/><Relationship Id="rId27" Type="http://schemas.openxmlformats.org/officeDocument/2006/relationships/image" Target="../media/image36.png"/><Relationship Id="rId30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50.jpe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57.png"/><Relationship Id="rId25" Type="http://schemas.openxmlformats.org/officeDocument/2006/relationships/image" Target="../media/image34.png"/><Relationship Id="rId3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6.png"/><Relationship Id="rId20" Type="http://schemas.openxmlformats.org/officeDocument/2006/relationships/image" Target="../media/image29.png"/><Relationship Id="rId29" Type="http://schemas.openxmlformats.org/officeDocument/2006/relationships/image" Target="../media/image38.emf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60.png"/><Relationship Id="rId32" Type="http://schemas.openxmlformats.org/officeDocument/2006/relationships/hyperlink" Target="https://sentinels.copernicus.eu/" TargetMode="External"/><Relationship Id="rId5" Type="http://schemas.openxmlformats.org/officeDocument/2006/relationships/image" Target="../media/image51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53.png"/><Relationship Id="rId19" Type="http://schemas.openxmlformats.org/officeDocument/2006/relationships/image" Target="../media/image58.png"/><Relationship Id="rId31" Type="http://schemas.openxmlformats.org/officeDocument/2006/relationships/image" Target="../media/image63.png"/><Relationship Id="rId4" Type="http://schemas.openxmlformats.org/officeDocument/2006/relationships/image" Target="../media/image2.png"/><Relationship Id="rId9" Type="http://schemas.openxmlformats.org/officeDocument/2006/relationships/image" Target="../media/image18.png"/><Relationship Id="rId14" Type="http://schemas.openxmlformats.org/officeDocument/2006/relationships/image" Target="../media/image55.png"/><Relationship Id="rId22" Type="http://schemas.openxmlformats.org/officeDocument/2006/relationships/image" Target="../media/image59.png"/><Relationship Id="rId27" Type="http://schemas.openxmlformats.org/officeDocument/2006/relationships/image" Target="../media/image61.png"/><Relationship Id="rId30" Type="http://schemas.openxmlformats.org/officeDocument/2006/relationships/image" Target="../media/image62.png"/><Relationship Id="rId8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emf"/><Relationship Id="rId9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hyperlink" Target="https://earsc.org/sebs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1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hyperlink" Target="https://earsc.org/seb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26000" y="3087037"/>
            <a:ext cx="7690068" cy="1039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defTabSz="882030">
              <a:defRPr/>
            </a:pPr>
            <a:r>
              <a:rPr lang="en-GB" sz="3087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Copernicus Space Component: current status and perspectives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6915705" y="5346034"/>
            <a:ext cx="5123696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Alessandra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Tassa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Directorate of Earth Observation Programmes</a:t>
            </a:r>
          </a:p>
          <a:p>
            <a:pPr algn="r"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Space Agency</a:t>
            </a: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7288567" y="5590659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196E31-AAD5-C137-8CF4-E63A99BEF894}"/>
              </a:ext>
            </a:extLst>
          </p:cNvPr>
          <p:cNvSpPr txBox="1"/>
          <p:nvPr/>
        </p:nvSpPr>
        <p:spPr>
          <a:xfrm>
            <a:off x="185936" y="4300814"/>
            <a:ext cx="36487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NEREUS Regional Symposium</a:t>
            </a:r>
          </a:p>
          <a:p>
            <a:r>
              <a:rPr lang="en-US" dirty="0">
                <a:solidFill>
                  <a:schemeClr val="bg1"/>
                </a:solidFill>
              </a:rPr>
              <a:t>Matera (Basilicata)</a:t>
            </a:r>
          </a:p>
          <a:p>
            <a:r>
              <a:rPr lang="en-US" dirty="0">
                <a:solidFill>
                  <a:schemeClr val="bg1"/>
                </a:solidFill>
              </a:rPr>
              <a:t>September 28,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ECAA9-7A69-8F67-6F1C-33504B57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80" y="169315"/>
            <a:ext cx="10081234" cy="552487"/>
          </a:xfrm>
        </p:spPr>
        <p:txBody>
          <a:bodyPr>
            <a:normAutofit/>
          </a:bodyPr>
          <a:lstStyle/>
          <a:p>
            <a:r>
              <a:rPr lang="en-US" kern="0" dirty="0">
                <a:solidFill>
                  <a:schemeClr val="bg1"/>
                </a:solidFill>
              </a:rPr>
              <a:t>A long and fruitful cooperation with NEREUS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878CF-9573-7113-3F14-030FF6C7A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1FF167-D1E6-F003-5CA4-5BF72D121D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703" y="2353480"/>
            <a:ext cx="3632940" cy="24517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22E907-39BA-2836-2C54-0E93293031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7148" y="3056248"/>
            <a:ext cx="2324065" cy="32784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70E9CE-B505-7658-C258-67967C030F01}"/>
              </a:ext>
            </a:extLst>
          </p:cNvPr>
          <p:cNvSpPr txBox="1"/>
          <p:nvPr/>
        </p:nvSpPr>
        <p:spPr>
          <a:xfrm>
            <a:off x="3616529" y="5301963"/>
            <a:ext cx="1464667" cy="368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1931">
              <a:defRPr/>
            </a:pPr>
            <a:r>
              <a:rPr lang="en-US" sz="1795" dirty="0">
                <a:solidFill>
                  <a:srgbClr val="003249"/>
                </a:solidFill>
              </a:rPr>
              <a:t>2013-2015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DEEBE5-633A-6097-385C-FA5C38BC3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976" y="889795"/>
            <a:ext cx="2146251" cy="28545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555E1C1-B639-3FC5-C3E0-BE4A43FE1F10}"/>
              </a:ext>
            </a:extLst>
          </p:cNvPr>
          <p:cNvGrpSpPr/>
          <p:nvPr/>
        </p:nvGrpSpPr>
        <p:grpSpPr>
          <a:xfrm>
            <a:off x="232080" y="4719055"/>
            <a:ext cx="2966106" cy="1601587"/>
            <a:chOff x="216000" y="4722582"/>
            <a:chExt cx="2974216" cy="16059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09C0121-A6B5-D160-7CE7-39B7791DE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000" y="4722582"/>
              <a:ext cx="2974216" cy="160596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DD5579-B296-6FFF-67A2-6A75F8F468A3}"/>
                </a:ext>
              </a:extLst>
            </p:cNvPr>
            <p:cNvSpPr txBox="1"/>
            <p:nvPr/>
          </p:nvSpPr>
          <p:spPr>
            <a:xfrm>
              <a:off x="542437" y="4789994"/>
              <a:ext cx="205376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911931">
                <a:defRPr/>
              </a:pPr>
              <a:r>
                <a:rPr lang="en-US" sz="1396" b="1" dirty="0">
                  <a:solidFill>
                    <a:srgbClr val="003249"/>
                  </a:solidFill>
                </a:rPr>
                <a:t>EP, Brussels, 2012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F0D069-7D12-C459-B669-0028AB72A0BD}"/>
              </a:ext>
            </a:extLst>
          </p:cNvPr>
          <p:cNvGrpSpPr/>
          <p:nvPr/>
        </p:nvGrpSpPr>
        <p:grpSpPr>
          <a:xfrm>
            <a:off x="4854840" y="906905"/>
            <a:ext cx="7138418" cy="1232041"/>
            <a:chOff x="4606695" y="900008"/>
            <a:chExt cx="7402643" cy="123541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11BF6A1-8F96-732C-E53F-109F65393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06695" y="900008"/>
              <a:ext cx="7402643" cy="123541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B44FF0-D91E-C8D0-5118-708DC1A9241D}"/>
                </a:ext>
              </a:extLst>
            </p:cNvPr>
            <p:cNvSpPr txBox="1"/>
            <p:nvPr/>
          </p:nvSpPr>
          <p:spPr>
            <a:xfrm>
              <a:off x="9548395" y="963545"/>
              <a:ext cx="212397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911931">
                <a:defRPr/>
              </a:pPr>
              <a:r>
                <a:rPr lang="en-US" sz="1396" b="1" dirty="0">
                  <a:solidFill>
                    <a:srgbClr val="003249"/>
                  </a:solidFill>
                </a:rPr>
                <a:t>EP, Brussels, 2020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CAD7CC8-0704-19F1-FBCA-24768FBACD9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253" y="1493846"/>
            <a:ext cx="1850483" cy="12455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72F803-6116-AB79-D992-7499178B47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4896" y="1875336"/>
            <a:ext cx="1557840" cy="102589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BF11658-7141-4208-EDDA-FF160C1492E2}"/>
              </a:ext>
            </a:extLst>
          </p:cNvPr>
          <p:cNvGrpSpPr/>
          <p:nvPr/>
        </p:nvGrpSpPr>
        <p:grpSpPr>
          <a:xfrm>
            <a:off x="3418513" y="4944996"/>
            <a:ext cx="5650480" cy="1350196"/>
            <a:chOff x="3282860" y="4974660"/>
            <a:chExt cx="5665931" cy="135388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239A49D-1B66-8F77-9DF5-4D002ABA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2860" y="4974660"/>
              <a:ext cx="5665931" cy="135388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3F62CBD-CB1E-5EC5-5703-31606AFF2560}"/>
                </a:ext>
              </a:extLst>
            </p:cNvPr>
            <p:cNvSpPr txBox="1"/>
            <p:nvPr/>
          </p:nvSpPr>
          <p:spPr>
            <a:xfrm>
              <a:off x="6821938" y="5079864"/>
              <a:ext cx="205376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911931">
                <a:defRPr/>
              </a:pPr>
              <a:r>
                <a:rPr lang="en-US" sz="1396" b="1" dirty="0">
                  <a:solidFill>
                    <a:srgbClr val="003249"/>
                  </a:solidFill>
                </a:rPr>
                <a:t>EP, Brussels, 2016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CC76F81-184C-AA41-F064-28BFF2F6E7ED}"/>
              </a:ext>
            </a:extLst>
          </p:cNvPr>
          <p:cNvGrpSpPr/>
          <p:nvPr/>
        </p:nvGrpSpPr>
        <p:grpSpPr>
          <a:xfrm>
            <a:off x="2521266" y="863497"/>
            <a:ext cx="2223823" cy="1350196"/>
            <a:chOff x="3282860" y="641237"/>
            <a:chExt cx="2387545" cy="135388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D73FC5F-6A47-B42C-788F-23972FE45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2860" y="641237"/>
              <a:ext cx="2387545" cy="135388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CDD341E-ED50-6634-BC1C-01D540ABF532}"/>
                </a:ext>
              </a:extLst>
            </p:cNvPr>
            <p:cNvSpPr txBox="1"/>
            <p:nvPr/>
          </p:nvSpPr>
          <p:spPr>
            <a:xfrm>
              <a:off x="3308366" y="734573"/>
              <a:ext cx="219895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911931">
                <a:defRPr/>
              </a:pPr>
              <a:r>
                <a:rPr lang="en-US" sz="1396" b="1" dirty="0">
                  <a:solidFill>
                    <a:srgbClr val="003249"/>
                  </a:solidFill>
                </a:rPr>
                <a:t>EP, Brussels, 2018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75025D1-3D4C-FB0D-2271-D4128AE2E01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446" y="2013349"/>
            <a:ext cx="1582508" cy="103227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CCAF6F8-846F-C5F0-ED2E-2591A3F3043B}"/>
              </a:ext>
            </a:extLst>
          </p:cNvPr>
          <p:cNvGrpSpPr/>
          <p:nvPr/>
        </p:nvGrpSpPr>
        <p:grpSpPr>
          <a:xfrm>
            <a:off x="6175775" y="3185406"/>
            <a:ext cx="3290911" cy="1676018"/>
            <a:chOff x="6175946" y="3184739"/>
            <a:chExt cx="3299910" cy="168060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E7C475A-036E-4794-D61C-E5A690573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47408" y="3184739"/>
              <a:ext cx="1628448" cy="89885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A6D3602-BEF4-6306-2F80-DA2212E06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175946" y="3779775"/>
              <a:ext cx="1913406" cy="108556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59AF1AD-6938-EF73-C7F3-31119BF7A504}"/>
                </a:ext>
              </a:extLst>
            </p:cNvPr>
            <p:cNvSpPr txBox="1"/>
            <p:nvPr/>
          </p:nvSpPr>
          <p:spPr>
            <a:xfrm>
              <a:off x="8029688" y="4521417"/>
              <a:ext cx="137890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911931">
                <a:defRPr/>
              </a:pPr>
              <a:r>
                <a:rPr lang="en-US" sz="1396" b="1" dirty="0">
                  <a:solidFill>
                    <a:srgbClr val="003249"/>
                  </a:solidFill>
                </a:rPr>
                <a:t>Covid,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9183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Afbeeldingsresultaat voor Satellite passive microwaves reveal recent climate-induced carbon losses in African drylands"/>
          <p:cNvSpPr>
            <a:spLocks noChangeAspect="1" noChangeArrowheads="1"/>
          </p:cNvSpPr>
          <p:nvPr/>
        </p:nvSpPr>
        <p:spPr bwMode="auto">
          <a:xfrm>
            <a:off x="224102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42B6FDA-5A02-4587-9F4B-95D0A185F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8159" y="-216085"/>
            <a:ext cx="2093892" cy="131400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A89FADD9-1433-4C66-B0E4-759060E085DE}"/>
              </a:ext>
            </a:extLst>
          </p:cNvPr>
          <p:cNvGrpSpPr>
            <a:grpSpLocks noChangeAspect="1"/>
          </p:cNvGrpSpPr>
          <p:nvPr/>
        </p:nvGrpSpPr>
        <p:grpSpPr>
          <a:xfrm>
            <a:off x="259367" y="6561173"/>
            <a:ext cx="8636599" cy="129266"/>
            <a:chOff x="1076500" y="4469696"/>
            <a:chExt cx="9628745" cy="144114"/>
          </a:xfrm>
        </p:grpSpPr>
        <p:pic>
          <p:nvPicPr>
            <p:cNvPr id="49" name="Picture 48" descr="de.png">
              <a:extLst>
                <a:ext uri="{FF2B5EF4-FFF2-40B4-BE49-F238E27FC236}">
                  <a16:creationId xmlns:a16="http://schemas.microsoft.com/office/drawing/2014/main" id="{9E3C9D10-F3D5-4432-8C90-EC75ED6A64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at.png">
              <a:extLst>
                <a:ext uri="{FF2B5EF4-FFF2-40B4-BE49-F238E27FC236}">
                  <a16:creationId xmlns:a16="http://schemas.microsoft.com/office/drawing/2014/main" id="{E7FA11C7-1637-43D6-801A-E06DB7834F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be.png">
              <a:extLst>
                <a:ext uri="{FF2B5EF4-FFF2-40B4-BE49-F238E27FC236}">
                  <a16:creationId xmlns:a16="http://schemas.microsoft.com/office/drawing/2014/main" id="{E62A86EB-B7BC-4F97-9446-07E81A8403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dk.png">
              <a:extLst>
                <a:ext uri="{FF2B5EF4-FFF2-40B4-BE49-F238E27FC236}">
                  <a16:creationId xmlns:a16="http://schemas.microsoft.com/office/drawing/2014/main" id="{E2A7BFB2-53BA-4E61-A8B2-B38C0A7E41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es.png">
              <a:extLst>
                <a:ext uri="{FF2B5EF4-FFF2-40B4-BE49-F238E27FC236}">
                  <a16:creationId xmlns:a16="http://schemas.microsoft.com/office/drawing/2014/main" id="{99519A20-720A-407E-B137-5B77AA1DEC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ee.png">
              <a:extLst>
                <a:ext uri="{FF2B5EF4-FFF2-40B4-BE49-F238E27FC236}">
                  <a16:creationId xmlns:a16="http://schemas.microsoft.com/office/drawing/2014/main" id="{EB1CB571-AA9A-4BFE-8CA4-8B849536C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fi.png">
              <a:extLst>
                <a:ext uri="{FF2B5EF4-FFF2-40B4-BE49-F238E27FC236}">
                  <a16:creationId xmlns:a16="http://schemas.microsoft.com/office/drawing/2014/main" id="{91DEFC8C-AB50-4789-A68C-E1E1FF5F6B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fr.png">
              <a:extLst>
                <a:ext uri="{FF2B5EF4-FFF2-40B4-BE49-F238E27FC236}">
                  <a16:creationId xmlns:a16="http://schemas.microsoft.com/office/drawing/2014/main" id="{5E6F347A-85E8-4A1A-8E13-9E8D68DAE3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gr.png">
              <a:extLst>
                <a:ext uri="{FF2B5EF4-FFF2-40B4-BE49-F238E27FC236}">
                  <a16:creationId xmlns:a16="http://schemas.microsoft.com/office/drawing/2014/main" id="{4EFA41EE-413B-4D2F-8B67-E8B751571F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hu.png">
              <a:extLst>
                <a:ext uri="{FF2B5EF4-FFF2-40B4-BE49-F238E27FC236}">
                  <a16:creationId xmlns:a16="http://schemas.microsoft.com/office/drawing/2014/main" id="{DED3FDC8-C616-44C7-BEC8-92DDEEEFD7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ie.png">
              <a:extLst>
                <a:ext uri="{FF2B5EF4-FFF2-40B4-BE49-F238E27FC236}">
                  <a16:creationId xmlns:a16="http://schemas.microsoft.com/office/drawing/2014/main" id="{7E9CD7C9-536D-4744-A29B-9104771E0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it.png">
              <a:extLst>
                <a:ext uri="{FF2B5EF4-FFF2-40B4-BE49-F238E27FC236}">
                  <a16:creationId xmlns:a16="http://schemas.microsoft.com/office/drawing/2014/main" id="{E1588F67-5597-47F5-AD90-210812E052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lu.png">
              <a:extLst>
                <a:ext uri="{FF2B5EF4-FFF2-40B4-BE49-F238E27FC236}">
                  <a16:creationId xmlns:a16="http://schemas.microsoft.com/office/drawing/2014/main" id="{34C73B46-6917-4BD6-B480-18518F6E0F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no.png">
              <a:extLst>
                <a:ext uri="{FF2B5EF4-FFF2-40B4-BE49-F238E27FC236}">
                  <a16:creationId xmlns:a16="http://schemas.microsoft.com/office/drawing/2014/main" id="{3E52CCAC-FA5C-44B0-961D-6F01FAB0C9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nl.png">
              <a:extLst>
                <a:ext uri="{FF2B5EF4-FFF2-40B4-BE49-F238E27FC236}">
                  <a16:creationId xmlns:a16="http://schemas.microsoft.com/office/drawing/2014/main" id="{AE816598-09DC-4965-BC02-FB4C6634BF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pl.png">
              <a:extLst>
                <a:ext uri="{FF2B5EF4-FFF2-40B4-BE49-F238E27FC236}">
                  <a16:creationId xmlns:a16="http://schemas.microsoft.com/office/drawing/2014/main" id="{7F7E352D-89E9-4AE0-8764-4C4812E130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pt.png">
              <a:extLst>
                <a:ext uri="{FF2B5EF4-FFF2-40B4-BE49-F238E27FC236}">
                  <a16:creationId xmlns:a16="http://schemas.microsoft.com/office/drawing/2014/main" id="{085B393C-6BC6-4D65-98AC-45D629DA6A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z.png">
              <a:extLst>
                <a:ext uri="{FF2B5EF4-FFF2-40B4-BE49-F238E27FC236}">
                  <a16:creationId xmlns:a16="http://schemas.microsoft.com/office/drawing/2014/main" id="{B8BB9325-043E-43C4-AAB1-AD93E36689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ro.png">
              <a:extLst>
                <a:ext uri="{FF2B5EF4-FFF2-40B4-BE49-F238E27FC236}">
                  <a16:creationId xmlns:a16="http://schemas.microsoft.com/office/drawing/2014/main" id="{AB11FD5E-89D7-4049-A7E1-4BF1860F02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se.png">
              <a:extLst>
                <a:ext uri="{FF2B5EF4-FFF2-40B4-BE49-F238E27FC236}">
                  <a16:creationId xmlns:a16="http://schemas.microsoft.com/office/drawing/2014/main" id="{6E17652E-FD66-4DD3-B0C9-E5B4AEFC1B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>
              <a:extLst>
                <a:ext uri="{FF2B5EF4-FFF2-40B4-BE49-F238E27FC236}">
                  <a16:creationId xmlns:a16="http://schemas.microsoft.com/office/drawing/2014/main" id="{53D7AED9-E73B-42F3-B7E1-7BEB70909E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uk.png">
              <a:extLst>
                <a:ext uri="{FF2B5EF4-FFF2-40B4-BE49-F238E27FC236}">
                  <a16:creationId xmlns:a16="http://schemas.microsoft.com/office/drawing/2014/main" id="{5D52ED90-9F6D-47CF-B6E5-95FC9EA32E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339809B8-235C-4CEB-A68C-870DCC2F46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3C2070E8-4AFD-4EB2-ABB1-B97BFEC52B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73" name="Picture 72" descr="ca.png">
              <a:extLst>
                <a:ext uri="{FF2B5EF4-FFF2-40B4-BE49-F238E27FC236}">
                  <a16:creationId xmlns:a16="http://schemas.microsoft.com/office/drawing/2014/main" id="{9A5D88AF-C95F-4FA6-A1B1-2A98E8C5FD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si.png">
              <a:extLst>
                <a:ext uri="{FF2B5EF4-FFF2-40B4-BE49-F238E27FC236}">
                  <a16:creationId xmlns:a16="http://schemas.microsoft.com/office/drawing/2014/main" id="{41618D0E-2A35-4BA2-8C17-1D5E75AE62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sp>
        <p:nvSpPr>
          <p:cNvPr id="42" name="!!ESA EO">
            <a:extLst>
              <a:ext uri="{FF2B5EF4-FFF2-40B4-BE49-F238E27FC236}">
                <a16:creationId xmlns:a16="http://schemas.microsoft.com/office/drawing/2014/main" id="{CD89732D-8C51-6E4E-ABF2-4E61B86C0198}"/>
              </a:ext>
            </a:extLst>
          </p:cNvPr>
          <p:cNvSpPr/>
          <p:nvPr/>
        </p:nvSpPr>
        <p:spPr>
          <a:xfrm>
            <a:off x="264499" y="158642"/>
            <a:ext cx="6851072" cy="892690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</p:spPr>
        <p:txBody>
          <a:bodyPr lIns="36000" rIns="3600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MS PGothic" charset="-128"/>
                <a:cs typeface="Arial" panose="020B0604020202020204" pitchFamily="34" charset="0"/>
              </a:rPr>
              <a:t>Take home messages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7F2EEBA-6785-EFFC-B80A-5A687D90E90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373860" y="-20360"/>
            <a:ext cx="2272009" cy="8419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8551E0-BC7D-7FCE-96FD-7CD01D45FDEE}"/>
              </a:ext>
            </a:extLst>
          </p:cNvPr>
          <p:cNvSpPr txBox="1"/>
          <p:nvPr/>
        </p:nvSpPr>
        <p:spPr>
          <a:xfrm>
            <a:off x="259368" y="1233268"/>
            <a:ext cx="11344892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00AE9C"/>
              </a:buClr>
              <a:buFont typeface="Wingdings" pitchFamily="2" charset="2"/>
              <a:buChar char="ü"/>
              <a:defRPr/>
            </a:pPr>
            <a:r>
              <a:rPr lang="en-GB" altLang="en-US" sz="2000" i="1" kern="0" dirty="0">
                <a:solidFill>
                  <a:srgbClr val="FEFFFF"/>
                </a:solidFill>
                <a:latin typeface="Arial" charset="0"/>
                <a:cs typeface="Arial" charset="0"/>
              </a:rPr>
              <a:t>Copernicus is an operational Programme, to remain available in the long-term. The long-term funding availability for the programme (MFF 2028-2034 and beyond) needs to be secured</a:t>
            </a:r>
            <a:r>
              <a:rPr lang="en-GB" altLang="en-US" sz="2000" kern="0" dirty="0">
                <a:solidFill>
                  <a:srgbClr val="FEFFFF"/>
                </a:solidFill>
                <a:latin typeface="Arial" charset="0"/>
                <a:cs typeface="Arial" charset="0"/>
              </a:rPr>
              <a:t> </a:t>
            </a:r>
          </a:p>
          <a:p>
            <a:pPr algn="just">
              <a:buClr>
                <a:srgbClr val="00AE9C"/>
              </a:buClr>
              <a:defRPr/>
            </a:pPr>
            <a:r>
              <a:rPr lang="en-GB" altLang="en-US" sz="2200" kern="0" dirty="0">
                <a:solidFill>
                  <a:srgbClr val="FEFFFF"/>
                </a:solidFill>
                <a:latin typeface="Arial" charset="0"/>
                <a:cs typeface="Arial" charset="0"/>
                <a:sym typeface="Wingdings" pitchFamily="2" charset="2"/>
              </a:rPr>
              <a:t> </a:t>
            </a:r>
            <a:r>
              <a:rPr lang="en-GB" altLang="en-US" sz="2200" kern="0" dirty="0">
                <a:solidFill>
                  <a:srgbClr val="FEFFFF"/>
                </a:solidFill>
                <a:latin typeface="Arial" charset="0"/>
                <a:cs typeface="Arial" charset="0"/>
              </a:rPr>
              <a:t>ESA works with the European Commission and its Member States to ensure enhanced continuity for the Space Component. </a:t>
            </a:r>
          </a:p>
          <a:p>
            <a:pPr marL="342900" indent="-342900" algn="just">
              <a:buClr>
                <a:srgbClr val="00AE9C"/>
              </a:buClr>
              <a:buFont typeface="Wingdings" pitchFamily="2" charset="2"/>
              <a:buChar char="ü"/>
              <a:defRPr/>
            </a:pPr>
            <a:endParaRPr lang="en-GB" altLang="en-US" sz="2200" kern="0" dirty="0">
              <a:solidFill>
                <a:srgbClr val="FEFFFF"/>
              </a:solidFill>
              <a:latin typeface="Arial" charset="0"/>
              <a:cs typeface="Arial" charset="0"/>
            </a:endParaRPr>
          </a:p>
          <a:p>
            <a:pPr marL="342900" indent="-342900" algn="just">
              <a:buClr>
                <a:srgbClr val="00AE9C"/>
              </a:buClr>
              <a:buFont typeface="Wingdings" pitchFamily="2" charset="2"/>
              <a:buChar char="ü"/>
              <a:defRPr/>
            </a:pPr>
            <a:r>
              <a:rPr lang="en-GB" altLang="en-US" sz="2000" i="1" kern="0" dirty="0">
                <a:solidFill>
                  <a:srgbClr val="FEFFFF"/>
                </a:solidFill>
                <a:latin typeface="Arial" charset="0"/>
                <a:cs typeface="Arial" charset="0"/>
              </a:rPr>
              <a:t>Copernicus data are a powerful tool for the implementation of a large range of policies </a:t>
            </a:r>
          </a:p>
          <a:p>
            <a:pPr algn="just">
              <a:buClr>
                <a:srgbClr val="00AE9C"/>
              </a:buClr>
              <a:defRPr/>
            </a:pPr>
            <a:r>
              <a:rPr lang="en-GB" altLang="en-US" sz="2200" kern="0" dirty="0">
                <a:solidFill>
                  <a:srgbClr val="FEFFFF"/>
                </a:solidFill>
                <a:latin typeface="Arial" charset="0"/>
                <a:cs typeface="Arial" charset="0"/>
                <a:sym typeface="Wingdings" pitchFamily="2" charset="2"/>
              </a:rPr>
              <a:t> ESA, together with the European Commission and the Entrusted Entities, promotes and supports the exploitation of Copernicus data</a:t>
            </a:r>
            <a:endParaRPr lang="en-GB" altLang="en-US" sz="2200" kern="0" dirty="0">
              <a:solidFill>
                <a:srgbClr val="FEFFFF"/>
              </a:solidFill>
              <a:latin typeface="Arial" charset="0"/>
              <a:cs typeface="Arial" charset="0"/>
            </a:endParaRPr>
          </a:p>
          <a:p>
            <a:pPr marL="342900" indent="-342900" algn="just">
              <a:buClr>
                <a:srgbClr val="00AE9C"/>
              </a:buClr>
              <a:buFont typeface="Wingdings" pitchFamily="2" charset="2"/>
              <a:buChar char="ü"/>
              <a:defRPr/>
            </a:pPr>
            <a:endParaRPr lang="en-GB" altLang="en-US" sz="2200" kern="0" dirty="0">
              <a:solidFill>
                <a:srgbClr val="FEFFFF"/>
              </a:solidFill>
              <a:latin typeface="Arial" charset="0"/>
              <a:cs typeface="Arial" charset="0"/>
            </a:endParaRPr>
          </a:p>
          <a:p>
            <a:pPr marL="342900" indent="-342900" algn="just">
              <a:buClr>
                <a:srgbClr val="00AE9C"/>
              </a:buClr>
              <a:buFont typeface="Wingdings" pitchFamily="2" charset="2"/>
              <a:buChar char="ü"/>
              <a:defRPr/>
            </a:pPr>
            <a:r>
              <a:rPr lang="en-GB" altLang="en-US" sz="2000" i="1" kern="0" dirty="0">
                <a:solidFill>
                  <a:srgbClr val="FEFFFF"/>
                </a:solidFill>
                <a:latin typeface="Arial" charset="0"/>
                <a:cs typeface="Arial" charset="0"/>
              </a:rPr>
              <a:t>Showcasing successful examples of use of Copernicus data and services contributes to the long-term sustainability of the Programme</a:t>
            </a:r>
            <a:r>
              <a:rPr lang="en-GB" altLang="en-US" sz="2000" kern="0" dirty="0">
                <a:solidFill>
                  <a:srgbClr val="FEFFFF"/>
                </a:solidFill>
                <a:latin typeface="Arial" charset="0"/>
                <a:cs typeface="Arial" charset="0"/>
              </a:rPr>
              <a:t> </a:t>
            </a:r>
          </a:p>
          <a:p>
            <a:pPr algn="just">
              <a:buClr>
                <a:srgbClr val="00AE9C"/>
              </a:buClr>
              <a:defRPr/>
            </a:pPr>
            <a:r>
              <a:rPr lang="en-GB" altLang="en-US" sz="2200" kern="0" dirty="0">
                <a:solidFill>
                  <a:srgbClr val="FEFFFF"/>
                </a:solidFill>
                <a:latin typeface="Arial" charset="0"/>
                <a:cs typeface="Arial" charset="0"/>
                <a:sym typeface="Wingdings" pitchFamily="2" charset="2"/>
              </a:rPr>
              <a:t> </a:t>
            </a:r>
            <a:r>
              <a:rPr lang="en-GB" altLang="en-US" sz="2200" kern="0" dirty="0">
                <a:solidFill>
                  <a:srgbClr val="FEFFFF"/>
                </a:solidFill>
                <a:latin typeface="Arial" charset="0"/>
                <a:cs typeface="Arial" charset="0"/>
              </a:rPr>
              <a:t>ESA welcomes NEREUS efforts to advocate for Copernicus and looks forward to further developments through the Copernicus4Regions initiative and  more.</a:t>
            </a:r>
          </a:p>
        </p:txBody>
      </p:sp>
    </p:spTree>
    <p:extLst>
      <p:ext uri="{BB962C8B-B14F-4D97-AF65-F5344CB8AC3E}">
        <p14:creationId xmlns:p14="http://schemas.microsoft.com/office/powerpoint/2010/main" val="409401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AD1CFF4-F6D3-E84E-B70D-744BDFE8D3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26" y="9696"/>
            <a:ext cx="12148089" cy="68386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B20FCD-5C9F-6B4E-866C-1C761E302A69}"/>
              </a:ext>
            </a:extLst>
          </p:cNvPr>
          <p:cNvSpPr/>
          <p:nvPr/>
        </p:nvSpPr>
        <p:spPr>
          <a:xfrm>
            <a:off x="33294" y="9350"/>
            <a:ext cx="12158753" cy="6838954"/>
          </a:xfrm>
          <a:prstGeom prst="rect">
            <a:avLst/>
          </a:prstGeom>
          <a:gradFill>
            <a:gsLst>
              <a:gs pos="0">
                <a:schemeClr val="accent6">
                  <a:lumMod val="10000"/>
                  <a:alpha val="0"/>
                </a:schemeClr>
              </a:gs>
              <a:gs pos="100000">
                <a:schemeClr val="accent6">
                  <a:lumMod val="10000"/>
                  <a:alpha val="6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931" eaLnBrk="0" hangingPunct="0">
              <a:defRPr/>
            </a:pPr>
            <a:endParaRPr lang="en-IT" sz="2394">
              <a:solidFill>
                <a:srgbClr val="FEFFFF"/>
              </a:solidFill>
              <a:latin typeface="Arial" panose="020B0604020202020204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977398A-3942-614F-8C17-9FE4800FC3B4}"/>
              </a:ext>
            </a:extLst>
          </p:cNvPr>
          <p:cNvSpPr txBox="1"/>
          <p:nvPr/>
        </p:nvSpPr>
        <p:spPr>
          <a:xfrm>
            <a:off x="143710" y="6243592"/>
            <a:ext cx="4600609" cy="27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931" eaLnBrk="0" hangingPunct="0">
              <a:defRPr/>
            </a:pPr>
            <a:r>
              <a:rPr lang="en-GB" sz="1197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ESA UNCLASSIFIED – For ESA Official Use 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0CA1D87C-8E4D-3E42-898E-DE00231A81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294" y="3160943"/>
            <a:ext cx="12158753" cy="1626920"/>
          </a:xfrm>
        </p:spPr>
        <p:txBody>
          <a:bodyPr anchor="ctr" anchorCtr="0"/>
          <a:lstStyle/>
          <a:p>
            <a:pPr algn="ctr">
              <a:spcBef>
                <a:spcPts val="1197"/>
              </a:spcBef>
            </a:pPr>
            <a:r>
              <a:rPr lang="en-GB" sz="4388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MAKE SPACE FOR EUROPE</a:t>
            </a:r>
            <a:br>
              <a:rPr lang="en-GB" sz="2792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GB" sz="2792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GB" sz="2792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www.esa.int</a:t>
            </a:r>
            <a:endParaRPr lang="en-GB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3DB69F-9975-2A10-8435-7718FCCF29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8158" y="-206145"/>
            <a:ext cx="2093893" cy="1310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E5FEF1-41CE-C95D-C492-59F412357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" y="6430693"/>
            <a:ext cx="10185400" cy="4179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017A7E-79B8-A5CF-D58E-2254752D0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369" y="6430693"/>
            <a:ext cx="2019300" cy="41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5B0318-3939-F44F-98E0-715C6FCF4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69" y="0"/>
            <a:ext cx="12192000" cy="6858000"/>
          </a:xfrm>
          <a:prstGeom prst="rect">
            <a:avLst/>
          </a:prstGeom>
        </p:spPr>
      </p:pic>
      <p:sp>
        <p:nvSpPr>
          <p:cNvPr id="36868" name="Rectangle 3"/>
          <p:cNvSpPr txBox="1">
            <a:spLocks noChangeArrowheads="1"/>
          </p:cNvSpPr>
          <p:nvPr/>
        </p:nvSpPr>
        <p:spPr bwMode="auto">
          <a:xfrm>
            <a:off x="3937946" y="2368130"/>
            <a:ext cx="4287182" cy="134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04800" indent="-3048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9pPr>
          </a:lstStyle>
          <a:p>
            <a:pPr algn="ctr" defTabSz="1219170" eaLnBrk="1" hangingPunct="1">
              <a:defRPr/>
            </a:pPr>
            <a:r>
              <a:rPr lang="en-US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Over</a:t>
            </a:r>
            <a:r>
              <a: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80 satellites </a:t>
            </a:r>
            <a:r>
              <a: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developed, tested, and operated </a:t>
            </a:r>
            <a:r>
              <a:rPr lang="en-US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since 1975</a:t>
            </a: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207454" y="209127"/>
            <a:ext cx="10086449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77">
              <a:defRPr/>
            </a:pPr>
            <a:r>
              <a:rPr lang="en-US" altLang="en-US" sz="28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is the European Space Agency?</a:t>
            </a:r>
            <a:endParaRPr lang="en-US" sz="2800" b="1" kern="0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61991" y="4248356"/>
            <a:ext cx="3838191" cy="19088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 eaLnBrk="0" hangingPunct="0">
              <a:defRPr/>
            </a:pPr>
            <a:r>
              <a:rPr lang="en-GB" sz="5333">
                <a:solidFill>
                  <a:srgbClr val="FFFE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</a:p>
          <a:p>
            <a:pPr defTabSz="914377" eaLnBrk="0" hangingPunct="0">
              <a:defRPr/>
            </a:pPr>
            <a:r>
              <a:rPr lang="en-GB" sz="3733">
                <a:solidFill>
                  <a:srgbClr val="FFFE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Member States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481604" y="4272333"/>
            <a:ext cx="4615524" cy="21758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0" hangingPunct="0">
              <a:defRPr/>
            </a:pPr>
            <a:r>
              <a:rPr lang="en-US" sz="3200" b="1" dirty="0">
                <a:solidFill>
                  <a:srgbClr val="FFFE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2022 Budget</a:t>
            </a:r>
          </a:p>
          <a:p>
            <a:pPr marL="1314386" defTabSz="914377" eaLnBrk="0" hangingPunct="0">
              <a:defRPr/>
            </a:pPr>
            <a:endParaRPr lang="en-US" sz="533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1314386" defTabSz="914377" eaLnBrk="0" hangingPunct="0">
              <a:spcBef>
                <a:spcPts val="800"/>
              </a:spcBef>
              <a:defRPr/>
            </a:pPr>
            <a:r>
              <a:rPr lang="en-US" sz="2933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7.2 billion =</a:t>
            </a:r>
            <a:endParaRPr lang="en-GB" altLang="en-US" sz="2933" kern="0" dirty="0">
              <a:solidFill>
                <a:srgbClr val="003249"/>
              </a:solidFill>
              <a:latin typeface="Arial" charset="0"/>
              <a:ea typeface="Arial" charset="0"/>
              <a:cs typeface="Arial" charset="0"/>
            </a:endParaRPr>
          </a:p>
          <a:p>
            <a:pPr marL="1314386" defTabSz="914377" eaLnBrk="0" hangingPunct="0">
              <a:spcBef>
                <a:spcPts val="800"/>
              </a:spcBef>
              <a:defRPr/>
            </a:pPr>
            <a:r>
              <a:rPr lang="en-GB" altLang="en-US" sz="2933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12 per European</a:t>
            </a:r>
            <a:endParaRPr lang="en-US" sz="2933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60" name="Picture 12" descr="Afbeeldingsresultaat voor euro sign&quot;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7515" y="5125246"/>
            <a:ext cx="1080607" cy="108399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2A994F3-6CAE-6F40-9CD6-F808BEC379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3473" y="6556081"/>
            <a:ext cx="2182560" cy="141224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 flipH="1">
            <a:off x="7400216" y="670053"/>
            <a:ext cx="2313455" cy="11025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0" hangingPunct="0">
              <a:tabLst>
                <a:tab pos="1430795" algn="l"/>
              </a:tabLst>
              <a:defRPr/>
            </a:pPr>
            <a:r>
              <a:rPr lang="en-US" sz="2667" b="1">
                <a:solidFill>
                  <a:srgbClr val="FFFE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Make Space for Europe</a:t>
            </a:r>
          </a:p>
        </p:txBody>
      </p:sp>
      <p:pic>
        <p:nvPicPr>
          <p:cNvPr id="1026" name="Picture 2" descr="ESA - Galileo satellite">
            <a:extLst>
              <a:ext uri="{FF2B5EF4-FFF2-40B4-BE49-F238E27FC236}">
                <a16:creationId xmlns:a16="http://schemas.microsoft.com/office/drawing/2014/main" id="{66277E64-A4EE-2444-B26A-9C8A86874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1780" y="1151952"/>
            <a:ext cx="2787519" cy="107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SA - Cheops satellite">
            <a:extLst>
              <a:ext uri="{FF2B5EF4-FFF2-40B4-BE49-F238E27FC236}">
                <a16:creationId xmlns:a16="http://schemas.microsoft.com/office/drawing/2014/main" id="{AD7F06C7-90A2-524D-851F-04C856FEE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6652" y="1304530"/>
            <a:ext cx="1343919" cy="13439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8C0EF713-A9C0-7948-982A-53110A3CBE61}"/>
              </a:ext>
            </a:extLst>
          </p:cNvPr>
          <p:cNvSpPr txBox="1"/>
          <p:nvPr/>
        </p:nvSpPr>
        <p:spPr>
          <a:xfrm>
            <a:off x="11696835" y="6171090"/>
            <a:ext cx="4058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eaLnBrk="0" hangingPunct="0">
              <a:defRPr/>
            </a:pPr>
            <a:fld id="{9BC32E3D-F567-9D44-AEB7-1E424BE7C02A}" type="slidenum">
              <a:rPr lang="en-GB" sz="110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pPr defTabSz="914377" eaLnBrk="0" hangingPunct="0">
                <a:defRPr/>
              </a:pPr>
              <a:t>2</a:t>
            </a:fld>
            <a:endParaRPr lang="en-GB" sz="1100"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MS PGothic" charset="-128"/>
              <a:cs typeface="Arial" panose="020B0604020202020204" pitchFamily="34" charset="0"/>
            </a:endParaRPr>
          </a:p>
        </p:txBody>
      </p:sp>
      <p:sp>
        <p:nvSpPr>
          <p:cNvPr id="40" name="Rectangle 3">
            <a:extLst>
              <a:ext uri="{FF2B5EF4-FFF2-40B4-BE49-F238E27FC236}">
                <a16:creationId xmlns:a16="http://schemas.microsoft.com/office/drawing/2014/main" id="{A5DF02F3-5658-7742-B020-8408BAF4D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9079" y="2415136"/>
            <a:ext cx="4653467" cy="188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04800" indent="-3048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9pPr>
          </a:lstStyle>
          <a:p>
            <a:pPr marL="0" indent="0" algn="ctr" defTabSz="914377">
              <a:spcBef>
                <a:spcPts val="0"/>
              </a:spcBef>
              <a:buClr>
                <a:srgbClr val="00AE9C"/>
              </a:buClr>
              <a:defRPr/>
            </a:pPr>
            <a:r>
              <a:rPr lang="en-US" sz="3200" b="1">
                <a:solidFill>
                  <a:srgbClr val="FFFE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5 500+</a:t>
            </a:r>
          </a:p>
          <a:p>
            <a:pPr marL="0" indent="0" algn="ctr" defTabSz="914377">
              <a:spcBef>
                <a:spcPts val="0"/>
              </a:spcBef>
              <a:buClr>
                <a:srgbClr val="00AE9C"/>
              </a:buClr>
              <a:defRPr/>
            </a:pPr>
            <a:r>
              <a:rPr lang="en-US" sz="3200" b="1">
                <a:solidFill>
                  <a:srgbClr val="FFFE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ESA Workforce</a:t>
            </a:r>
            <a:endParaRPr lang="en-US" sz="2933" b="1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0145311-9EC1-2741-A06F-CEE16C4B56FB}"/>
              </a:ext>
            </a:extLst>
          </p:cNvPr>
          <p:cNvGrpSpPr>
            <a:grpSpLocks noChangeAspect="1"/>
          </p:cNvGrpSpPr>
          <p:nvPr/>
        </p:nvGrpSpPr>
        <p:grpSpPr>
          <a:xfrm>
            <a:off x="252404" y="6424577"/>
            <a:ext cx="8660215" cy="129619"/>
            <a:chOff x="1076500" y="4469696"/>
            <a:chExt cx="9628745" cy="144114"/>
          </a:xfrm>
        </p:grpSpPr>
        <p:pic>
          <p:nvPicPr>
            <p:cNvPr id="100" name="Picture 99" descr="de.png">
              <a:extLst>
                <a:ext uri="{FF2B5EF4-FFF2-40B4-BE49-F238E27FC236}">
                  <a16:creationId xmlns:a16="http://schemas.microsoft.com/office/drawing/2014/main" id="{655C026A-3385-2445-80F3-FE65949940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at.png">
              <a:extLst>
                <a:ext uri="{FF2B5EF4-FFF2-40B4-BE49-F238E27FC236}">
                  <a16:creationId xmlns:a16="http://schemas.microsoft.com/office/drawing/2014/main" id="{1DF460E9-573B-6D42-96F6-5D03DC02BD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01" descr="be.png">
              <a:extLst>
                <a:ext uri="{FF2B5EF4-FFF2-40B4-BE49-F238E27FC236}">
                  <a16:creationId xmlns:a16="http://schemas.microsoft.com/office/drawing/2014/main" id="{83D50DC5-E5FB-C24E-BD3C-CC438F69C0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02" descr="dk.png">
              <a:extLst>
                <a:ext uri="{FF2B5EF4-FFF2-40B4-BE49-F238E27FC236}">
                  <a16:creationId xmlns:a16="http://schemas.microsoft.com/office/drawing/2014/main" id="{E0918CCF-E399-BF46-B82A-5DBE96B824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03" descr="es.png">
              <a:extLst>
                <a:ext uri="{FF2B5EF4-FFF2-40B4-BE49-F238E27FC236}">
                  <a16:creationId xmlns:a16="http://schemas.microsoft.com/office/drawing/2014/main" id="{0ABFC41D-34DD-224A-8143-C83CD0F394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04" descr="ee.png">
              <a:extLst>
                <a:ext uri="{FF2B5EF4-FFF2-40B4-BE49-F238E27FC236}">
                  <a16:creationId xmlns:a16="http://schemas.microsoft.com/office/drawing/2014/main" id="{E795568D-BB7F-C441-ACB8-5DB749D704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05" descr="fi.png">
              <a:extLst>
                <a:ext uri="{FF2B5EF4-FFF2-40B4-BE49-F238E27FC236}">
                  <a16:creationId xmlns:a16="http://schemas.microsoft.com/office/drawing/2014/main" id="{AB433D97-F372-354E-94DA-2A6F18AB3B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06" descr="fr.png">
              <a:extLst>
                <a:ext uri="{FF2B5EF4-FFF2-40B4-BE49-F238E27FC236}">
                  <a16:creationId xmlns:a16="http://schemas.microsoft.com/office/drawing/2014/main" id="{7AAD4365-F8E0-CB41-AB98-D6146E0065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07" descr="gr.png">
              <a:extLst>
                <a:ext uri="{FF2B5EF4-FFF2-40B4-BE49-F238E27FC236}">
                  <a16:creationId xmlns:a16="http://schemas.microsoft.com/office/drawing/2014/main" id="{663CB849-D92B-2344-AC38-70BFBB0F27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08" descr="hu.png">
              <a:extLst>
                <a:ext uri="{FF2B5EF4-FFF2-40B4-BE49-F238E27FC236}">
                  <a16:creationId xmlns:a16="http://schemas.microsoft.com/office/drawing/2014/main" id="{33B31F4C-4200-B846-BC51-C280D93793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09" descr="ie.png">
              <a:extLst>
                <a:ext uri="{FF2B5EF4-FFF2-40B4-BE49-F238E27FC236}">
                  <a16:creationId xmlns:a16="http://schemas.microsoft.com/office/drawing/2014/main" id="{DB203671-C528-114C-8660-783B88F403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 descr="it.png">
              <a:extLst>
                <a:ext uri="{FF2B5EF4-FFF2-40B4-BE49-F238E27FC236}">
                  <a16:creationId xmlns:a16="http://schemas.microsoft.com/office/drawing/2014/main" id="{99A984D1-0362-4F4B-8FE2-4F38E8280E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 descr="lu.png">
              <a:extLst>
                <a:ext uri="{FF2B5EF4-FFF2-40B4-BE49-F238E27FC236}">
                  <a16:creationId xmlns:a16="http://schemas.microsoft.com/office/drawing/2014/main" id="{64CCFC52-6483-2B4B-8479-46142519CA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 descr="no.png">
              <a:extLst>
                <a:ext uri="{FF2B5EF4-FFF2-40B4-BE49-F238E27FC236}">
                  <a16:creationId xmlns:a16="http://schemas.microsoft.com/office/drawing/2014/main" id="{61D876C2-ABD0-DC4E-B5AB-28DE968496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 descr="nl.png">
              <a:extLst>
                <a:ext uri="{FF2B5EF4-FFF2-40B4-BE49-F238E27FC236}">
                  <a16:creationId xmlns:a16="http://schemas.microsoft.com/office/drawing/2014/main" id="{6D36E426-5D3C-9F40-B31B-C2586F6EA7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 descr="pl.png">
              <a:extLst>
                <a:ext uri="{FF2B5EF4-FFF2-40B4-BE49-F238E27FC236}">
                  <a16:creationId xmlns:a16="http://schemas.microsoft.com/office/drawing/2014/main" id="{F10CF32D-B70B-D847-91FA-9BD9937BB6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15" descr="pt.png">
              <a:extLst>
                <a:ext uri="{FF2B5EF4-FFF2-40B4-BE49-F238E27FC236}">
                  <a16:creationId xmlns:a16="http://schemas.microsoft.com/office/drawing/2014/main" id="{276FFF74-F590-684E-982C-6745810A36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7" name="Picture 116" descr="cz.png">
              <a:extLst>
                <a:ext uri="{FF2B5EF4-FFF2-40B4-BE49-F238E27FC236}">
                  <a16:creationId xmlns:a16="http://schemas.microsoft.com/office/drawing/2014/main" id="{1E68DB57-CB29-6744-9A59-6C75CA65EF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" name="Picture 117" descr="ro.png">
              <a:extLst>
                <a:ext uri="{FF2B5EF4-FFF2-40B4-BE49-F238E27FC236}">
                  <a16:creationId xmlns:a16="http://schemas.microsoft.com/office/drawing/2014/main" id="{9D78FCCD-D641-C643-BB97-860831D09A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9" name="Picture 118" descr="se.png">
              <a:extLst>
                <a:ext uri="{FF2B5EF4-FFF2-40B4-BE49-F238E27FC236}">
                  <a16:creationId xmlns:a16="http://schemas.microsoft.com/office/drawing/2014/main" id="{DF38E489-9516-9741-937C-DCBB4083C4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0" name="Picture 119" descr="ch.png">
              <a:extLst>
                <a:ext uri="{FF2B5EF4-FFF2-40B4-BE49-F238E27FC236}">
                  <a16:creationId xmlns:a16="http://schemas.microsoft.com/office/drawing/2014/main" id="{9FF45680-9125-1142-9FFE-A5A62BE7E4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1" name="Picture 120" descr="uk.png">
              <a:extLst>
                <a:ext uri="{FF2B5EF4-FFF2-40B4-BE49-F238E27FC236}">
                  <a16:creationId xmlns:a16="http://schemas.microsoft.com/office/drawing/2014/main" id="{8FFDFAAC-4489-E342-98D4-74B4513DEC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14652BC8-7FC8-384E-8FEF-D4684E069C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92073D9D-DF19-1B48-9227-F79CD61717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24" name="Picture 123" descr="ca.png">
              <a:extLst>
                <a:ext uri="{FF2B5EF4-FFF2-40B4-BE49-F238E27FC236}">
                  <a16:creationId xmlns:a16="http://schemas.microsoft.com/office/drawing/2014/main" id="{E946E4DA-881E-3046-B3EF-45ED85C056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5" name="Picture 124" descr="si.png">
              <a:extLst>
                <a:ext uri="{FF2B5EF4-FFF2-40B4-BE49-F238E27FC236}">
                  <a16:creationId xmlns:a16="http://schemas.microsoft.com/office/drawing/2014/main" id="{5D519087-EDBB-D840-8C0F-721A25AC66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AE839C16-20A3-4811-AC46-898F824F1A14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158" y="-216085"/>
            <a:ext cx="2093892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25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74E3A8-F478-4F32-9D21-405190352855}"/>
              </a:ext>
            </a:extLst>
          </p:cNvPr>
          <p:cNvGrpSpPr/>
          <p:nvPr/>
        </p:nvGrpSpPr>
        <p:grpSpPr>
          <a:xfrm>
            <a:off x="16669" y="0"/>
            <a:ext cx="12192000" cy="6858000"/>
            <a:chOff x="0" y="0"/>
            <a:chExt cx="12192000" cy="6858000"/>
          </a:xfrm>
        </p:grpSpPr>
        <p:pic>
          <p:nvPicPr>
            <p:cNvPr id="6" name="Picture 5" descr="Graphical user interface, application, website&#10;&#10;Description automatically generated">
              <a:extLst>
                <a:ext uri="{FF2B5EF4-FFF2-40B4-BE49-F238E27FC236}">
                  <a16:creationId xmlns:a16="http://schemas.microsoft.com/office/drawing/2014/main" id="{2B414E08-6093-4579-85A3-794570A11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D450722-BBDD-3740-A57F-83B156571E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9"/>
            <a:stretch/>
          </p:blipFill>
          <p:spPr>
            <a:xfrm>
              <a:off x="0" y="0"/>
              <a:ext cx="12192000" cy="1277257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BBD9C839-2AD1-4093-AE4C-E83123082F5F}"/>
              </a:ext>
            </a:extLst>
          </p:cNvPr>
          <p:cNvSpPr/>
          <p:nvPr/>
        </p:nvSpPr>
        <p:spPr>
          <a:xfrm>
            <a:off x="475701" y="3326114"/>
            <a:ext cx="3240000" cy="3240000"/>
          </a:xfrm>
          <a:prstGeom prst="ellipse">
            <a:avLst/>
          </a:prstGeom>
          <a:solidFill>
            <a:srgbClr val="00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defRPr/>
            </a:pPr>
            <a:endParaRPr lang="en-GB" sz="2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9" name="!!ESA EO">
            <a:extLst>
              <a:ext uri="{FF2B5EF4-FFF2-40B4-BE49-F238E27FC236}">
                <a16:creationId xmlns:a16="http://schemas.microsoft.com/office/drawing/2014/main" id="{9423B344-B5E8-47D5-8348-7A4E09AB1D7F}"/>
              </a:ext>
            </a:extLst>
          </p:cNvPr>
          <p:cNvSpPr/>
          <p:nvPr/>
        </p:nvSpPr>
        <p:spPr>
          <a:xfrm>
            <a:off x="264499" y="158642"/>
            <a:ext cx="6851072" cy="892690"/>
          </a:xfrm>
          <a:prstGeom prst="roundRect">
            <a:avLst/>
          </a:prstGeom>
          <a:gradFill flip="none" rotWithShape="1">
            <a:gsLst>
              <a:gs pos="15000">
                <a:srgbClr val="000000">
                  <a:alpha val="50000"/>
                </a:srgbClr>
              </a:gs>
              <a:gs pos="56000">
                <a:srgbClr val="011F45">
                  <a:alpha val="50000"/>
                </a:srgbClr>
              </a:gs>
              <a:gs pos="83000">
                <a:srgbClr val="002856">
                  <a:alpha val="50000"/>
                </a:srgbClr>
              </a:gs>
              <a:gs pos="100000">
                <a:srgbClr val="002557">
                  <a:alpha val="50000"/>
                </a:srgbClr>
              </a:gs>
            </a:gsLst>
            <a:lin ang="0" scaled="1"/>
            <a:tileRect/>
          </a:gradFill>
          <a:ln w="38100" cap="flat" cmpd="sng" algn="ctr">
            <a:noFill/>
            <a:prstDash val="solid"/>
          </a:ln>
          <a:effectLst/>
        </p:spPr>
        <p:txBody>
          <a:bodyPr lIns="36000" rIns="3600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MS PGothic" charset="-128"/>
                <a:cs typeface="Arial" panose="020B0604020202020204" pitchFamily="34" charset="0"/>
              </a:rPr>
              <a:t>ESA’s Earth Observation Missions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142BEC5F-3FBB-4F9A-BA6D-56C115ED20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3473" y="6556081"/>
            <a:ext cx="2182560" cy="141224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BB9801BB-8B12-407F-873E-B25617916E68}"/>
              </a:ext>
            </a:extLst>
          </p:cNvPr>
          <p:cNvSpPr txBox="1"/>
          <p:nvPr/>
        </p:nvSpPr>
        <p:spPr>
          <a:xfrm>
            <a:off x="11696835" y="6171090"/>
            <a:ext cx="4058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eaLnBrk="0" hangingPunct="0">
              <a:defRPr/>
            </a:pPr>
            <a:fld id="{9BC32E3D-F567-9D44-AEB7-1E424BE7C02A}" type="slidenum">
              <a:rPr lang="en-GB" sz="110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pPr defTabSz="914377" eaLnBrk="0" hangingPunct="0">
                <a:defRPr/>
              </a:pPr>
              <a:t>3</a:t>
            </a:fld>
            <a:endParaRPr lang="en-GB" sz="1100"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MS PGothic" charset="-128"/>
              <a:cs typeface="Arial" panose="020B0604020202020204" pitchFamily="34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D095F53-9D04-4387-B19E-0B6AA9312A0D}"/>
              </a:ext>
            </a:extLst>
          </p:cNvPr>
          <p:cNvGrpSpPr>
            <a:grpSpLocks noChangeAspect="1"/>
          </p:cNvGrpSpPr>
          <p:nvPr/>
        </p:nvGrpSpPr>
        <p:grpSpPr>
          <a:xfrm>
            <a:off x="243360" y="6569737"/>
            <a:ext cx="8660215" cy="129619"/>
            <a:chOff x="1076500" y="4469696"/>
            <a:chExt cx="9628745" cy="144114"/>
          </a:xfrm>
        </p:grpSpPr>
        <p:pic>
          <p:nvPicPr>
            <p:cNvPr id="73" name="Picture 72" descr="de.png">
              <a:extLst>
                <a:ext uri="{FF2B5EF4-FFF2-40B4-BE49-F238E27FC236}">
                  <a16:creationId xmlns:a16="http://schemas.microsoft.com/office/drawing/2014/main" id="{FEA3FD36-0C7D-46B9-AA58-91142894B6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at.png">
              <a:extLst>
                <a:ext uri="{FF2B5EF4-FFF2-40B4-BE49-F238E27FC236}">
                  <a16:creationId xmlns:a16="http://schemas.microsoft.com/office/drawing/2014/main" id="{F213A5BD-DE4F-4973-BD2E-746A73B1A5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be.png">
              <a:extLst>
                <a:ext uri="{FF2B5EF4-FFF2-40B4-BE49-F238E27FC236}">
                  <a16:creationId xmlns:a16="http://schemas.microsoft.com/office/drawing/2014/main" id="{49BE07A0-716A-4E86-9A2E-735574FF03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dk.png">
              <a:extLst>
                <a:ext uri="{FF2B5EF4-FFF2-40B4-BE49-F238E27FC236}">
                  <a16:creationId xmlns:a16="http://schemas.microsoft.com/office/drawing/2014/main" id="{5DCED717-5335-4AA5-BF1E-109DB77FC3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es.png">
              <a:extLst>
                <a:ext uri="{FF2B5EF4-FFF2-40B4-BE49-F238E27FC236}">
                  <a16:creationId xmlns:a16="http://schemas.microsoft.com/office/drawing/2014/main" id="{2371E7CD-BB34-4459-AB18-6643311E6E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ee.png">
              <a:extLst>
                <a:ext uri="{FF2B5EF4-FFF2-40B4-BE49-F238E27FC236}">
                  <a16:creationId xmlns:a16="http://schemas.microsoft.com/office/drawing/2014/main" id="{A252B05D-900C-4F5E-A5E9-AF227ED142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fi.png">
              <a:extLst>
                <a:ext uri="{FF2B5EF4-FFF2-40B4-BE49-F238E27FC236}">
                  <a16:creationId xmlns:a16="http://schemas.microsoft.com/office/drawing/2014/main" id="{EDBDF041-E8E5-4188-BBE6-7A7DF64789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fr.png">
              <a:extLst>
                <a:ext uri="{FF2B5EF4-FFF2-40B4-BE49-F238E27FC236}">
                  <a16:creationId xmlns:a16="http://schemas.microsoft.com/office/drawing/2014/main" id="{5F3E88A7-3DF8-4D09-9C41-7A823558A1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gr.png">
              <a:extLst>
                <a:ext uri="{FF2B5EF4-FFF2-40B4-BE49-F238E27FC236}">
                  <a16:creationId xmlns:a16="http://schemas.microsoft.com/office/drawing/2014/main" id="{232C9A04-20C2-4484-8CE7-AE6E76EFA8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hu.png">
              <a:extLst>
                <a:ext uri="{FF2B5EF4-FFF2-40B4-BE49-F238E27FC236}">
                  <a16:creationId xmlns:a16="http://schemas.microsoft.com/office/drawing/2014/main" id="{FFA5FD80-7D64-4195-9953-FB4B150D91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ie.png">
              <a:extLst>
                <a:ext uri="{FF2B5EF4-FFF2-40B4-BE49-F238E27FC236}">
                  <a16:creationId xmlns:a16="http://schemas.microsoft.com/office/drawing/2014/main" id="{B3255953-2B6A-4784-8993-3D3BEEFB76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it.png">
              <a:extLst>
                <a:ext uri="{FF2B5EF4-FFF2-40B4-BE49-F238E27FC236}">
                  <a16:creationId xmlns:a16="http://schemas.microsoft.com/office/drawing/2014/main" id="{19AE5338-B33C-4C2C-86A3-9D16271F37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lu.png">
              <a:extLst>
                <a:ext uri="{FF2B5EF4-FFF2-40B4-BE49-F238E27FC236}">
                  <a16:creationId xmlns:a16="http://schemas.microsoft.com/office/drawing/2014/main" id="{03C6F58C-D5A6-4C05-921C-62A9A30C61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no.png">
              <a:extLst>
                <a:ext uri="{FF2B5EF4-FFF2-40B4-BE49-F238E27FC236}">
                  <a16:creationId xmlns:a16="http://schemas.microsoft.com/office/drawing/2014/main" id="{6CB12682-F165-4D2E-AE2F-59BD020283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nl.png">
              <a:extLst>
                <a:ext uri="{FF2B5EF4-FFF2-40B4-BE49-F238E27FC236}">
                  <a16:creationId xmlns:a16="http://schemas.microsoft.com/office/drawing/2014/main" id="{91B40BF2-59D1-46D3-9973-BB4A4F4E4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pl.png">
              <a:extLst>
                <a:ext uri="{FF2B5EF4-FFF2-40B4-BE49-F238E27FC236}">
                  <a16:creationId xmlns:a16="http://schemas.microsoft.com/office/drawing/2014/main" id="{642D3AA0-489F-4039-8D88-454D32D9B2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pt.png">
              <a:extLst>
                <a:ext uri="{FF2B5EF4-FFF2-40B4-BE49-F238E27FC236}">
                  <a16:creationId xmlns:a16="http://schemas.microsoft.com/office/drawing/2014/main" id="{3023DAC1-FD70-4C7E-83D4-39C7CB2410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z.png">
              <a:extLst>
                <a:ext uri="{FF2B5EF4-FFF2-40B4-BE49-F238E27FC236}">
                  <a16:creationId xmlns:a16="http://schemas.microsoft.com/office/drawing/2014/main" id="{1071FCB4-5A30-461F-B914-6A6170F2CD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ro.png">
              <a:extLst>
                <a:ext uri="{FF2B5EF4-FFF2-40B4-BE49-F238E27FC236}">
                  <a16:creationId xmlns:a16="http://schemas.microsoft.com/office/drawing/2014/main" id="{16A46E82-543C-44ED-A3F1-1690259A63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 descr="se.png">
              <a:extLst>
                <a:ext uri="{FF2B5EF4-FFF2-40B4-BE49-F238E27FC236}">
                  <a16:creationId xmlns:a16="http://schemas.microsoft.com/office/drawing/2014/main" id="{B7A559E9-CCB1-4BCD-BDA0-25694240B9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ch.png">
              <a:extLst>
                <a:ext uri="{FF2B5EF4-FFF2-40B4-BE49-F238E27FC236}">
                  <a16:creationId xmlns:a16="http://schemas.microsoft.com/office/drawing/2014/main" id="{5308EF2B-AEDD-4F62-8835-4E8456A928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uk.png">
              <a:extLst>
                <a:ext uri="{FF2B5EF4-FFF2-40B4-BE49-F238E27FC236}">
                  <a16:creationId xmlns:a16="http://schemas.microsoft.com/office/drawing/2014/main" id="{FAB2E97D-6B2E-428A-8A17-F756F8EADA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686DC9F1-C977-4040-83EA-ED5DA37455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1C3A9830-74B9-4E8D-8823-59A68E6ACA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7" name="Picture 96" descr="ca.png">
              <a:extLst>
                <a:ext uri="{FF2B5EF4-FFF2-40B4-BE49-F238E27FC236}">
                  <a16:creationId xmlns:a16="http://schemas.microsoft.com/office/drawing/2014/main" id="{F9B145B8-C475-479F-B83D-7EB6794227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 descr="si.png">
              <a:extLst>
                <a:ext uri="{FF2B5EF4-FFF2-40B4-BE49-F238E27FC236}">
                  <a16:creationId xmlns:a16="http://schemas.microsoft.com/office/drawing/2014/main" id="{96CDFB6A-C574-435F-A630-42FCC8D2DA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F257444A-DB01-4574-8FB8-B5916D360F37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158" y="-216085"/>
            <a:ext cx="2093892" cy="13140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526DD2D-0721-48D2-8F49-4CF7205A58D3}"/>
              </a:ext>
            </a:extLst>
          </p:cNvPr>
          <p:cNvSpPr txBox="1"/>
          <p:nvPr/>
        </p:nvSpPr>
        <p:spPr>
          <a:xfrm>
            <a:off x="54060" y="6294471"/>
            <a:ext cx="21059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GB" sz="1100" dirty="0">
                <a:solidFill>
                  <a:srgbClr val="FFFFFF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*</a:t>
            </a:r>
            <a:r>
              <a:rPr lang="en-GB" sz="1050" dirty="0">
                <a:solidFill>
                  <a:srgbClr val="FFFFFF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Pending final mission selection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C7FC192-53F4-4969-A0C5-9E4100712483}"/>
              </a:ext>
            </a:extLst>
          </p:cNvPr>
          <p:cNvSpPr txBox="1"/>
          <p:nvPr/>
        </p:nvSpPr>
        <p:spPr>
          <a:xfrm>
            <a:off x="4899563" y="4747353"/>
            <a:ext cx="2378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*</a:t>
            </a:r>
            <a:endParaRPr lang="en-GB" sz="1600" dirty="0">
              <a:solidFill>
                <a:srgbClr val="000000"/>
              </a:solidFill>
              <a:latin typeface="Verdana" charset="0"/>
              <a:ea typeface="MS PGothic" charset="-128"/>
            </a:endParaRPr>
          </a:p>
        </p:txBody>
      </p:sp>
      <p:sp>
        <p:nvSpPr>
          <p:cNvPr id="43" name="!!Rounded Rectangle 4">
            <a:extLst>
              <a:ext uri="{FF2B5EF4-FFF2-40B4-BE49-F238E27FC236}">
                <a16:creationId xmlns:a16="http://schemas.microsoft.com/office/drawing/2014/main" id="{982691A1-DCC6-49BF-84C6-ED9BF4092EFF}"/>
              </a:ext>
            </a:extLst>
          </p:cNvPr>
          <p:cNvSpPr/>
          <p:nvPr/>
        </p:nvSpPr>
        <p:spPr>
          <a:xfrm>
            <a:off x="9653473" y="924867"/>
            <a:ext cx="2387770" cy="19016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5" rIns="121909" bIns="60955" rtlCol="0" anchor="ctr"/>
          <a:lstStyle/>
          <a:p>
            <a:pPr algn="r" defTabSz="914354">
              <a:defRPr/>
            </a:pPr>
            <a:r>
              <a:rPr lang="en-US" sz="28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Satellites</a:t>
            </a:r>
            <a:endParaRPr lang="en-GB" sz="2650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algn="r" defTabSz="914354" eaLnBrk="0" hangingPunct="0">
              <a:defRPr/>
            </a:pPr>
            <a:r>
              <a:rPr lang="en-GB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Verdana"/>
                <a:cs typeface="+mn-lt"/>
              </a:rPr>
              <a:t>Heritage </a:t>
            </a:r>
            <a:r>
              <a:rPr lang="en-GB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Verdana"/>
                <a:cs typeface="+mn-lt"/>
              </a:rPr>
              <a:t>04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r" defTabSz="914354" eaLnBrk="0" hangingPunct="0">
              <a:defRPr/>
            </a:pPr>
            <a:r>
              <a:rPr lang="en-GB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Verdana"/>
                <a:cs typeface="+mn-lt"/>
              </a:rPr>
              <a:t>Operational </a:t>
            </a:r>
            <a:r>
              <a:rPr lang="en-GB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Verdana"/>
                <a:cs typeface="+mn-lt"/>
              </a:rPr>
              <a:t>15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r" defTabSz="914354" eaLnBrk="0" hangingPunct="0">
              <a:defRPr/>
            </a:pPr>
            <a:r>
              <a:rPr lang="en-GB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Verdana"/>
                <a:cs typeface="+mn-lt"/>
              </a:rPr>
              <a:t>Developing </a:t>
            </a:r>
            <a:r>
              <a:rPr lang="en-GB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Verdana"/>
                <a:cs typeface="+mn-lt"/>
              </a:rPr>
              <a:t>41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r" defTabSz="914354" eaLnBrk="0" hangingPunct="0">
              <a:defRPr/>
            </a:pPr>
            <a:r>
              <a:rPr lang="en-GB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Verdana"/>
                <a:cs typeface="+mn-lt"/>
              </a:rPr>
              <a:t>Preparing </a:t>
            </a:r>
            <a:r>
              <a:rPr lang="en-GB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Verdana"/>
                <a:cs typeface="+mn-lt"/>
              </a:rPr>
              <a:t>22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r" defTabSz="914354" eaLnBrk="0" hangingPunct="0">
              <a:defRPr/>
            </a:pPr>
            <a:r>
              <a:rPr lang="en-GB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Verdana"/>
                <a:cs typeface="+mn-lt"/>
              </a:rPr>
              <a:t>Total </a:t>
            </a:r>
            <a:r>
              <a:rPr lang="en-GB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Verdana"/>
                <a:cs typeface="+mn-lt"/>
              </a:rPr>
              <a:t>82</a:t>
            </a:r>
            <a:endParaRPr lang="en-GB" sz="2400" dirty="0">
              <a:solidFill>
                <a:srgbClr val="FFFFFF"/>
              </a:solidFill>
              <a:latin typeface="Arial"/>
            </a:endParaRPr>
          </a:p>
          <a:p>
            <a:pPr algn="r" defTabSz="914354" eaLnBrk="0" hangingPunct="0">
              <a:defRPr/>
            </a:pPr>
            <a:endParaRPr lang="en-GB" sz="2000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esEsa"/>
            </a:endParaRPr>
          </a:p>
        </p:txBody>
      </p:sp>
    </p:spTree>
    <p:extLst>
      <p:ext uri="{BB962C8B-B14F-4D97-AF65-F5344CB8AC3E}">
        <p14:creationId xmlns:p14="http://schemas.microsoft.com/office/powerpoint/2010/main" val="705147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3C7A1E14-6E05-4718-AEAA-021CC80EE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" t="19383" r="2258" b="3672"/>
          <a:stretch/>
        </p:blipFill>
        <p:spPr>
          <a:xfrm>
            <a:off x="16669" y="1281581"/>
            <a:ext cx="12192001" cy="5503887"/>
          </a:xfrm>
          <a:prstGeom prst="rect">
            <a:avLst/>
          </a:prstGeom>
          <a:solidFill>
            <a:srgbClr val="040A16"/>
          </a:solidFill>
        </p:spPr>
      </p:pic>
      <p:sp>
        <p:nvSpPr>
          <p:cNvPr id="2" name="AutoShape 2" descr="Afbeeldingsresultaat voor Satellite passive microwaves reveal recent climate-induced carbon losses in African drylands"/>
          <p:cNvSpPr>
            <a:spLocks noChangeAspect="1" noChangeArrowheads="1"/>
          </p:cNvSpPr>
          <p:nvPr/>
        </p:nvSpPr>
        <p:spPr bwMode="auto">
          <a:xfrm>
            <a:off x="224102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42B6FDA-5A02-4587-9F4B-95D0A185F7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8159" y="-216085"/>
            <a:ext cx="2093892" cy="1314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9717271-4423-4D5F-8D57-86415CF86F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3818" y="6547555"/>
            <a:ext cx="2176608" cy="140839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A89FADD9-1433-4C66-B0E4-759060E085DE}"/>
              </a:ext>
            </a:extLst>
          </p:cNvPr>
          <p:cNvGrpSpPr>
            <a:grpSpLocks noChangeAspect="1"/>
          </p:cNvGrpSpPr>
          <p:nvPr/>
        </p:nvGrpSpPr>
        <p:grpSpPr>
          <a:xfrm>
            <a:off x="259367" y="6561173"/>
            <a:ext cx="8636599" cy="129266"/>
            <a:chOff x="1076500" y="4469696"/>
            <a:chExt cx="9628745" cy="144114"/>
          </a:xfrm>
        </p:grpSpPr>
        <p:pic>
          <p:nvPicPr>
            <p:cNvPr id="49" name="Picture 48" descr="de.png">
              <a:extLst>
                <a:ext uri="{FF2B5EF4-FFF2-40B4-BE49-F238E27FC236}">
                  <a16:creationId xmlns:a16="http://schemas.microsoft.com/office/drawing/2014/main" id="{9E3C9D10-F3D5-4432-8C90-EC75ED6A64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at.png">
              <a:extLst>
                <a:ext uri="{FF2B5EF4-FFF2-40B4-BE49-F238E27FC236}">
                  <a16:creationId xmlns:a16="http://schemas.microsoft.com/office/drawing/2014/main" id="{E7FA11C7-1637-43D6-801A-E06DB7834F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be.png">
              <a:extLst>
                <a:ext uri="{FF2B5EF4-FFF2-40B4-BE49-F238E27FC236}">
                  <a16:creationId xmlns:a16="http://schemas.microsoft.com/office/drawing/2014/main" id="{E62A86EB-B7BC-4F97-9446-07E81A8403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dk.png">
              <a:extLst>
                <a:ext uri="{FF2B5EF4-FFF2-40B4-BE49-F238E27FC236}">
                  <a16:creationId xmlns:a16="http://schemas.microsoft.com/office/drawing/2014/main" id="{E2A7BFB2-53BA-4E61-A8B2-B38C0A7E41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es.png">
              <a:extLst>
                <a:ext uri="{FF2B5EF4-FFF2-40B4-BE49-F238E27FC236}">
                  <a16:creationId xmlns:a16="http://schemas.microsoft.com/office/drawing/2014/main" id="{99519A20-720A-407E-B137-5B77AA1DEC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ee.png">
              <a:extLst>
                <a:ext uri="{FF2B5EF4-FFF2-40B4-BE49-F238E27FC236}">
                  <a16:creationId xmlns:a16="http://schemas.microsoft.com/office/drawing/2014/main" id="{EB1CB571-AA9A-4BFE-8CA4-8B849536C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fi.png">
              <a:extLst>
                <a:ext uri="{FF2B5EF4-FFF2-40B4-BE49-F238E27FC236}">
                  <a16:creationId xmlns:a16="http://schemas.microsoft.com/office/drawing/2014/main" id="{91DEFC8C-AB50-4789-A68C-E1E1FF5F6B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fr.png">
              <a:extLst>
                <a:ext uri="{FF2B5EF4-FFF2-40B4-BE49-F238E27FC236}">
                  <a16:creationId xmlns:a16="http://schemas.microsoft.com/office/drawing/2014/main" id="{5E6F347A-85E8-4A1A-8E13-9E8D68DAE3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gr.png">
              <a:extLst>
                <a:ext uri="{FF2B5EF4-FFF2-40B4-BE49-F238E27FC236}">
                  <a16:creationId xmlns:a16="http://schemas.microsoft.com/office/drawing/2014/main" id="{4EFA41EE-413B-4D2F-8B67-E8B751571F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hu.png">
              <a:extLst>
                <a:ext uri="{FF2B5EF4-FFF2-40B4-BE49-F238E27FC236}">
                  <a16:creationId xmlns:a16="http://schemas.microsoft.com/office/drawing/2014/main" id="{DED3FDC8-C616-44C7-BEC8-92DDEEEFD7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ie.png">
              <a:extLst>
                <a:ext uri="{FF2B5EF4-FFF2-40B4-BE49-F238E27FC236}">
                  <a16:creationId xmlns:a16="http://schemas.microsoft.com/office/drawing/2014/main" id="{7E9CD7C9-536D-4744-A29B-9104771E0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it.png">
              <a:extLst>
                <a:ext uri="{FF2B5EF4-FFF2-40B4-BE49-F238E27FC236}">
                  <a16:creationId xmlns:a16="http://schemas.microsoft.com/office/drawing/2014/main" id="{E1588F67-5597-47F5-AD90-210812E052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lu.png">
              <a:extLst>
                <a:ext uri="{FF2B5EF4-FFF2-40B4-BE49-F238E27FC236}">
                  <a16:creationId xmlns:a16="http://schemas.microsoft.com/office/drawing/2014/main" id="{34C73B46-6917-4BD6-B480-18518F6E0F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no.png">
              <a:extLst>
                <a:ext uri="{FF2B5EF4-FFF2-40B4-BE49-F238E27FC236}">
                  <a16:creationId xmlns:a16="http://schemas.microsoft.com/office/drawing/2014/main" id="{3E52CCAC-FA5C-44B0-961D-6F01FAB0C9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nl.png">
              <a:extLst>
                <a:ext uri="{FF2B5EF4-FFF2-40B4-BE49-F238E27FC236}">
                  <a16:creationId xmlns:a16="http://schemas.microsoft.com/office/drawing/2014/main" id="{AE816598-09DC-4965-BC02-FB4C6634BF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pl.png">
              <a:extLst>
                <a:ext uri="{FF2B5EF4-FFF2-40B4-BE49-F238E27FC236}">
                  <a16:creationId xmlns:a16="http://schemas.microsoft.com/office/drawing/2014/main" id="{7F7E352D-89E9-4AE0-8764-4C4812E130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pt.png">
              <a:extLst>
                <a:ext uri="{FF2B5EF4-FFF2-40B4-BE49-F238E27FC236}">
                  <a16:creationId xmlns:a16="http://schemas.microsoft.com/office/drawing/2014/main" id="{085B393C-6BC6-4D65-98AC-45D629DA6A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z.png">
              <a:extLst>
                <a:ext uri="{FF2B5EF4-FFF2-40B4-BE49-F238E27FC236}">
                  <a16:creationId xmlns:a16="http://schemas.microsoft.com/office/drawing/2014/main" id="{B8BB9325-043E-43C4-AAB1-AD93E36689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ro.png">
              <a:extLst>
                <a:ext uri="{FF2B5EF4-FFF2-40B4-BE49-F238E27FC236}">
                  <a16:creationId xmlns:a16="http://schemas.microsoft.com/office/drawing/2014/main" id="{AB11FD5E-89D7-4049-A7E1-4BF1860F02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se.png">
              <a:extLst>
                <a:ext uri="{FF2B5EF4-FFF2-40B4-BE49-F238E27FC236}">
                  <a16:creationId xmlns:a16="http://schemas.microsoft.com/office/drawing/2014/main" id="{6E17652E-FD66-4DD3-B0C9-E5B4AEFC1B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>
              <a:extLst>
                <a:ext uri="{FF2B5EF4-FFF2-40B4-BE49-F238E27FC236}">
                  <a16:creationId xmlns:a16="http://schemas.microsoft.com/office/drawing/2014/main" id="{53D7AED9-E73B-42F3-B7E1-7BEB70909E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uk.png">
              <a:extLst>
                <a:ext uri="{FF2B5EF4-FFF2-40B4-BE49-F238E27FC236}">
                  <a16:creationId xmlns:a16="http://schemas.microsoft.com/office/drawing/2014/main" id="{5D52ED90-9F6D-47CF-B6E5-95FC9EA32E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339809B8-235C-4CEB-A68C-870DCC2F46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3C2070E8-4AFD-4EB2-ABB1-B97BFEC52B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73" name="Picture 72" descr="ca.png">
              <a:extLst>
                <a:ext uri="{FF2B5EF4-FFF2-40B4-BE49-F238E27FC236}">
                  <a16:creationId xmlns:a16="http://schemas.microsoft.com/office/drawing/2014/main" id="{9A5D88AF-C95F-4FA6-A1B1-2A98E8C5FD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si.png">
              <a:extLst>
                <a:ext uri="{FF2B5EF4-FFF2-40B4-BE49-F238E27FC236}">
                  <a16:creationId xmlns:a16="http://schemas.microsoft.com/office/drawing/2014/main" id="{41618D0E-2A35-4BA2-8C17-1D5E75AE62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sp>
        <p:nvSpPr>
          <p:cNvPr id="42" name="!!ESA EO">
            <a:extLst>
              <a:ext uri="{FF2B5EF4-FFF2-40B4-BE49-F238E27FC236}">
                <a16:creationId xmlns:a16="http://schemas.microsoft.com/office/drawing/2014/main" id="{CD89732D-8C51-6E4E-ABF2-4E61B86C0198}"/>
              </a:ext>
            </a:extLst>
          </p:cNvPr>
          <p:cNvSpPr/>
          <p:nvPr/>
        </p:nvSpPr>
        <p:spPr>
          <a:xfrm>
            <a:off x="264499" y="158642"/>
            <a:ext cx="6851072" cy="892690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</p:spPr>
        <p:txBody>
          <a:bodyPr lIns="36000" rIns="3600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MS PGothic" charset="-128"/>
                <a:cs typeface="Arial" panose="020B0604020202020204" pitchFamily="34" charset="0"/>
              </a:rPr>
              <a:t>Copernicus Sentinels: overview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169DCDE-9950-6B2F-A6A1-653458CE7349}"/>
              </a:ext>
            </a:extLst>
          </p:cNvPr>
          <p:cNvSpPr txBox="1"/>
          <p:nvPr/>
        </p:nvSpPr>
        <p:spPr>
          <a:xfrm>
            <a:off x="7347979" y="6069732"/>
            <a:ext cx="4408579" cy="307777"/>
          </a:xfrm>
          <a:custGeom>
            <a:avLst/>
            <a:gdLst>
              <a:gd name="connsiteX0" fmla="*/ 0 w 4408579"/>
              <a:gd name="connsiteY0" fmla="*/ 0 h 307777"/>
              <a:gd name="connsiteX1" fmla="*/ 585711 w 4408579"/>
              <a:gd name="connsiteY1" fmla="*/ 0 h 307777"/>
              <a:gd name="connsiteX2" fmla="*/ 1083251 w 4408579"/>
              <a:gd name="connsiteY2" fmla="*/ 0 h 307777"/>
              <a:gd name="connsiteX3" fmla="*/ 1801219 w 4408579"/>
              <a:gd name="connsiteY3" fmla="*/ 0 h 307777"/>
              <a:gd name="connsiteX4" fmla="*/ 2386931 w 4408579"/>
              <a:gd name="connsiteY4" fmla="*/ 0 h 307777"/>
              <a:gd name="connsiteX5" fmla="*/ 2972642 w 4408579"/>
              <a:gd name="connsiteY5" fmla="*/ 0 h 307777"/>
              <a:gd name="connsiteX6" fmla="*/ 3690610 w 4408579"/>
              <a:gd name="connsiteY6" fmla="*/ 0 h 307777"/>
              <a:gd name="connsiteX7" fmla="*/ 4408579 w 4408579"/>
              <a:gd name="connsiteY7" fmla="*/ 0 h 307777"/>
              <a:gd name="connsiteX8" fmla="*/ 4408579 w 4408579"/>
              <a:gd name="connsiteY8" fmla="*/ 307777 h 307777"/>
              <a:gd name="connsiteX9" fmla="*/ 3866954 w 4408579"/>
              <a:gd name="connsiteY9" fmla="*/ 307777 h 307777"/>
              <a:gd name="connsiteX10" fmla="*/ 3237157 w 4408579"/>
              <a:gd name="connsiteY10" fmla="*/ 307777 h 307777"/>
              <a:gd name="connsiteX11" fmla="*/ 2607360 w 4408579"/>
              <a:gd name="connsiteY11" fmla="*/ 307777 h 307777"/>
              <a:gd name="connsiteX12" fmla="*/ 2021648 w 4408579"/>
              <a:gd name="connsiteY12" fmla="*/ 307777 h 307777"/>
              <a:gd name="connsiteX13" fmla="*/ 1303680 w 4408579"/>
              <a:gd name="connsiteY13" fmla="*/ 307777 h 307777"/>
              <a:gd name="connsiteX14" fmla="*/ 585711 w 4408579"/>
              <a:gd name="connsiteY14" fmla="*/ 307777 h 307777"/>
              <a:gd name="connsiteX15" fmla="*/ 0 w 4408579"/>
              <a:gd name="connsiteY15" fmla="*/ 307777 h 307777"/>
              <a:gd name="connsiteX16" fmla="*/ 0 w 4408579"/>
              <a:gd name="connsiteY16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08579" h="307777" extrusionOk="0">
                <a:moveTo>
                  <a:pt x="0" y="0"/>
                </a:moveTo>
                <a:cubicBezTo>
                  <a:pt x="118543" y="-21802"/>
                  <a:pt x="310165" y="-15104"/>
                  <a:pt x="585711" y="0"/>
                </a:cubicBezTo>
                <a:cubicBezTo>
                  <a:pt x="861257" y="15104"/>
                  <a:pt x="902252" y="8540"/>
                  <a:pt x="1083251" y="0"/>
                </a:cubicBezTo>
                <a:cubicBezTo>
                  <a:pt x="1264250" y="-8540"/>
                  <a:pt x="1586347" y="12835"/>
                  <a:pt x="1801219" y="0"/>
                </a:cubicBezTo>
                <a:cubicBezTo>
                  <a:pt x="2016091" y="-12835"/>
                  <a:pt x="2188794" y="569"/>
                  <a:pt x="2386931" y="0"/>
                </a:cubicBezTo>
                <a:cubicBezTo>
                  <a:pt x="2585068" y="-569"/>
                  <a:pt x="2805795" y="21146"/>
                  <a:pt x="2972642" y="0"/>
                </a:cubicBezTo>
                <a:cubicBezTo>
                  <a:pt x="3139489" y="-21146"/>
                  <a:pt x="3390505" y="4773"/>
                  <a:pt x="3690610" y="0"/>
                </a:cubicBezTo>
                <a:cubicBezTo>
                  <a:pt x="3990715" y="-4773"/>
                  <a:pt x="4131993" y="27686"/>
                  <a:pt x="4408579" y="0"/>
                </a:cubicBezTo>
                <a:cubicBezTo>
                  <a:pt x="4417532" y="149591"/>
                  <a:pt x="4409654" y="157652"/>
                  <a:pt x="4408579" y="307777"/>
                </a:cubicBezTo>
                <a:cubicBezTo>
                  <a:pt x="4140870" y="307058"/>
                  <a:pt x="4009099" y="318626"/>
                  <a:pt x="3866954" y="307777"/>
                </a:cubicBezTo>
                <a:cubicBezTo>
                  <a:pt x="3724810" y="296928"/>
                  <a:pt x="3482911" y="322633"/>
                  <a:pt x="3237157" y="307777"/>
                </a:cubicBezTo>
                <a:cubicBezTo>
                  <a:pt x="2991403" y="292921"/>
                  <a:pt x="2849623" y="284288"/>
                  <a:pt x="2607360" y="307777"/>
                </a:cubicBezTo>
                <a:cubicBezTo>
                  <a:pt x="2365097" y="331266"/>
                  <a:pt x="2254954" y="300259"/>
                  <a:pt x="2021648" y="307777"/>
                </a:cubicBezTo>
                <a:cubicBezTo>
                  <a:pt x="1788342" y="315295"/>
                  <a:pt x="1616141" y="287607"/>
                  <a:pt x="1303680" y="307777"/>
                </a:cubicBezTo>
                <a:cubicBezTo>
                  <a:pt x="991219" y="327947"/>
                  <a:pt x="783969" y="319522"/>
                  <a:pt x="585711" y="307777"/>
                </a:cubicBezTo>
                <a:cubicBezTo>
                  <a:pt x="387453" y="296032"/>
                  <a:pt x="158835" y="319820"/>
                  <a:pt x="0" y="307777"/>
                </a:cubicBezTo>
                <a:cubicBezTo>
                  <a:pt x="-1632" y="244158"/>
                  <a:pt x="12123" y="99723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sym typeface="Wingdings" pitchFamily="2" charset="2"/>
              </a:rPr>
              <a:t> </a:t>
            </a:r>
            <a:r>
              <a:rPr lang="en-US" sz="1400" i="1" dirty="0">
                <a:solidFill>
                  <a:schemeClr val="bg1"/>
                </a:solidFill>
              </a:rPr>
              <a:t>Know more: </a:t>
            </a:r>
            <a:r>
              <a:rPr lang="en-US" sz="1400" i="1" dirty="0">
                <a:solidFill>
                  <a:schemeClr val="bg1"/>
                </a:solidFill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https://sentinels.copernicus.eu</a:t>
            </a:r>
            <a:endParaRPr lang="en-US" sz="1400" i="1" dirty="0">
              <a:solidFill>
                <a:schemeClr val="bg1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7F2EEBA-6785-EFFC-B80A-5A687D90E90E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373860" y="-20360"/>
            <a:ext cx="2272009" cy="8419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AED75E4-EF5F-24C7-E47B-7D36BFA7F043}"/>
              </a:ext>
            </a:extLst>
          </p:cNvPr>
          <p:cNvGrpSpPr/>
          <p:nvPr/>
        </p:nvGrpSpPr>
        <p:grpSpPr>
          <a:xfrm>
            <a:off x="3868194" y="1598397"/>
            <a:ext cx="3744169" cy="4174410"/>
            <a:chOff x="3851524" y="1598397"/>
            <a:chExt cx="3744169" cy="417441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2023482-BE12-5E02-7A04-9121D3DFF607}"/>
                </a:ext>
              </a:extLst>
            </p:cNvPr>
            <p:cNvSpPr txBox="1"/>
            <p:nvPr/>
          </p:nvSpPr>
          <p:spPr>
            <a:xfrm>
              <a:off x="4247309" y="3892649"/>
              <a:ext cx="31269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C000"/>
                  </a:solidFill>
                </a:rPr>
                <a:t>Full, free and open data policy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D85C40-4D50-E89C-11AC-E2785B152863}"/>
                </a:ext>
              </a:extLst>
            </p:cNvPr>
            <p:cNvSpPr txBox="1"/>
            <p:nvPr/>
          </p:nvSpPr>
          <p:spPr>
            <a:xfrm>
              <a:off x="3851524" y="2750340"/>
              <a:ext cx="37441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C000"/>
                  </a:solidFill>
                </a:rPr>
                <a:t>Systematic data availability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FC172F3-9CA0-3432-06B0-3DD1C73DC2BD}"/>
                </a:ext>
              </a:extLst>
            </p:cNvPr>
            <p:cNvSpPr txBox="1"/>
            <p:nvPr/>
          </p:nvSpPr>
          <p:spPr>
            <a:xfrm>
              <a:off x="4188939" y="5064921"/>
              <a:ext cx="31269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C000"/>
                  </a:solidFill>
                </a:rPr>
                <a:t>Long-term availability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B5EF34-41B9-36FC-7376-6D6EE5FBE177}"/>
                </a:ext>
              </a:extLst>
            </p:cNvPr>
            <p:cNvSpPr txBox="1"/>
            <p:nvPr/>
          </p:nvSpPr>
          <p:spPr>
            <a:xfrm>
              <a:off x="4100089" y="1598397"/>
              <a:ext cx="31269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C000"/>
                  </a:solidFill>
                </a:rPr>
                <a:t>State-of-the-art observations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6B1200A-DDE3-8B00-0F60-A8B1DF142311}"/>
                </a:ext>
              </a:extLst>
            </p:cNvPr>
            <p:cNvCxnSpPr/>
            <p:nvPr/>
          </p:nvCxnSpPr>
          <p:spPr>
            <a:xfrm>
              <a:off x="5214998" y="2488049"/>
              <a:ext cx="998693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accent3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96000">
                    <a:srgbClr val="C3E5D5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E08E8D6-D932-FD93-B334-BCFA0B1A9D0D}"/>
                </a:ext>
              </a:extLst>
            </p:cNvPr>
            <p:cNvCxnSpPr/>
            <p:nvPr/>
          </p:nvCxnSpPr>
          <p:spPr>
            <a:xfrm>
              <a:off x="5265231" y="3738042"/>
              <a:ext cx="998693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accent3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96000">
                    <a:srgbClr val="C3E5D5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26B109B-72DD-3486-C29D-5E80CD59BE61}"/>
                </a:ext>
              </a:extLst>
            </p:cNvPr>
            <p:cNvCxnSpPr/>
            <p:nvPr/>
          </p:nvCxnSpPr>
          <p:spPr>
            <a:xfrm>
              <a:off x="5214998" y="4922131"/>
              <a:ext cx="998693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accent3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96000">
                    <a:srgbClr val="C3E5D5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4138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1B5F6F7-F0FF-03B9-0B2A-811ECC653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4690" y="-72579"/>
            <a:ext cx="12316738" cy="692816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9618E-5537-7343-684E-45915A0C8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C9BBAB-9520-F255-A3F5-B400DE4BA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8252" y="6430693"/>
            <a:ext cx="2013794" cy="4179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1289D9-D475-3820-E8EF-9019A7D91770}"/>
              </a:ext>
            </a:extLst>
          </p:cNvPr>
          <p:cNvSpPr txBox="1"/>
          <p:nvPr/>
        </p:nvSpPr>
        <p:spPr>
          <a:xfrm>
            <a:off x="16669" y="254007"/>
            <a:ext cx="7507398" cy="552130"/>
          </a:xfrm>
          <a:prstGeom prst="rect">
            <a:avLst/>
          </a:prstGeom>
          <a:solidFill>
            <a:srgbClr val="012229">
              <a:alpha val="90000"/>
            </a:srgbClr>
          </a:solidFill>
          <a:effectLst>
            <a:softEdge rad="25400"/>
          </a:effectLst>
        </p:spPr>
        <p:txBody>
          <a:bodyPr wrap="square" lIns="121235" tIns="60617" rIns="121235" bIns="60617" rtlCol="0">
            <a:spAutoFit/>
          </a:bodyPr>
          <a:lstStyle/>
          <a:p>
            <a:pPr defTabSz="1212595">
              <a:defRPr/>
            </a:pPr>
            <a:r>
              <a:rPr lang="en-GB" sz="2792" b="1" spc="-120" dirty="0">
                <a:solidFill>
                  <a:srgbClr val="FFFFFF">
                    <a:lumMod val="95000"/>
                  </a:srgbClr>
                </a:solidFill>
                <a:effectLst>
                  <a:outerShdw blurRad="50800" dist="38100" dir="768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Copernicus Space Component – Evolution</a:t>
            </a:r>
          </a:p>
        </p:txBody>
      </p:sp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DD66DB44-90E3-A791-10F5-43B918E472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524" y="128799"/>
            <a:ext cx="2333619" cy="756673"/>
          </a:xfrm>
          <a:prstGeom prst="rect">
            <a:avLst/>
          </a:prstGeom>
        </p:spPr>
      </p:pic>
      <p:sp>
        <p:nvSpPr>
          <p:cNvPr id="24" name="Oval 23" hidden="1">
            <a:extLst>
              <a:ext uri="{FF2B5EF4-FFF2-40B4-BE49-F238E27FC236}">
                <a16:creationId xmlns:a16="http://schemas.microsoft.com/office/drawing/2014/main" id="{EB068329-E2AF-2BBC-BE92-728A3C0F4EE8}"/>
              </a:ext>
            </a:extLst>
          </p:cNvPr>
          <p:cNvSpPr/>
          <p:nvPr/>
        </p:nvSpPr>
        <p:spPr>
          <a:xfrm>
            <a:off x="2510519" y="2209508"/>
            <a:ext cx="7453220" cy="7526848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5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167DEE8-F547-FE63-FC3B-0C7180210413}"/>
              </a:ext>
            </a:extLst>
          </p:cNvPr>
          <p:cNvGrpSpPr/>
          <p:nvPr/>
        </p:nvGrpSpPr>
        <p:grpSpPr>
          <a:xfrm>
            <a:off x="1281965" y="1745673"/>
            <a:ext cx="9552289" cy="9035741"/>
            <a:chOff x="1378951" y="1866704"/>
            <a:chExt cx="9467436" cy="891471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F2E5A67-BE93-036D-268B-9678F2DE9116}"/>
                </a:ext>
              </a:extLst>
            </p:cNvPr>
            <p:cNvSpPr/>
            <p:nvPr/>
          </p:nvSpPr>
          <p:spPr>
            <a:xfrm>
              <a:off x="1378951" y="1866704"/>
              <a:ext cx="9467436" cy="891471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278F9F1-3DDE-261A-ADEA-90CAEFDDE290}"/>
                </a:ext>
              </a:extLst>
            </p:cNvPr>
            <p:cNvGrpSpPr/>
            <p:nvPr/>
          </p:nvGrpSpPr>
          <p:grpSpPr>
            <a:xfrm>
              <a:off x="2427765" y="2345903"/>
              <a:ext cx="8163366" cy="3861314"/>
              <a:chOff x="2427765" y="2345903"/>
              <a:chExt cx="8163366" cy="386131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50E3FFE-5F8C-C94C-64BE-ACDD20BF93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07268" y="2711741"/>
                <a:ext cx="3035988" cy="1365665"/>
              </a:xfrm>
              <a:prstGeom prst="rect">
                <a:avLst/>
              </a:prstGeom>
              <a:effectLst>
                <a:reflection blurRad="152400" stA="58000" endPos="35000" dir="5400000" sy="-100000" algn="bl" rotWithShape="0"/>
              </a:effectLst>
            </p:spPr>
          </p:pic>
          <p:pic>
            <p:nvPicPr>
              <p:cNvPr id="20" name="Picture 2" descr="Copernicus programme">
                <a:extLst>
                  <a:ext uri="{FF2B5EF4-FFF2-40B4-BE49-F238E27FC236}">
                    <a16:creationId xmlns:a16="http://schemas.microsoft.com/office/drawing/2014/main" id="{8CFC7037-2300-31EE-5092-28169AD3CB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5178">
                <a:off x="7633365" y="4659779"/>
                <a:ext cx="2210647" cy="995938"/>
              </a:xfrm>
              <a:prstGeom prst="rect">
                <a:avLst/>
              </a:prstGeom>
              <a:noFill/>
              <a:effectLst>
                <a:reflection blurRad="127000" stA="59000" endPos="38000" dir="5400000" sy="-100000" algn="bl" rotWithShape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81DB57B2-ED95-90CB-245F-05D87CA796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92858" y="2345903"/>
                <a:ext cx="1840390" cy="1657112"/>
              </a:xfrm>
              <a:prstGeom prst="rect">
                <a:avLst/>
              </a:prstGeom>
              <a:effectLst>
                <a:reflection blurRad="152400" stA="58000" endPos="35000" dir="5400000" sy="-100000" algn="bl" rotWithShape="0"/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C96C7A8-15B9-8A03-E04A-9F76925CBE8E}"/>
                  </a:ext>
                </a:extLst>
              </p:cNvPr>
              <p:cNvSpPr txBox="1"/>
              <p:nvPr/>
            </p:nvSpPr>
            <p:spPr>
              <a:xfrm>
                <a:off x="4114493" y="4044129"/>
                <a:ext cx="2311814" cy="337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09469">
                  <a:defRPr/>
                </a:pPr>
                <a:r>
                  <a:rPr lang="en-GB" sz="1592" b="1" dirty="0">
                    <a:solidFill>
                      <a:srgbClr val="FEFFFF"/>
                    </a:solidFill>
                    <a:effectLst>
                      <a:outerShdw blurRad="38100" dist="63500" dir="2700000" algn="tl">
                        <a:srgbClr val="000000">
                          <a:alpha val="52000"/>
                        </a:srgbClr>
                      </a:outerShdw>
                    </a:effectLst>
                    <a:latin typeface="Arial" panose="020B0604020202020204"/>
                    <a:ea typeface="MS PGothic" charset="-128"/>
                  </a:rPr>
                  <a:t>Sentinel-1 NG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A2C182-23EB-64F5-3151-4313F4979CA9}"/>
                  </a:ext>
                </a:extLst>
              </p:cNvPr>
              <p:cNvSpPr txBox="1"/>
              <p:nvPr/>
            </p:nvSpPr>
            <p:spPr>
              <a:xfrm>
                <a:off x="7570955" y="4044129"/>
                <a:ext cx="3020176" cy="337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09469">
                  <a:defRPr/>
                </a:pPr>
                <a:r>
                  <a:rPr lang="en-GB" sz="1592" b="1" dirty="0">
                    <a:solidFill>
                      <a:srgbClr val="FEFFFF"/>
                    </a:solidFill>
                    <a:effectLst>
                      <a:outerShdw blurRad="38100" dist="63500" dir="2700000" algn="tl">
                        <a:srgbClr val="000000">
                          <a:alpha val="52000"/>
                        </a:srgbClr>
                      </a:outerShdw>
                    </a:effectLst>
                    <a:latin typeface="Arial" panose="020B0604020202020204"/>
                    <a:ea typeface="MS PGothic" charset="-128"/>
                  </a:rPr>
                  <a:t>Sentinel-2 NG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6B3FE3E-450D-8FF3-6728-6A60C96D2ED6}"/>
                  </a:ext>
                </a:extLst>
              </p:cNvPr>
              <p:cNvSpPr txBox="1"/>
              <p:nvPr/>
            </p:nvSpPr>
            <p:spPr>
              <a:xfrm>
                <a:off x="8153314" y="5624878"/>
                <a:ext cx="2437817" cy="5823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09469">
                  <a:defRPr/>
                </a:pPr>
                <a:r>
                  <a:rPr lang="en-GB" sz="1592" b="1" dirty="0">
                    <a:solidFill>
                      <a:srgbClr val="FEFFFF"/>
                    </a:solidFill>
                    <a:effectLst>
                      <a:outerShdw blurRad="38100" dist="63500" dir="2700000" algn="tl">
                        <a:srgbClr val="000000">
                          <a:alpha val="52000"/>
                        </a:srgbClr>
                      </a:outerShdw>
                    </a:effectLst>
                    <a:latin typeface="Arial" panose="020B0604020202020204"/>
                    <a:ea typeface="MS PGothic" charset="-128"/>
                  </a:rPr>
                  <a:t>Sentinel-3 </a:t>
                </a:r>
              </a:p>
              <a:p>
                <a:pPr defTabSz="909469">
                  <a:defRPr/>
                </a:pPr>
                <a:r>
                  <a:rPr lang="en-GB" sz="1592" b="1" dirty="0">
                    <a:solidFill>
                      <a:srgbClr val="FEFFFF"/>
                    </a:solidFill>
                    <a:effectLst>
                      <a:outerShdw blurRad="38100" dist="63500" dir="2700000" algn="tl">
                        <a:srgbClr val="000000">
                          <a:alpha val="52000"/>
                        </a:srgbClr>
                      </a:outerShdw>
                    </a:effectLst>
                    <a:latin typeface="Arial" panose="020B0604020202020204"/>
                    <a:ea typeface="MS PGothic" charset="-128"/>
                  </a:rPr>
                  <a:t>TOPO/OPT NG 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EDCD27-2D89-4E7F-394A-29578DE69BE2}"/>
                  </a:ext>
                </a:extLst>
              </p:cNvPr>
              <p:cNvSpPr txBox="1"/>
              <p:nvPr/>
            </p:nvSpPr>
            <p:spPr>
              <a:xfrm>
                <a:off x="2427765" y="5596340"/>
                <a:ext cx="4703831" cy="5220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09469">
                  <a:defRPr/>
                </a:pPr>
                <a:r>
                  <a:rPr lang="en-US" sz="2792" b="1" spc="-12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/>
                    <a:ea typeface="MS PGothic" charset="-128"/>
                    <a:cs typeface="Arial" panose="020B0604020202020204" pitchFamily="34" charset="0"/>
                  </a:rPr>
                  <a:t>+ Sentinels Next</a:t>
                </a:r>
                <a:r>
                  <a:rPr lang="en-US" sz="2792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/>
                    <a:ea typeface="MS PGothic" charset="-128"/>
                  </a:rPr>
                  <a:t> </a:t>
                </a:r>
                <a:r>
                  <a:rPr lang="en-US" sz="2792" b="1" spc="-12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/>
                    <a:ea typeface="MS PGothic" charset="-128"/>
                    <a:cs typeface="Arial" panose="020B0604020202020204" pitchFamily="34" charset="0"/>
                  </a:rPr>
                  <a:t>Generation </a:t>
                </a:r>
                <a:endParaRPr lang="en-GB" sz="2792" b="1" spc="-12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  <a:ea typeface="MS PGothic" charset="-128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F394EA4-DCD2-6EFB-D7C8-E4D94693F1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45" y="6430693"/>
            <a:ext cx="10157625" cy="41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5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4E2BA4-B3A7-08C0-02C5-A1D51E675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7" y="945222"/>
            <a:ext cx="10545762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9E920A-7DC0-ED6A-9456-247FBE78BC8B}"/>
              </a:ext>
            </a:extLst>
          </p:cNvPr>
          <p:cNvSpPr txBox="1">
            <a:spLocks/>
          </p:cNvSpPr>
          <p:nvPr/>
        </p:nvSpPr>
        <p:spPr>
          <a:xfrm>
            <a:off x="420996" y="78447"/>
            <a:ext cx="6669802" cy="86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dirty="0">
                <a:solidFill>
                  <a:srgbClr val="335E6F"/>
                </a:solidFill>
              </a:rPr>
              <a:t>Sentinels indicative deployment schedule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1D1135-F948-7A2E-E20A-289CA0D1187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950" y="-212843"/>
            <a:ext cx="2095200" cy="131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DBD573-9E60-317A-4F42-6F1BF779B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4609" y="155450"/>
            <a:ext cx="4494729" cy="683705"/>
          </a:xfrm>
          <a:prstGeom prst="rect">
            <a:avLst/>
          </a:prstGeom>
        </p:spPr>
      </p:pic>
      <p:pic>
        <p:nvPicPr>
          <p:cNvPr id="6" name="Picture 5" descr="A picture containing text, screenshot, line, parallel&#10;&#10;Description automatically generated">
            <a:extLst>
              <a:ext uri="{FF2B5EF4-FFF2-40B4-BE49-F238E27FC236}">
                <a16:creationId xmlns:a16="http://schemas.microsoft.com/office/drawing/2014/main" id="{634F9477-E031-4496-B678-ED594EA6A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45222"/>
            <a:ext cx="12225338" cy="48555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8BD609-7043-77B6-3B54-A0C2AF4A32AF}"/>
              </a:ext>
            </a:extLst>
          </p:cNvPr>
          <p:cNvSpPr txBox="1"/>
          <p:nvPr/>
        </p:nvSpPr>
        <p:spPr>
          <a:xfrm>
            <a:off x="259597" y="5906808"/>
            <a:ext cx="765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be updated following VEGA-C loss of flight in December 2022</a:t>
            </a:r>
          </a:p>
        </p:txBody>
      </p:sp>
    </p:spTree>
    <p:extLst>
      <p:ext uri="{BB962C8B-B14F-4D97-AF65-F5344CB8AC3E}">
        <p14:creationId xmlns:p14="http://schemas.microsoft.com/office/powerpoint/2010/main" val="2914506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4E2BA4-B3A7-08C0-02C5-A1D51E675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7" y="945222"/>
            <a:ext cx="10545762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9E920A-7DC0-ED6A-9456-247FBE78BC8B}"/>
              </a:ext>
            </a:extLst>
          </p:cNvPr>
          <p:cNvSpPr txBox="1">
            <a:spLocks/>
          </p:cNvSpPr>
          <p:nvPr/>
        </p:nvSpPr>
        <p:spPr>
          <a:xfrm>
            <a:off x="420995" y="78447"/>
            <a:ext cx="11383347" cy="86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rgbClr val="335E6F"/>
                </a:solidFill>
              </a:rPr>
              <a:t>Sentinels continuity and evolution (1/2)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1D1135-F948-7A2E-E20A-289CA0D1187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950" y="-212843"/>
            <a:ext cx="2095200" cy="131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A8F62B-552A-8EAA-5AF0-B21F92A01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" y="-67124"/>
            <a:ext cx="12336200" cy="69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8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513619E-D1C1-65DE-573D-7CE886D9D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04"/>
          <a:stretch/>
        </p:blipFill>
        <p:spPr>
          <a:xfrm>
            <a:off x="478987" y="1484292"/>
            <a:ext cx="10607620" cy="435057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Sentinels for agriculture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D00F93-0CBF-A45C-B9E9-517F14261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9433" y="5254897"/>
            <a:ext cx="780312" cy="11022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7D13F1-32B0-7568-1CF0-7CEAA09B5E87}"/>
              </a:ext>
            </a:extLst>
          </p:cNvPr>
          <p:cNvSpPr txBox="1"/>
          <p:nvPr/>
        </p:nvSpPr>
        <p:spPr>
          <a:xfrm>
            <a:off x="216000" y="3354249"/>
            <a:ext cx="453164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Calibri" panose="020F0502020204030204" pitchFamily="34" charset="0"/>
              </a:rPr>
              <a:t>True </a:t>
            </a:r>
            <a:r>
              <a:rPr lang="en-US" sz="1400" dirty="0" err="1">
                <a:effectLst/>
                <a:latin typeface="Calibri" panose="020F0502020204030204" pitchFamily="34" charset="0"/>
              </a:rPr>
              <a:t>colour</a:t>
            </a:r>
            <a:r>
              <a:rPr lang="en-US" sz="1400" dirty="0">
                <a:effectLst/>
                <a:latin typeface="Calibri" panose="020F0502020204030204" pitchFamily="34" charset="0"/>
              </a:rPr>
              <a:t> Sentinel-2 image of a randomly selected field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5DE075-87BD-08B7-C855-2EC309710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6000" y="1185138"/>
            <a:ext cx="4782150" cy="22218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0E716F-9954-798B-CE3B-A24B02837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001" y="3929182"/>
            <a:ext cx="4782149" cy="21647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B8C610-28A9-4718-2DBC-396D18548740}"/>
              </a:ext>
            </a:extLst>
          </p:cNvPr>
          <p:cNvSpPr txBox="1"/>
          <p:nvPr/>
        </p:nvSpPr>
        <p:spPr>
          <a:xfrm>
            <a:off x="216000" y="6053341"/>
            <a:ext cx="62158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Calibri" panose="020F0502020204030204" pitchFamily="34" charset="0"/>
              </a:rPr>
              <a:t>Exa</a:t>
            </a:r>
            <a:r>
              <a:rPr lang="en-US" sz="1400" dirty="0">
                <a:latin typeface="Calibri" panose="020F0502020204030204" pitchFamily="34" charset="0"/>
              </a:rPr>
              <a:t>mple of</a:t>
            </a:r>
            <a:r>
              <a:rPr lang="en-US" sz="1400" dirty="0">
                <a:effectLst/>
                <a:latin typeface="Calibri" panose="020F0502020204030204" pitchFamily="34" charset="0"/>
              </a:rPr>
              <a:t> Mowing Chart of a randomly selected, compliant field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B998F1-4151-4348-5A4E-621D0D5E69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4609" y="155450"/>
            <a:ext cx="4494729" cy="6837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5A35BD-B90B-6A87-00B0-64481ACFE45F}"/>
              </a:ext>
            </a:extLst>
          </p:cNvPr>
          <p:cNvSpPr txBox="1"/>
          <p:nvPr/>
        </p:nvSpPr>
        <p:spPr>
          <a:xfrm>
            <a:off x="9460167" y="5942442"/>
            <a:ext cx="17292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latin typeface="Calibri" panose="020F0502020204030204" pitchFamily="34" charset="0"/>
              </a:rPr>
              <a:t>SeBS</a:t>
            </a:r>
            <a:r>
              <a:rPr lang="en-US" sz="1200" dirty="0">
                <a:latin typeface="Calibri" panose="020F0502020204030204" pitchFamily="34" charset="0"/>
              </a:rPr>
              <a:t> full case analyses:  </a:t>
            </a:r>
            <a:r>
              <a:rPr lang="en-US" sz="1200" dirty="0">
                <a:latin typeface="Calibri" panose="020F0502020204030204" pitchFamily="34" charset="0"/>
                <a:hlinkClick r:id="rId7"/>
              </a:rPr>
              <a:t>https://earsc.org/sebs</a:t>
            </a:r>
            <a:r>
              <a:rPr lang="en-US" sz="1200" dirty="0">
                <a:latin typeface="Calibri" panose="020F0502020204030204" pitchFamily="34" charset="0"/>
              </a:rPr>
              <a:t>    </a:t>
            </a:r>
          </a:p>
          <a:p>
            <a:pPr algn="r"/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DED936-AA2C-8196-72C0-7BB20F7E3BDC}"/>
              </a:ext>
            </a:extLst>
          </p:cNvPr>
          <p:cNvSpPr txBox="1"/>
          <p:nvPr/>
        </p:nvSpPr>
        <p:spPr>
          <a:xfrm>
            <a:off x="5712277" y="977058"/>
            <a:ext cx="5867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Sentinels support CAP implementation in Estonia</a:t>
            </a:r>
          </a:p>
        </p:txBody>
      </p:sp>
    </p:spTree>
    <p:extLst>
      <p:ext uri="{BB962C8B-B14F-4D97-AF65-F5344CB8AC3E}">
        <p14:creationId xmlns:p14="http://schemas.microsoft.com/office/powerpoint/2010/main" val="4198185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E38FB105-A24D-2E95-15E4-34619A05F699}"/>
              </a:ext>
            </a:extLst>
          </p:cNvPr>
          <p:cNvGrpSpPr/>
          <p:nvPr/>
        </p:nvGrpSpPr>
        <p:grpSpPr>
          <a:xfrm>
            <a:off x="200877" y="932677"/>
            <a:ext cx="12390401" cy="5466890"/>
            <a:chOff x="8944966" y="3790021"/>
            <a:chExt cx="4447737" cy="161672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59EDE8-B7AF-D9FC-A995-C2F824E74593}"/>
                </a:ext>
              </a:extLst>
            </p:cNvPr>
            <p:cNvSpPr txBox="1"/>
            <p:nvPr/>
          </p:nvSpPr>
          <p:spPr>
            <a:xfrm>
              <a:off x="12227011" y="4307248"/>
              <a:ext cx="116569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effectLst/>
                  <a:latin typeface="Calibri" panose="020F0502020204030204" pitchFamily="34" charset="0"/>
                </a:rPr>
                <a:t>Turbidity levels</a:t>
              </a:r>
              <a:endParaRPr lang="en-US" sz="1200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0D9C5C3-FD7C-1CE7-4C67-41918F14D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600" t="6878" r="1751"/>
            <a:stretch/>
          </p:blipFill>
          <p:spPr>
            <a:xfrm>
              <a:off x="8944966" y="3790021"/>
              <a:ext cx="2980288" cy="161672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C6C5E0B-393C-3C48-E61C-30CBD5344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Sentinels for tourism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8485BE-AC49-D48C-0BF6-99BA4C5C70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4"/>
          <a:stretch/>
        </p:blipFill>
        <p:spPr>
          <a:xfrm>
            <a:off x="257444" y="932678"/>
            <a:ext cx="8277314" cy="54668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AC114B-EBF4-A4D4-D1E2-B0F623DBE896}"/>
              </a:ext>
            </a:extLst>
          </p:cNvPr>
          <p:cNvSpPr txBox="1"/>
          <p:nvPr/>
        </p:nvSpPr>
        <p:spPr>
          <a:xfrm>
            <a:off x="9460167" y="5922244"/>
            <a:ext cx="17292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latin typeface="Calibri" panose="020F0502020204030204" pitchFamily="34" charset="0"/>
              </a:rPr>
              <a:t>SeBS</a:t>
            </a:r>
            <a:r>
              <a:rPr lang="en-US" sz="1200" dirty="0">
                <a:latin typeface="Calibri" panose="020F0502020204030204" pitchFamily="34" charset="0"/>
              </a:rPr>
              <a:t> full case analyses:  </a:t>
            </a:r>
            <a:r>
              <a:rPr lang="en-US" sz="1200" dirty="0">
                <a:latin typeface="Calibri" panose="020F0502020204030204" pitchFamily="34" charset="0"/>
                <a:hlinkClick r:id="rId4"/>
              </a:rPr>
              <a:t>https://earsc.org/sebs</a:t>
            </a:r>
            <a:r>
              <a:rPr lang="en-US" sz="1200" dirty="0">
                <a:latin typeface="Calibri" panose="020F0502020204030204" pitchFamily="34" charset="0"/>
              </a:rPr>
              <a:t>    </a:t>
            </a:r>
          </a:p>
          <a:p>
            <a:pPr algn="r"/>
            <a:endParaRPr lang="en-US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BE1459-B999-047B-C5BD-373F01C920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6833" y="1022078"/>
            <a:ext cx="2874786" cy="23975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D2E4EF0-835C-D28B-B21A-EE8E51929A10}"/>
              </a:ext>
            </a:extLst>
          </p:cNvPr>
          <p:cNvSpPr txBox="1"/>
          <p:nvPr/>
        </p:nvSpPr>
        <p:spPr>
          <a:xfrm>
            <a:off x="8916529" y="3429000"/>
            <a:ext cx="31079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B</a:t>
            </a:r>
            <a:r>
              <a:rPr lang="en-US" sz="1800" dirty="0">
                <a:effectLst/>
                <a:latin typeface="Calibri" panose="020F0502020204030204" pitchFamily="34" charset="0"/>
              </a:rPr>
              <a:t>athing water information from the State Environment Institute of Baden </a:t>
            </a:r>
            <a:r>
              <a:rPr lang="en-US" sz="1800" dirty="0" err="1">
                <a:effectLst/>
                <a:latin typeface="Calibri" panose="020F0502020204030204" pitchFamily="34" charset="0"/>
              </a:rPr>
              <a:t>Wurttenberg</a:t>
            </a:r>
            <a:r>
              <a:rPr lang="en-US" sz="1800" dirty="0">
                <a:effectLst/>
                <a:latin typeface="Calibri" panose="020F0502020204030204" pitchFamily="34" charset="0"/>
              </a:rPr>
              <a:t> (LUBW) bathing sites portal. </a:t>
            </a:r>
            <a:endParaRPr lang="en-US" dirty="0"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9EF67E-78F5-7CE4-0BEC-F6C3C3FD10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05" t="3473" r="-1"/>
          <a:stretch/>
        </p:blipFill>
        <p:spPr>
          <a:xfrm>
            <a:off x="257445" y="932676"/>
            <a:ext cx="8302415" cy="5400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860F6F-B7B0-FACD-0616-F7D47050D7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2094" y="5307949"/>
            <a:ext cx="753611" cy="10559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058E7D-04BB-F76E-2129-0DFFA56D8A3B}"/>
              </a:ext>
            </a:extLst>
          </p:cNvPr>
          <p:cNvSpPr txBox="1"/>
          <p:nvPr/>
        </p:nvSpPr>
        <p:spPr>
          <a:xfrm>
            <a:off x="2023091" y="1022078"/>
            <a:ext cx="313384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Calibri" panose="020F0502020204030204" pitchFamily="34" charset="0"/>
              </a:rPr>
              <a:t>Lake Constance (from WWQP) 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696F0E-4E8F-9985-70D0-0A2CEC01F7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4609" y="155450"/>
            <a:ext cx="4494729" cy="68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4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67B6AB-2C75-400A-B182-0E6B80AF08E2}" vid="{9330923B-8557-418D-B6D0-2539E05C9992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67B6AB-2C75-400A-B182-0E6B80AF08E2}" vid="{0DBC44A8-7EC4-4182-BF87-7936273255B5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67B6AB-2C75-400A-B182-0E6B80AF08E2}" vid="{5728CBC8-CAA7-4071-9A7F-DE59D54759B9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67B6AB-2C75-400A-B182-0E6B80AF08E2}" vid="{1F39E543-2EA0-41BF-9658-26CFC9ECB450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Revision xmlns="http://schemas.microsoft.com/sharepoint/v3/fields">0</Revision>
    <IconOverlay xmlns="http://schemas.microsoft.com/sharepoint/v4" xsi:nil="true"/>
    <In_iShare xmlns="ddc99d1b-0883-4f2c-a8e6-6d8ebaa0e5d6">false</In_iShare>
    <Classification xmlns="ddc99d1b-0883-4f2c-a8e6-6d8ebaa0e5d6">ESA UNCLASSIFIED - For ESA Official Use Only</Classification>
    <Issue_x0020_Date xmlns="ddc99d1b-0883-4f2c-a8e6-6d8ebaa0e5d6">2020-08-04T22:00:00+00:00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AutoSync xmlns="ddc99d1b-0883-4f2c-a8e6-6d8ebaa0e5d6">false</AutoSync>
    <Status xmlns="http://schemas.microsoft.com/sharepoint/v3/fields">N/A</Status>
    <_dlc_DocId xmlns="ddc99d1b-0883-4f2c-a8e6-6d8ebaa0e5d6">PKKMWAM5UKCP-1108600927-1287</_dlc_DocId>
    <_dlc_DocIdUrl xmlns="ddc99d1b-0883-4f2c-a8e6-6d8ebaa0e5d6">
      <Url>https://esateamsite.sso.esa.int/support/EOT2018/_layouts/15/DocIdRedir.aspx?ID=PKKMWAM5UKCP-1108600927-1287</Url>
      <Description>PKKMWAM5UKCP-1108600927-1287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22279E-2C4C-4C93-8498-455A58D1433E}">
  <ds:schemaRefs>
    <ds:schemaRef ds:uri="http://purl.org/dc/elements/1.1/"/>
    <ds:schemaRef ds:uri="http://schemas.microsoft.com/office/2006/metadata/properties"/>
    <ds:schemaRef ds:uri="http://schemas.microsoft.com/sharepoint/v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sharepoint/v3/fields"/>
    <ds:schemaRef ds:uri="ddc99d1b-0883-4f2c-a8e6-6d8ebaa0e5d6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573401-998D-45E4-9CC0-0B59B0B357BD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3783E3FC-67DA-4725-BDDF-DC15FF7560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c99d1b-0883-4f2c-a8e6-6d8ebaa0e5d6"/>
    <ds:schemaRef ds:uri="http://schemas.microsoft.com/sharepoint/v3/field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ESA_Presentation_DARK</Template>
  <TotalTime>2612</TotalTime>
  <Words>1439</Words>
  <Application>Microsoft Macintosh PowerPoint</Application>
  <PresentationFormat>Custom</PresentationFormat>
  <Paragraphs>144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Arial</vt:lpstr>
      <vt:lpstr>Calibri</vt:lpstr>
      <vt:lpstr>NotesEsa</vt:lpstr>
      <vt:lpstr>Symbol</vt:lpstr>
      <vt:lpstr>Times New Roman</vt:lpstr>
      <vt:lpstr>Verdana</vt:lpstr>
      <vt:lpstr>Wingdings</vt:lpstr>
      <vt:lpstr>ESA_Presentation_DARK</vt:lpstr>
      <vt:lpstr>ESA_Presentation_DARK_BG</vt:lpstr>
      <vt:lpstr>ESA_Presentation_CLEAR</vt:lpstr>
      <vt:lpstr>ESA_Presentation_CLEAR_BG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Sentinels for agriculture</vt:lpstr>
      <vt:lpstr>Sentinels for tourism</vt:lpstr>
      <vt:lpstr>A long and fruitful cooperation with NEREUS</vt:lpstr>
      <vt:lpstr>PowerPoint Presentation</vt:lpstr>
      <vt:lpstr>MAKE SPACE FOR EUROPE  www.esa.int</vt:lpstr>
    </vt:vector>
  </TitlesOfParts>
  <Manager/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Copernicus Space Component: current status and perspectives</dc:title>
  <dc:subject>The Copernicus Space Component: current status and perspectives</dc:subject>
  <dc:creator>Alessandra Tassa</dc:creator>
  <cp:keywords/>
  <dc:description/>
  <cp:lastModifiedBy>Alessandra Tassa</cp:lastModifiedBy>
  <cp:revision>17</cp:revision>
  <cp:lastPrinted>2008-08-26T16:26:23Z</cp:lastPrinted>
  <dcterms:created xsi:type="dcterms:W3CDTF">2023-09-21T08:57:32Z</dcterms:created>
  <dcterms:modified xsi:type="dcterms:W3CDTF">2023-09-28T06:23:08Z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Alessandra Tassa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–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2023-09-20T22:00:00Z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8efe0189-68e5-46b3-80c8-078d88a4045d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PKKMWAM5UKCP-1108600927-1287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