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4"/>
  </p:notesMasterIdLst>
  <p:sldIdLst>
    <p:sldId id="256" r:id="rId6"/>
    <p:sldId id="260" r:id="rId7"/>
    <p:sldId id="281" r:id="rId8"/>
    <p:sldId id="275" r:id="rId9"/>
    <p:sldId id="268" r:id="rId10"/>
    <p:sldId id="290" r:id="rId11"/>
    <p:sldId id="265" r:id="rId12"/>
    <p:sldId id="262" r:id="rId13"/>
  </p:sldIdLst>
  <p:sldSz cx="12192000" cy="6858000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D26"/>
    <a:srgbClr val="203466"/>
    <a:srgbClr val="000066"/>
    <a:srgbClr val="002060"/>
    <a:srgbClr val="1F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3F2F1-2274-4C65-6D4C-01B1FE177664}" v="135" dt="2023-09-15T12:29:47.184"/>
    <p1510:client id="{DF36B87A-332B-481F-A8D1-44C746B3B96E}" v="1" dt="2023-09-14T13:40:50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362" autoAdjust="0"/>
  </p:normalViewPr>
  <p:slideViewPr>
    <p:cSldViewPr snapToGrid="0">
      <p:cViewPr>
        <p:scale>
          <a:sx n="70" d="100"/>
          <a:sy n="70" d="100"/>
        </p:scale>
        <p:origin x="-5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AB713-B34C-4A5B-98DE-A6BCCEFB1B4E}" type="datetimeFigureOut">
              <a:t>28/09/2023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6E877-EBF1-4D6D-9BA0-E628C11615A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6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6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6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6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58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5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4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0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62B6F2-80CE-4C50-9A76-E2F2EE269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8E3126-871F-4723-BBEC-2685E3570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33CCE7-715C-42E9-9938-AA01B0D5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1FE40C-B891-46B1-9508-B7C639DD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E5F2E1-E39C-4425-A713-5099D38A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21AB56-773D-44E1-A1C0-77F86165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B14677-D2AE-4670-9BC0-2E1E99DFC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F52053-7A40-4AA2-B864-DC1B7A1E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DC7D13-2796-4EA7-8738-05FD6C75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EB1641-36B9-4DFC-BE4C-A988E80B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B28C8EF-8376-4099-AAA4-597B3570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805CC3-F800-4403-97DE-02DC05EC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6DA25E-6AC7-40B0-A824-3D9A47D8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41FB8E-3F0F-4CC8-97CF-7D997ACB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14B4FC-30D0-464B-8A3E-0E58411B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7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590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056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858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400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984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7675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732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195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2EBA2-A0DD-4B5E-8208-099538E6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83918C-51FF-48E6-866F-6EDFA2BE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695A21-962D-416C-9BA6-586D2BA9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BCEF6-FA4F-40A3-8371-00FD1F53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F4B320-CE2B-451C-9EFD-6849D457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1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7731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112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867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F3F117-03A3-4E0A-A69C-2C30B70C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426334-FF6F-4B1A-AF8E-D487BAFC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E7FD38-3A74-4DAD-BC4A-93C8C816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A87B9C-D7B3-4DAD-B871-5A9CC035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1AC36D-E525-465C-BA09-64706B92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68206E-9ADC-4E51-9E6C-BCEE4C0E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3B58CD-1B1B-49D1-8A34-D7BAAD61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C64D74-27B7-4C87-A55A-D8C032C28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9814F3-C449-4460-861D-023615FB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C7C71B-86C9-4F5D-A2CC-B2E05B1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E70767-535A-47E8-8833-6AAAF01C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594A0-CC2F-47A5-9E69-5C9E3F58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A078BC-0F83-4712-90E0-6DA79E978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CED6BF-FE9C-463B-B045-284F56B55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736B08-29CC-4B9A-8C8B-847C76603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FC7AF39-F408-4182-B5B0-34E70ACA0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24D9261-BDB3-4607-90B4-DAB6C431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642E2C9-0753-4A90-BFB5-447C100F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ED05B23-5C39-46F3-B952-E9AB7E3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5A31E0-9177-4CB3-B4CC-4DDF9CFF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78711C2-64EC-47AF-851C-1E97E3FD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22BFA9D-FB7E-40A3-AD9B-769DA9DF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52BAFD0-D6F8-4375-9069-D92B3E28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1C0C01A-2AB6-476C-A1F1-3F759BB3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004B33-B2C5-4F20-9CEF-1A3B762F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0CCEC41-3F59-482F-95A2-A3EFFF26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912601-6383-4F3E-BA24-384D77C6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E36EE8-5271-428F-BA41-B257D60A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E84FCF-E03A-4073-9662-BC9F2ECA3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BD743A-78DA-4435-83BD-D3C802AD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CD119B-4A4F-42C0-B190-DED27EBE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DF2377-3098-4961-922E-E67F2DF0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5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056436-0881-4085-88F6-8F5CD0EE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60F0037-0FAC-4454-98F2-0677C2A63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91DCFE-6C30-4E07-8D5C-1320520A5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68D174-9439-405F-A17F-1834DD92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E06ED5-13F4-4E11-BA28-EB15F7D0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64CFC2-4DFD-491F-8190-28867AA6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89CA5E2-8505-4080-B9CC-65519068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3836E5-3C62-48B3-ADEB-2A4C0449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0ABDC7-DF87-4A55-A480-D9DAEE584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F3C804-7A9E-47D8-ADA6-918E3A298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3261D0-05F5-42C7-8458-D756D3B9C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93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roberto.scalacci@regione.toscana.it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2F16A2-E93A-40B0-B832-E319A0D4D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897" y="894509"/>
            <a:ext cx="7957297" cy="1647825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European Regional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29B357E-2D2A-4420-8CE3-CE879F73C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1" y="2914657"/>
            <a:ext cx="5305424" cy="2476488"/>
          </a:xfrm>
          <a:solidFill>
            <a:schemeClr val="bg1">
              <a:lumMod val="75000"/>
              <a:alpha val="80000"/>
            </a:schemeClr>
          </a:solidFill>
        </p:spPr>
        <p:txBody>
          <a:bodyPr/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231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 Edition of the European Regional Symposium, on space data for tourism &amp; agriculture, by NEREUS Regions</a:t>
            </a:r>
            <a:endParaRPr lang="en-US" sz="1800" b="1" dirty="0">
              <a:solidFill>
                <a:srgbClr val="0231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ourism Generic Detailed Outline icon">
            <a:extLst>
              <a:ext uri="{FF2B5EF4-FFF2-40B4-BE49-F238E27FC236}">
                <a16:creationId xmlns="" xmlns:a16="http://schemas.microsoft.com/office/drawing/2014/main" id="{781805BF-368F-4598-9F46-406B92FADBC6}"/>
              </a:ext>
            </a:extLst>
          </p:cNvPr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05" y="2607461"/>
            <a:ext cx="97536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="" xmlns:a16="http://schemas.microsoft.com/office/drawing/2014/main" id="{DF37CF2C-12AF-43EE-9473-B0F97B341711}"/>
              </a:ext>
            </a:extLst>
          </p:cNvPr>
          <p:cNvPicPr/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90" y="824224"/>
            <a:ext cx="975360" cy="975360"/>
          </a:xfrm>
          <a:prstGeom prst="rect">
            <a:avLst/>
          </a:prstGeom>
        </p:spPr>
      </p:pic>
      <p:pic>
        <p:nvPicPr>
          <p:cNvPr id="10" name="Picture 9" descr="A blue line drawing of a planet earth&#10;&#10;Description automatically generated">
            <a:extLst>
              <a:ext uri="{FF2B5EF4-FFF2-40B4-BE49-F238E27FC236}">
                <a16:creationId xmlns="" xmlns:a16="http://schemas.microsoft.com/office/drawing/2014/main" id="{35116369-656D-45EA-9DE8-C1842E3FAA4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33" y="1740051"/>
            <a:ext cx="1425575" cy="867410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="" xmlns:a16="http://schemas.microsoft.com/office/drawing/2014/main" id="{01F93D9F-864A-4F44-9DB5-EE0A9B4B903B}"/>
              </a:ext>
            </a:extLst>
          </p:cNvPr>
          <p:cNvSpPr txBox="1"/>
          <p:nvPr/>
        </p:nvSpPr>
        <p:spPr>
          <a:xfrm>
            <a:off x="744071" y="255589"/>
            <a:ext cx="11394136" cy="5349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September 28 – 29 | 2023					Matera, Basilicata Region | Italy  </a:t>
            </a:r>
            <a:endParaRPr lang="en-US" sz="6500" b="1" kern="0" dirty="0">
              <a:solidFill>
                <a:srgbClr val="FAF28D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9B88DA2-3701-463F-B3FF-BD5C966D4821}"/>
              </a:ext>
            </a:extLst>
          </p:cNvPr>
          <p:cNvCxnSpPr/>
          <p:nvPr/>
        </p:nvCxnSpPr>
        <p:spPr>
          <a:xfrm>
            <a:off x="844212" y="2560847"/>
            <a:ext cx="155067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24B5B66-7466-453B-8F6F-37E72CA86494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20" y="4424362"/>
            <a:ext cx="1468755" cy="676275"/>
          </a:xfrm>
          <a:prstGeom prst="rect">
            <a:avLst/>
          </a:prstGeom>
        </p:spPr>
      </p:pic>
      <p:pic>
        <p:nvPicPr>
          <p:cNvPr id="24" name="Picture 23" descr="ENPAB - Regione Basilicata: rimandati al 15 dicembre i termini di ...">
            <a:extLst>
              <a:ext uri="{FF2B5EF4-FFF2-40B4-BE49-F238E27FC236}">
                <a16:creationId xmlns="" xmlns:a16="http://schemas.microsoft.com/office/drawing/2014/main" id="{237B2E0F-5DA8-4047-81CE-DDE5AC5915F9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30" y="4424362"/>
            <a:ext cx="734060" cy="6838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1A0F4E9-C15D-42C5-97AD-2034E517077C}"/>
              </a:ext>
            </a:extLst>
          </p:cNvPr>
          <p:cNvCxnSpPr>
            <a:cxnSpLocks/>
          </p:cNvCxnSpPr>
          <p:nvPr/>
        </p:nvCxnSpPr>
        <p:spPr>
          <a:xfrm>
            <a:off x="762001" y="652952"/>
            <a:ext cx="112507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07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2343" y="105498"/>
            <a:ext cx="895191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 err="1">
                <a:solidFill>
                  <a:srgbClr val="002060"/>
                </a:solidFill>
                <a:latin typeface="Aptos"/>
              </a:rPr>
              <a:t>Region‘s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ptos"/>
              </a:rPr>
              <a:t>profile</a:t>
            </a:r>
            <a:r>
              <a:rPr lang="de-DE" sz="3600" dirty="0" smtClean="0">
                <a:solidFill>
                  <a:srgbClr val="002060"/>
                </a:solidFill>
                <a:latin typeface="Aptos"/>
              </a:rPr>
              <a:t>: </a:t>
            </a:r>
            <a:r>
              <a:rPr lang="de-DE" sz="3600" dirty="0" err="1" smtClean="0">
                <a:solidFill>
                  <a:srgbClr val="002060"/>
                </a:solidFill>
                <a:latin typeface="Aptos"/>
              </a:rPr>
              <a:t>focus</a:t>
            </a:r>
            <a:r>
              <a:rPr lang="de-DE" sz="3600" dirty="0" smtClean="0">
                <a:solidFill>
                  <a:srgbClr val="002060"/>
                </a:solidFill>
                <a:latin typeface="Aptos"/>
              </a:rPr>
              <a:t> on </a:t>
            </a:r>
            <a:r>
              <a:rPr lang="de-DE" sz="3600" dirty="0" err="1" smtClean="0">
                <a:solidFill>
                  <a:srgbClr val="002060"/>
                </a:solidFill>
                <a:latin typeface="Aptos"/>
              </a:rPr>
              <a:t>agriculture</a:t>
            </a:r>
            <a:r>
              <a:rPr lang="de-DE" sz="3600" dirty="0" smtClean="0">
                <a:solidFill>
                  <a:srgbClr val="002060"/>
                </a:solidFill>
                <a:latin typeface="Aptos"/>
              </a:rPr>
              <a:t> </a:t>
            </a:r>
            <a:endParaRPr lang="de-DE" sz="3600" dirty="0">
              <a:solidFill>
                <a:srgbClr val="002060"/>
              </a:solidFill>
              <a:latin typeface="Aptos"/>
            </a:endParaRPr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=""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3044463" y="870050"/>
            <a:ext cx="8951919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b="1" i="1" dirty="0" smtClean="0">
                <a:latin typeface="Aptos"/>
              </a:rPr>
              <a:t>Tuscany </a:t>
            </a:r>
            <a:r>
              <a:rPr lang="nl-NL" sz="2000" b="1" i="1" dirty="0">
                <a:latin typeface="Aptos"/>
              </a:rPr>
              <a:t>Region </a:t>
            </a:r>
            <a:r>
              <a:rPr lang="nl-NL" sz="2000" i="1" dirty="0">
                <a:latin typeface="Aptos"/>
              </a:rPr>
              <a:t>is well known for its </a:t>
            </a:r>
            <a:r>
              <a:rPr lang="nl-NL" sz="2000" i="1" u="sng" dirty="0" smtClean="0">
                <a:latin typeface="Aptos"/>
              </a:rPr>
              <a:t>landscape </a:t>
            </a:r>
            <a:r>
              <a:rPr lang="nl-NL" sz="2000" i="1" u="sng" dirty="0">
                <a:latin typeface="Aptos"/>
              </a:rPr>
              <a:t>and </a:t>
            </a:r>
            <a:r>
              <a:rPr lang="nl-NL" sz="2000" i="1" u="sng" dirty="0" smtClean="0">
                <a:latin typeface="Aptos"/>
              </a:rPr>
              <a:t>gastronomy</a:t>
            </a:r>
            <a:r>
              <a:rPr lang="nl-NL" sz="2000" i="1" dirty="0" smtClean="0">
                <a:latin typeface="Aptos"/>
              </a:rPr>
              <a:t>, which are strong assets of its vast cultural and historical heritage. Agriculture </a:t>
            </a:r>
            <a:r>
              <a:rPr lang="nl-NL" sz="2000" i="1" dirty="0">
                <a:latin typeface="Aptos"/>
              </a:rPr>
              <a:t>and farmers </a:t>
            </a:r>
            <a:r>
              <a:rPr lang="nl-NL" sz="2000" i="1" dirty="0" smtClean="0">
                <a:latin typeface="Aptos"/>
              </a:rPr>
              <a:t>are essential to keep this </a:t>
            </a:r>
            <a:r>
              <a:rPr lang="nl-NL" sz="2000" i="1" dirty="0">
                <a:latin typeface="Aptos"/>
              </a:rPr>
              <a:t>reputation and </a:t>
            </a:r>
            <a:r>
              <a:rPr lang="nl-NL" sz="2000" i="1" dirty="0" smtClean="0">
                <a:latin typeface="Aptos"/>
              </a:rPr>
              <a:t>heritage.</a:t>
            </a:r>
            <a:endParaRPr lang="en-GB" sz="2000" dirty="0">
              <a:latin typeface="Aptos"/>
            </a:endParaRPr>
          </a:p>
          <a:p>
            <a:endParaRPr lang="it-IT" sz="1400" dirty="0" smtClean="0">
              <a:latin typeface="Apto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latin typeface="Aptos"/>
              </a:rPr>
              <a:t>&gt; 640K </a:t>
            </a:r>
            <a:r>
              <a:rPr lang="it-IT" dirty="0" err="1" smtClean="0">
                <a:latin typeface="Aptos"/>
              </a:rPr>
              <a:t>hectares</a:t>
            </a:r>
            <a:r>
              <a:rPr lang="it-IT" dirty="0" smtClean="0">
                <a:latin typeface="Aptos"/>
              </a:rPr>
              <a:t> of UAA (10% </a:t>
            </a:r>
            <a:r>
              <a:rPr lang="it-IT" dirty="0" err="1" smtClean="0">
                <a:latin typeface="Aptos"/>
              </a:rPr>
              <a:t>vineyard</a:t>
            </a:r>
            <a:r>
              <a:rPr lang="it-IT" dirty="0" smtClean="0">
                <a:latin typeface="Aptos"/>
              </a:rPr>
              <a:t>; 12% olive; 70% </a:t>
            </a:r>
            <a:r>
              <a:rPr lang="it-IT" dirty="0" err="1" smtClean="0">
                <a:latin typeface="Aptos"/>
              </a:rPr>
              <a:t>arable</a:t>
            </a:r>
            <a:r>
              <a:rPr lang="it-IT" dirty="0" smtClean="0">
                <a:latin typeface="Aptos"/>
              </a:rPr>
              <a:t>);</a:t>
            </a:r>
            <a:endParaRPr lang="en-GB" dirty="0" smtClean="0">
              <a:latin typeface="Apto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latin typeface="Aptos"/>
              </a:rPr>
              <a:t>&gt; 52K </a:t>
            </a:r>
            <a:r>
              <a:rPr lang="it-IT" dirty="0" err="1" smtClean="0">
                <a:latin typeface="Aptos"/>
              </a:rPr>
              <a:t>farms</a:t>
            </a:r>
            <a:r>
              <a:rPr lang="it-IT" dirty="0" smtClean="0">
                <a:latin typeface="Aptos"/>
              </a:rPr>
              <a:t> (</a:t>
            </a:r>
            <a:r>
              <a:rPr lang="it-IT" dirty="0" err="1" smtClean="0">
                <a:latin typeface="Aptos"/>
              </a:rPr>
              <a:t>avg</a:t>
            </a:r>
            <a:r>
              <a:rPr lang="it-IT" dirty="0" smtClean="0">
                <a:latin typeface="Aptos"/>
              </a:rPr>
              <a:t> 12,3 ha);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latin typeface="Aptos"/>
              </a:rPr>
              <a:t>90</a:t>
            </a:r>
            <a:r>
              <a:rPr lang="it-IT" dirty="0">
                <a:latin typeface="Aptos"/>
              </a:rPr>
              <a:t>% </a:t>
            </a:r>
            <a:r>
              <a:rPr lang="it-IT" dirty="0" smtClean="0">
                <a:latin typeface="Aptos"/>
              </a:rPr>
              <a:t>of </a:t>
            </a:r>
            <a:r>
              <a:rPr lang="it-IT" dirty="0" err="1" smtClean="0">
                <a:latin typeface="Aptos"/>
              </a:rPr>
              <a:t>farms</a:t>
            </a:r>
            <a:r>
              <a:rPr lang="it-IT" dirty="0" smtClean="0">
                <a:latin typeface="Aptos"/>
              </a:rPr>
              <a:t> are </a:t>
            </a:r>
            <a:r>
              <a:rPr lang="it-IT" dirty="0" err="1" smtClean="0">
                <a:latin typeface="Aptos"/>
              </a:rPr>
              <a:t>individual</a:t>
            </a:r>
            <a:r>
              <a:rPr lang="it-IT" dirty="0" smtClean="0">
                <a:latin typeface="Aptos"/>
              </a:rPr>
              <a:t> or family business, </a:t>
            </a:r>
            <a:r>
              <a:rPr lang="it-IT" dirty="0" err="1" smtClean="0">
                <a:latin typeface="Aptos"/>
              </a:rPr>
              <a:t>accounting</a:t>
            </a:r>
            <a:r>
              <a:rPr lang="it-IT" dirty="0" smtClean="0">
                <a:latin typeface="Aptos"/>
              </a:rPr>
              <a:t> for 63,5</a:t>
            </a:r>
            <a:r>
              <a:rPr lang="it-IT" dirty="0">
                <a:latin typeface="Aptos"/>
              </a:rPr>
              <a:t>% </a:t>
            </a:r>
            <a:r>
              <a:rPr lang="it-IT" dirty="0" smtClean="0">
                <a:latin typeface="Aptos"/>
              </a:rPr>
              <a:t>of the UAA;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Aptos"/>
              </a:rPr>
              <a:t>30% UAA </a:t>
            </a:r>
            <a:r>
              <a:rPr lang="it-IT" dirty="0" err="1">
                <a:latin typeface="Aptos"/>
              </a:rPr>
              <a:t>organic</a:t>
            </a:r>
            <a:r>
              <a:rPr lang="it-IT" dirty="0">
                <a:latin typeface="Aptos"/>
              </a:rPr>
              <a:t> </a:t>
            </a:r>
            <a:r>
              <a:rPr lang="it-IT" dirty="0" err="1">
                <a:latin typeface="Aptos"/>
              </a:rPr>
              <a:t>farming</a:t>
            </a:r>
            <a:r>
              <a:rPr lang="it-IT" dirty="0">
                <a:latin typeface="Aptos"/>
              </a:rPr>
              <a:t> and &gt;15% UAA </a:t>
            </a:r>
            <a:r>
              <a:rPr lang="it-IT" dirty="0" err="1">
                <a:latin typeface="Aptos"/>
              </a:rPr>
              <a:t>integrated</a:t>
            </a:r>
            <a:r>
              <a:rPr lang="it-IT" dirty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farming</a:t>
            </a:r>
            <a:r>
              <a:rPr lang="it-IT" dirty="0">
                <a:latin typeface="Aptos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Aptos"/>
              </a:rPr>
              <a:t>&gt;12K </a:t>
            </a:r>
            <a:r>
              <a:rPr lang="it-IT" dirty="0" err="1">
                <a:latin typeface="Aptos"/>
              </a:rPr>
              <a:t>farms</a:t>
            </a:r>
            <a:r>
              <a:rPr lang="it-IT" dirty="0">
                <a:latin typeface="Aptos"/>
              </a:rPr>
              <a:t> </a:t>
            </a:r>
            <a:r>
              <a:rPr lang="it-IT" dirty="0" err="1">
                <a:latin typeface="Aptos"/>
              </a:rPr>
              <a:t>already</a:t>
            </a:r>
            <a:r>
              <a:rPr lang="it-IT" dirty="0">
                <a:latin typeface="Aptos"/>
              </a:rPr>
              <a:t> </a:t>
            </a:r>
            <a:r>
              <a:rPr lang="it-IT" dirty="0" err="1">
                <a:latin typeface="Aptos"/>
              </a:rPr>
              <a:t>digitised</a:t>
            </a:r>
            <a:r>
              <a:rPr lang="it-IT" dirty="0">
                <a:latin typeface="Aptos"/>
              </a:rPr>
              <a:t> (23,1% vs 15,8% for </a:t>
            </a:r>
            <a:r>
              <a:rPr lang="it-IT" dirty="0" err="1">
                <a:latin typeface="Aptos"/>
              </a:rPr>
              <a:t>Italy</a:t>
            </a:r>
            <a:r>
              <a:rPr lang="it-IT" dirty="0" smtClean="0">
                <a:latin typeface="Aptos"/>
              </a:rPr>
              <a:t>);</a:t>
            </a:r>
            <a:endParaRPr lang="it-IT" dirty="0">
              <a:latin typeface="Apto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>
                <a:latin typeface="Aptos"/>
              </a:rPr>
              <a:t>Mostly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hilly</a:t>
            </a:r>
            <a:r>
              <a:rPr lang="it-IT" dirty="0" smtClean="0">
                <a:latin typeface="Aptos"/>
              </a:rPr>
              <a:t> and mountain </a:t>
            </a:r>
            <a:r>
              <a:rPr lang="it-IT" dirty="0" err="1" smtClean="0">
                <a:latin typeface="Aptos"/>
              </a:rPr>
              <a:t>farmland</a:t>
            </a:r>
            <a:r>
              <a:rPr lang="it-IT" dirty="0" smtClean="0">
                <a:latin typeface="Aptos"/>
              </a:rPr>
              <a:t> (82% and 8%). </a:t>
            </a:r>
            <a:r>
              <a:rPr lang="it-IT" dirty="0" err="1" smtClean="0">
                <a:latin typeface="Aptos"/>
              </a:rPr>
              <a:t>Only</a:t>
            </a:r>
            <a:r>
              <a:rPr lang="it-IT" dirty="0" smtClean="0">
                <a:latin typeface="Aptos"/>
              </a:rPr>
              <a:t> 10</a:t>
            </a:r>
            <a:r>
              <a:rPr lang="it-IT" dirty="0">
                <a:latin typeface="Aptos"/>
              </a:rPr>
              <a:t>% </a:t>
            </a:r>
            <a:r>
              <a:rPr lang="it-IT" dirty="0" err="1" smtClean="0">
                <a:latin typeface="Aptos"/>
              </a:rPr>
              <a:t>flatland</a:t>
            </a:r>
            <a:r>
              <a:rPr lang="it-IT" dirty="0" smtClean="0">
                <a:latin typeface="Aptos"/>
              </a:rPr>
              <a:t>; </a:t>
            </a:r>
            <a:endParaRPr lang="it-IT" dirty="0">
              <a:latin typeface="Apto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ptos"/>
              </a:rPr>
              <a:t>5.277 </a:t>
            </a:r>
            <a:r>
              <a:rPr lang="it-IT" dirty="0" err="1" smtClean="0">
                <a:latin typeface="Aptos"/>
              </a:rPr>
              <a:t>Agritourism</a:t>
            </a:r>
            <a:r>
              <a:rPr lang="en-GB" dirty="0" smtClean="0">
                <a:latin typeface="Aptos"/>
              </a:rPr>
              <a:t>, </a:t>
            </a:r>
            <a:r>
              <a:rPr lang="it-IT" dirty="0" smtClean="0">
                <a:solidFill>
                  <a:srgbClr val="000000"/>
                </a:solidFill>
                <a:latin typeface="Aptos"/>
              </a:rPr>
              <a:t>91 </a:t>
            </a:r>
            <a:r>
              <a:rPr lang="it-IT" dirty="0" err="1" smtClean="0">
                <a:solidFill>
                  <a:srgbClr val="000000"/>
                </a:solidFill>
                <a:latin typeface="Aptos"/>
              </a:rPr>
              <a:t>Geographic</a:t>
            </a:r>
            <a:r>
              <a:rPr lang="it-IT" dirty="0" smtClean="0">
                <a:solidFill>
                  <a:srgbClr val="000000"/>
                </a:solidFill>
                <a:latin typeface="Aptos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ptos"/>
              </a:rPr>
              <a:t>Indications</a:t>
            </a:r>
            <a:r>
              <a:rPr lang="it-IT" dirty="0" smtClean="0">
                <a:solidFill>
                  <a:srgbClr val="000000"/>
                </a:solidFill>
                <a:latin typeface="Aptos"/>
              </a:rPr>
              <a:t>, 464 </a:t>
            </a:r>
            <a:r>
              <a:rPr lang="it-IT" dirty="0" err="1" smtClean="0">
                <a:solidFill>
                  <a:srgbClr val="000000"/>
                </a:solidFill>
                <a:latin typeface="Aptos"/>
              </a:rPr>
              <a:t>Traditional</a:t>
            </a:r>
            <a:r>
              <a:rPr lang="it-IT" dirty="0" smtClean="0">
                <a:solidFill>
                  <a:srgbClr val="000000"/>
                </a:solidFill>
                <a:latin typeface="Aptos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ptos"/>
              </a:rPr>
              <a:t>Agrifood</a:t>
            </a:r>
            <a:r>
              <a:rPr lang="it-IT" dirty="0" smtClean="0">
                <a:solidFill>
                  <a:srgbClr val="000000"/>
                </a:solidFill>
                <a:latin typeface="Aptos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ptos"/>
              </a:rPr>
              <a:t>Products</a:t>
            </a:r>
            <a:r>
              <a:rPr lang="it-IT" dirty="0" smtClean="0">
                <a:solidFill>
                  <a:srgbClr val="000000"/>
                </a:solidFill>
                <a:latin typeface="Aptos"/>
              </a:rPr>
              <a:t>;</a:t>
            </a:r>
            <a:endParaRPr lang="en-GB" dirty="0" smtClean="0">
              <a:latin typeface="Apto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latin typeface="Aptos"/>
              </a:rPr>
              <a:t>47% of the </a:t>
            </a:r>
            <a:r>
              <a:rPr lang="it-IT" dirty="0" err="1" smtClean="0">
                <a:latin typeface="Aptos"/>
              </a:rPr>
              <a:t>Region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is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forested</a:t>
            </a:r>
            <a:r>
              <a:rPr lang="it-IT" dirty="0" smtClean="0">
                <a:latin typeface="Aptos"/>
              </a:rPr>
              <a:t> area (&gt;1M ha and 132 M </a:t>
            </a:r>
            <a:r>
              <a:rPr lang="it-IT" dirty="0" err="1" smtClean="0">
                <a:latin typeface="Aptos"/>
              </a:rPr>
              <a:t>cubic</a:t>
            </a:r>
            <a:r>
              <a:rPr lang="it-IT" dirty="0" smtClean="0">
                <a:latin typeface="Aptos"/>
              </a:rPr>
              <a:t> meters of timber stock).</a:t>
            </a:r>
          </a:p>
          <a:p>
            <a:endParaRPr lang="en-GB" dirty="0" smtClean="0">
              <a:latin typeface="Aptos"/>
            </a:endParaRPr>
          </a:p>
          <a:p>
            <a:pPr algn="just"/>
            <a:r>
              <a:rPr lang="en-GB" sz="2000" b="1" dirty="0" smtClean="0">
                <a:latin typeface="Aptos"/>
              </a:rPr>
              <a:t>Main values of Tuscany agriculture: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Aptos"/>
              </a:rPr>
              <a:t>Environmentally sustainable (only few areas/sectors bear risks/concerns);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Aptos"/>
              </a:rPr>
              <a:t>Strong contribution to landscape preservation and territorial marketing;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Aptos"/>
              </a:rPr>
              <a:t>High share of quality productions;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Aptos"/>
              </a:rPr>
              <a:t>Contribution to job creation (&gt;70% 2010 </a:t>
            </a:r>
            <a:r>
              <a:rPr lang="en-GB" dirty="0" smtClean="0">
                <a:latin typeface="Aptos"/>
                <a:sym typeface="Wingdings" panose="05000000000000000000" pitchFamily="2" charset="2"/>
              </a:rPr>
              <a:t> </a:t>
            </a:r>
            <a:r>
              <a:rPr lang="en-GB" dirty="0">
                <a:latin typeface="Aptos"/>
                <a:sym typeface="Wingdings" panose="05000000000000000000" pitchFamily="2" charset="2"/>
              </a:rPr>
              <a:t>2020 </a:t>
            </a:r>
            <a:r>
              <a:rPr lang="en-US" dirty="0">
                <a:latin typeface="Aptos"/>
              </a:rPr>
              <a:t>wage-</a:t>
            </a:r>
            <a:r>
              <a:rPr lang="en-US" dirty="0" err="1">
                <a:latin typeface="Aptos"/>
              </a:rPr>
              <a:t>labour</a:t>
            </a:r>
            <a:r>
              <a:rPr lang="en-GB" dirty="0">
                <a:latin typeface="Aptos"/>
                <a:sym typeface="Wingdings" panose="05000000000000000000" pitchFamily="2" charset="2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Aptos"/>
                <a:sym typeface="Wingdings" panose="05000000000000000000" pitchFamily="2" charset="2"/>
              </a:rPr>
              <a:t>Accounts for 3% of regional GDP and 2,3 Billion€ of added value.</a:t>
            </a:r>
          </a:p>
        </p:txBody>
      </p:sp>
      <p:pic>
        <p:nvPicPr>
          <p:cNvPr id="1026" name="Immagine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6"/>
          <a:stretch/>
        </p:blipFill>
        <p:spPr bwMode="auto">
          <a:xfrm>
            <a:off x="11228546" y="104325"/>
            <a:ext cx="963454" cy="72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1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=""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pic>
        <p:nvPicPr>
          <p:cNvPr id="36" name="Immagine 35" descr="C:\Users\FM20691\Desktop\Federica DG\EVENTI\Manifestazione ETE\Logo ARTEA\LogoArtea (1) (2) (1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12" y="6287747"/>
            <a:ext cx="1113002" cy="528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po 3"/>
          <p:cNvGrpSpPr/>
          <p:nvPr/>
        </p:nvGrpSpPr>
        <p:grpSpPr>
          <a:xfrm>
            <a:off x="2365360" y="944071"/>
            <a:ext cx="9836645" cy="5927066"/>
            <a:chOff x="2365360" y="944071"/>
            <a:chExt cx="9836645" cy="5927066"/>
          </a:xfrm>
        </p:grpSpPr>
        <p:sp>
          <p:nvSpPr>
            <p:cNvPr id="10" name="Rettangolo 9"/>
            <p:cNvSpPr/>
            <p:nvPr/>
          </p:nvSpPr>
          <p:spPr>
            <a:xfrm>
              <a:off x="11466491" y="4373686"/>
              <a:ext cx="735514" cy="531465"/>
            </a:xfrm>
            <a:prstGeom prst="rect">
              <a:avLst/>
            </a:prstGeom>
          </p:spPr>
          <p:txBody>
            <a:bodyPr lIns="68566" tIns="34282" rIns="68566" bIns="34282"/>
            <a:lstStyle/>
            <a:p>
              <a:pPr algn="ctr" defTabSz="685652">
                <a:defRPr/>
              </a:pPr>
              <a:r>
                <a:rPr lang="it-IT" sz="10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Innovative </a:t>
              </a:r>
              <a:r>
                <a:rPr lang="it-IT" sz="1000" kern="0" dirty="0" err="1">
                  <a:solidFill>
                    <a:sysClr val="windowText" lastClr="000000"/>
                  </a:solidFill>
                  <a:latin typeface="Arial" pitchFamily="34" charset="0"/>
                </a:rPr>
                <a:t>projects</a:t>
              </a:r>
              <a:r>
                <a:rPr lang="it-IT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 (EAFRD)</a:t>
              </a: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512" y="4842644"/>
              <a:ext cx="951870" cy="998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ttangolo 13"/>
            <p:cNvSpPr/>
            <p:nvPr/>
          </p:nvSpPr>
          <p:spPr>
            <a:xfrm>
              <a:off x="4847969" y="5862226"/>
              <a:ext cx="1664131" cy="536760"/>
            </a:xfrm>
            <a:prstGeom prst="rect">
              <a:avLst/>
            </a:prstGeom>
          </p:spPr>
          <p:txBody>
            <a:bodyPr lIns="68566" tIns="34282" rIns="68566" bIns="34282"/>
            <a:lstStyle/>
            <a:p>
              <a:pPr algn="ctr" defTabSz="685652">
                <a:defRPr/>
              </a:pPr>
              <a:r>
                <a:rPr lang="it-IT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Precision </a:t>
              </a:r>
              <a:r>
                <a:rPr lang="it-IT" sz="1000" kern="0" dirty="0" err="1">
                  <a:solidFill>
                    <a:sysClr val="windowText" lastClr="000000"/>
                  </a:solidFill>
                  <a:latin typeface="Arial" pitchFamily="34" charset="0"/>
                </a:rPr>
                <a:t>Farming</a:t>
              </a:r>
              <a:r>
                <a:rPr lang="it-IT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 </a:t>
              </a:r>
            </a:p>
            <a:p>
              <a:pPr algn="ctr" defTabSz="685652">
                <a:defRPr/>
              </a:pPr>
              <a:r>
                <a:rPr lang="it-IT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&amp; </a:t>
              </a:r>
              <a:r>
                <a:rPr lang="it-IT" sz="1000" kern="0" dirty="0" err="1">
                  <a:solidFill>
                    <a:sysClr val="windowText" lastClr="000000"/>
                  </a:solidFill>
                  <a:latin typeface="Arial" pitchFamily="34" charset="0"/>
                </a:rPr>
                <a:t>Digitalisation</a:t>
              </a:r>
              <a:r>
                <a:rPr lang="it-IT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15" name="Ovale 14"/>
            <p:cNvSpPr/>
            <p:nvPr/>
          </p:nvSpPr>
          <p:spPr>
            <a:xfrm>
              <a:off x="3413271" y="3584936"/>
              <a:ext cx="6960167" cy="156073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68566" tIns="34282" rIns="68566" bIns="34282" anchor="ctr"/>
            <a:lstStyle/>
            <a:p>
              <a:pPr algn="ctr" defTabSz="685652">
                <a:defRPr/>
              </a:pPr>
              <a:endParaRPr lang="it-IT" sz="1500" b="1" kern="0" dirty="0">
                <a:solidFill>
                  <a:srgbClr val="FFFFFF"/>
                </a:solidFill>
                <a:latin typeface="Arial"/>
              </a:endParaRPr>
            </a:p>
            <a:p>
              <a:pPr algn="ctr" defTabSz="685652">
                <a:defRPr/>
              </a:pPr>
              <a:endParaRPr lang="it-IT" sz="1500" b="1" kern="0" dirty="0">
                <a:solidFill>
                  <a:srgbClr val="FFFFFF"/>
                </a:solidFill>
                <a:latin typeface="Arial"/>
              </a:endParaRPr>
            </a:p>
            <a:p>
              <a:pPr algn="ctr" defTabSz="685652">
                <a:defRPr/>
              </a:pPr>
              <a:endParaRPr lang="it-IT" sz="1500" b="1" kern="0" dirty="0">
                <a:solidFill>
                  <a:srgbClr val="FFFFFF"/>
                </a:solidFill>
                <a:latin typeface="Arial"/>
              </a:endParaRPr>
            </a:p>
            <a:p>
              <a:pPr algn="ctr" defTabSz="685652">
                <a:defRPr/>
              </a:pPr>
              <a:endParaRPr lang="it-IT" sz="1500" b="1" kern="0" dirty="0">
                <a:solidFill>
                  <a:srgbClr val="FFFFFF"/>
                </a:solidFill>
                <a:latin typeface="Arial"/>
              </a:endParaRPr>
            </a:p>
            <a:p>
              <a:pPr algn="ctr" defTabSz="685652">
                <a:defRPr/>
              </a:pPr>
              <a:endParaRPr lang="it-IT" b="1" kern="0" dirty="0">
                <a:solidFill>
                  <a:srgbClr val="FFFFFF"/>
                </a:solidFill>
                <a:latin typeface="Arial"/>
                <a:ea typeface="+mn-ea"/>
              </a:endParaRPr>
            </a:p>
          </p:txBody>
        </p:sp>
        <p:sp>
          <p:nvSpPr>
            <p:cNvPr id="16" name="Ovale 15"/>
            <p:cNvSpPr/>
            <p:nvPr/>
          </p:nvSpPr>
          <p:spPr>
            <a:xfrm>
              <a:off x="6712185" y="4767182"/>
              <a:ext cx="1385461" cy="682648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68566" tIns="34282" rIns="68566" bIns="34282" anchor="ctr"/>
            <a:lstStyle/>
            <a:p>
              <a:pPr algn="ctr" defTabSz="685652">
                <a:defRPr/>
              </a:pPr>
              <a:r>
                <a:rPr lang="it-IT" sz="13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EU </a:t>
              </a:r>
              <a:r>
                <a:rPr lang="it-IT" sz="1300" b="1" kern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Projects</a:t>
              </a:r>
              <a:endParaRPr lang="it-IT" sz="13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e 16"/>
            <p:cNvSpPr/>
            <p:nvPr/>
          </p:nvSpPr>
          <p:spPr>
            <a:xfrm>
              <a:off x="8174969" y="4503555"/>
              <a:ext cx="1551086" cy="72944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68566" tIns="34282" rIns="68566" bIns="34282" anchor="ctr"/>
            <a:lstStyle/>
            <a:p>
              <a:pPr algn="ctr">
                <a:defRPr/>
              </a:pPr>
              <a:r>
                <a:rPr lang="it-IT" sz="13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ERIAFF Network</a:t>
              </a: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6397278" y="5642260"/>
              <a:ext cx="2581460" cy="1147356"/>
            </a:xfrm>
            <a:prstGeom prst="rect">
              <a:avLst/>
            </a:prstGeom>
          </p:spPr>
          <p:txBody>
            <a:bodyPr wrap="square" lIns="68566" tIns="34282" rIns="68566" bIns="34282">
              <a:spAutoFit/>
            </a:bodyPr>
            <a:lstStyle/>
            <a:p>
              <a:pPr algn="ctr" defTabSz="685652">
                <a:defRPr/>
              </a:pPr>
              <a:r>
                <a:rPr lang="it-IT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Interreg </a:t>
              </a:r>
              <a:r>
                <a:rPr lang="it-IT" sz="1000" u="sng" dirty="0">
                  <a:solidFill>
                    <a:srgbClr val="3333CC"/>
                  </a:solidFill>
                  <a:latin typeface="Arial" pitchFamily="34" charset="0"/>
                </a:rPr>
                <a:t>CAMBIO-VIA</a:t>
              </a:r>
              <a:r>
                <a:rPr lang="it-IT" sz="1000" kern="0" dirty="0">
                  <a:solidFill>
                    <a:srgbClr val="3333CC"/>
                  </a:solidFill>
                  <a:latin typeface="Arial" pitchFamily="34" charset="0"/>
                </a:rPr>
                <a:t> </a:t>
              </a:r>
              <a:r>
                <a:rPr lang="it-IT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(2019-2022)</a:t>
              </a:r>
            </a:p>
            <a:p>
              <a:pPr algn="ctr" defTabSz="685652">
                <a:defRPr/>
              </a:pPr>
              <a:r>
                <a:rPr lang="it-IT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H2020 </a:t>
              </a:r>
              <a:r>
                <a:rPr lang="it-IT" sz="1000" u="sng" dirty="0">
                  <a:solidFill>
                    <a:srgbClr val="3333CC"/>
                  </a:solidFill>
                  <a:latin typeface="Arial" pitchFamily="34" charset="0"/>
                </a:rPr>
                <a:t>NEFERTITI</a:t>
              </a:r>
              <a:r>
                <a:rPr lang="it-IT" sz="1000" u="sng" dirty="0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it-IT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(2018-2021</a:t>
              </a:r>
              <a:r>
                <a:rPr lang="it-IT" sz="10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)</a:t>
              </a:r>
            </a:p>
            <a:p>
              <a:pPr algn="ctr" defTabSz="685652">
                <a:defRPr/>
              </a:pPr>
              <a:r>
                <a:rPr lang="it-IT" sz="10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H2020 </a:t>
              </a:r>
              <a:r>
                <a:rPr lang="en-GB" sz="1000" u="sng" dirty="0">
                  <a:solidFill>
                    <a:srgbClr val="3333CC"/>
                  </a:solidFill>
                  <a:latin typeface="Arial" pitchFamily="34" charset="0"/>
                </a:rPr>
                <a:t>FOREST4EU</a:t>
              </a:r>
              <a:r>
                <a:rPr lang="en-GB" sz="1000" dirty="0" smtClean="0"/>
                <a:t> </a:t>
              </a:r>
              <a:r>
                <a:rPr lang="en-GB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(2023-2025</a:t>
              </a:r>
              <a:r>
                <a:rPr lang="en-GB" sz="10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)</a:t>
              </a:r>
            </a:p>
            <a:p>
              <a:pPr algn="ctr" defTabSz="685652">
                <a:defRPr/>
              </a:pPr>
              <a:r>
                <a:rPr lang="en-GB" sz="10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H2020 </a:t>
              </a:r>
              <a:r>
                <a:rPr lang="en-GB" sz="1000" u="sng" dirty="0">
                  <a:solidFill>
                    <a:srgbClr val="3333CC"/>
                  </a:solidFill>
                  <a:latin typeface="Arial" pitchFamily="34" charset="0"/>
                </a:rPr>
                <a:t>STRATUS</a:t>
              </a:r>
              <a:r>
                <a:rPr lang="en-GB" sz="1000" dirty="0"/>
                <a:t> </a:t>
              </a:r>
              <a:r>
                <a:rPr lang="en-GB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(2023-2028)</a:t>
              </a:r>
              <a:endParaRPr lang="it-IT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  <a:p>
              <a:pPr algn="ctr" defTabSz="685652">
                <a:defRPr/>
              </a:pPr>
              <a:r>
                <a:rPr lang="it-IT" sz="10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    </a:t>
              </a:r>
              <a:r>
                <a:rPr lang="it-IT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New Project </a:t>
              </a:r>
              <a:r>
                <a:rPr lang="it-IT" sz="1000" kern="0" dirty="0" err="1" smtClean="0">
                  <a:solidFill>
                    <a:sysClr val="windowText" lastClr="000000"/>
                  </a:solidFill>
                  <a:latin typeface="Arial" pitchFamily="34" charset="0"/>
                </a:rPr>
                <a:t>proposals</a:t>
              </a:r>
              <a:r>
                <a:rPr lang="it-IT" sz="10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: ….. </a:t>
              </a:r>
              <a:r>
                <a:rPr lang="it-IT" sz="1000" u="sng" dirty="0" smtClean="0">
                  <a:solidFill>
                    <a:srgbClr val="3333CC"/>
                  </a:solidFill>
                  <a:latin typeface="Arial" pitchFamily="34" charset="0"/>
                </a:rPr>
                <a:t>MULTISMART, </a:t>
              </a:r>
              <a:r>
                <a:rPr lang="it-IT" sz="1000" u="sng" dirty="0" err="1" smtClean="0">
                  <a:solidFill>
                    <a:srgbClr val="3333CC"/>
                  </a:solidFill>
                  <a:latin typeface="Arial" pitchFamily="34" charset="0"/>
                </a:rPr>
                <a:t>etc</a:t>
              </a:r>
              <a:endParaRPr lang="it-IT" sz="1000" u="sng" dirty="0">
                <a:solidFill>
                  <a:srgbClr val="3333CC"/>
                </a:solidFill>
                <a:latin typeface="Arial" pitchFamily="34" charset="0"/>
              </a:endParaRPr>
            </a:p>
          </p:txBody>
        </p:sp>
        <p:cxnSp>
          <p:nvCxnSpPr>
            <p:cNvPr id="19" name="Connettore 2 7"/>
            <p:cNvCxnSpPr>
              <a:cxnSpLocks noChangeShapeType="1"/>
              <a:stCxn id="16" idx="4"/>
            </p:cNvCxnSpPr>
            <p:nvPr/>
          </p:nvCxnSpPr>
          <p:spPr bwMode="auto">
            <a:xfrm>
              <a:off x="7404916" y="5449830"/>
              <a:ext cx="0" cy="249686"/>
            </a:xfrm>
            <a:prstGeom prst="straightConnector1">
              <a:avLst/>
            </a:prstGeom>
            <a:noFill/>
            <a:ln w="15875" algn="ctr">
              <a:solidFill>
                <a:srgbClr val="37609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ttangolo 8"/>
            <p:cNvSpPr>
              <a:spLocks noChangeArrowheads="1"/>
            </p:cNvSpPr>
            <p:nvPr/>
          </p:nvSpPr>
          <p:spPr bwMode="auto">
            <a:xfrm>
              <a:off x="2892014" y="5512512"/>
              <a:ext cx="2103640" cy="613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6" tIns="34282" rIns="68566" bIns="34282">
              <a:spAutoFit/>
            </a:bodyPr>
            <a:lstStyle/>
            <a:p>
              <a:r>
                <a:rPr lang="it-IT" sz="1000" u="sng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HIGH TECH FARMING </a:t>
              </a:r>
            </a:p>
            <a:p>
              <a:r>
                <a:rPr lang="it-IT" sz="1000" u="sng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PARTNERSHIP</a:t>
              </a:r>
              <a:endParaRPr lang="it-IT" sz="1000" u="sng" dirty="0">
                <a:solidFill>
                  <a:srgbClr val="3333CC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450"/>
                </a:spcAft>
              </a:pPr>
              <a:r>
                <a:rPr lang="it-IT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(Coordinator: </a:t>
              </a:r>
              <a:r>
                <a:rPr lang="it-IT" sz="10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Tuscany</a:t>
              </a:r>
              <a:r>
                <a:rPr lang="it-IT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0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Region</a:t>
              </a:r>
              <a:r>
                <a:rPr lang="it-IT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it-IT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uppo 9"/>
            <p:cNvGrpSpPr>
              <a:grpSpLocks/>
            </p:cNvGrpSpPr>
            <p:nvPr/>
          </p:nvGrpSpPr>
          <p:grpSpPr bwMode="auto">
            <a:xfrm>
              <a:off x="2601367" y="4303750"/>
              <a:ext cx="2222194" cy="1205261"/>
              <a:chOff x="67595" y="2601324"/>
              <a:chExt cx="2250006" cy="1327682"/>
            </a:xfrm>
          </p:grpSpPr>
          <p:sp>
            <p:nvSpPr>
              <p:cNvPr id="42" name="Ovale 41"/>
              <p:cNvSpPr/>
              <p:nvPr/>
            </p:nvSpPr>
            <p:spPr>
              <a:xfrm>
                <a:off x="67595" y="2601324"/>
                <a:ext cx="2250006" cy="954013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652">
                  <a:defRPr/>
                </a:pPr>
                <a:r>
                  <a:rPr lang="it-IT" sz="1200" b="1" kern="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Smart </a:t>
                </a:r>
                <a:r>
                  <a:rPr lang="it-IT" sz="1200" b="1" kern="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Specialisation</a:t>
                </a:r>
                <a:r>
                  <a:rPr lang="it-IT" sz="1200" b="1" kern="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 Platform for Agri-</a:t>
                </a:r>
                <a:r>
                  <a:rPr lang="it-IT" sz="1200" b="1" kern="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Food</a:t>
                </a:r>
                <a:endParaRPr lang="it-IT" sz="12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3" name="Connettore 2 15"/>
              <p:cNvCxnSpPr>
                <a:cxnSpLocks noChangeShapeType="1"/>
              </p:cNvCxnSpPr>
              <p:nvPr/>
            </p:nvCxnSpPr>
            <p:spPr bwMode="auto">
              <a:xfrm>
                <a:off x="1169365" y="3555337"/>
                <a:ext cx="13470" cy="373669"/>
              </a:xfrm>
              <a:prstGeom prst="straightConnector1">
                <a:avLst/>
              </a:prstGeom>
              <a:noFill/>
              <a:ln w="15875" algn="ctr">
                <a:solidFill>
                  <a:srgbClr val="37609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Rettangolo 21"/>
            <p:cNvSpPr/>
            <p:nvPr/>
          </p:nvSpPr>
          <p:spPr>
            <a:xfrm>
              <a:off x="8960374" y="5359116"/>
              <a:ext cx="3231626" cy="960662"/>
            </a:xfrm>
            <a:prstGeom prst="rect">
              <a:avLst/>
            </a:prstGeom>
          </p:spPr>
          <p:txBody>
            <a:bodyPr lIns="68566" tIns="34282" rIns="68566" bIns="34282"/>
            <a:lstStyle/>
            <a:p>
              <a:pPr marL="171450" indent="-171450" defTabSz="685652">
                <a:buFontTx/>
                <a:buChar char="-"/>
                <a:defRPr/>
              </a:pPr>
              <a:r>
                <a:rPr lang="it-IT" sz="10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12 </a:t>
              </a:r>
              <a:r>
                <a:rPr lang="it-IT" sz="1000" kern="0" dirty="0" err="1" smtClean="0">
                  <a:solidFill>
                    <a:sysClr val="windowText" lastClr="000000"/>
                  </a:solidFill>
                  <a:latin typeface="Arial" pitchFamily="34" charset="0"/>
                </a:rPr>
                <a:t>Working</a:t>
              </a:r>
              <a:r>
                <a:rPr lang="it-IT" sz="10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 </a:t>
              </a:r>
              <a:r>
                <a:rPr lang="it-IT" sz="1000" kern="0" dirty="0" err="1">
                  <a:solidFill>
                    <a:sysClr val="windowText" lastClr="000000"/>
                  </a:solidFill>
                  <a:latin typeface="Arial" pitchFamily="34" charset="0"/>
                </a:rPr>
                <a:t>Groups</a:t>
              </a:r>
              <a:r>
                <a:rPr lang="it-IT" sz="1000" kern="0" dirty="0">
                  <a:solidFill>
                    <a:sysClr val="windowText" lastClr="000000"/>
                  </a:solidFill>
                  <a:latin typeface="Arial" pitchFamily="34" charset="0"/>
                </a:rPr>
                <a:t> </a:t>
              </a:r>
              <a:r>
                <a:rPr lang="it-IT" sz="1000" i="1" kern="0" dirty="0">
                  <a:solidFill>
                    <a:sysClr val="windowText" lastClr="000000"/>
                  </a:solidFill>
                  <a:latin typeface="Arial" pitchFamily="34" charset="0"/>
                </a:rPr>
                <a:t>(</a:t>
              </a:r>
              <a:r>
                <a:rPr lang="it-IT" sz="1000" i="1" kern="0" dirty="0" err="1">
                  <a:solidFill>
                    <a:sysClr val="windowText" lastClr="000000"/>
                  </a:solidFill>
                  <a:latin typeface="Arial" pitchFamily="34" charset="0"/>
                </a:rPr>
                <a:t>Food</a:t>
              </a:r>
              <a:r>
                <a:rPr lang="it-IT" sz="1000" i="1" kern="0" dirty="0">
                  <a:solidFill>
                    <a:sysClr val="windowText" lastClr="000000"/>
                  </a:solidFill>
                  <a:latin typeface="Arial" pitchFamily="34" charset="0"/>
                </a:rPr>
                <a:t> Systems, </a:t>
              </a:r>
              <a:r>
                <a:rPr lang="en-GB" sz="1000" i="1" kern="0" dirty="0">
                  <a:solidFill>
                    <a:sysClr val="windowText" lastClr="000000"/>
                  </a:solidFill>
                  <a:latin typeface="Arial" pitchFamily="34" charset="0"/>
                </a:rPr>
                <a:t>Traceability and Big data </a:t>
              </a:r>
              <a:r>
                <a:rPr lang="it-IT" sz="1000" i="1" kern="0" dirty="0" err="1">
                  <a:solidFill>
                    <a:sysClr val="windowText" lastClr="000000"/>
                  </a:solidFill>
                  <a:latin typeface="Arial" pitchFamily="34" charset="0"/>
                </a:rPr>
                <a:t>etc</a:t>
              </a:r>
              <a:r>
                <a:rPr lang="it-IT" sz="1000" i="1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)</a:t>
              </a:r>
              <a:endParaRPr lang="it-IT" sz="1000" i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  <a:p>
              <a:pPr marL="171450" indent="-171450" defTabSz="685652">
                <a:buFontTx/>
                <a:buChar char="-"/>
                <a:defRPr/>
              </a:pPr>
              <a:r>
                <a:rPr lang="it-IT" sz="1000" kern="0" dirty="0" err="1" smtClean="0">
                  <a:solidFill>
                    <a:sysClr val="windowText" lastClr="000000"/>
                  </a:solidFill>
                  <a:latin typeface="Arial" pitchFamily="34" charset="0"/>
                </a:rPr>
                <a:t>Thematic</a:t>
              </a:r>
              <a:r>
                <a:rPr lang="it-IT" sz="10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 Workshops &amp; </a:t>
              </a:r>
              <a:r>
                <a:rPr lang="it-IT" sz="1000" kern="0" dirty="0" err="1" smtClean="0">
                  <a:solidFill>
                    <a:sysClr val="windowText" lastClr="000000"/>
                  </a:solidFill>
                  <a:latin typeface="Arial" pitchFamily="34" charset="0"/>
                </a:rPr>
                <a:t>Matchmaking</a:t>
              </a:r>
              <a:r>
                <a:rPr lang="it-IT" sz="10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 </a:t>
              </a:r>
              <a:r>
                <a:rPr lang="it-IT" sz="1000" kern="0" dirty="0" err="1" smtClean="0">
                  <a:solidFill>
                    <a:sysClr val="windowText" lastClr="000000"/>
                  </a:solidFill>
                  <a:latin typeface="Arial" pitchFamily="34" charset="0"/>
                </a:rPr>
                <a:t>events</a:t>
              </a:r>
              <a:endParaRPr lang="it-IT" sz="1000" kern="0" dirty="0" smtClean="0">
                <a:solidFill>
                  <a:sysClr val="windowText" lastClr="000000"/>
                </a:solidFill>
                <a:latin typeface="Arial" pitchFamily="34" charset="0"/>
              </a:endParaRPr>
            </a:p>
            <a:p>
              <a:pPr marL="171450" indent="-171450" defTabSz="685652">
                <a:buFontTx/>
                <a:buChar char="-"/>
                <a:defRPr/>
              </a:pPr>
              <a:r>
                <a:rPr lang="it-IT" sz="1000" kern="0" dirty="0" err="1" smtClean="0">
                  <a:solidFill>
                    <a:sysClr val="windowText" lastClr="000000"/>
                  </a:solidFill>
                  <a:latin typeface="Arial" pitchFamily="34" charset="0"/>
                </a:rPr>
                <a:t>Annual</a:t>
              </a:r>
              <a:r>
                <a:rPr lang="it-IT" sz="10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 Conference</a:t>
              </a:r>
              <a:endParaRPr lang="it-IT" sz="10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cxnSp>
          <p:nvCxnSpPr>
            <p:cNvPr id="23" name="Connettore 2 11"/>
            <p:cNvCxnSpPr>
              <a:cxnSpLocks noChangeShapeType="1"/>
            </p:cNvCxnSpPr>
            <p:nvPr/>
          </p:nvCxnSpPr>
          <p:spPr bwMode="auto">
            <a:xfrm>
              <a:off x="9215382" y="5195584"/>
              <a:ext cx="145907" cy="218832"/>
            </a:xfrm>
            <a:prstGeom prst="straightConnector1">
              <a:avLst/>
            </a:prstGeom>
            <a:noFill/>
            <a:ln w="15875" algn="ctr">
              <a:solidFill>
                <a:srgbClr val="37609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e 23"/>
            <p:cNvSpPr/>
            <p:nvPr/>
          </p:nvSpPr>
          <p:spPr>
            <a:xfrm>
              <a:off x="4857988" y="4860772"/>
              <a:ext cx="1691181" cy="682648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68566" tIns="34282" rIns="68566" bIns="34282" anchor="ctr"/>
            <a:lstStyle/>
            <a:p>
              <a:pPr algn="ctr" defTabSz="685652">
                <a:defRPr/>
              </a:pPr>
              <a:r>
                <a:rPr lang="it-IT" sz="13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Community of </a:t>
              </a:r>
              <a:r>
                <a:rPr lang="it-IT" sz="1300" b="1" kern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Practice</a:t>
              </a:r>
              <a:endParaRPr lang="it-IT" sz="13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Connettore 2 20"/>
            <p:cNvCxnSpPr>
              <a:cxnSpLocks noChangeShapeType="1"/>
            </p:cNvCxnSpPr>
            <p:nvPr/>
          </p:nvCxnSpPr>
          <p:spPr bwMode="auto">
            <a:xfrm>
              <a:off x="5697590" y="5509013"/>
              <a:ext cx="0" cy="416143"/>
            </a:xfrm>
            <a:prstGeom prst="straightConnector1">
              <a:avLst/>
            </a:prstGeom>
            <a:noFill/>
            <a:ln w="15875" algn="ctr">
              <a:solidFill>
                <a:srgbClr val="37609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Ovale 25"/>
            <p:cNvSpPr/>
            <p:nvPr/>
          </p:nvSpPr>
          <p:spPr>
            <a:xfrm>
              <a:off x="9816008" y="3539635"/>
              <a:ext cx="1664131" cy="718432"/>
            </a:xfrm>
            <a:prstGeom prst="ellipse">
              <a:avLst/>
            </a:prstGeom>
            <a:solidFill>
              <a:srgbClr val="EEBA12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6" tIns="34282" rIns="68566" bIns="34282" anchor="ctr"/>
            <a:lstStyle/>
            <a:p>
              <a:pPr algn="ctr">
                <a:defRPr/>
              </a:pPr>
              <a:r>
                <a:rPr lang="it-IT" sz="1300" b="1" kern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Advisers</a:t>
              </a:r>
              <a:r>
                <a:rPr lang="it-IT" sz="13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/</a:t>
              </a:r>
            </a:p>
            <a:p>
              <a:pPr algn="ctr">
                <a:defRPr/>
              </a:pPr>
              <a:r>
                <a:rPr lang="it-IT" sz="13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Innovation brokers</a:t>
              </a: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590" y="6003758"/>
              <a:ext cx="887901" cy="867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Immagine 28" descr="https://www.demo-farm.it/wp-content/uploads/2022/02/cropped-cropped-Logo_ok-2-300x104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8" t="42116" r="14980" b="33316"/>
            <a:stretch>
              <a:fillRect/>
            </a:stretch>
          </p:blipFill>
          <p:spPr bwMode="auto">
            <a:xfrm>
              <a:off x="5704408" y="4132585"/>
              <a:ext cx="2146545" cy="36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uppo 2"/>
            <p:cNvGrpSpPr/>
            <p:nvPr/>
          </p:nvGrpSpPr>
          <p:grpSpPr>
            <a:xfrm>
              <a:off x="7062778" y="944071"/>
              <a:ext cx="4947274" cy="1624204"/>
              <a:chOff x="5807162" y="889479"/>
              <a:chExt cx="4947274" cy="1624204"/>
            </a:xfrm>
          </p:grpSpPr>
          <p:sp>
            <p:nvSpPr>
              <p:cNvPr id="29" name="Parentesi graffa aperta 28"/>
              <p:cNvSpPr/>
              <p:nvPr/>
            </p:nvSpPr>
            <p:spPr>
              <a:xfrm>
                <a:off x="5807162" y="912256"/>
                <a:ext cx="324355" cy="1249687"/>
              </a:xfrm>
              <a:prstGeom prst="leftBrace">
                <a:avLst/>
              </a:prstGeom>
              <a:solidFill>
                <a:schemeClr val="bg1"/>
              </a:solidFill>
              <a:ln w="158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lIns="68566" tIns="34282" rIns="68566" bIns="34282" anchor="ctr"/>
              <a:lstStyle/>
              <a:p>
                <a:pPr algn="ctr" defTabSz="685652">
                  <a:defRPr/>
                </a:pPr>
                <a:endParaRPr lang="it-IT" kern="0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pic>
            <p:nvPicPr>
              <p:cNvPr id="30" name="Immagine 27" descr="LOGO AKIS color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1517" y="889479"/>
                <a:ext cx="1539606" cy="904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ttangolo 33"/>
              <p:cNvSpPr>
                <a:spLocks noChangeArrowheads="1"/>
              </p:cNvSpPr>
              <p:nvPr/>
            </p:nvSpPr>
            <p:spPr bwMode="auto">
              <a:xfrm>
                <a:off x="6154014" y="1807352"/>
                <a:ext cx="4600422" cy="70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6" tIns="34282" rIns="68566" bIns="34282">
                <a:spAutoFit/>
              </a:bodyPr>
              <a:lstStyle/>
              <a:p>
                <a:r>
                  <a:rPr lang="en-US" sz="1380" b="1" dirty="0" err="1">
                    <a:solidFill>
                      <a:srgbClr val="000000"/>
                    </a:solidFill>
                    <a:latin typeface="Verdana" pitchFamily="34" charset="0"/>
                  </a:rPr>
                  <a:t>Demofarms</a:t>
                </a:r>
                <a:r>
                  <a:rPr lang="en-US" sz="1380" dirty="0">
                    <a:solidFill>
                      <a:srgbClr val="000000"/>
                    </a:solidFill>
                    <a:latin typeface="Verdana" pitchFamily="34" charset="0"/>
                  </a:rPr>
                  <a:t> as part of the regional Agricultural Knowledge and Innovation System (AKIS) in the frame of the </a:t>
                </a:r>
                <a:r>
                  <a:rPr lang="en-US" sz="1380" b="1" dirty="0">
                    <a:solidFill>
                      <a:srgbClr val="000000"/>
                    </a:solidFill>
                    <a:latin typeface="Verdana" pitchFamily="34" charset="0"/>
                  </a:rPr>
                  <a:t>CAP 2023-2027</a:t>
                </a:r>
                <a:endParaRPr lang="it-IT" sz="1380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32" name="Ovale 31"/>
            <p:cNvSpPr/>
            <p:nvPr/>
          </p:nvSpPr>
          <p:spPr bwMode="auto">
            <a:xfrm>
              <a:off x="5467301" y="2985365"/>
              <a:ext cx="1982858" cy="840682"/>
            </a:xfrm>
            <a:prstGeom prst="ellipse">
              <a:avLst/>
            </a:prstGeom>
            <a:solidFill>
              <a:srgbClr val="B2B2B2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…other actors involved in the AKIS process</a:t>
              </a:r>
              <a:endParaRPr lang="it-IT" sz="12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e 32"/>
            <p:cNvSpPr/>
            <p:nvPr/>
          </p:nvSpPr>
          <p:spPr bwMode="auto">
            <a:xfrm>
              <a:off x="7151305" y="2979913"/>
              <a:ext cx="1944146" cy="854264"/>
            </a:xfrm>
            <a:prstGeom prst="ellipse">
              <a:avLst/>
            </a:prstGeom>
            <a:solidFill>
              <a:srgbClr val="203466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100" b="1" i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Back </a:t>
              </a:r>
              <a:r>
                <a:rPr lang="it-IT" sz="1100" b="1" i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office </a:t>
              </a:r>
              <a:r>
                <a:rPr lang="it-IT" sz="1100" b="1" i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service for the </a:t>
              </a:r>
              <a:r>
                <a:rPr lang="it-IT" sz="1100" b="1" i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AKIS</a:t>
              </a:r>
              <a:r>
                <a:rPr lang="it-IT" sz="1100" b="1" i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(2024)</a:t>
              </a:r>
              <a:endParaRPr lang="it-IT" sz="1100" b="1" i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e 33"/>
            <p:cNvSpPr/>
            <p:nvPr/>
          </p:nvSpPr>
          <p:spPr>
            <a:xfrm>
              <a:off x="9695277" y="4290583"/>
              <a:ext cx="1664131" cy="718432"/>
            </a:xfrm>
            <a:prstGeom prst="ellipse">
              <a:avLst/>
            </a:prstGeom>
            <a:solidFill>
              <a:srgbClr val="4E6AD2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6" tIns="34282" rIns="68566" bIns="34282" anchor="ctr"/>
            <a:lstStyle/>
            <a:p>
              <a:pPr algn="ctr">
                <a:defRPr/>
              </a:pPr>
              <a:r>
                <a:rPr lang="it-IT" sz="1300" b="1" kern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OGs</a:t>
              </a:r>
              <a:r>
                <a:rPr lang="it-IT" sz="13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-PEI AGRI, </a:t>
              </a:r>
              <a:r>
                <a:rPr lang="it-IT" sz="13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PIF, PIT, PID ...</a:t>
              </a:r>
            </a:p>
          </p:txBody>
        </p:sp>
        <p:pic>
          <p:nvPicPr>
            <p:cNvPr id="35" name="Immagine 3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985" y="2869428"/>
              <a:ext cx="874501" cy="1193429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xmlns="" id="{EAA2630F-3C8E-4D2B-BB51-D7B71F81C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04424" y="4098331"/>
              <a:ext cx="556501" cy="412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Ovale 37"/>
            <p:cNvSpPr/>
            <p:nvPr/>
          </p:nvSpPr>
          <p:spPr>
            <a:xfrm>
              <a:off x="8631637" y="3173269"/>
              <a:ext cx="1627743" cy="7294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68566" tIns="34282" rIns="68566" bIns="34282" anchor="ctr"/>
            <a:lstStyle/>
            <a:p>
              <a:pPr algn="ctr">
                <a:defRPr/>
              </a:pPr>
              <a:r>
                <a:rPr lang="it-IT" sz="1300" b="1" kern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MoU</a:t>
              </a:r>
              <a:r>
                <a:rPr lang="it-IT" sz="13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it-IT" sz="13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it-IT" sz="13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JRC-RT</a:t>
              </a:r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2462103" y="6266753"/>
              <a:ext cx="2568799" cy="480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652">
                <a:defRPr/>
              </a:pPr>
              <a:r>
                <a:rPr lang="it-IT" sz="105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Agenzia Regionale </a:t>
              </a:r>
              <a:r>
                <a:rPr lang="it-IT" sz="1050" kern="0" dirty="0">
                  <a:solidFill>
                    <a:sysClr val="windowText" lastClr="000000"/>
                  </a:solidFill>
                  <a:latin typeface="Arial" pitchFamily="34" charset="0"/>
                </a:rPr>
                <a:t>Toscana per le Erogazioni in Agricoltura </a:t>
              </a:r>
            </a:p>
          </p:txBody>
        </p:sp>
        <p:sp>
          <p:nvSpPr>
            <p:cNvPr id="40" name="Parentesi graffa chiusa 39"/>
            <p:cNvSpPr/>
            <p:nvPr/>
          </p:nvSpPr>
          <p:spPr>
            <a:xfrm>
              <a:off x="4926985" y="6266753"/>
              <a:ext cx="200995" cy="480296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Parentesi graffa aperta 40"/>
            <p:cNvSpPr/>
            <p:nvPr/>
          </p:nvSpPr>
          <p:spPr>
            <a:xfrm>
              <a:off x="11388543" y="4281935"/>
              <a:ext cx="185335" cy="677808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65360" y="2007577"/>
              <a:ext cx="2630293" cy="2227182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4" name="TextBox 5"/>
            <p:cNvSpPr txBox="1"/>
            <p:nvPr/>
          </p:nvSpPr>
          <p:spPr>
            <a:xfrm>
              <a:off x="2850045" y="1171568"/>
              <a:ext cx="4199085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it-IT" sz="3200" dirty="0" err="1" smtClean="0">
                  <a:solidFill>
                    <a:srgbClr val="003399"/>
                  </a:solidFill>
                  <a:latin typeface="Aptos"/>
                </a:rPr>
                <a:t>Innovation</a:t>
              </a:r>
              <a:r>
                <a:rPr lang="it-IT" sz="3200" dirty="0" smtClean="0">
                  <a:solidFill>
                    <a:srgbClr val="003399"/>
                  </a:solidFill>
                  <a:latin typeface="Aptos"/>
                </a:rPr>
                <a:t> </a:t>
              </a:r>
              <a:r>
                <a:rPr lang="it-IT" sz="3200" dirty="0" err="1">
                  <a:solidFill>
                    <a:srgbClr val="003399"/>
                  </a:solidFill>
                  <a:latin typeface="Aptos"/>
                </a:rPr>
                <a:t>ecosystem</a:t>
              </a:r>
              <a:endParaRPr lang="it-IT" sz="3200" dirty="0">
                <a:solidFill>
                  <a:srgbClr val="003399"/>
                </a:solidFill>
                <a:latin typeface="Aptos"/>
              </a:endParaRPr>
            </a:p>
          </p:txBody>
        </p:sp>
      </p:grpSp>
      <p:sp>
        <p:nvSpPr>
          <p:cNvPr id="45" name="TextBox 5"/>
          <p:cNvSpPr txBox="1"/>
          <p:nvPr/>
        </p:nvSpPr>
        <p:spPr>
          <a:xfrm>
            <a:off x="3044463" y="105498"/>
            <a:ext cx="895191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 err="1">
                <a:solidFill>
                  <a:srgbClr val="002060"/>
                </a:solidFill>
                <a:latin typeface="Aptos"/>
              </a:rPr>
              <a:t>Region‘s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Aptos"/>
              </a:rPr>
              <a:t>profile</a:t>
            </a:r>
            <a:r>
              <a:rPr lang="de-DE" sz="3600" dirty="0" smtClean="0">
                <a:solidFill>
                  <a:srgbClr val="002060"/>
                </a:solidFill>
                <a:latin typeface="Aptos"/>
              </a:rPr>
              <a:t>: </a:t>
            </a:r>
            <a:r>
              <a:rPr lang="de-DE" sz="3600" dirty="0" err="1" smtClean="0">
                <a:solidFill>
                  <a:srgbClr val="002060"/>
                </a:solidFill>
                <a:latin typeface="Aptos"/>
              </a:rPr>
              <a:t>focus</a:t>
            </a:r>
            <a:r>
              <a:rPr lang="de-DE" sz="3600" dirty="0" smtClean="0">
                <a:solidFill>
                  <a:srgbClr val="002060"/>
                </a:solidFill>
                <a:latin typeface="Aptos"/>
              </a:rPr>
              <a:t> on </a:t>
            </a:r>
            <a:r>
              <a:rPr lang="de-DE" sz="3600" dirty="0" err="1" smtClean="0">
                <a:solidFill>
                  <a:srgbClr val="002060"/>
                </a:solidFill>
                <a:latin typeface="Aptos"/>
              </a:rPr>
              <a:t>agriculture</a:t>
            </a:r>
            <a:r>
              <a:rPr lang="de-DE" sz="3600" dirty="0" smtClean="0">
                <a:solidFill>
                  <a:srgbClr val="002060"/>
                </a:solidFill>
                <a:latin typeface="Aptos"/>
              </a:rPr>
              <a:t> </a:t>
            </a:r>
            <a:endParaRPr lang="de-DE" sz="3600" dirty="0">
              <a:solidFill>
                <a:srgbClr val="00206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607765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=""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pic>
        <p:nvPicPr>
          <p:cNvPr id="9" name="Elemento grafico 22"/>
          <p:cNvPicPr/>
          <p:nvPr/>
        </p:nvPicPr>
        <p:blipFill>
          <a:blip r:embed="rId5"/>
          <a:stretch/>
        </p:blipFill>
        <p:spPr>
          <a:xfrm>
            <a:off x="7004841" y="3955271"/>
            <a:ext cx="765990" cy="765990"/>
          </a:xfrm>
          <a:prstGeom prst="rect">
            <a:avLst/>
          </a:prstGeom>
          <a:ln>
            <a:noFill/>
          </a:ln>
        </p:spPr>
      </p:pic>
      <p:sp>
        <p:nvSpPr>
          <p:cNvPr id="10" name="CustomShape 2"/>
          <p:cNvSpPr/>
          <p:nvPr/>
        </p:nvSpPr>
        <p:spPr>
          <a:xfrm>
            <a:off x="5628911" y="4737868"/>
            <a:ext cx="3527491" cy="622157"/>
          </a:xfrm>
          <a:prstGeom prst="rect">
            <a:avLst/>
          </a:prstGeom>
          <a:solidFill>
            <a:schemeClr val="bg1"/>
          </a:solidFill>
          <a:ln w="34925" cmpd="dbl">
            <a:solidFill>
              <a:srgbClr val="33CC33"/>
            </a:solidFill>
            <a:prstDash val="lgDash"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b="1" spc="-1" dirty="0" smtClean="0">
                <a:solidFill>
                  <a:srgbClr val="000000"/>
                </a:solidFill>
                <a:ea typeface="DejaVu Sans"/>
              </a:rPr>
              <a:t>PRECISION </a:t>
            </a:r>
            <a:r>
              <a:rPr lang="it-IT" b="1" spc="-1" dirty="0">
                <a:solidFill>
                  <a:srgbClr val="000000"/>
                </a:solidFill>
                <a:ea typeface="DejaVu Sans"/>
              </a:rPr>
              <a:t>FARMING</a:t>
            </a:r>
            <a:r>
              <a:rPr lang="it-IT" b="1" spc="-1" dirty="0" smtClean="0">
                <a:solidFill>
                  <a:srgbClr val="000000"/>
                </a:solidFill>
                <a:ea typeface="DejaVu Sans"/>
              </a:rPr>
              <a:t> (PF) &amp; </a:t>
            </a:r>
            <a:r>
              <a:rPr lang="it-IT" b="1" spc="-1" dirty="0">
                <a:solidFill>
                  <a:srgbClr val="000000"/>
                </a:solidFill>
                <a:ea typeface="DejaVu Sans"/>
              </a:rPr>
              <a:t>DIGITISATION </a:t>
            </a:r>
            <a:r>
              <a:rPr lang="it-IT" b="1" spc="-1" dirty="0" smtClean="0">
                <a:solidFill>
                  <a:srgbClr val="000000"/>
                </a:solidFill>
                <a:ea typeface="DejaVu Sans"/>
              </a:rPr>
              <a:t>/ SMART FARMING </a:t>
            </a:r>
          </a:p>
        </p:txBody>
      </p:sp>
      <p:sp>
        <p:nvSpPr>
          <p:cNvPr id="12" name="CustomShape 3"/>
          <p:cNvSpPr/>
          <p:nvPr/>
        </p:nvSpPr>
        <p:spPr>
          <a:xfrm>
            <a:off x="5860626" y="1367631"/>
            <a:ext cx="3132000" cy="44901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5" name="Elemento grafico 18"/>
          <p:cNvPicPr/>
          <p:nvPr/>
        </p:nvPicPr>
        <p:blipFill>
          <a:blip r:embed="rId6"/>
          <a:stretch/>
        </p:blipFill>
        <p:spPr>
          <a:xfrm>
            <a:off x="11564022" y="1772059"/>
            <a:ext cx="536760" cy="624240"/>
          </a:xfrm>
          <a:prstGeom prst="rect">
            <a:avLst/>
          </a:prstGeom>
          <a:ln>
            <a:noFill/>
          </a:ln>
        </p:spPr>
      </p:pic>
      <p:pic>
        <p:nvPicPr>
          <p:cNvPr id="16" name="Elemento grafico 26"/>
          <p:cNvPicPr/>
          <p:nvPr/>
        </p:nvPicPr>
        <p:blipFill>
          <a:blip r:embed="rId7"/>
          <a:stretch/>
        </p:blipFill>
        <p:spPr>
          <a:xfrm>
            <a:off x="10507345" y="6233760"/>
            <a:ext cx="624240" cy="624240"/>
          </a:xfrm>
          <a:prstGeom prst="rect">
            <a:avLst/>
          </a:prstGeom>
          <a:ln>
            <a:noFill/>
          </a:ln>
        </p:spPr>
      </p:pic>
      <p:sp>
        <p:nvSpPr>
          <p:cNvPr id="17" name="CustomShape 5"/>
          <p:cNvSpPr/>
          <p:nvPr/>
        </p:nvSpPr>
        <p:spPr>
          <a:xfrm>
            <a:off x="3125491" y="1167313"/>
            <a:ext cx="2726549" cy="622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ECONOMIC SUSTAINABILITY</a:t>
            </a:r>
            <a:endParaRPr lang="it-IT" b="1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0" name="CustomShape 8"/>
          <p:cNvSpPr/>
          <p:nvPr/>
        </p:nvSpPr>
        <p:spPr>
          <a:xfrm>
            <a:off x="8985819" y="1148413"/>
            <a:ext cx="2647762" cy="622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b="1" spc="-1" dirty="0">
                <a:solidFill>
                  <a:srgbClr val="000000"/>
                </a:solidFill>
                <a:latin typeface="Calibri"/>
                <a:ea typeface="DejaVu Sans"/>
              </a:rPr>
              <a:t>ENVIRONMENTAL SUSTAINABILITY</a:t>
            </a:r>
          </a:p>
        </p:txBody>
      </p:sp>
      <p:pic>
        <p:nvPicPr>
          <p:cNvPr id="25" name="Elemento grafico 56"/>
          <p:cNvPicPr/>
          <p:nvPr/>
        </p:nvPicPr>
        <p:blipFill>
          <a:blip r:embed="rId8"/>
          <a:stretch/>
        </p:blipFill>
        <p:spPr>
          <a:xfrm>
            <a:off x="2926126" y="1878927"/>
            <a:ext cx="536760" cy="536760"/>
          </a:xfrm>
          <a:prstGeom prst="rect">
            <a:avLst/>
          </a:prstGeom>
          <a:ln>
            <a:noFill/>
          </a:ln>
        </p:spPr>
      </p:pic>
      <p:sp>
        <p:nvSpPr>
          <p:cNvPr id="27" name="CustomShape 14"/>
          <p:cNvSpPr/>
          <p:nvPr/>
        </p:nvSpPr>
        <p:spPr>
          <a:xfrm>
            <a:off x="4321816" y="1783794"/>
            <a:ext cx="384480" cy="3817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" name="CustomShape 15"/>
          <p:cNvSpPr/>
          <p:nvPr/>
        </p:nvSpPr>
        <p:spPr>
          <a:xfrm>
            <a:off x="10178941" y="1765527"/>
            <a:ext cx="384480" cy="3817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CustomShape 16"/>
          <p:cNvSpPr/>
          <p:nvPr/>
        </p:nvSpPr>
        <p:spPr>
          <a:xfrm>
            <a:off x="9314315" y="4544911"/>
            <a:ext cx="1193030" cy="619650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CustomShape 17"/>
          <p:cNvSpPr/>
          <p:nvPr/>
        </p:nvSpPr>
        <p:spPr>
          <a:xfrm rot="5400000">
            <a:off x="4600955" y="4304516"/>
            <a:ext cx="619650" cy="1177929"/>
          </a:xfrm>
          <a:prstGeom prst="leftUpArrow">
            <a:avLst>
              <a:gd name="adj1" fmla="val 25000"/>
              <a:gd name="adj2" fmla="val 22699"/>
              <a:gd name="adj3" fmla="val 25000"/>
            </a:avLst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" name="Ovale 30"/>
          <p:cNvSpPr/>
          <p:nvPr/>
        </p:nvSpPr>
        <p:spPr>
          <a:xfrm>
            <a:off x="6181042" y="1180312"/>
            <a:ext cx="2484244" cy="8048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it-IT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SOCIAL SUSTAINABILITY</a:t>
            </a:r>
            <a:endParaRPr lang="it-IT" b="1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74294" y="2485464"/>
            <a:ext cx="3071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spc="-1" dirty="0">
                <a:solidFill>
                  <a:srgbClr val="000000"/>
                </a:solidFill>
                <a:ea typeface="DejaVu Sans"/>
              </a:rPr>
              <a:t>REDUCTION AND OPTIMIZATION OF PRODUCTION </a:t>
            </a: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FACTORS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VALORIZATION OF THE PRODUCTION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IMPROVEMENT </a:t>
            </a:r>
            <a:r>
              <a:rPr lang="en-US" sz="1500" spc="-1" dirty="0">
                <a:solidFill>
                  <a:srgbClr val="000000"/>
                </a:solidFill>
                <a:ea typeface="DejaVu Sans"/>
              </a:rPr>
              <a:t>OF CROPS </a:t>
            </a: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YIELD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TRACEABILITY </a:t>
            </a:r>
            <a:r>
              <a:rPr lang="en-US" sz="1500" spc="-1" dirty="0">
                <a:solidFill>
                  <a:srgbClr val="000000"/>
                </a:solidFill>
                <a:ea typeface="DejaVu Sans"/>
              </a:rPr>
              <a:t>OF SUPPLY </a:t>
            </a: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CHAINS</a:t>
            </a:r>
            <a:endParaRPr lang="it-IT" sz="1500" spc="-1" dirty="0">
              <a:latin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692582" y="2458155"/>
            <a:ext cx="343549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spc="-1" dirty="0">
                <a:solidFill>
                  <a:srgbClr val="000000"/>
                </a:solidFill>
                <a:ea typeface="DejaVu Sans"/>
              </a:rPr>
              <a:t>ADOPTION OF SUSTAINABLE </a:t>
            </a: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PRACTICES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PROTECTION </a:t>
            </a:r>
            <a:r>
              <a:rPr lang="en-US" sz="1500" spc="-1" dirty="0">
                <a:solidFill>
                  <a:srgbClr val="000000"/>
                </a:solidFill>
                <a:ea typeface="DejaVu Sans"/>
              </a:rPr>
              <a:t>OF </a:t>
            </a: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AGROBIODIVERSITY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REDUCTION </a:t>
            </a:r>
            <a:r>
              <a:rPr lang="en-US" sz="1500" spc="-1" dirty="0">
                <a:solidFill>
                  <a:srgbClr val="000000"/>
                </a:solidFill>
                <a:ea typeface="DejaVu Sans"/>
              </a:rPr>
              <a:t>OF GREENHOUSE GAS </a:t>
            </a: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EMISSIONS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WATER </a:t>
            </a:r>
            <a:r>
              <a:rPr lang="en-US" sz="1500" spc="-1" dirty="0">
                <a:solidFill>
                  <a:srgbClr val="000000"/>
                </a:solidFill>
                <a:ea typeface="DejaVu Sans"/>
              </a:rPr>
              <a:t>INPUT </a:t>
            </a: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OPTIMIZATION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REDUCTION </a:t>
            </a:r>
            <a:r>
              <a:rPr lang="en-US" sz="1500" spc="-1" dirty="0">
                <a:solidFill>
                  <a:srgbClr val="000000"/>
                </a:solidFill>
                <a:ea typeface="DejaVu Sans"/>
              </a:rPr>
              <a:t>OF CHEMICAL </a:t>
            </a: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INPUTS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6045958" y="2469907"/>
            <a:ext cx="270001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500" spc="-1" dirty="0">
                <a:solidFill>
                  <a:srgbClr val="000000"/>
                </a:solidFill>
                <a:ea typeface="DejaVu Sans"/>
              </a:rPr>
              <a:t>SAFE USE </a:t>
            </a: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OF AGRICULTURAL MACHINERIES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IMPROVEMENT </a:t>
            </a:r>
            <a:r>
              <a:rPr lang="en-US" sz="1500" spc="-1" dirty="0">
                <a:solidFill>
                  <a:srgbClr val="000000"/>
                </a:solidFill>
                <a:ea typeface="DejaVu Sans"/>
              </a:rPr>
              <a:t>OF WORKING </a:t>
            </a: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CONDITIONS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500" spc="-1" dirty="0" smtClean="0">
                <a:solidFill>
                  <a:srgbClr val="000000"/>
                </a:solidFill>
                <a:ea typeface="DejaVu Sans"/>
              </a:rPr>
              <a:t>ANIMAL WELFARE</a:t>
            </a:r>
            <a:endParaRPr lang="it-IT" sz="1500" spc="-1" dirty="0">
              <a:solidFill>
                <a:srgbClr val="000000"/>
              </a:solidFill>
              <a:ea typeface="DejaVu Sans"/>
            </a:endParaRPr>
          </a:p>
        </p:txBody>
      </p:sp>
      <p:sp>
        <p:nvSpPr>
          <p:cNvPr id="2048" name="Rettangolo 2047"/>
          <p:cNvSpPr/>
          <p:nvPr/>
        </p:nvSpPr>
        <p:spPr>
          <a:xfrm>
            <a:off x="3238836" y="5639401"/>
            <a:ext cx="8599958" cy="10156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>
                <a:latin typeface="Aptos"/>
              </a:rPr>
              <a:t>«</a:t>
            </a:r>
            <a:r>
              <a:rPr lang="en-US" sz="2000" i="1" dirty="0">
                <a:latin typeface="Aptos"/>
              </a:rPr>
              <a:t>Various technologies are harmoniously applied to improve: working conditions, yield, production quality, efficiency and sustainability of </a:t>
            </a:r>
            <a:r>
              <a:rPr lang="en-US" sz="2000" i="1" dirty="0" smtClean="0">
                <a:latin typeface="Aptos"/>
              </a:rPr>
              <a:t>crops</a:t>
            </a:r>
            <a:r>
              <a:rPr lang="it-IT" sz="2000" i="1" dirty="0" smtClean="0">
                <a:latin typeface="Aptos"/>
              </a:rPr>
              <a:t>» </a:t>
            </a:r>
          </a:p>
          <a:p>
            <a:pPr algn="ctr"/>
            <a:r>
              <a:rPr lang="it-IT" sz="2000" i="1" dirty="0" smtClean="0">
                <a:latin typeface="Aptos"/>
              </a:rPr>
              <a:t>(</a:t>
            </a:r>
            <a:r>
              <a:rPr lang="it-IT" sz="2000" i="1" dirty="0">
                <a:latin typeface="Aptos"/>
              </a:rPr>
              <a:t>Osservatorio Smart </a:t>
            </a:r>
            <a:r>
              <a:rPr lang="it-IT" sz="2000" i="1" dirty="0" err="1" smtClean="0">
                <a:latin typeface="Aptos"/>
              </a:rPr>
              <a:t>AgriFood</a:t>
            </a:r>
            <a:r>
              <a:rPr lang="it-IT" sz="2000" i="1" dirty="0" smtClean="0">
                <a:latin typeface="Aptos"/>
              </a:rPr>
              <a:t>)</a:t>
            </a:r>
            <a:endParaRPr lang="it-IT" sz="2000" i="1" dirty="0">
              <a:latin typeface="Aptos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3479991" y="185221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Preservation and protection of assets</a:t>
            </a:r>
          </a:p>
        </p:txBody>
      </p:sp>
    </p:spTree>
    <p:extLst>
      <p:ext uri="{BB962C8B-B14F-4D97-AF65-F5344CB8AC3E}">
        <p14:creationId xmlns:p14="http://schemas.microsoft.com/office/powerpoint/2010/main" val="24326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=""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2945219" y="945721"/>
            <a:ext cx="8928333" cy="56784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 dirty="0" smtClean="0">
                <a:latin typeface="Aptos"/>
              </a:rPr>
              <a:t>Main technical and monitoring tools</a:t>
            </a:r>
            <a:endParaRPr lang="en-GB" sz="2000" b="1" i="1" u="sng" dirty="0">
              <a:latin typeface="Aptos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latin typeface="Aptos"/>
              </a:rPr>
              <a:t>Data set </a:t>
            </a:r>
            <a:r>
              <a:rPr lang="en-GB" sz="2000" dirty="0" smtClean="0">
                <a:latin typeface="Aptos"/>
              </a:rPr>
              <a:t>from the </a:t>
            </a:r>
            <a:r>
              <a:rPr lang="en-US" sz="2000" u="sng" dirty="0" smtClean="0">
                <a:latin typeface="Aptos"/>
              </a:rPr>
              <a:t>Integrated </a:t>
            </a:r>
            <a:r>
              <a:rPr lang="en-US" sz="2000" u="sng" dirty="0">
                <a:latin typeface="Aptos"/>
              </a:rPr>
              <a:t>Territorial Information System </a:t>
            </a:r>
            <a:r>
              <a:rPr lang="en-US" sz="2000" dirty="0">
                <a:latin typeface="Aptos"/>
              </a:rPr>
              <a:t>for the governance of the territory (topographic, geological, </a:t>
            </a:r>
            <a:r>
              <a:rPr lang="en-US" sz="2000" dirty="0" err="1">
                <a:latin typeface="Aptos"/>
              </a:rPr>
              <a:t>pedological</a:t>
            </a:r>
            <a:r>
              <a:rPr lang="en-US" sz="2000" dirty="0">
                <a:latin typeface="Aptos"/>
              </a:rPr>
              <a:t> information bases of land use and cover, </a:t>
            </a:r>
            <a:r>
              <a:rPr lang="en-US" sz="2000" dirty="0" err="1">
                <a:latin typeface="Aptos"/>
              </a:rPr>
              <a:t>orthophoto</a:t>
            </a:r>
            <a:r>
              <a:rPr lang="en-US" sz="2000" dirty="0">
                <a:latin typeface="Aptos"/>
              </a:rPr>
              <a:t> maps, historical maps, aerial and satellite </a:t>
            </a:r>
            <a:r>
              <a:rPr lang="en-US" sz="2000" dirty="0" smtClean="0">
                <a:latin typeface="Aptos"/>
              </a:rPr>
              <a:t>images </a:t>
            </a:r>
            <a:r>
              <a:rPr lang="en-US" sz="2000" dirty="0">
                <a:latin typeface="Aptos"/>
              </a:rPr>
              <a:t>and other information bases of the territorial </a:t>
            </a:r>
            <a:r>
              <a:rPr lang="en-US" sz="2000" dirty="0" smtClean="0">
                <a:latin typeface="Aptos"/>
              </a:rPr>
              <a:t>heritage: </a:t>
            </a:r>
            <a:r>
              <a:rPr lang="en-US" sz="2000" dirty="0">
                <a:latin typeface="Aptos"/>
              </a:rPr>
              <a:t>hydro-geomorphological, </a:t>
            </a:r>
            <a:r>
              <a:rPr lang="en-US" sz="2000" dirty="0" smtClean="0">
                <a:latin typeface="Aptos"/>
              </a:rPr>
              <a:t>ecosystems, urban settlements </a:t>
            </a:r>
            <a:r>
              <a:rPr lang="en-US" sz="2000" dirty="0">
                <a:latin typeface="Aptos"/>
              </a:rPr>
              <a:t>and agro-forestry</a:t>
            </a:r>
            <a:r>
              <a:rPr lang="en-US" sz="2000" dirty="0" smtClean="0">
                <a:latin typeface="Aptos"/>
              </a:rPr>
              <a:t>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latin typeface="Aptos"/>
              </a:rPr>
              <a:t>Data set </a:t>
            </a:r>
            <a:r>
              <a:rPr lang="en-GB" sz="2000" dirty="0" smtClean="0">
                <a:latin typeface="Aptos"/>
              </a:rPr>
              <a:t>from the </a:t>
            </a:r>
            <a:r>
              <a:rPr lang="en-GB" sz="2000" u="sng" dirty="0" smtClean="0">
                <a:latin typeface="Aptos"/>
              </a:rPr>
              <a:t>Information System of the Regional Agricultural Paying Agency </a:t>
            </a:r>
            <a:r>
              <a:rPr lang="it-IT" sz="2000" u="sng" dirty="0" smtClean="0">
                <a:latin typeface="Aptos"/>
              </a:rPr>
              <a:t>(ARTEA)</a:t>
            </a:r>
            <a:r>
              <a:rPr lang="en-GB" sz="2000" dirty="0" smtClean="0">
                <a:latin typeface="Aptos"/>
              </a:rPr>
              <a:t>: </a:t>
            </a:r>
            <a:r>
              <a:rPr lang="en-US" sz="2000" dirty="0" smtClean="0">
                <a:latin typeface="Aptos"/>
              </a:rPr>
              <a:t>farm registry, </a:t>
            </a:r>
            <a:r>
              <a:rPr lang="en-US" sz="2000" dirty="0">
                <a:latin typeface="Aptos"/>
              </a:rPr>
              <a:t>georeferenced data from the graphic cultivation plan, the wine register, the Recording Notebook, Integrated Management and Control System (IACS), AMS monitoring system, forestry system of the Tuscany Region (SIGAF), </a:t>
            </a:r>
            <a:r>
              <a:rPr lang="en-US" sz="2000" dirty="0" err="1" smtClean="0">
                <a:latin typeface="Aptos"/>
              </a:rPr>
              <a:t>etc</a:t>
            </a:r>
            <a:r>
              <a:rPr lang="en-US" sz="2000" dirty="0" smtClean="0">
                <a:latin typeface="Aptos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err="1" smtClean="0">
                <a:latin typeface="Aptos"/>
              </a:rPr>
              <a:t>Monitoring</a:t>
            </a:r>
            <a:r>
              <a:rPr lang="it-IT" sz="2000" dirty="0" smtClean="0">
                <a:latin typeface="Aptos"/>
              </a:rPr>
              <a:t> </a:t>
            </a:r>
            <a:r>
              <a:rPr lang="it-IT" sz="2000" dirty="0" err="1" smtClean="0">
                <a:latin typeface="Aptos"/>
              </a:rPr>
              <a:t>portal</a:t>
            </a:r>
            <a:r>
              <a:rPr lang="it-IT" sz="2000" dirty="0" smtClean="0">
                <a:latin typeface="Aptos"/>
              </a:rPr>
              <a:t> and </a:t>
            </a:r>
            <a:r>
              <a:rPr lang="it-IT" sz="2000" dirty="0" err="1" smtClean="0">
                <a:latin typeface="Aptos"/>
              </a:rPr>
              <a:t>technical</a:t>
            </a:r>
            <a:r>
              <a:rPr lang="it-IT" sz="2000" dirty="0" smtClean="0">
                <a:latin typeface="Aptos"/>
              </a:rPr>
              <a:t> </a:t>
            </a:r>
            <a:r>
              <a:rPr lang="it-IT" sz="2000" dirty="0" err="1" smtClean="0">
                <a:latin typeface="Aptos"/>
              </a:rPr>
              <a:t>support</a:t>
            </a:r>
            <a:r>
              <a:rPr lang="it-IT" sz="2000" dirty="0" smtClean="0">
                <a:latin typeface="Aptos"/>
              </a:rPr>
              <a:t> of the </a:t>
            </a:r>
            <a:r>
              <a:rPr lang="it-IT" sz="2000" dirty="0" err="1" smtClean="0">
                <a:latin typeface="Aptos"/>
              </a:rPr>
              <a:t>Regional</a:t>
            </a:r>
            <a:r>
              <a:rPr lang="it-IT" sz="2000" dirty="0" smtClean="0">
                <a:latin typeface="Aptos"/>
              </a:rPr>
              <a:t> </a:t>
            </a:r>
            <a:r>
              <a:rPr lang="it-IT" sz="2000" dirty="0" err="1" smtClean="0">
                <a:latin typeface="Aptos"/>
              </a:rPr>
              <a:t>Phitosanitary</a:t>
            </a:r>
            <a:r>
              <a:rPr lang="it-IT" sz="2000" dirty="0" smtClean="0">
                <a:latin typeface="Aptos"/>
              </a:rPr>
              <a:t> Service </a:t>
            </a:r>
            <a:r>
              <a:rPr lang="it-IT" sz="2000" b="1" dirty="0">
                <a:latin typeface="Aptos"/>
              </a:rPr>
              <a:t>“agroAmbiente.info</a:t>
            </a:r>
            <a:r>
              <a:rPr lang="it-IT" sz="2000" b="1" dirty="0" smtClean="0">
                <a:latin typeface="Aptos"/>
              </a:rPr>
              <a:t>”;</a:t>
            </a:r>
            <a:r>
              <a:rPr lang="it-IT" sz="2000" dirty="0" smtClean="0">
                <a:latin typeface="Aptos"/>
              </a:rPr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>
                <a:latin typeface="Aptos"/>
              </a:rPr>
              <a:t>Platform </a:t>
            </a:r>
            <a:r>
              <a:rPr lang="it-IT" sz="2000" b="1" dirty="0" smtClean="0">
                <a:latin typeface="Aptos"/>
              </a:rPr>
              <a:t>“IRTO </a:t>
            </a:r>
            <a:r>
              <a:rPr lang="it-IT" sz="2000" b="1" dirty="0">
                <a:latin typeface="Aptos"/>
              </a:rPr>
              <a:t>– Irrigazione in Toscana</a:t>
            </a:r>
            <a:r>
              <a:rPr lang="it-IT" sz="2000" b="1" dirty="0" smtClean="0">
                <a:latin typeface="Aptos"/>
              </a:rPr>
              <a:t>”</a:t>
            </a:r>
            <a:r>
              <a:rPr lang="it-IT" sz="2000" dirty="0" smtClean="0">
                <a:latin typeface="Aptos"/>
              </a:rPr>
              <a:t> for the </a:t>
            </a:r>
            <a:r>
              <a:rPr lang="it-IT" sz="2000" dirty="0" err="1" smtClean="0">
                <a:latin typeface="Aptos"/>
              </a:rPr>
              <a:t>irrigation</a:t>
            </a:r>
            <a:r>
              <a:rPr lang="it-IT" sz="2000" dirty="0" smtClean="0">
                <a:latin typeface="Aptos"/>
              </a:rPr>
              <a:t> </a:t>
            </a:r>
            <a:r>
              <a:rPr lang="it-IT" sz="2000" dirty="0" err="1" smtClean="0">
                <a:latin typeface="Aptos"/>
              </a:rPr>
              <a:t>technical</a:t>
            </a:r>
            <a:r>
              <a:rPr lang="it-IT" sz="2000" dirty="0" smtClean="0">
                <a:latin typeface="Aptos"/>
              </a:rPr>
              <a:t> </a:t>
            </a:r>
            <a:r>
              <a:rPr lang="it-IT" sz="2000" dirty="0" err="1" smtClean="0">
                <a:latin typeface="Aptos"/>
              </a:rPr>
              <a:t>support</a:t>
            </a:r>
            <a:endParaRPr lang="it-IT" sz="2000" dirty="0" smtClean="0">
              <a:latin typeface="Aptos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479991" y="185221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Preservation and protection of assets</a:t>
            </a:r>
          </a:p>
        </p:txBody>
      </p:sp>
    </p:spTree>
    <p:extLst>
      <p:ext uri="{BB962C8B-B14F-4D97-AF65-F5344CB8AC3E}">
        <p14:creationId xmlns:p14="http://schemas.microsoft.com/office/powerpoint/2010/main" val="10715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=""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2945219" y="863833"/>
            <a:ext cx="8928333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 dirty="0" smtClean="0">
                <a:latin typeface="Aptos"/>
              </a:rPr>
              <a:t>Main policy and funding tools</a:t>
            </a:r>
            <a:endParaRPr lang="en-GB" sz="2000" b="1" i="1" u="sng" dirty="0">
              <a:latin typeface="Aptos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err="1" smtClean="0">
                <a:latin typeface="Aptos"/>
              </a:rPr>
              <a:t>Specific</a:t>
            </a:r>
            <a:r>
              <a:rPr lang="it-IT" sz="2000" dirty="0" smtClean="0">
                <a:latin typeface="Aptos"/>
              </a:rPr>
              <a:t> </a:t>
            </a:r>
            <a:r>
              <a:rPr lang="it-IT" sz="2000" dirty="0" err="1" smtClean="0">
                <a:latin typeface="Aptos"/>
              </a:rPr>
              <a:t>regional</a:t>
            </a:r>
            <a:r>
              <a:rPr lang="it-IT" sz="2000" dirty="0" smtClean="0">
                <a:latin typeface="Aptos"/>
              </a:rPr>
              <a:t> </a:t>
            </a:r>
            <a:r>
              <a:rPr lang="it-IT" sz="2000" dirty="0" err="1" smtClean="0">
                <a:latin typeface="Aptos"/>
              </a:rPr>
              <a:t>regulations</a:t>
            </a:r>
            <a:endParaRPr lang="it-IT" sz="2000" dirty="0" smtClean="0">
              <a:latin typeface="Aptos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t-IT" dirty="0" err="1" smtClean="0">
                <a:latin typeface="Aptos"/>
              </a:rPr>
              <a:t>Regional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Laws</a:t>
            </a:r>
            <a:endParaRPr lang="it-IT" dirty="0">
              <a:latin typeface="Aptos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t-IT" dirty="0" err="1" smtClean="0">
                <a:latin typeface="Aptos"/>
              </a:rPr>
              <a:t>Regional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Plans</a:t>
            </a:r>
            <a:r>
              <a:rPr lang="it-IT" dirty="0" smtClean="0">
                <a:latin typeface="Aptos"/>
              </a:rPr>
              <a:t> and </a:t>
            </a:r>
            <a:r>
              <a:rPr lang="it-IT" dirty="0" err="1" smtClean="0">
                <a:latin typeface="Aptos"/>
              </a:rPr>
              <a:t>Programmes</a:t>
            </a:r>
            <a:endParaRPr lang="it-IT" dirty="0" smtClean="0">
              <a:latin typeface="Aptos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err="1" smtClean="0">
                <a:latin typeface="Aptos"/>
              </a:rPr>
              <a:t>Regional</a:t>
            </a:r>
            <a:r>
              <a:rPr lang="it-IT" sz="2000" dirty="0" smtClean="0">
                <a:latin typeface="Aptos"/>
              </a:rPr>
              <a:t> </a:t>
            </a:r>
            <a:r>
              <a:rPr lang="it-IT" sz="2000" dirty="0" err="1" smtClean="0">
                <a:latin typeface="Aptos"/>
              </a:rPr>
              <a:t>projects</a:t>
            </a:r>
            <a:r>
              <a:rPr lang="it-IT" sz="2000" dirty="0" smtClean="0">
                <a:latin typeface="Aptos"/>
              </a:rPr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>
                <a:latin typeface="Aptos"/>
              </a:rPr>
              <a:t>Common Agricultural Policy (2014/2022 – 2023/2027)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t-IT" dirty="0" smtClean="0">
                <a:latin typeface="Aptos"/>
              </a:rPr>
              <a:t>EAGF - Direct </a:t>
            </a:r>
            <a:r>
              <a:rPr lang="it-IT" dirty="0" err="1" smtClean="0">
                <a:latin typeface="Aptos"/>
              </a:rPr>
              <a:t>payments</a:t>
            </a:r>
            <a:r>
              <a:rPr lang="it-IT" dirty="0" smtClean="0">
                <a:latin typeface="Aptos"/>
              </a:rPr>
              <a:t> and </a:t>
            </a:r>
            <a:r>
              <a:rPr lang="it-IT" dirty="0" err="1" smtClean="0">
                <a:latin typeface="Aptos"/>
              </a:rPr>
              <a:t>Sectoral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Interventions</a:t>
            </a:r>
            <a:endParaRPr lang="it-IT" dirty="0">
              <a:latin typeface="Aptos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t-IT" dirty="0" smtClean="0">
                <a:latin typeface="Aptos"/>
              </a:rPr>
              <a:t>EAFRD - </a:t>
            </a:r>
            <a:r>
              <a:rPr lang="it-IT" dirty="0" err="1" smtClean="0">
                <a:latin typeface="Aptos"/>
              </a:rPr>
              <a:t>Rural</a:t>
            </a:r>
            <a:r>
              <a:rPr lang="it-IT" dirty="0" smtClean="0">
                <a:latin typeface="Aptos"/>
              </a:rPr>
              <a:t> Development </a:t>
            </a:r>
            <a:r>
              <a:rPr lang="it-IT" dirty="0" err="1" smtClean="0">
                <a:latin typeface="Aptos"/>
              </a:rPr>
              <a:t>Interventions</a:t>
            </a:r>
            <a:r>
              <a:rPr lang="it-IT" dirty="0" smtClean="0">
                <a:latin typeface="Aptos"/>
              </a:rPr>
              <a:t> (2023-2027)</a:t>
            </a:r>
            <a:endParaRPr lang="it-IT" dirty="0">
              <a:latin typeface="Aptos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err="1" smtClean="0">
                <a:latin typeface="Aptos"/>
              </a:rPr>
              <a:t>Other</a:t>
            </a:r>
            <a:r>
              <a:rPr lang="it-IT" sz="2000" dirty="0" smtClean="0">
                <a:latin typeface="Aptos"/>
              </a:rPr>
              <a:t> </a:t>
            </a:r>
            <a:r>
              <a:rPr lang="it-IT" sz="2000" dirty="0" err="1" smtClean="0">
                <a:latin typeface="Aptos"/>
              </a:rPr>
              <a:t>regional</a:t>
            </a:r>
            <a:r>
              <a:rPr lang="it-IT" sz="2000" dirty="0" smtClean="0">
                <a:latin typeface="Aptos"/>
              </a:rPr>
              <a:t> </a:t>
            </a:r>
            <a:r>
              <a:rPr lang="it-IT" sz="2000" dirty="0" err="1" smtClean="0">
                <a:latin typeface="Aptos"/>
              </a:rPr>
              <a:t>initiatives</a:t>
            </a:r>
            <a:r>
              <a:rPr lang="it-IT" sz="2000" dirty="0" smtClean="0">
                <a:latin typeface="Aptos"/>
              </a:rPr>
              <a:t> </a:t>
            </a:r>
            <a:r>
              <a:rPr lang="it-IT" sz="2000" dirty="0" err="1" smtClean="0">
                <a:latin typeface="Aptos"/>
              </a:rPr>
              <a:t>related</a:t>
            </a:r>
            <a:r>
              <a:rPr lang="it-IT" sz="2000" dirty="0" smtClean="0">
                <a:latin typeface="Aptos"/>
              </a:rPr>
              <a:t> to </a:t>
            </a:r>
            <a:r>
              <a:rPr lang="it-IT" sz="2000" dirty="0" err="1" smtClean="0">
                <a:latin typeface="Aptos"/>
              </a:rPr>
              <a:t>innovation</a:t>
            </a:r>
            <a:r>
              <a:rPr lang="it-IT" sz="2000" dirty="0" smtClean="0">
                <a:latin typeface="Aptos"/>
              </a:rPr>
              <a:t> and </a:t>
            </a:r>
            <a:r>
              <a:rPr lang="it-IT" sz="2000" dirty="0" err="1" smtClean="0">
                <a:latin typeface="Aptos"/>
              </a:rPr>
              <a:t>digitalization</a:t>
            </a:r>
            <a:endParaRPr lang="it-IT" sz="2000" dirty="0" smtClean="0">
              <a:latin typeface="Aptos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t-IT" dirty="0" smtClean="0">
                <a:latin typeface="Aptos"/>
              </a:rPr>
              <a:t>Smart </a:t>
            </a:r>
            <a:r>
              <a:rPr lang="it-IT" dirty="0" err="1" smtClean="0">
                <a:latin typeface="Aptos"/>
              </a:rPr>
              <a:t>Specialization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Strategy</a:t>
            </a:r>
            <a:r>
              <a:rPr lang="it-IT" dirty="0" smtClean="0">
                <a:latin typeface="Aptos"/>
              </a:rPr>
              <a:t> and ERDF </a:t>
            </a:r>
            <a:r>
              <a:rPr lang="it-IT" dirty="0" err="1" smtClean="0">
                <a:latin typeface="Aptos"/>
              </a:rPr>
              <a:t>intervention</a:t>
            </a:r>
            <a:endParaRPr lang="it-IT" dirty="0" smtClean="0">
              <a:latin typeface="Aptos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t-IT" dirty="0" err="1" smtClean="0">
                <a:latin typeface="Aptos"/>
              </a:rPr>
              <a:t>European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Projects</a:t>
            </a:r>
            <a:endParaRPr lang="it-IT" dirty="0" smtClean="0">
              <a:latin typeface="Aptos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t-IT" dirty="0" err="1" smtClean="0">
                <a:latin typeface="Aptos"/>
              </a:rPr>
              <a:t>European</a:t>
            </a:r>
            <a:r>
              <a:rPr lang="it-IT" dirty="0" smtClean="0">
                <a:latin typeface="Aptos"/>
              </a:rPr>
              <a:t> and International Networks and </a:t>
            </a:r>
            <a:r>
              <a:rPr lang="it-IT" dirty="0" err="1" smtClean="0">
                <a:latin typeface="Aptos"/>
              </a:rPr>
              <a:t>Associations</a:t>
            </a:r>
            <a:endParaRPr lang="it-IT" dirty="0" smtClean="0">
              <a:latin typeface="Aptos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479991" y="185221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Preservation and protection of assets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3413156" y="5090433"/>
            <a:ext cx="6744832" cy="1769170"/>
            <a:chOff x="3413156" y="5090433"/>
            <a:chExt cx="6744832" cy="1769170"/>
          </a:xfrm>
        </p:grpSpPr>
        <p:sp>
          <p:nvSpPr>
            <p:cNvPr id="10" name="Figura a mano libera 9"/>
            <p:cNvSpPr/>
            <p:nvPr/>
          </p:nvSpPr>
          <p:spPr>
            <a:xfrm>
              <a:off x="3413156" y="5122288"/>
              <a:ext cx="1980867" cy="1737315"/>
            </a:xfrm>
            <a:custGeom>
              <a:avLst/>
              <a:gdLst>
                <a:gd name="connsiteX0" fmla="*/ 0 w 2234766"/>
                <a:gd name="connsiteY0" fmla="*/ 1088027 h 2176053"/>
                <a:gd name="connsiteX1" fmla="*/ 1117383 w 2234766"/>
                <a:gd name="connsiteY1" fmla="*/ 0 h 2176053"/>
                <a:gd name="connsiteX2" fmla="*/ 2234766 w 2234766"/>
                <a:gd name="connsiteY2" fmla="*/ 1088027 h 2176053"/>
                <a:gd name="connsiteX3" fmla="*/ 1117383 w 2234766"/>
                <a:gd name="connsiteY3" fmla="*/ 2176054 h 2176053"/>
                <a:gd name="connsiteX4" fmla="*/ 0 w 2234766"/>
                <a:gd name="connsiteY4" fmla="*/ 1088027 h 217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766" h="2176053">
                  <a:moveTo>
                    <a:pt x="0" y="1088027"/>
                  </a:moveTo>
                  <a:cubicBezTo>
                    <a:pt x="0" y="487126"/>
                    <a:pt x="500269" y="0"/>
                    <a:pt x="1117383" y="0"/>
                  </a:cubicBezTo>
                  <a:cubicBezTo>
                    <a:pt x="1734497" y="0"/>
                    <a:pt x="2234766" y="487126"/>
                    <a:pt x="2234766" y="1088027"/>
                  </a:cubicBezTo>
                  <a:cubicBezTo>
                    <a:pt x="2234766" y="1688928"/>
                    <a:pt x="1734497" y="2176054"/>
                    <a:pt x="1117383" y="2176054"/>
                  </a:cubicBezTo>
                  <a:cubicBezTo>
                    <a:pt x="500269" y="2176054"/>
                    <a:pt x="0" y="1688928"/>
                    <a:pt x="0" y="1088027"/>
                  </a:cubicBezTo>
                  <a:close/>
                </a:path>
              </a:pathLst>
            </a:custGeom>
            <a:solidFill>
              <a:srgbClr val="E54837">
                <a:shade val="80000"/>
                <a:alpha val="5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29883" tIns="336456" rIns="429883" bIns="33645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Call Type of Operation 4.1.1 </a:t>
              </a:r>
              <a:r>
                <a:rPr lang="it-IT" sz="1050" b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of the RDP 2014-2022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Innovative</a:t>
              </a:r>
              <a:r>
                <a:rPr lang="it-IT" sz="105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1050" dirty="0" err="1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investments</a:t>
              </a:r>
              <a:r>
                <a:rPr lang="it-IT" sz="105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 in </a:t>
              </a:r>
              <a:r>
                <a:rPr lang="it-IT" sz="1050" dirty="0" err="1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farms</a:t>
              </a:r>
              <a:endParaRPr lang="it-IT" sz="1050" b="0" kern="12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i="1" dirty="0" err="1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December</a:t>
              </a:r>
              <a:r>
                <a:rPr lang="it-IT" sz="1050" i="1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 2022 </a:t>
              </a:r>
              <a:endParaRPr lang="it-IT" sz="1050" b="0" i="1" kern="120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2" name="Figura a mano libera 11"/>
            <p:cNvSpPr/>
            <p:nvPr/>
          </p:nvSpPr>
          <p:spPr>
            <a:xfrm>
              <a:off x="5023922" y="5090433"/>
              <a:ext cx="1963987" cy="1741513"/>
            </a:xfrm>
            <a:custGeom>
              <a:avLst/>
              <a:gdLst>
                <a:gd name="connsiteX0" fmla="*/ 0 w 2161025"/>
                <a:gd name="connsiteY0" fmla="*/ 1090656 h 2181311"/>
                <a:gd name="connsiteX1" fmla="*/ 1080513 w 2161025"/>
                <a:gd name="connsiteY1" fmla="*/ 0 h 2181311"/>
                <a:gd name="connsiteX2" fmla="*/ 2161026 w 2161025"/>
                <a:gd name="connsiteY2" fmla="*/ 1090656 h 2181311"/>
                <a:gd name="connsiteX3" fmla="*/ 1080513 w 2161025"/>
                <a:gd name="connsiteY3" fmla="*/ 2181312 h 2181311"/>
                <a:gd name="connsiteX4" fmla="*/ 0 w 2161025"/>
                <a:gd name="connsiteY4" fmla="*/ 1090656 h 218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025" h="2181311">
                  <a:moveTo>
                    <a:pt x="0" y="1090656"/>
                  </a:moveTo>
                  <a:cubicBezTo>
                    <a:pt x="0" y="488303"/>
                    <a:pt x="483762" y="0"/>
                    <a:pt x="1080513" y="0"/>
                  </a:cubicBezTo>
                  <a:cubicBezTo>
                    <a:pt x="1677264" y="0"/>
                    <a:pt x="2161026" y="488303"/>
                    <a:pt x="2161026" y="1090656"/>
                  </a:cubicBezTo>
                  <a:cubicBezTo>
                    <a:pt x="2161026" y="1693009"/>
                    <a:pt x="1677264" y="2181312"/>
                    <a:pt x="1080513" y="2181312"/>
                  </a:cubicBezTo>
                  <a:cubicBezTo>
                    <a:pt x="483762" y="2181312"/>
                    <a:pt x="0" y="1693009"/>
                    <a:pt x="0" y="1090656"/>
                  </a:cubicBezTo>
                  <a:close/>
                </a:path>
              </a:pathLst>
            </a:custGeom>
            <a:solidFill>
              <a:srgbClr val="E54837">
                <a:shade val="80000"/>
                <a:alpha val="50000"/>
                <a:hueOff val="0"/>
                <a:satOff val="5799"/>
                <a:lumOff val="2173"/>
                <a:alphaOff val="12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9084" tIns="337226" rIns="419084" bIns="33722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0" kern="1200" dirty="0" smtClean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Call –FSC Funds 2021-2027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r>
                <a:rPr lang="en-US" sz="1050" b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Logistic and Digital Platform for E-commerce of Tuscan </a:t>
              </a:r>
              <a:r>
                <a:rPr lang="en-US" sz="1050" b="1" dirty="0" err="1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Agri</a:t>
              </a:r>
              <a:r>
                <a:rPr lang="en-US" sz="1050" b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-food Products</a:t>
              </a:r>
              <a:r>
                <a:rPr lang="it-IT" sz="1050" b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”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i="1" dirty="0" err="1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October</a:t>
              </a:r>
              <a:r>
                <a:rPr lang="it-IT" sz="1050" i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 2022</a:t>
              </a:r>
              <a:endParaRPr lang="it-IT" sz="1050" b="0" i="1" kern="120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6665313" y="5095963"/>
              <a:ext cx="1947809" cy="1730453"/>
            </a:xfrm>
            <a:custGeom>
              <a:avLst/>
              <a:gdLst>
                <a:gd name="connsiteX0" fmla="*/ 0 w 2284585"/>
                <a:gd name="connsiteY0" fmla="*/ 1083729 h 2167458"/>
                <a:gd name="connsiteX1" fmla="*/ 1142293 w 2284585"/>
                <a:gd name="connsiteY1" fmla="*/ 0 h 2167458"/>
                <a:gd name="connsiteX2" fmla="*/ 2284586 w 2284585"/>
                <a:gd name="connsiteY2" fmla="*/ 1083729 h 2167458"/>
                <a:gd name="connsiteX3" fmla="*/ 1142293 w 2284585"/>
                <a:gd name="connsiteY3" fmla="*/ 2167458 h 2167458"/>
                <a:gd name="connsiteX4" fmla="*/ 0 w 2284585"/>
                <a:gd name="connsiteY4" fmla="*/ 1083729 h 216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4585" h="2167458">
                  <a:moveTo>
                    <a:pt x="0" y="1083729"/>
                  </a:moveTo>
                  <a:cubicBezTo>
                    <a:pt x="0" y="485202"/>
                    <a:pt x="511422" y="0"/>
                    <a:pt x="1142293" y="0"/>
                  </a:cubicBezTo>
                  <a:cubicBezTo>
                    <a:pt x="1773164" y="0"/>
                    <a:pt x="2284586" y="485202"/>
                    <a:pt x="2284586" y="1083729"/>
                  </a:cubicBezTo>
                  <a:cubicBezTo>
                    <a:pt x="2284586" y="1682256"/>
                    <a:pt x="1773164" y="2167458"/>
                    <a:pt x="1142293" y="2167458"/>
                  </a:cubicBezTo>
                  <a:cubicBezTo>
                    <a:pt x="511422" y="2167458"/>
                    <a:pt x="0" y="1682256"/>
                    <a:pt x="0" y="1083729"/>
                  </a:cubicBezTo>
                  <a:close/>
                </a:path>
              </a:pathLst>
            </a:custGeom>
            <a:solidFill>
              <a:srgbClr val="E54837">
                <a:shade val="80000"/>
                <a:alpha val="50000"/>
                <a:hueOff val="0"/>
                <a:satOff val="8698"/>
                <a:lumOff val="3260"/>
                <a:alphaOff val="18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37179" tIns="335197" rIns="437179" bIns="33519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1" kern="12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PNRR M2C1-</a:t>
              </a:r>
              <a:r>
                <a:rPr lang="en-US" sz="105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Investment 2.3: </a:t>
              </a:r>
              <a:r>
                <a:rPr lang="en-US" sz="105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Innovation and </a:t>
              </a:r>
              <a:r>
                <a:rPr lang="en-US" sz="1050" b="1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mechanisation</a:t>
              </a:r>
              <a:r>
                <a:rPr lang="en-US" sz="105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in the agricultural and food sector</a:t>
              </a:r>
              <a:endParaRPr lang="it-IT" sz="1050" b="1" i="1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it-IT" sz="1050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Within</a:t>
              </a:r>
              <a:r>
                <a:rPr lang="it-IT" sz="105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2023</a:t>
              </a:r>
              <a:r>
                <a:rPr lang="it-IT" sz="1050" b="0" i="1" kern="12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8230729" y="5117267"/>
              <a:ext cx="1927259" cy="1691742"/>
            </a:xfrm>
            <a:custGeom>
              <a:avLst/>
              <a:gdLst>
                <a:gd name="connsiteX0" fmla="*/ 0 w 2159664"/>
                <a:gd name="connsiteY0" fmla="*/ 993675 h 1987349"/>
                <a:gd name="connsiteX1" fmla="*/ 1079832 w 2159664"/>
                <a:gd name="connsiteY1" fmla="*/ 0 h 1987349"/>
                <a:gd name="connsiteX2" fmla="*/ 2159664 w 2159664"/>
                <a:gd name="connsiteY2" fmla="*/ 993675 h 1987349"/>
                <a:gd name="connsiteX3" fmla="*/ 1079832 w 2159664"/>
                <a:gd name="connsiteY3" fmla="*/ 1987350 h 1987349"/>
                <a:gd name="connsiteX4" fmla="*/ 0 w 2159664"/>
                <a:gd name="connsiteY4" fmla="*/ 993675 h 198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664" h="1987349">
                  <a:moveTo>
                    <a:pt x="0" y="993675"/>
                  </a:moveTo>
                  <a:cubicBezTo>
                    <a:pt x="0" y="444883"/>
                    <a:pt x="483457" y="0"/>
                    <a:pt x="1079832" y="0"/>
                  </a:cubicBezTo>
                  <a:cubicBezTo>
                    <a:pt x="1676207" y="0"/>
                    <a:pt x="2159664" y="444883"/>
                    <a:pt x="2159664" y="993675"/>
                  </a:cubicBezTo>
                  <a:cubicBezTo>
                    <a:pt x="2159664" y="1542467"/>
                    <a:pt x="1676207" y="1987350"/>
                    <a:pt x="1079832" y="1987350"/>
                  </a:cubicBezTo>
                  <a:cubicBezTo>
                    <a:pt x="483457" y="1987350"/>
                    <a:pt x="0" y="1542467"/>
                    <a:pt x="0" y="993675"/>
                  </a:cubicBezTo>
                  <a:close/>
                </a:path>
              </a:pathLst>
            </a:custGeom>
            <a:solidFill>
              <a:srgbClr val="E54837">
                <a:shade val="80000"/>
                <a:alpha val="50000"/>
                <a:hueOff val="0"/>
                <a:satOff val="14497"/>
                <a:lumOff val="5433"/>
                <a:alphaOff val="3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8884" tIns="308821" rIns="418884" bIns="30882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1" dirty="0" err="1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Intervention</a:t>
              </a:r>
              <a:r>
                <a:rPr lang="it-IT" sz="1050" b="1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1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«</a:t>
              </a:r>
              <a:r>
                <a:rPr lang="it-IT" sz="1050" b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ACA </a:t>
              </a:r>
              <a:r>
                <a:rPr lang="it-IT" sz="1050" b="1" kern="1200" dirty="0" smtClean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24 - </a:t>
              </a:r>
              <a:r>
                <a:rPr lang="it-IT" sz="1050" b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Precision </a:t>
              </a:r>
              <a:r>
                <a:rPr lang="it-IT" sz="1050" b="1" dirty="0" err="1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Agriculture</a:t>
              </a:r>
              <a:r>
                <a:rPr lang="it-IT" sz="1050" b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1050" b="1" dirty="0" err="1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Practices</a:t>
              </a:r>
              <a:r>
                <a:rPr lang="it-IT" sz="1050" b="1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»</a:t>
              </a:r>
              <a:endParaRPr lang="it-IT" sz="1050" b="1" kern="120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0" kern="1200" dirty="0" smtClean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CSR Toscana 2023-2027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i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it-IT" sz="1050" i="1" dirty="0" err="1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November</a:t>
              </a:r>
              <a:r>
                <a:rPr lang="it-IT" sz="1050" i="1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 2023</a:t>
              </a:r>
              <a:r>
                <a:rPr lang="it-IT" sz="1050" b="0" i="1" kern="1200" dirty="0" smtClean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)</a:t>
              </a:r>
              <a:endParaRPr lang="it-IT" sz="1050" b="0" i="1" kern="120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pic>
        <p:nvPicPr>
          <p:cNvPr id="16" name="Segnaposto immagine 1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rcRect l="33399" r="33399"/>
          <a:stretch>
            <a:fillRect/>
          </a:stretch>
        </p:blipFill>
        <p:spPr>
          <a:xfrm>
            <a:off x="9728009" y="1300612"/>
            <a:ext cx="2441371" cy="5562055"/>
          </a:xfrm>
          <a:custGeom>
            <a:avLst/>
            <a:gdLst>
              <a:gd name="connsiteX0" fmla="*/ 982019 w 3047704"/>
              <a:gd name="connsiteY0" fmla="*/ 0 h 6857999"/>
              <a:gd name="connsiteX1" fmla="*/ 3047704 w 3047704"/>
              <a:gd name="connsiteY1" fmla="*/ 0 h 6857999"/>
              <a:gd name="connsiteX2" fmla="*/ 3047704 w 3047704"/>
              <a:gd name="connsiteY2" fmla="*/ 6857999 h 6857999"/>
              <a:gd name="connsiteX3" fmla="*/ 314373 w 3047704"/>
              <a:gd name="connsiteY3" fmla="*/ 6857999 h 6857999"/>
              <a:gd name="connsiteX4" fmla="*/ 417053 w 3047704"/>
              <a:gd name="connsiteY4" fmla="*/ 6776130 h 6857999"/>
              <a:gd name="connsiteX5" fmla="*/ 2189706 w 3047704"/>
              <a:gd name="connsiteY5" fmla="*/ 3968277 h 6857999"/>
              <a:gd name="connsiteX6" fmla="*/ 1015028 w 3047704"/>
              <a:gd name="connsiteY6" fmla="*/ 35110 h 6857999"/>
              <a:gd name="connsiteX7" fmla="*/ 687894 w 3047704"/>
              <a:gd name="connsiteY7" fmla="*/ 0 h 6857999"/>
              <a:gd name="connsiteX8" fmla="*/ 962740 w 3047704"/>
              <a:gd name="connsiteY8" fmla="*/ 0 h 6857999"/>
              <a:gd name="connsiteX9" fmla="*/ 994866 w 3047704"/>
              <a:gd name="connsiteY9" fmla="*/ 34171 h 6857999"/>
              <a:gd name="connsiteX10" fmla="*/ 2169546 w 3047704"/>
              <a:gd name="connsiteY10" fmla="*/ 3967339 h 6857999"/>
              <a:gd name="connsiteX11" fmla="*/ 396891 w 3047704"/>
              <a:gd name="connsiteY11" fmla="*/ 6775192 h 6857999"/>
              <a:gd name="connsiteX12" fmla="*/ 293035 w 3047704"/>
              <a:gd name="connsiteY12" fmla="*/ 6857999 h 6857999"/>
              <a:gd name="connsiteX13" fmla="*/ 171208 w 3047704"/>
              <a:gd name="connsiteY13" fmla="*/ 6857999 h 6857999"/>
              <a:gd name="connsiteX14" fmla="*/ 426438 w 3047704"/>
              <a:gd name="connsiteY14" fmla="*/ 6651337 h 6857999"/>
              <a:gd name="connsiteX15" fmla="*/ 1972117 w 3047704"/>
              <a:gd name="connsiteY15" fmla="*/ 3859832 h 6857999"/>
              <a:gd name="connsiteX16" fmla="*/ 772975 w 3047704"/>
              <a:gd name="connsiteY16" fmla="*/ 99143 h 6857999"/>
              <a:gd name="connsiteX17" fmla="*/ 354738 w 3047704"/>
              <a:gd name="connsiteY17" fmla="*/ 0 h 6857999"/>
              <a:gd name="connsiteX18" fmla="*/ 663489 w 3047704"/>
              <a:gd name="connsiteY18" fmla="*/ 0 h 6857999"/>
              <a:gd name="connsiteX19" fmla="*/ 748570 w 3047704"/>
              <a:gd name="connsiteY19" fmla="*/ 99143 h 6857999"/>
              <a:gd name="connsiteX20" fmla="*/ 1947712 w 3047704"/>
              <a:gd name="connsiteY20" fmla="*/ 3859832 h 6857999"/>
              <a:gd name="connsiteX21" fmla="*/ 402035 w 3047704"/>
              <a:gd name="connsiteY21" fmla="*/ 6651337 h 6857999"/>
              <a:gd name="connsiteX22" fmla="*/ 146805 w 3047704"/>
              <a:gd name="connsiteY22" fmla="*/ 6857999 h 6857999"/>
              <a:gd name="connsiteX23" fmla="*/ 0 w 3047704"/>
              <a:gd name="connsiteY23" fmla="*/ 6857999 h 6857999"/>
              <a:gd name="connsiteX24" fmla="*/ 224325 w 3047704"/>
              <a:gd name="connsiteY24" fmla="*/ 6659295 h 6857999"/>
              <a:gd name="connsiteX25" fmla="*/ 1789426 w 3047704"/>
              <a:gd name="connsiteY25" fmla="*/ 3879328 h 6857999"/>
              <a:gd name="connsiteX26" fmla="*/ 517450 w 3047704"/>
              <a:gd name="connsiteY26" fmla="*/ 1606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47704" h="6857999">
                <a:moveTo>
                  <a:pt x="982019" y="0"/>
                </a:moveTo>
                <a:lnTo>
                  <a:pt x="3047704" y="0"/>
                </a:lnTo>
                <a:lnTo>
                  <a:pt x="3047704" y="6857999"/>
                </a:lnTo>
                <a:lnTo>
                  <a:pt x="314373" y="6857999"/>
                </a:lnTo>
                <a:lnTo>
                  <a:pt x="417053" y="6776130"/>
                </a:lnTo>
                <a:cubicBezTo>
                  <a:pt x="1327353" y="6049362"/>
                  <a:pt x="2128179" y="5345971"/>
                  <a:pt x="2189706" y="3968277"/>
                </a:cubicBezTo>
                <a:cubicBezTo>
                  <a:pt x="2259809" y="2398561"/>
                  <a:pt x="1843680" y="977981"/>
                  <a:pt x="1015028" y="35110"/>
                </a:cubicBezTo>
                <a:close/>
                <a:moveTo>
                  <a:pt x="687894" y="0"/>
                </a:moveTo>
                <a:lnTo>
                  <a:pt x="962740" y="0"/>
                </a:lnTo>
                <a:lnTo>
                  <a:pt x="994866" y="34171"/>
                </a:lnTo>
                <a:cubicBezTo>
                  <a:pt x="1823518" y="977043"/>
                  <a:pt x="2239649" y="2397622"/>
                  <a:pt x="2169546" y="3967339"/>
                </a:cubicBezTo>
                <a:cubicBezTo>
                  <a:pt x="2108017" y="5345033"/>
                  <a:pt x="1307191" y="6048423"/>
                  <a:pt x="396891" y="6775192"/>
                </a:cubicBezTo>
                <a:lnTo>
                  <a:pt x="293035" y="6857999"/>
                </a:lnTo>
                <a:lnTo>
                  <a:pt x="171208" y="6857999"/>
                </a:lnTo>
                <a:lnTo>
                  <a:pt x="426438" y="6651337"/>
                </a:lnTo>
                <a:cubicBezTo>
                  <a:pt x="1289290" y="5927454"/>
                  <a:pt x="1972117" y="5149903"/>
                  <a:pt x="1972117" y="3859832"/>
                </a:cubicBezTo>
                <a:cubicBezTo>
                  <a:pt x="1972117" y="2396483"/>
                  <a:pt x="1550289" y="1069500"/>
                  <a:pt x="772975" y="99143"/>
                </a:cubicBezTo>
                <a:close/>
                <a:moveTo>
                  <a:pt x="354738" y="0"/>
                </a:moveTo>
                <a:lnTo>
                  <a:pt x="663489" y="0"/>
                </a:lnTo>
                <a:lnTo>
                  <a:pt x="748570" y="99143"/>
                </a:lnTo>
                <a:cubicBezTo>
                  <a:pt x="1525884" y="1069500"/>
                  <a:pt x="1947712" y="2396483"/>
                  <a:pt x="1947712" y="3859832"/>
                </a:cubicBezTo>
                <a:cubicBezTo>
                  <a:pt x="1947712" y="5149903"/>
                  <a:pt x="1264887" y="5927454"/>
                  <a:pt x="402035" y="6651337"/>
                </a:cubicBezTo>
                <a:lnTo>
                  <a:pt x="146805" y="6857999"/>
                </a:lnTo>
                <a:lnTo>
                  <a:pt x="0" y="6857999"/>
                </a:lnTo>
                <a:lnTo>
                  <a:pt x="224325" y="6659295"/>
                </a:lnTo>
                <a:cubicBezTo>
                  <a:pt x="1058386" y="5919526"/>
                  <a:pt x="1789426" y="5207144"/>
                  <a:pt x="1789426" y="3879328"/>
                </a:cubicBezTo>
                <a:cubicBezTo>
                  <a:pt x="1789426" y="2373164"/>
                  <a:pt x="1337813" y="1030748"/>
                  <a:pt x="517450" y="16065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23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007" y="243727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Challenges and risks for your region</a:t>
            </a:r>
            <a:endParaRPr lang="en-US" dirty="0" err="1"/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=""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2948659" y="985594"/>
            <a:ext cx="3793336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 smtClean="0">
                <a:latin typeface="Aptos"/>
              </a:rPr>
              <a:t>Climate change</a:t>
            </a:r>
            <a:r>
              <a:rPr lang="en-GB" sz="2000" dirty="0" smtClean="0">
                <a:latin typeface="Aptos"/>
              </a:rPr>
              <a:t>: </a:t>
            </a:r>
          </a:p>
          <a:p>
            <a:pPr algn="just"/>
            <a:r>
              <a:rPr lang="en-GB" dirty="0">
                <a:latin typeface="Aptos"/>
              </a:rPr>
              <a:t>W</a:t>
            </a:r>
            <a:r>
              <a:rPr lang="en-GB" dirty="0" smtClean="0">
                <a:latin typeface="Aptos"/>
              </a:rPr>
              <a:t>ater scarcity; droughts; new pests/diseases and </a:t>
            </a:r>
            <a:r>
              <a:rPr lang="it-IT" dirty="0" smtClean="0">
                <a:latin typeface="Aptos"/>
              </a:rPr>
              <a:t>invasive </a:t>
            </a:r>
            <a:r>
              <a:rPr lang="it-IT" dirty="0" err="1">
                <a:latin typeface="Aptos"/>
              </a:rPr>
              <a:t>species</a:t>
            </a:r>
            <a:r>
              <a:rPr lang="en-GB" dirty="0">
                <a:latin typeface="Aptos"/>
              </a:rPr>
              <a:t>; forest fires; soil erosion, floods and other extreme weather </a:t>
            </a:r>
            <a:r>
              <a:rPr lang="en-GB" dirty="0" smtClean="0">
                <a:latin typeface="Aptos"/>
              </a:rPr>
              <a:t>events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2935012" y="2790921"/>
            <a:ext cx="8965836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i="1" dirty="0" smtClean="0">
                <a:latin typeface="Aptos"/>
              </a:rPr>
              <a:t>…and related needs:</a:t>
            </a:r>
          </a:p>
          <a:p>
            <a:pPr marL="285750" indent="-285750">
              <a:buFontTx/>
              <a:buChar char="-"/>
            </a:pPr>
            <a:r>
              <a:rPr lang="it-IT" b="1" dirty="0" smtClean="0">
                <a:latin typeface="Aptos"/>
              </a:rPr>
              <a:t>Investments</a:t>
            </a:r>
            <a:r>
              <a:rPr lang="it-IT" dirty="0" smtClean="0">
                <a:latin typeface="Aptos"/>
              </a:rPr>
              <a:t> to </a:t>
            </a:r>
            <a:r>
              <a:rPr lang="it-IT" dirty="0" err="1" smtClean="0">
                <a:latin typeface="Aptos"/>
              </a:rPr>
              <a:t>improve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farming</a:t>
            </a:r>
            <a:r>
              <a:rPr lang="it-IT" dirty="0" smtClean="0">
                <a:latin typeface="Aptos"/>
              </a:rPr>
              <a:t> and </a:t>
            </a:r>
            <a:r>
              <a:rPr lang="it-IT" dirty="0" err="1" smtClean="0">
                <a:latin typeface="Aptos"/>
              </a:rPr>
              <a:t>irrigation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systems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efficiency</a:t>
            </a:r>
            <a:endParaRPr lang="it-IT" dirty="0" smtClean="0">
              <a:latin typeface="Aptos"/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ptos"/>
              </a:rPr>
              <a:t>Availability of reliable and accessible data</a:t>
            </a:r>
            <a:r>
              <a:rPr lang="en-GB" dirty="0" smtClean="0">
                <a:latin typeface="Aptos"/>
              </a:rPr>
              <a:t>: identification of areas, damages and more efficient payments/compensation</a:t>
            </a:r>
          </a:p>
          <a:p>
            <a:pPr marL="285750" indent="-285750" algn="just">
              <a:buFontTx/>
              <a:buChar char="-"/>
            </a:pPr>
            <a:r>
              <a:rPr lang="it-IT" b="1" dirty="0" smtClean="0">
                <a:latin typeface="Aptos"/>
              </a:rPr>
              <a:t>GNSS Network </a:t>
            </a:r>
            <a:r>
              <a:rPr lang="it-IT" dirty="0">
                <a:latin typeface="Aptos"/>
              </a:rPr>
              <a:t>(Global </a:t>
            </a:r>
            <a:r>
              <a:rPr lang="it-IT" dirty="0" err="1">
                <a:latin typeface="Aptos"/>
              </a:rPr>
              <a:t>Navigation</a:t>
            </a:r>
            <a:r>
              <a:rPr lang="it-IT" dirty="0">
                <a:latin typeface="Aptos"/>
              </a:rPr>
              <a:t> Satellite System): </a:t>
            </a:r>
            <a:r>
              <a:rPr lang="en-US" dirty="0">
                <a:latin typeface="Aptos"/>
              </a:rPr>
              <a:t>implementation and "strengthening" of public GNSS stations in the </a:t>
            </a:r>
            <a:r>
              <a:rPr lang="en-US" dirty="0" smtClean="0">
                <a:latin typeface="Aptos"/>
              </a:rPr>
              <a:t>region, </a:t>
            </a:r>
            <a:r>
              <a:rPr lang="en-US" dirty="0">
                <a:latin typeface="Aptos"/>
              </a:rPr>
              <a:t>also for needs related to </a:t>
            </a:r>
            <a:r>
              <a:rPr lang="en-US" dirty="0" smtClean="0">
                <a:latin typeface="Aptos"/>
              </a:rPr>
              <a:t>PF </a:t>
            </a:r>
            <a:r>
              <a:rPr lang="en-US" dirty="0">
                <a:latin typeface="Aptos"/>
              </a:rPr>
              <a:t>(positioning/localization and navigation</a:t>
            </a:r>
            <a:r>
              <a:rPr lang="en-US" dirty="0" smtClean="0">
                <a:latin typeface="Aptos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it-IT" b="1" dirty="0" smtClean="0">
                <a:latin typeface="Aptos"/>
              </a:rPr>
              <a:t>Space </a:t>
            </a:r>
            <a:r>
              <a:rPr lang="it-IT" b="1" dirty="0">
                <a:latin typeface="Aptos"/>
              </a:rPr>
              <a:t>data</a:t>
            </a:r>
            <a:r>
              <a:rPr lang="it-IT" dirty="0">
                <a:latin typeface="Aptos"/>
              </a:rPr>
              <a:t>: </a:t>
            </a:r>
            <a:r>
              <a:rPr lang="en-US" dirty="0">
                <a:latin typeface="Aptos"/>
              </a:rPr>
              <a:t>need for adequate spatial resolution of satellite data for control and payment purposes of the regional agency ARTEA and for </a:t>
            </a:r>
            <a:r>
              <a:rPr lang="en-US" dirty="0" smtClean="0">
                <a:latin typeface="Aptos"/>
              </a:rPr>
              <a:t>PF </a:t>
            </a:r>
            <a:r>
              <a:rPr lang="en-US" dirty="0">
                <a:latin typeface="Aptos"/>
              </a:rPr>
              <a:t>systems </a:t>
            </a:r>
            <a:r>
              <a:rPr lang="en-US" dirty="0" smtClean="0">
                <a:latin typeface="Aptos"/>
              </a:rPr>
              <a:t>(</a:t>
            </a:r>
            <a:r>
              <a:rPr lang="en-US" i="1" dirty="0" smtClean="0">
                <a:latin typeface="Aptos"/>
              </a:rPr>
              <a:t>Data</a:t>
            </a:r>
            <a:r>
              <a:rPr lang="en-US" i="1" dirty="0">
                <a:latin typeface="Aptos"/>
              </a:rPr>
              <a:t>, Platforms, AI Systems, Decisions, Implementation,</a:t>
            </a:r>
            <a:r>
              <a:rPr lang="en-US" dirty="0">
                <a:latin typeface="Aptos"/>
              </a:rPr>
              <a:t> with particular attention to precision fertilization and irrigation</a:t>
            </a:r>
            <a:r>
              <a:rPr lang="en-US" dirty="0" smtClean="0">
                <a:latin typeface="Aptos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it-IT" b="1" dirty="0" err="1" smtClean="0">
                <a:latin typeface="Aptos"/>
              </a:rPr>
              <a:t>Education</a:t>
            </a:r>
            <a:r>
              <a:rPr lang="it-IT" b="1" dirty="0" smtClean="0">
                <a:latin typeface="Aptos"/>
              </a:rPr>
              <a:t>/Training</a:t>
            </a:r>
            <a:r>
              <a:rPr lang="it-IT" dirty="0" smtClean="0">
                <a:latin typeface="Aptos"/>
              </a:rPr>
              <a:t> </a:t>
            </a:r>
            <a:r>
              <a:rPr lang="it-IT" dirty="0">
                <a:latin typeface="Aptos"/>
              </a:rPr>
              <a:t>on new </a:t>
            </a:r>
            <a:r>
              <a:rPr lang="it-IT" dirty="0" err="1">
                <a:latin typeface="Aptos"/>
              </a:rPr>
              <a:t>technologies</a:t>
            </a:r>
            <a:r>
              <a:rPr lang="it-IT" dirty="0">
                <a:latin typeface="Aptos"/>
              </a:rPr>
              <a:t> and the </a:t>
            </a:r>
            <a:r>
              <a:rPr lang="it-IT" dirty="0" err="1">
                <a:latin typeface="Aptos"/>
              </a:rPr>
              <a:t>potential</a:t>
            </a:r>
            <a:r>
              <a:rPr lang="it-IT" dirty="0">
                <a:latin typeface="Aptos"/>
              </a:rPr>
              <a:t> for </a:t>
            </a:r>
            <a:r>
              <a:rPr lang="it-IT" dirty="0" err="1">
                <a:latin typeface="Aptos"/>
              </a:rPr>
              <a:t>their</a:t>
            </a:r>
            <a:r>
              <a:rPr lang="it-IT" dirty="0">
                <a:latin typeface="Aptos"/>
              </a:rPr>
              <a:t> </a:t>
            </a:r>
            <a:r>
              <a:rPr lang="it-IT" dirty="0" err="1">
                <a:latin typeface="Aptos"/>
              </a:rPr>
              <a:t>application</a:t>
            </a:r>
            <a:r>
              <a:rPr lang="it-IT" dirty="0">
                <a:latin typeface="Aptos"/>
              </a:rPr>
              <a:t> in </a:t>
            </a:r>
            <a:r>
              <a:rPr lang="it-IT" dirty="0" err="1">
                <a:latin typeface="Aptos"/>
              </a:rPr>
              <a:t>different</a:t>
            </a:r>
            <a:r>
              <a:rPr lang="it-IT" dirty="0">
                <a:latin typeface="Aptos"/>
              </a:rPr>
              <a:t> </a:t>
            </a:r>
            <a:r>
              <a:rPr lang="it-IT" dirty="0" err="1">
                <a:latin typeface="Aptos"/>
              </a:rPr>
              <a:t>lines</a:t>
            </a:r>
            <a:r>
              <a:rPr lang="it-IT" dirty="0">
                <a:latin typeface="Aptos"/>
              </a:rPr>
              <a:t> of </a:t>
            </a:r>
            <a:r>
              <a:rPr lang="it-IT" dirty="0" err="1">
                <a:latin typeface="Aptos"/>
              </a:rPr>
              <a:t>agricultural</a:t>
            </a:r>
            <a:r>
              <a:rPr lang="it-IT" dirty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sectors</a:t>
            </a:r>
            <a:r>
              <a:rPr lang="it-IT" dirty="0" smtClean="0">
                <a:latin typeface="Aptos"/>
              </a:rPr>
              <a:t>, </a:t>
            </a:r>
            <a:r>
              <a:rPr lang="it-IT" dirty="0" err="1" smtClean="0">
                <a:latin typeface="Aptos"/>
              </a:rPr>
              <a:t>targeting</a:t>
            </a:r>
            <a:r>
              <a:rPr lang="it-IT" dirty="0" smtClean="0">
                <a:latin typeface="Aptos"/>
              </a:rPr>
              <a:t> </a:t>
            </a:r>
            <a:r>
              <a:rPr lang="it-IT" dirty="0">
                <a:latin typeface="Aptos"/>
              </a:rPr>
              <a:t>new and </a:t>
            </a:r>
            <a:r>
              <a:rPr lang="it-IT" dirty="0" err="1">
                <a:latin typeface="Aptos"/>
              </a:rPr>
              <a:t>old</a:t>
            </a:r>
            <a:r>
              <a:rPr lang="it-IT" dirty="0">
                <a:latin typeface="Aptos"/>
              </a:rPr>
              <a:t> </a:t>
            </a:r>
            <a:r>
              <a:rPr lang="it-IT" dirty="0" err="1">
                <a:latin typeface="Aptos"/>
              </a:rPr>
              <a:t>generations</a:t>
            </a:r>
            <a:r>
              <a:rPr lang="it-IT" dirty="0">
                <a:latin typeface="Aptos"/>
              </a:rPr>
              <a:t> of </a:t>
            </a:r>
            <a:r>
              <a:rPr lang="it-IT" dirty="0" err="1" smtClean="0">
                <a:latin typeface="Aptos"/>
              </a:rPr>
              <a:t>farmers</a:t>
            </a:r>
            <a:endParaRPr lang="it-IT" dirty="0" smtClean="0">
              <a:latin typeface="Aptos"/>
            </a:endParaRPr>
          </a:p>
          <a:p>
            <a:pPr marL="285750" indent="-285750">
              <a:buFontTx/>
              <a:buChar char="-"/>
            </a:pPr>
            <a:r>
              <a:rPr lang="it-IT" b="1" dirty="0" smtClean="0">
                <a:latin typeface="Aptos"/>
              </a:rPr>
              <a:t>Ultra </a:t>
            </a:r>
            <a:r>
              <a:rPr lang="it-IT" b="1" dirty="0" err="1" smtClean="0">
                <a:latin typeface="Aptos"/>
              </a:rPr>
              <a:t>Wideband</a:t>
            </a:r>
            <a:r>
              <a:rPr lang="it-IT" b="1" dirty="0" smtClean="0">
                <a:latin typeface="Aptos"/>
              </a:rPr>
              <a:t> </a:t>
            </a:r>
            <a:r>
              <a:rPr lang="it-IT" dirty="0" smtClean="0">
                <a:latin typeface="Aptos"/>
              </a:rPr>
              <a:t>in </a:t>
            </a:r>
            <a:r>
              <a:rPr lang="it-IT" dirty="0" err="1" smtClean="0">
                <a:latin typeface="Aptos"/>
              </a:rPr>
              <a:t>Rural</a:t>
            </a:r>
            <a:r>
              <a:rPr lang="it-IT" dirty="0" smtClean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Areas</a:t>
            </a:r>
            <a:endParaRPr lang="it-IT" dirty="0">
              <a:latin typeface="Apto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6919413" y="992837"/>
            <a:ext cx="5149755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 smtClean="0">
                <a:latin typeface="Aptos"/>
              </a:rPr>
              <a:t>Socio-economic: </a:t>
            </a:r>
            <a:endParaRPr lang="en-GB" sz="2000" b="1" dirty="0">
              <a:latin typeface="Aptos"/>
            </a:endParaRPr>
          </a:p>
          <a:p>
            <a:pPr algn="just"/>
            <a:r>
              <a:rPr lang="en-GB" dirty="0" smtClean="0">
                <a:latin typeface="Aptos"/>
              </a:rPr>
              <a:t>ageing population; depopulation of </a:t>
            </a:r>
            <a:r>
              <a:rPr lang="en-GB" dirty="0">
                <a:latin typeface="Aptos"/>
              </a:rPr>
              <a:t>rural areas</a:t>
            </a:r>
            <a:r>
              <a:rPr lang="en-GB" dirty="0" smtClean="0">
                <a:latin typeface="Aptos"/>
              </a:rPr>
              <a:t>;</a:t>
            </a:r>
            <a:r>
              <a:rPr lang="it-IT" dirty="0" smtClean="0">
                <a:latin typeface="Aptos"/>
              </a:rPr>
              <a:t> </a:t>
            </a:r>
            <a:r>
              <a:rPr lang="en-GB" dirty="0">
                <a:latin typeface="Aptos"/>
              </a:rPr>
              <a:t>uptake of innovation in farming practices; digital divide (rural/urban &amp; </a:t>
            </a:r>
            <a:r>
              <a:rPr lang="en-GB" dirty="0" smtClean="0">
                <a:latin typeface="Aptos"/>
              </a:rPr>
              <a:t>SMEs/Large companies); competition </a:t>
            </a:r>
            <a:r>
              <a:rPr lang="en-GB" dirty="0">
                <a:latin typeface="Aptos"/>
              </a:rPr>
              <a:t>on international markets; p</a:t>
            </a:r>
            <a:r>
              <a:rPr lang="it-IT" dirty="0" err="1">
                <a:latin typeface="Aptos"/>
              </a:rPr>
              <a:t>olicy</a:t>
            </a:r>
            <a:r>
              <a:rPr lang="it-IT" dirty="0">
                <a:latin typeface="Aptos"/>
              </a:rPr>
              <a:t> and </a:t>
            </a:r>
            <a:r>
              <a:rPr lang="it-IT" dirty="0" err="1">
                <a:latin typeface="Aptos"/>
              </a:rPr>
              <a:t>regulatory</a:t>
            </a:r>
            <a:r>
              <a:rPr lang="it-IT" dirty="0">
                <a:latin typeface="Aptos"/>
              </a:rPr>
              <a:t> </a:t>
            </a:r>
            <a:r>
              <a:rPr lang="it-IT" dirty="0" err="1" smtClean="0">
                <a:latin typeface="Aptos"/>
              </a:rPr>
              <a:t>changes</a:t>
            </a:r>
            <a:endParaRPr lang="en-GB" sz="2000" dirty="0" smtClean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4684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007" y="647781"/>
            <a:ext cx="789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 panose="020B0004020202020204" pitchFamily="34" charset="0"/>
              </a:rPr>
              <a:t>Thank you</a:t>
            </a:r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=""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79846F-D664-CC7E-BDBB-F365BAB7700B}"/>
              </a:ext>
            </a:extLst>
          </p:cNvPr>
          <p:cNvSpPr txBox="1"/>
          <p:nvPr/>
        </p:nvSpPr>
        <p:spPr>
          <a:xfrm>
            <a:off x="3447875" y="1669409"/>
            <a:ext cx="817087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 smtClean="0">
                <a:latin typeface="Aptos"/>
              </a:rPr>
              <a:t>ROBERTO </a:t>
            </a:r>
            <a:r>
              <a:rPr lang="en-GB" sz="2000" dirty="0">
                <a:latin typeface="Aptos"/>
              </a:rPr>
              <a:t>SCALACCI, </a:t>
            </a:r>
            <a:r>
              <a:rPr lang="it-IT" sz="2000" dirty="0" err="1">
                <a:latin typeface="Aptos"/>
              </a:rPr>
              <a:t>Tuscany</a:t>
            </a:r>
            <a:r>
              <a:rPr lang="it-IT" sz="2000" dirty="0">
                <a:latin typeface="Aptos"/>
              </a:rPr>
              <a:t> </a:t>
            </a:r>
            <a:r>
              <a:rPr lang="it-IT" sz="2000" dirty="0" err="1">
                <a:latin typeface="Aptos"/>
              </a:rPr>
              <a:t>Region</a:t>
            </a:r>
            <a:r>
              <a:rPr lang="it-IT" sz="2000" dirty="0">
                <a:latin typeface="Aptos"/>
              </a:rPr>
              <a:t> - Director for </a:t>
            </a:r>
            <a:r>
              <a:rPr lang="it-IT" sz="2000" dirty="0" err="1">
                <a:latin typeface="Aptos"/>
              </a:rPr>
              <a:t>Agriculture</a:t>
            </a:r>
            <a:r>
              <a:rPr lang="it-IT" sz="2000" dirty="0">
                <a:latin typeface="Aptos"/>
              </a:rPr>
              <a:t> and Rural Development: </a:t>
            </a:r>
            <a:r>
              <a:rPr lang="it-IT" sz="2000" u="sng" dirty="0">
                <a:latin typeface="Aptos"/>
                <a:hlinkClick r:id="rId5"/>
              </a:rPr>
              <a:t>roberto.scalacci@regione.toscana.it</a:t>
            </a:r>
            <a:r>
              <a:rPr lang="en-GB" sz="2000" dirty="0">
                <a:latin typeface="Apto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19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A6DCDDC45FA46AC26AEAD66851C1D" ma:contentTypeVersion="14" ma:contentTypeDescription="Create a new document." ma:contentTypeScope="" ma:versionID="16885a535f497d158765999c1b0e6eb2">
  <xsd:schema xmlns:xsd="http://www.w3.org/2001/XMLSchema" xmlns:xs="http://www.w3.org/2001/XMLSchema" xmlns:p="http://schemas.microsoft.com/office/2006/metadata/properties" xmlns:ns2="c71f459f-d4d7-4daf-a11e-4ec67a1c437c" xmlns:ns3="f57df818-c70e-43a7-bdb7-3feefbbd5a4f" targetNamespace="http://schemas.microsoft.com/office/2006/metadata/properties" ma:root="true" ma:fieldsID="6e875001f9f4cc83290551dcee32af51" ns2:_="" ns3:_="">
    <xsd:import namespace="c71f459f-d4d7-4daf-a11e-4ec67a1c437c"/>
    <xsd:import namespace="f57df818-c70e-43a7-bdb7-3feefbbd5a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f459f-d4d7-4daf-a11e-4ec67a1c4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571d56-329a-47a3-a844-1a47ab2e4d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df818-c70e-43a7-bdb7-3feefbbd5a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33883d-fd5d-4f01-bffd-91d18bfe7a87}" ma:internalName="TaxCatchAll" ma:showField="CatchAllData" ma:web="f57df818-c70e-43a7-bdb7-3feefbbd5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7df818-c70e-43a7-bdb7-3feefbbd5a4f" xsi:nil="true"/>
    <lcf76f155ced4ddcb4097134ff3c332f xmlns="c71f459f-d4d7-4daf-a11e-4ec67a1c43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9F01F5-B5A8-4CEE-B751-8E05EC01F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f459f-d4d7-4daf-a11e-4ec67a1c437c"/>
    <ds:schemaRef ds:uri="f57df818-c70e-43a7-bdb7-3feefbbd5a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B7FE82-3DEF-4490-A20A-F31585B79E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20DA9F-A706-42BA-B4B1-4812676A5D16}">
  <ds:schemaRefs>
    <ds:schemaRef ds:uri="http://purl.org/dc/elements/1.1/"/>
    <ds:schemaRef ds:uri="http://schemas.microsoft.com/office/2006/metadata/properties"/>
    <ds:schemaRef ds:uri="c71f459f-d4d7-4daf-a11e-4ec67a1c437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f57df818-c70e-43a7-bdb7-3feefbbd5a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4421</TotalTime>
  <Words>1001</Words>
  <Application>Microsoft Office PowerPoint</Application>
  <PresentationFormat>Personalizzato</PresentationFormat>
  <Paragraphs>124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European Regional Symposium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FM20691</cp:lastModifiedBy>
  <cp:revision>289</cp:revision>
  <cp:lastPrinted>2023-09-28T10:15:29Z</cp:lastPrinted>
  <dcterms:created xsi:type="dcterms:W3CDTF">2023-09-01T13:17:07Z</dcterms:created>
  <dcterms:modified xsi:type="dcterms:W3CDTF">2023-09-28T15:23:52Z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0x010100AA7A6DCDDC45FA46AC26AEAD66851C1D</vt:lpwstr>
  </property>
  <property fmtid="{D5CDD505-2E9C-101B-9397-08002B2CF9AE}" pid="3" name="MediaServiceImageTags">
    <vt:lpwstr/>
  </property>
</Properties>
</file>