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27"/>
  </p:notesMasterIdLst>
  <p:sldIdLst>
    <p:sldId id="256" r:id="rId6"/>
    <p:sldId id="260" r:id="rId7"/>
    <p:sldId id="282" r:id="rId8"/>
    <p:sldId id="265" r:id="rId9"/>
    <p:sldId id="268" r:id="rId10"/>
    <p:sldId id="284" r:id="rId11"/>
    <p:sldId id="274" r:id="rId12"/>
    <p:sldId id="270" r:id="rId13"/>
    <p:sldId id="272" r:id="rId14"/>
    <p:sldId id="273" r:id="rId15"/>
    <p:sldId id="276" r:id="rId16"/>
    <p:sldId id="275" r:id="rId17"/>
    <p:sldId id="277" r:id="rId18"/>
    <p:sldId id="278" r:id="rId19"/>
    <p:sldId id="279" r:id="rId20"/>
    <p:sldId id="280" r:id="rId21"/>
    <p:sldId id="281" r:id="rId22"/>
    <p:sldId id="266" r:id="rId23"/>
    <p:sldId id="286" r:id="rId24"/>
    <p:sldId id="288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F3F2F1-2274-4C65-6D4C-01B1FE177664}" v="135" dt="2023-09-15T12:29:47.184"/>
    <p1510:client id="{DF36B87A-332B-481F-A8D1-44C746B3B96E}" v="1" dt="2023-09-14T13:40:50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AB713-B34C-4A5B-98DE-A6BCCEFB1B4E}" type="datetimeFigureOut">
              <a:t>28/09/2023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6E877-EBF1-4D6D-9BA0-E628C11615A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86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48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173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7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31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065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470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41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916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304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97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757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0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24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75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933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7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7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936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70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B6F2-80CE-4C50-9A76-E2F2EE269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E3126-871F-4723-BBEC-2685E357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3CCE7-715C-42E9-9938-AA01B0D5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FE40C-B891-46B1-9508-B7C639DD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5F2E1-E39C-4425-A713-5099D38A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AB56-773D-44E1-A1C0-77F86165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14677-D2AE-4670-9BC0-2E1E99DFC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52053-7A40-4AA2-B864-DC1B7A1E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C7D13-2796-4EA7-8738-05FD6C75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B1641-36B9-4DFC-BE4C-A988E80B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9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28C8EF-8376-4099-AAA4-597B3570D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05CC3-F800-4403-97DE-02DC05EC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DA25E-6AC7-40B0-A824-3D9A47D8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FB8E-3F0F-4CC8-97CF-7D997ACB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4B4FC-30D0-464B-8A3E-0E58411B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7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5902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0568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589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4003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98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7675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7324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195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EBA2-A0DD-4B5E-8208-099538E6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3918C-51FF-48E6-866F-6EDFA2BE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95A21-962D-416C-9BA6-586D2BA9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BCEF6-FA4F-40A3-8371-00FD1F53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4B320-CE2B-451C-9EFD-6849D457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773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1122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867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F117-03A3-4E0A-A69C-2C30B70C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26334-FF6F-4B1A-AF8E-D487BAFCD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7FD38-3A74-4DAD-BC4A-93C8C816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87B9C-D7B3-4DAD-B871-5A9CC035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AC36D-E525-465C-BA09-64706B92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4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8206E-9ADC-4E51-9E6C-BCEE4C0E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B58CD-1B1B-49D1-8A34-D7BAAD61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64D74-27B7-4C87-A55A-D8C032C28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814F3-C449-4460-861D-023615FB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7C71B-86C9-4F5D-A2CC-B2E05B19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0767-535A-47E8-8833-6AAAF01C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0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94A0-CC2F-47A5-9E69-5C9E3F58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078BC-0F83-4712-90E0-6DA79E97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ED6BF-FE9C-463B-B045-284F56B55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36B08-29CC-4B9A-8C8B-847C76603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7AF39-F408-4182-B5B0-34E70ACA0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D9261-BDB3-4607-90B4-DAB6C431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2E2C9-0753-4A90-BFB5-447C100F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05B23-5C39-46F3-B952-E9AB7E35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7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31E0-9177-4CB3-B4CC-4DDF9CFF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711C2-64EC-47AF-851C-1E97E3FD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BFA9D-FB7E-40A3-AD9B-769DA9DF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BAFD0-D6F8-4375-9069-D92B3E28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C0C01A-2AB6-476C-A1F1-3F759BB3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04B33-B2C5-4F20-9CEF-1A3B762F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CEC41-3F59-482F-95A2-A3EFFF26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12601-6383-4F3E-BA24-384D77C6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36EE8-5271-428F-BA41-B257D60A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84FCF-E03A-4073-9662-BC9F2ECA3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D743A-78DA-4435-83BD-D3C802AD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D119B-4A4F-42C0-B190-DED27EBE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2377-3098-4961-922E-E67F2DF0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5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6436-0881-4085-88F6-8F5CD0EE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0F0037-0FAC-4454-98F2-0677C2A63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DCFE-6C30-4E07-8D5C-1320520A5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8D174-9439-405F-A17F-1834DD92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06ED5-13F4-4E11-BA28-EB15F7D0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4CFC2-4DFD-491F-8190-28867AA6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5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CA5E2-8505-4080-B9CC-65519068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836E5-3C62-48B3-ADEB-2A4C04490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BDC7-DF87-4A55-A480-D9DAEE584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3C804-7A9E-47D8-ADA6-918E3A298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261D0-05F5-42C7-8458-D756D3B9C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9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16A2-E93A-40B0-B832-E319A0D4D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897" y="894509"/>
            <a:ext cx="7957297" cy="1647825"/>
          </a:xfrm>
        </p:spPr>
        <p:txBody>
          <a:bodyPr>
            <a:normAutofit/>
          </a:bodyPr>
          <a:lstStyle/>
          <a:p>
            <a:pPr algn="l"/>
            <a:r>
              <a:rPr lang="en-US" sz="55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European Regional Symposium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B357E-2D2A-4420-8CE3-CE879F73C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1" y="2914657"/>
            <a:ext cx="5305424" cy="2476488"/>
          </a:xfrm>
          <a:solidFill>
            <a:schemeClr val="bg1">
              <a:lumMod val="75000"/>
              <a:alpha val="80000"/>
            </a:schemeClr>
          </a:solidFill>
        </p:spPr>
        <p:txBody>
          <a:bodyPr/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dirty="0">
                <a:solidFill>
                  <a:srgbClr val="0231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Second Edition of the European Regional Symposium, on space data for tourism &amp; agriculture, by NEREUS Regions</a:t>
            </a:r>
            <a:endParaRPr lang="en-US" sz="1800" b="1" dirty="0">
              <a:solidFill>
                <a:srgbClr val="0231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ourism Generic Detailed Outline icon">
            <a:extLst>
              <a:ext uri="{FF2B5EF4-FFF2-40B4-BE49-F238E27FC236}">
                <a16:creationId xmlns:a16="http://schemas.microsoft.com/office/drawing/2014/main" id="{781805BF-368F-4598-9F46-406B92FADBC6}"/>
              </a:ext>
            </a:extLst>
          </p:cNvPr>
          <p:cNvPicPr/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05" y="2607461"/>
            <a:ext cx="975360" cy="97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F37CF2C-12AF-43EE-9473-B0F97B341711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90" y="824224"/>
            <a:ext cx="975360" cy="975360"/>
          </a:xfrm>
          <a:prstGeom prst="rect">
            <a:avLst/>
          </a:prstGeom>
        </p:spPr>
      </p:pic>
      <p:pic>
        <p:nvPicPr>
          <p:cNvPr id="10" name="Picture 9" descr="A blue line drawing of a planet earth&#10;&#10;Description automatically generated">
            <a:extLst>
              <a:ext uri="{FF2B5EF4-FFF2-40B4-BE49-F238E27FC236}">
                <a16:creationId xmlns:a16="http://schemas.microsoft.com/office/drawing/2014/main" id="{35116369-656D-45EA-9DE8-C1842E3FAA4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33" y="1740051"/>
            <a:ext cx="1425575" cy="867410"/>
          </a:xfrm>
          <a:prstGeom prst="rect">
            <a:avLst/>
          </a:prstGeom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id="{01F93D9F-864A-4F44-9DB5-EE0A9B4B903B}"/>
              </a:ext>
            </a:extLst>
          </p:cNvPr>
          <p:cNvSpPr txBox="1"/>
          <p:nvPr/>
        </p:nvSpPr>
        <p:spPr>
          <a:xfrm>
            <a:off x="744071" y="255589"/>
            <a:ext cx="11394136" cy="5349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September 28 – 29 | 2023					Matera, Basilicata Region | Italy  </a:t>
            </a:r>
            <a:endParaRPr lang="en-US" sz="6500" b="1" kern="0" dirty="0">
              <a:solidFill>
                <a:srgbClr val="FAF28D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B88DA2-3701-463F-B3FF-BD5C966D4821}"/>
              </a:ext>
            </a:extLst>
          </p:cNvPr>
          <p:cNvCxnSpPr/>
          <p:nvPr/>
        </p:nvCxnSpPr>
        <p:spPr>
          <a:xfrm>
            <a:off x="844212" y="2560847"/>
            <a:ext cx="15506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24B5B66-7466-453B-8F6F-37E72CA86494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20" y="4424362"/>
            <a:ext cx="1468755" cy="676275"/>
          </a:xfrm>
          <a:prstGeom prst="rect">
            <a:avLst/>
          </a:prstGeom>
        </p:spPr>
      </p:pic>
      <p:pic>
        <p:nvPicPr>
          <p:cNvPr id="24" name="Picture 23" descr="ENPAB - Regione Basilicata: rimandati al 15 dicembre i termini di ...">
            <a:extLst>
              <a:ext uri="{FF2B5EF4-FFF2-40B4-BE49-F238E27FC236}">
                <a16:creationId xmlns:a16="http://schemas.microsoft.com/office/drawing/2014/main" id="{237B2E0F-5DA8-4047-81CE-DDE5AC5915F9}"/>
              </a:ext>
            </a:extLst>
          </p:cNvPr>
          <p:cNvPicPr/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30" y="4424362"/>
            <a:ext cx="734060" cy="6838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A0F4E9-C15D-42C5-97AD-2034E517077C}"/>
              </a:ext>
            </a:extLst>
          </p:cNvPr>
          <p:cNvCxnSpPr>
            <a:cxnSpLocks/>
          </p:cNvCxnSpPr>
          <p:nvPr/>
        </p:nvCxnSpPr>
        <p:spPr>
          <a:xfrm>
            <a:off x="762001" y="652952"/>
            <a:ext cx="112507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07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880" y="77118"/>
            <a:ext cx="8893067" cy="4764688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COLTIVAZIONE CORILICOLA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>
                <a:solidFill>
                  <a:schemeClr val="bg1"/>
                </a:solidFill>
                <a:latin typeface="Aptos"/>
              </a:rPr>
              <a:t>Carta dell'Attitudine alla coltivazione del nocciolo in Basilicata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880" y="5012273"/>
            <a:ext cx="8893067" cy="16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83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749" y="3898804"/>
            <a:ext cx="9017918" cy="27920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749" y="253406"/>
            <a:ext cx="9017918" cy="3459917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WEBGIS DELLE DOMANDE PSR SUPERFICI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>
                <a:solidFill>
                  <a:schemeClr val="bg1"/>
                </a:solidFill>
                <a:latin typeface="Aptos"/>
              </a:rPr>
              <a:t>Interoperabilità del database del SIARB con il database catastale della RSDI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65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-1" y="2751668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5498151-6307-76BB-95DD-DF88BED71B3F}"/>
              </a:ext>
            </a:extLst>
          </p:cNvPr>
          <p:cNvSpPr txBox="1"/>
          <p:nvPr/>
        </p:nvSpPr>
        <p:spPr>
          <a:xfrm>
            <a:off x="3529956" y="654282"/>
            <a:ext cx="789326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 err="1">
                <a:solidFill>
                  <a:srgbClr val="002060"/>
                </a:solidFill>
                <a:latin typeface="Aptos"/>
              </a:rPr>
              <a:t>Soluzioni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digitali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e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spaziali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in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lavorazione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655510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529" y="61991"/>
            <a:ext cx="9218737" cy="51848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597" y="193687"/>
            <a:ext cx="2909781" cy="23847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529" y="5300917"/>
            <a:ext cx="8312804" cy="1509207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USI CIVICI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>
                <a:solidFill>
                  <a:schemeClr val="bg1"/>
                </a:solidFill>
                <a:latin typeface="Aptos"/>
              </a:rPr>
              <a:t>Costruzione, su base catastale, del database degli usi civici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05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VINCOLO IDROGEOLOGICO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>
                <a:solidFill>
                  <a:schemeClr val="bg1"/>
                </a:solidFill>
                <a:latin typeface="Aptos"/>
              </a:rPr>
              <a:t>Digitalizzazione delle tavole </a:t>
            </a:r>
            <a:r>
              <a:rPr lang="it-IT" sz="2300" i="1" dirty="0" err="1">
                <a:solidFill>
                  <a:schemeClr val="bg1"/>
                </a:solidFill>
                <a:latin typeface="Aptos"/>
              </a:rPr>
              <a:t>raster</a:t>
            </a:r>
            <a:r>
              <a:rPr lang="it-IT" sz="2300" i="1" dirty="0">
                <a:solidFill>
                  <a:schemeClr val="bg1"/>
                </a:solidFill>
                <a:latin typeface="Aptos"/>
              </a:rPr>
              <a:t> del Vincolo idrogeologico dei 131 comuni lucani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r="2546"/>
          <a:stretch/>
        </p:blipFill>
        <p:spPr>
          <a:xfrm>
            <a:off x="2836335" y="0"/>
            <a:ext cx="4572000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23" r="3451" b="-123"/>
          <a:stretch/>
        </p:blipFill>
        <p:spPr>
          <a:xfrm>
            <a:off x="7535334" y="0"/>
            <a:ext cx="4529667" cy="6858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t="91709" r="45778" b="1268"/>
          <a:stretch/>
        </p:blipFill>
        <p:spPr>
          <a:xfrm>
            <a:off x="7983009" y="6128897"/>
            <a:ext cx="2018241" cy="7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0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069242E-7A89-806C-1AAB-F36A7BC93FAD}"/>
              </a:ext>
            </a:extLst>
          </p:cNvPr>
          <p:cNvSpPr txBox="1"/>
          <p:nvPr/>
        </p:nvSpPr>
        <p:spPr>
          <a:xfrm>
            <a:off x="3529956" y="654282"/>
            <a:ext cx="7893269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Idee per il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futuro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de-DE" sz="3600" dirty="0" err="1">
                <a:solidFill>
                  <a:srgbClr val="002060"/>
                </a:solidFill>
                <a:latin typeface="Aptos"/>
              </a:rPr>
              <a:t>l‘agricoltura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di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precisione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013627F-AE68-7877-E887-6FDD345C6167}"/>
              </a:ext>
            </a:extLst>
          </p:cNvPr>
          <p:cNvSpPr txBox="1"/>
          <p:nvPr/>
        </p:nvSpPr>
        <p:spPr>
          <a:xfrm>
            <a:off x="3023266" y="2274639"/>
            <a:ext cx="9083675" cy="42803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Una recente definizione della FAO descrive l’agricoltura di precisione come:</a:t>
            </a:r>
          </a:p>
          <a:p>
            <a:pPr>
              <a:spcAft>
                <a:spcPts val="1200"/>
              </a:spcAft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 «</a:t>
            </a:r>
            <a:r>
              <a:rPr lang="it-IT" sz="2400" i="1" dirty="0">
                <a:solidFill>
                  <a:schemeClr val="tx2">
                    <a:lumMod val="75000"/>
                  </a:schemeClr>
                </a:solidFill>
              </a:rPr>
              <a:t>Un’agricoltura guidata da informazioni ambientali dettagliate, per minimizzare l’uso di acqua, agrochimici e lavoro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», </a:t>
            </a:r>
          </a:p>
          <a:p>
            <a:pPr>
              <a:spcAft>
                <a:spcPts val="1200"/>
              </a:spcAft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ovvero </a:t>
            </a:r>
          </a:p>
          <a:p>
            <a:pPr>
              <a:spcAft>
                <a:spcPts val="1200"/>
              </a:spcAft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it-IT" sz="2400" i="1" dirty="0">
                <a:solidFill>
                  <a:schemeClr val="tx2">
                    <a:lumMod val="75000"/>
                  </a:schemeClr>
                </a:solidFill>
              </a:rPr>
              <a:t>un’agricoltura che usa tecnologie GPS, satelliti, sensori al suolo e sistemi di gestione delle informazioni per comprendere le variazioni delle condizioni delle risorse all’interno del campo. Queste informazioni sono utilizzate per applicare fertilizzanti e altri input con maggiore precisione, e per prevedere più accuratamente la resa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967252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AGRICOLTURA DI PRECISIONE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>
                <a:solidFill>
                  <a:schemeClr val="bg1"/>
                </a:solidFill>
                <a:latin typeface="Aptos"/>
              </a:rPr>
              <a:t>Le mappe di prescrizione per la concimazione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s://www.forigo.it/hubfs/Agricoltura-Precisione-cope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24" y="965346"/>
            <a:ext cx="908367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70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AGRICOLTURA DI PRECISIONE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>
                <a:solidFill>
                  <a:schemeClr val="bg1"/>
                </a:solidFill>
                <a:latin typeface="Aptos"/>
              </a:rPr>
              <a:t>Mappe catastali delle precipitazioni cumulate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838" y="113243"/>
            <a:ext cx="5035162" cy="52768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710" y="3429000"/>
            <a:ext cx="4630922" cy="30635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210" y="746123"/>
            <a:ext cx="3797058" cy="20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24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447875" y="1669409"/>
            <a:ext cx="8170877" cy="39533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Vista la natura dei rischi evidenziati nelle precedenti slide, assumono particolare valenza le tecnologie di monitoraggio ed i modelli predittivi; va da sé che, in un territorio scarsamente antropizzato come la Basilicata,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enorme il potenziale delle tecnologie satellitari, purché accompagnate da capacità elaborative corrispondenti.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tecnologie satellitari possono fornire un’ottima “base” per le elaborazioni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dell’AdP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(Agricoltura di Precisione), 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ovvie ricadute sulla produttività (nella generalità del territorio, passibile di ampio miglioramento) delle colture, ed esistono alcuni progetti pilota finanziati nel periodo 2014-2022 con la Misura 16 “Cooperazione” del PSR in tal senso, che devono però essere portati dalla scala della ricerca applicata a quella della commodity.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30B73404-ABBC-ED4C-8E54-4EF6551ED57F}"/>
              </a:ext>
            </a:extLst>
          </p:cNvPr>
          <p:cNvSpPr txBox="1"/>
          <p:nvPr/>
        </p:nvSpPr>
        <p:spPr>
          <a:xfrm>
            <a:off x="3529956" y="654282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Idee e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soluzioni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per il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futuro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245677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447875" y="1669409"/>
            <a:ext cx="817087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Nell'agricoltura di precisione, a titolo esemplificativo, l'uso di immagini di Earth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</a:rPr>
              <a:t>Observation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permette di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monitorare l'uso di pesticidi sulle colture e analizzare la fertilità del terreno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, migliorandone la redditività, o di decidere quale coltura seminare basandosi sui dati raccolti. </a:t>
            </a:r>
          </a:p>
          <a:p>
            <a:pPr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Le immagini satellitari sono utili anche per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monitorare quasi in tempo reale le reti di distribuzione energetica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, spesso collocate in zone poco accessibili, per prevenire eventuali danni ed evitare costose interruzioni di rete.</a:t>
            </a:r>
          </a:p>
          <a:p>
            <a:pPr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L’AP si basa quindi su una dettagliata conoscenza della variabilità spaziale delle principali proprietà dei suoli e delle caratteristiche della specie vegetale che si vuole studiare ed è finalizzata a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strutturare un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Decision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Support System (DSS) in grado di ottimizzare il sistema colturale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4173832-615D-6143-9733-14E64410BE97}"/>
              </a:ext>
            </a:extLst>
          </p:cNvPr>
          <p:cNvSpPr txBox="1"/>
          <p:nvPr/>
        </p:nvSpPr>
        <p:spPr>
          <a:xfrm>
            <a:off x="3529956" y="654282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Idee e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soluzioni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per il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futuro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14339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007" y="647781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 err="1">
                <a:solidFill>
                  <a:srgbClr val="002060"/>
                </a:solidFill>
                <a:latin typeface="Aptos"/>
              </a:rPr>
              <a:t>Profilo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di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sintesi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della Basilicata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044463" y="1669409"/>
            <a:ext cx="8899259" cy="40303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Con 10.000 kmq di territorio, di cui il 46,8% montano, il 45,2% collinare e l’8% con morfologia pianeggiante, al 40% boscoso, ed una popolazione di poco inferiore ai 570.000 abitanti, la Basilicata è una Regione ricca di bellezze naturali, scarsamente antropizzata per la maggior parte della sua estensione, meta ideale di un certo tipo di turismo. 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L’agricoltura, ricca di tipicità fortemente legate al territorio e dalle elevate qualità nutrizionali e salutistiche, presenta, a dispetto della limitata estensione, una certa varietà (intensiva specializzata nell’ortofrutticolo nel Metapontino; vite ed olivo nel Vulture; zootecnia estensiva nella fascia mediana collinare-montuosa ed intensiva da latte nelle valli di Bella, Val d’Agri, Lavello; cintura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</a:rPr>
              <a:t>bradanica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del cereale) ed influenza in modo deciso gli aspetti economico, ambientale e sociale.</a:t>
            </a:r>
          </a:p>
        </p:txBody>
      </p:sp>
    </p:spTree>
    <p:extLst>
      <p:ext uri="{BB962C8B-B14F-4D97-AF65-F5344CB8AC3E}">
        <p14:creationId xmlns:p14="http://schemas.microsoft.com/office/powerpoint/2010/main" val="2262172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447875" y="1669409"/>
            <a:ext cx="8170877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Pertanto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, un sempre maggiore ricorso a tecniche di AP, consente alle aziende un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miglioramento della capacità di gestione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in riferimento alla situazione ex-ante descrivibile in termini di incremento di parametri di performance relativi alla produzione, di maggiore sostenibilità ambientale e di miglioramento della qualità della produzione agricola.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Il miglioramento di sistemi di gestione del ciclo produttivo e di ottimizzazione quindi dei tempi e costi delle attività agricole diverrà tanto più efficace quanto tali servizi specialistici saranno resi disponibili a costo moderato e quindi accessibili alla maggior parte delle piccole e medie aziende. 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Le caratteristiche transdisciplinari dell’AP devono quindi permettere di stabilire un circuito virtuoso di cooperazione tra settore terziario, servizi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</a:rPr>
              <a:t>AgTech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e settore agricolo, promuovendo nel caso specifico la produttività e l’efficienza agricola.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CF05F5D-E423-454C-063E-B10E83AEA559}"/>
              </a:ext>
            </a:extLst>
          </p:cNvPr>
          <p:cNvSpPr txBox="1"/>
          <p:nvPr/>
        </p:nvSpPr>
        <p:spPr>
          <a:xfrm>
            <a:off x="3529956" y="654282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Idee e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soluzioni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per il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futuro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2113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F373D0-6845-F396-D813-EC6AF7902940}"/>
              </a:ext>
            </a:extLst>
          </p:cNvPr>
          <p:cNvSpPr/>
          <p:nvPr/>
        </p:nvSpPr>
        <p:spPr>
          <a:xfrm>
            <a:off x="2809101" y="1065307"/>
            <a:ext cx="9236880" cy="38765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000" b="1" strike="noStrike" spc="-1" dirty="0">
                <a:solidFill>
                  <a:schemeClr val="accent1">
                    <a:lumMod val="75000"/>
                  </a:schemeClr>
                </a:solidFill>
                <a:latin typeface="Titillium Web"/>
                <a:ea typeface="Verdana"/>
              </a:rPr>
              <a:t>Grazie per l’attenzione</a:t>
            </a:r>
          </a:p>
          <a:p>
            <a:pPr algn="ctr">
              <a:lnSpc>
                <a:spcPct val="100000"/>
              </a:lnSpc>
            </a:pPr>
            <a:endParaRPr lang="it-IT" sz="2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800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Rocco Vittorio Restaino</a:t>
            </a:r>
          </a:p>
          <a:p>
            <a:pPr algn="ctr">
              <a:lnSpc>
                <a:spcPct val="100000"/>
              </a:lnSpc>
            </a:pPr>
            <a:r>
              <a:rPr lang="it-IT" sz="2400" i="1" strike="noStrike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Regione Basilicata</a:t>
            </a:r>
          </a:p>
          <a:p>
            <a:pPr algn="ctr">
              <a:lnSpc>
                <a:spcPct val="100000"/>
              </a:lnSpc>
            </a:pPr>
            <a:r>
              <a:rPr lang="it-IT" sz="2400" i="1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Direzione Politiche agricole alimentari e forestali</a:t>
            </a:r>
          </a:p>
          <a:p>
            <a:pPr algn="ctr">
              <a:lnSpc>
                <a:spcPct val="100000"/>
              </a:lnSpc>
            </a:pPr>
            <a:r>
              <a:rPr lang="it-IT" sz="2400" b="0" i="1" strike="noStrike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Ufficio Autorità di Gestione e Politiche di sviluppo agricolo e rurale</a:t>
            </a:r>
          </a:p>
          <a:p>
            <a:pPr algn="ctr">
              <a:lnSpc>
                <a:spcPct val="100000"/>
              </a:lnSpc>
            </a:pPr>
            <a:r>
              <a:rPr lang="it-IT" sz="2000" i="1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vittorio.restaino@regione.basilicata.it</a:t>
            </a:r>
            <a:endParaRPr lang="it-IT" sz="2000" b="0" i="1" strike="noStrike" spc="-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it-IT" sz="30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0" strike="noStrike" spc="-1" dirty="0">
                <a:solidFill>
                  <a:schemeClr val="accent1">
                    <a:lumMod val="75000"/>
                  </a:schemeClr>
                </a:solidFill>
                <a:latin typeface="Titillium Web"/>
                <a:ea typeface="Verdana"/>
              </a:rPr>
              <a:t>www. basilicatacsr.it</a:t>
            </a:r>
            <a:endParaRPr lang="it-IT" sz="24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59230F17-11C1-D90F-96EE-94D9FC1C21D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032900" y="5188591"/>
            <a:ext cx="2287440" cy="144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5190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007" y="647781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 err="1">
                <a:solidFill>
                  <a:srgbClr val="002060"/>
                </a:solidFill>
                <a:latin typeface="Aptos"/>
              </a:rPr>
              <a:t>Profilo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di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sintesi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della Basilicata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191C88-4A03-E704-E9F1-429088EBB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724" y="3389244"/>
            <a:ext cx="8086333" cy="315963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EBE116-7908-3C60-2A7B-1EEAD6689F5A}"/>
              </a:ext>
            </a:extLst>
          </p:cNvPr>
          <p:cNvSpPr txBox="1"/>
          <p:nvPr/>
        </p:nvSpPr>
        <p:spPr>
          <a:xfrm>
            <a:off x="3148069" y="1294112"/>
            <a:ext cx="8086333" cy="198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 punto di vista settoriale, la Basilicata rimane una regione a vocazione fortemente terziaria: la quota di valore aggiunto prodotto dai servizi è pari a circa il 65,3% del totale regionale; il 28,9% è riconducibile al settore industriale 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 5,8% all’agricoltura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ISTAT –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dic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Relativamente al settore primario, i dati ISTAT confermano una crescita della ricchezza regionale in termini di valore aggiunto.</a:t>
            </a:r>
          </a:p>
        </p:txBody>
      </p:sp>
    </p:spTree>
    <p:extLst>
      <p:ext uri="{BB962C8B-B14F-4D97-AF65-F5344CB8AC3E}">
        <p14:creationId xmlns:p14="http://schemas.microsoft.com/office/powerpoint/2010/main" val="111058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007" y="647781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 err="1">
                <a:solidFill>
                  <a:srgbClr val="002060"/>
                </a:solidFill>
                <a:latin typeface="Aptos"/>
              </a:rPr>
              <a:t>Sfide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e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minacce</a:t>
            </a:r>
            <a:endParaRPr lang="en-US" dirty="0" err="1"/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227943" y="1669409"/>
            <a:ext cx="8582140" cy="40721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La sfida “dominante” è sicuramente quella dell’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innovazione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e dell’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ingresso dei giovani nel settore agricolo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, passando per 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’infrastrutturazione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e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l’approccio di filiera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Fra i rischi domina lo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spopolamento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, accompagnato da quello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idrogeologico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e, proprio nell’area metapontina che presenta il maggiore valore aggiunto regionale, quello della desertificazione; non è trascurabile, data l’importante estensione boschiva, neanche il rischio di incendi.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Ad intensificare le aree di rischio contribuisce senz’altro il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cambiamento climatico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(es. desertificazione nel metapontino; fenomeni alluvionali intensi periodici; siccità). </a:t>
            </a:r>
          </a:p>
        </p:txBody>
      </p:sp>
    </p:spTree>
    <p:extLst>
      <p:ext uri="{BB962C8B-B14F-4D97-AF65-F5344CB8AC3E}">
        <p14:creationId xmlns:p14="http://schemas.microsoft.com/office/powerpoint/2010/main" val="246849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007" y="647781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 err="1">
                <a:solidFill>
                  <a:srgbClr val="002060"/>
                </a:solidFill>
                <a:latin typeface="Aptos"/>
              </a:rPr>
              <a:t>Minacce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e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rischi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447875" y="1669409"/>
            <a:ext cx="8416747" cy="41900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Il mutamento climatico è già il nostro presente e sarà ancor più il nostro futuro. 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Il settore primario ha un ruolo fondamentale nell’affrontarlo, sia mitigandolo che adattandosi. Solo così potrà soddisfare i fabbisogni e sostenere un reddito agricolo adeguato nel lungo termine.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I cambiamenti climatici sono sempre più sotto gli occhi degli agricoltori, con l'aumento degli eventi estremi in frequenza e intensità anche nelle campagne.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3F4D891-10F0-8A5E-5548-0CEF39A2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8241" rIns="0" bIns="1063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1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Il mutamento climatico è già il nostro presente e sarà ancor più il nostro futuro. Il settore primario ha un ruolo fondamentale nell’affrontarlo, sia mitigandolo che adattandosi. Solo così potrà soddisfare i fabbisogni e sostenere un reddito agricolo adeguato nel lungo termine</a:t>
            </a:r>
            <a:endParaRPr kumimoji="0" lang="it-IT" altLang="it-IT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1" u="none" strike="noStrike" cap="none" normalizeH="0" baseline="0">
                <a:ln>
                  <a:noFill/>
                </a:ln>
                <a:solidFill>
                  <a:srgbClr val="777777"/>
                </a:solidFill>
                <a:effectLst/>
                <a:latin typeface="Open Sans" panose="020B0606030504020204" pitchFamily="34" charset="0"/>
              </a:rPr>
              <a:t>I cambiamenti climatici sono sempre più sotto gli occhi degli agricoltori, con l'aumento degli eventi estremi in frequenza e intensità anche nelle campagne.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7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447875" y="1669409"/>
            <a:ext cx="8170877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Tra i danni principali identificati dalla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</a:rPr>
              <a:t>Fao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 per il settore agricolo vi sono gli effetti fisiologici su colture, pascoli e foreste, spostamenti dei periodi di crescita delle colture, modificazione della quantità e qualità delle risorse idriche, aumento delle sfide legate ad agenti patogeni ed erbe infestanti e cambiamenti di qualità del suolo.</a:t>
            </a:r>
          </a:p>
          <a:p>
            <a:pPr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Gli effetti sul bestiame riguardano lo stress da caldo (con riduzione dell'alimentazione, della crescita, della produzione di latte e aumento della mortalità), la qualità del foraggio e le malattie. </a:t>
            </a:r>
          </a:p>
          <a:p>
            <a:pPr>
              <a:spcAft>
                <a:spcPts val="1200"/>
              </a:spcAft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Gli impatti secondari sono quindi una diminuzione della produzione e un aumento della variabilità, le fluttuazioni dei prezzi del mercato mondiale, i cambiamenti nella distribuzione geografica dei regimi commerciali, l’aumento del numero di persone a rischio di insicurezza alimentare.</a:t>
            </a: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3F4D891-10F0-8A5E-5548-0CEF39A2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8241" rIns="0" bIns="1063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1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Il mutamento climatico è già il nostro presente e sarà ancor più il nostro futuro. Il settore primario ha un ruolo fondamentale nell’affrontarlo, sia mitigandolo che adattandosi. Solo così potrà soddisfare i fabbisogni e sostenere un reddito agricolo adeguato nel lungo termine</a:t>
            </a:r>
            <a:endParaRPr kumimoji="0" lang="it-IT" altLang="it-IT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1" u="none" strike="noStrike" cap="none" normalizeH="0" baseline="0">
                <a:ln>
                  <a:noFill/>
                </a:ln>
                <a:solidFill>
                  <a:srgbClr val="777777"/>
                </a:solidFill>
                <a:effectLst/>
                <a:latin typeface="Open Sans" panose="020B0606030504020204" pitchFamily="34" charset="0"/>
              </a:rPr>
              <a:t>I cambiamenti climatici sono sempre più sotto gli occhi degli agricoltori, con l'aumento degli eventi estremi in frequenza e intensità anche nelle campagne.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340DB086-45A5-D2E6-1443-0D08E174E8BC}"/>
              </a:ext>
            </a:extLst>
          </p:cNvPr>
          <p:cNvSpPr txBox="1"/>
          <p:nvPr/>
        </p:nvSpPr>
        <p:spPr>
          <a:xfrm>
            <a:off x="3563007" y="647781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 err="1">
                <a:solidFill>
                  <a:srgbClr val="002060"/>
                </a:solidFill>
                <a:latin typeface="Aptos"/>
              </a:rPr>
              <a:t>Minacce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e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rischi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359516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C63847A5-7D4A-63CD-2CAF-E07551471EFA}"/>
              </a:ext>
            </a:extLst>
          </p:cNvPr>
          <p:cNvSpPr txBox="1"/>
          <p:nvPr/>
        </p:nvSpPr>
        <p:spPr>
          <a:xfrm>
            <a:off x="3249976" y="1708120"/>
            <a:ext cx="8368921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RSDI – </a:t>
            </a:r>
            <a:r>
              <a:rPr lang="it-IT" sz="2400" b="1" dirty="0" err="1">
                <a:solidFill>
                  <a:schemeClr val="tx2">
                    <a:lumMod val="75000"/>
                  </a:schemeClr>
                </a:solidFill>
              </a:rPr>
              <a:t>Geoportale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 della Basilicata</a:t>
            </a:r>
          </a:p>
          <a:p>
            <a:pPr algn="l">
              <a:spcAft>
                <a:spcPts val="1800"/>
              </a:spcAft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Il </a:t>
            </a:r>
            <a:r>
              <a:rPr lang="it-IT" sz="2400" dirty="0" err="1">
                <a:solidFill>
                  <a:schemeClr val="tx2">
                    <a:lumMod val="75000"/>
                  </a:schemeClr>
                </a:solidFill>
              </a:rPr>
              <a:t>Geoportale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 rappresenta il principale canale di diffusione delle informazioni territoriali della Infrastruttura Regionale dei Dati Spaziali della Regione Basilicata (RSDI).</a:t>
            </a:r>
          </a:p>
          <a:p>
            <a:pPr algn="l">
              <a:spcAft>
                <a:spcPts val="1800"/>
              </a:spcAft>
            </a:pPr>
            <a:r>
              <a:rPr lang="it-IT" sz="24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La RSDI si pone l’obiettivo di garantire il miglioramento dei servizi offerti al cittadino, agevolando la ricerca delle informazioni e fornendo materiali aggiornati sulla produzione cartografica tecnica e tematica consentendo la visualizzazione online delle cartografie e il catalogo dei </a:t>
            </a:r>
            <a:r>
              <a:rPr lang="it-IT" sz="2400" b="0" i="0" dirty="0" err="1">
                <a:solidFill>
                  <a:schemeClr val="tx2">
                    <a:lumMod val="75000"/>
                  </a:schemeClr>
                </a:solidFill>
                <a:effectLst/>
              </a:rPr>
              <a:t>geodati</a:t>
            </a:r>
            <a:r>
              <a:rPr lang="it-IT" sz="24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.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A8E7A5F-0840-119F-D0E8-8CBFA82B8145}"/>
              </a:ext>
            </a:extLst>
          </p:cNvPr>
          <p:cNvSpPr txBox="1"/>
          <p:nvPr/>
        </p:nvSpPr>
        <p:spPr>
          <a:xfrm>
            <a:off x="3529956" y="654282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 err="1">
                <a:solidFill>
                  <a:srgbClr val="002060"/>
                </a:solidFill>
                <a:latin typeface="Aptos"/>
              </a:rPr>
              <a:t>Soluzioni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digitali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e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spaziali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esistenti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9228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760" y="91898"/>
            <a:ext cx="9194800" cy="4412928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WEBGIS INCENDI</a:t>
            </a:r>
          </a:p>
          <a:p>
            <a:pPr algn="ctr">
              <a:spcAft>
                <a:spcPts val="1200"/>
              </a:spcAft>
            </a:pPr>
            <a:endParaRPr lang="it-IT" sz="2300" i="1" dirty="0">
              <a:solidFill>
                <a:schemeClr val="bg1"/>
              </a:solidFill>
              <a:latin typeface="Aptos"/>
            </a:endParaRPr>
          </a:p>
          <a:p>
            <a:pPr algn="ctr"/>
            <a:r>
              <a:rPr lang="it-IT" sz="2300" i="1" dirty="0">
                <a:solidFill>
                  <a:schemeClr val="bg1"/>
                </a:solidFill>
                <a:latin typeface="Aptos"/>
              </a:rPr>
              <a:t>Perimetrazione delle aree boscate e dei pascoli percorsi dal fuoco nel periodo </a:t>
            </a:r>
          </a:p>
          <a:p>
            <a:pPr algn="ctr"/>
            <a:r>
              <a:rPr lang="it-IT" sz="2300" i="1" dirty="0">
                <a:solidFill>
                  <a:schemeClr val="bg1"/>
                </a:solidFill>
                <a:latin typeface="Aptos"/>
              </a:rPr>
              <a:t>2004 – 2022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t="29958" b="2113"/>
          <a:stretch/>
        </p:blipFill>
        <p:spPr>
          <a:xfrm>
            <a:off x="2885912" y="4527932"/>
            <a:ext cx="9214647" cy="214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35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5755"/>
          <a:stretch/>
        </p:blipFill>
        <p:spPr>
          <a:xfrm>
            <a:off x="2978961" y="3899971"/>
            <a:ext cx="9030159" cy="2836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/>
          <a:srcRect l="70" t="7190" r="1112" b="7119"/>
          <a:stretch/>
        </p:blipFill>
        <p:spPr>
          <a:xfrm>
            <a:off x="2978960" y="78951"/>
            <a:ext cx="9030159" cy="376443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WEBGIS DEL CONSORZIO DI BONIFICA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>
                <a:solidFill>
                  <a:schemeClr val="bg1"/>
                </a:solidFill>
                <a:latin typeface="Aptos"/>
              </a:rPr>
              <a:t>Cartografie del servizio irriguo erogato e delle infrastrutture idrauliche e irrigue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165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7df818-c70e-43a7-bdb7-3feefbbd5a4f" xsi:nil="true"/>
    <lcf76f155ced4ddcb4097134ff3c332f xmlns="c71f459f-d4d7-4daf-a11e-4ec67a1c437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6DCDDC45FA46AC26AEAD66851C1D" ma:contentTypeVersion="14" ma:contentTypeDescription="Create a new document." ma:contentTypeScope="" ma:versionID="16885a535f497d158765999c1b0e6eb2">
  <xsd:schema xmlns:xsd="http://www.w3.org/2001/XMLSchema" xmlns:xs="http://www.w3.org/2001/XMLSchema" xmlns:p="http://schemas.microsoft.com/office/2006/metadata/properties" xmlns:ns2="c71f459f-d4d7-4daf-a11e-4ec67a1c437c" xmlns:ns3="f57df818-c70e-43a7-bdb7-3feefbbd5a4f" targetNamespace="http://schemas.microsoft.com/office/2006/metadata/properties" ma:root="true" ma:fieldsID="6e875001f9f4cc83290551dcee32af51" ns2:_="" ns3:_="">
    <xsd:import namespace="c71f459f-d4d7-4daf-a11e-4ec67a1c437c"/>
    <xsd:import namespace="f57df818-c70e-43a7-bdb7-3feefbbd5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f459f-d4d7-4daf-a11e-4ec67a1c4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71d56-329a-47a3-a844-1a47ab2e4d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df818-c70e-43a7-bdb7-3feefbbd5a4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33883d-fd5d-4f01-bffd-91d18bfe7a87}" ma:internalName="TaxCatchAll" ma:showField="CatchAllData" ma:web="f57df818-c70e-43a7-bdb7-3feefbbd5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B7FE82-3DEF-4490-A20A-F31585B79E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20DA9F-A706-42BA-B4B1-4812676A5D16}">
  <ds:schemaRefs>
    <ds:schemaRef ds:uri="http://schemas.microsoft.com/office/2006/metadata/properties"/>
    <ds:schemaRef ds:uri="http://schemas.microsoft.com/office/infopath/2007/PartnerControls"/>
    <ds:schemaRef ds:uri="f57df818-c70e-43a7-bdb7-3feefbbd5a4f"/>
    <ds:schemaRef ds:uri="c71f459f-d4d7-4daf-a11e-4ec67a1c437c"/>
  </ds:schemaRefs>
</ds:datastoreItem>
</file>

<file path=customXml/itemProps3.xml><?xml version="1.0" encoding="utf-8"?>
<ds:datastoreItem xmlns:ds="http://schemas.openxmlformats.org/officeDocument/2006/customXml" ds:itemID="{C49F01F5-B5A8-4CEE-B751-8E05EC01F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f459f-d4d7-4daf-a11e-4ec67a1c437c"/>
    <ds:schemaRef ds:uri="f57df818-c70e-43a7-bdb7-3feefbbd5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1453</Words>
  <Application>Microsoft Office PowerPoint</Application>
  <PresentationFormat>Widescreen</PresentationFormat>
  <Paragraphs>101</Paragraphs>
  <Slides>21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Century Gothic</vt:lpstr>
      <vt:lpstr>Open Sans</vt:lpstr>
      <vt:lpstr>Titillium Web</vt:lpstr>
      <vt:lpstr>Office Theme</vt:lpstr>
      <vt:lpstr>Office Theme</vt:lpstr>
      <vt:lpstr>European Regional Symposium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</dc:creator>
  <cp:lastModifiedBy>Restaino Rocco Vittorio</cp:lastModifiedBy>
  <cp:revision>113</cp:revision>
  <dcterms:created xsi:type="dcterms:W3CDTF">2023-09-01T13:17:07Z</dcterms:created>
  <dcterms:modified xsi:type="dcterms:W3CDTF">2023-09-28T18:32:22Z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0x010100AA7A6DCDDC45FA46AC26AEAD66851C1D</vt:lpwstr>
  </property>
  <property fmtid="{D5CDD505-2E9C-101B-9397-08002B2CF9AE}" pid="3" name="MediaServiceImageTags">
    <vt:lpwstr/>
  </property>
</Properties>
</file>