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6"/>
  </p:notesMasterIdLst>
  <p:sldIdLst>
    <p:sldId id="270" r:id="rId2"/>
    <p:sldId id="256" r:id="rId3"/>
    <p:sldId id="868" r:id="rId4"/>
    <p:sldId id="272" r:id="rId5"/>
    <p:sldId id="257" r:id="rId6"/>
    <p:sldId id="258" r:id="rId7"/>
    <p:sldId id="259" r:id="rId8"/>
    <p:sldId id="260" r:id="rId9"/>
    <p:sldId id="261" r:id="rId10"/>
    <p:sldId id="267" r:id="rId11"/>
    <p:sldId id="262" r:id="rId12"/>
    <p:sldId id="263" r:id="rId13"/>
    <p:sldId id="273" r:id="rId14"/>
    <p:sldId id="264" r:id="rId15"/>
  </p:sldIdLst>
  <p:sldSz cx="30638750" cy="17233900"/>
  <p:notesSz cx="6794500" cy="9906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Helvetica Neue" panose="02000503000000020004" pitchFamily="2" charset="0"/>
      <p:regular r:id="rId27"/>
      <p:bold r:id="rId28"/>
      <p:italic r:id="rId29"/>
      <p:boldItalic r:id="rId30"/>
    </p:embeddedFont>
    <p:embeddedFont>
      <p:font typeface="Raleway" pitchFamily="2" charset="77"/>
      <p:regular r:id="rId31"/>
      <p:bold r:id="rId32"/>
      <p:italic r:id="rId33"/>
      <p:boldItalic r:id="rId34"/>
    </p:embeddedFont>
    <p:embeddedFont>
      <p:font typeface="Raleway ExtraBold" panose="020F0502020204030204" pitchFamily="34" charset="0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28">
          <p15:clr>
            <a:srgbClr val="A4A3A4"/>
          </p15:clr>
        </p15:guide>
        <p15:guide id="2" pos="965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mpNCLDFhSMWaiUUAD6IHoD3XG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2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5AB83F-1EAF-43CE-874D-E8D0E8F45BE6}">
  <a:tblStyle styleId="{B95AB83F-1EAF-43CE-874D-E8D0E8F45B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 autoAdjust="0"/>
    <p:restoredTop sz="94218" autoAdjust="0"/>
  </p:normalViewPr>
  <p:slideViewPr>
    <p:cSldViewPr snapToGrid="0">
      <p:cViewPr varScale="1">
        <p:scale>
          <a:sx n="46" d="100"/>
          <a:sy n="46" d="100"/>
        </p:scale>
        <p:origin x="696" y="184"/>
      </p:cViewPr>
      <p:guideLst>
        <p:guide orient="horz" pos="5428"/>
        <p:guide pos="96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4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5935" y="4705349"/>
            <a:ext cx="4982634" cy="445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1:notes"/>
          <p:cNvSpPr txBox="1">
            <a:spLocks noGrp="1"/>
          </p:cNvSpPr>
          <p:nvPr>
            <p:ph type="body" idx="1"/>
          </p:nvPr>
        </p:nvSpPr>
        <p:spPr>
          <a:xfrm>
            <a:off x="905935" y="4705349"/>
            <a:ext cx="4982634" cy="445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e4b33d594_0_4:notes"/>
          <p:cNvSpPr txBox="1">
            <a:spLocks noGrp="1"/>
          </p:cNvSpPr>
          <p:nvPr>
            <p:ph type="body" idx="1"/>
          </p:nvPr>
        </p:nvSpPr>
        <p:spPr>
          <a:xfrm>
            <a:off x="905935" y="4705349"/>
            <a:ext cx="4982700" cy="445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/>
              <a:t>In 2022 the tourism industry, added to related activities, </a:t>
            </a:r>
            <a:r>
              <a:rPr lang="it-IT" sz="1200" b="1"/>
              <a:t>constituted 13% of the regional GDP</a:t>
            </a:r>
            <a:r>
              <a:rPr lang="it-IT" sz="1200"/>
              <a:t> of the Emilia-Romagna region, generating a direct tourist spending of 4.6 billion euros.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/>
              <a:t>With its 60 million nights spent per year, it represents a </a:t>
            </a:r>
            <a:r>
              <a:rPr lang="it-IT" sz="1200" b="1"/>
              <a:t>fundamental income for destinations</a:t>
            </a:r>
            <a:r>
              <a:rPr lang="it-IT" sz="1200"/>
              <a:t>, especially during certain seasons, such as summer.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/>
              <a:t>Great part of the economy developed by </a:t>
            </a:r>
            <a:r>
              <a:rPr lang="it-IT" sz="1200" b="1"/>
              <a:t>seaside cities </a:t>
            </a:r>
            <a:r>
              <a:rPr lang="it-IT" sz="1200"/>
              <a:t>finds lots of its basis in the tourism sector, but </a:t>
            </a:r>
            <a:r>
              <a:rPr lang="it-IT" sz="1200" b="1"/>
              <a:t>metropolitan cities</a:t>
            </a:r>
            <a:r>
              <a:rPr lang="it-IT" sz="1200"/>
              <a:t> are also starting to feel the effects of the changes brought by the tourist economy, as are </a:t>
            </a:r>
            <a:r>
              <a:rPr lang="it-IT" sz="1200" b="1"/>
              <a:t>mountain areas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5" name="Google Shape;185;g27e4b33d59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df04caf2f_0_1:notes"/>
          <p:cNvSpPr txBox="1">
            <a:spLocks noGrp="1"/>
          </p:cNvSpPr>
          <p:nvPr>
            <p:ph type="body" idx="1"/>
          </p:nvPr>
        </p:nvSpPr>
        <p:spPr>
          <a:xfrm>
            <a:off x="905935" y="4705349"/>
            <a:ext cx="4982700" cy="445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/>
              <a:t>Even if, from a general perspective, tourism flows in Emilia-Romagna seem to be distributed all across the Region, a more detailed look during the year unveils different patterns and seasonality.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t-IT" sz="1000" b="1"/>
              <a:t>Seaside destinations</a:t>
            </a:r>
            <a:r>
              <a:rPr lang="it-IT" sz="1000"/>
              <a:t> suffer from extensive anthropic pressure during summer (and a tendency to empty during autumn and winter) that needs to be managed by local authorities and stakeholders. 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t-IT" sz="1000" b="1"/>
              <a:t>Art Cities</a:t>
            </a:r>
            <a:r>
              <a:rPr lang="it-IT" sz="1000"/>
              <a:t> need to face different city users, such as workers, inhabitants and tourists, and between tourists, face different tourism (</a:t>
            </a:r>
            <a:r>
              <a:rPr lang="it-IT" sz="1000" i="1"/>
              <a:t>health, work, business, study, leisure, events, concerts</a:t>
            </a:r>
            <a:r>
              <a:rPr lang="it-IT" sz="1000"/>
              <a:t>, etc)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t-IT" sz="1000" b="1"/>
              <a:t>Mountain resorts</a:t>
            </a:r>
            <a:r>
              <a:rPr lang="it-IT" sz="1000"/>
              <a:t>, on the other hand, attempt to reverse the depopulation of the ancient villages, trying to create economies that can guarantee a good standard of living, while simultaneously guaranteeing environmental sustainability.</a:t>
            </a:r>
            <a:endParaRPr sz="1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03" name="Google Shape;203;g27df04caf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7eb87c243c_0_35:notes"/>
          <p:cNvSpPr txBox="1">
            <a:spLocks noGrp="1"/>
          </p:cNvSpPr>
          <p:nvPr>
            <p:ph type="body" idx="1"/>
          </p:nvPr>
        </p:nvSpPr>
        <p:spPr>
          <a:xfrm>
            <a:off x="905935" y="4705349"/>
            <a:ext cx="4982700" cy="445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dirty="0"/>
              <a:t>A vision of </a:t>
            </a:r>
            <a:r>
              <a:rPr lang="it-IT" sz="1200" dirty="0" err="1"/>
              <a:t>tourism</a:t>
            </a:r>
            <a:r>
              <a:rPr lang="it-IT" sz="1200" dirty="0"/>
              <a:t> </a:t>
            </a:r>
            <a:r>
              <a:rPr lang="it-IT" sz="1200" dirty="0" err="1"/>
              <a:t>as</a:t>
            </a:r>
            <a:r>
              <a:rPr lang="it-IT" sz="1200" dirty="0"/>
              <a:t> an </a:t>
            </a:r>
            <a:r>
              <a:rPr lang="it-IT" sz="1200" dirty="0" err="1"/>
              <a:t>isolated</a:t>
            </a:r>
            <a:r>
              <a:rPr lang="it-IT" sz="1200" dirty="0"/>
              <a:t> industrial </a:t>
            </a:r>
            <a:r>
              <a:rPr lang="it-IT" sz="1200" dirty="0" err="1"/>
              <a:t>sector</a:t>
            </a:r>
            <a:r>
              <a:rPr lang="it-IT" sz="1200" dirty="0"/>
              <a:t> </a:t>
            </a:r>
            <a:r>
              <a:rPr lang="it-IT" sz="1200" dirty="0" err="1"/>
              <a:t>is</a:t>
            </a:r>
            <a:r>
              <a:rPr lang="it-IT" sz="1200" dirty="0"/>
              <a:t> </a:t>
            </a:r>
            <a:r>
              <a:rPr lang="it-IT" sz="1200" b="1" dirty="0"/>
              <a:t>no </a:t>
            </a:r>
            <a:r>
              <a:rPr lang="it-IT" sz="1200" b="1" dirty="0" err="1"/>
              <a:t>longer</a:t>
            </a:r>
            <a:r>
              <a:rPr lang="it-IT" sz="1200" b="1" dirty="0"/>
              <a:t> </a:t>
            </a:r>
            <a:r>
              <a:rPr lang="it-IT" sz="1200" b="1" dirty="0" err="1"/>
              <a:t>sufficient</a:t>
            </a:r>
            <a:r>
              <a:rPr lang="it-IT" sz="1200" dirty="0"/>
              <a:t>, </a:t>
            </a:r>
            <a:r>
              <a:rPr lang="it-IT" sz="1200" dirty="0" err="1"/>
              <a:t>especially</a:t>
            </a:r>
            <a:r>
              <a:rPr lang="it-IT" sz="1200" dirty="0"/>
              <a:t> due to the long-</a:t>
            </a:r>
            <a:r>
              <a:rPr lang="it-IT" sz="1200" dirty="0" err="1"/>
              <a:t>term</a:t>
            </a:r>
            <a:r>
              <a:rPr lang="it-IT" sz="1200" dirty="0"/>
              <a:t> </a:t>
            </a:r>
            <a:r>
              <a:rPr lang="it-IT" sz="1200" dirty="0" err="1"/>
              <a:t>effects</a:t>
            </a:r>
            <a:r>
              <a:rPr lang="it-IT" sz="1200" dirty="0"/>
              <a:t> </a:t>
            </a:r>
            <a:r>
              <a:rPr lang="it-IT" sz="1200" dirty="0" err="1"/>
              <a:t>it</a:t>
            </a:r>
            <a:r>
              <a:rPr lang="it-IT" sz="1200" dirty="0"/>
              <a:t> </a:t>
            </a:r>
            <a:r>
              <a:rPr lang="it-IT" sz="1200" dirty="0" err="1"/>
              <a:t>generates</a:t>
            </a:r>
            <a:r>
              <a:rPr lang="it-IT" sz="1200" dirty="0"/>
              <a:t> for a </a:t>
            </a:r>
            <a:r>
              <a:rPr lang="it-IT" sz="1200" dirty="0" err="1"/>
              <a:t>territory</a:t>
            </a:r>
            <a:r>
              <a:rPr lang="it-IT" sz="1200" dirty="0"/>
              <a:t> and </a:t>
            </a:r>
            <a:r>
              <a:rPr lang="it-IT" sz="1200" dirty="0" err="1"/>
              <a:t>its</a:t>
            </a:r>
            <a:r>
              <a:rPr lang="it-IT" sz="1200" dirty="0"/>
              <a:t> </a:t>
            </a:r>
            <a:r>
              <a:rPr lang="it-IT" sz="1200" dirty="0" err="1"/>
              <a:t>inhabitants</a:t>
            </a:r>
            <a:r>
              <a:rPr lang="it-IT" sz="1200" dirty="0"/>
              <a:t>.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 err="1"/>
              <a:t>We</a:t>
            </a:r>
            <a:r>
              <a:rPr lang="it-IT" sz="1200" b="1" dirty="0"/>
              <a:t> </a:t>
            </a:r>
            <a:r>
              <a:rPr lang="it-IT" sz="1200" b="1" dirty="0" err="1"/>
              <a:t>need</a:t>
            </a:r>
            <a:r>
              <a:rPr lang="it-IT" sz="1200" b="1" dirty="0"/>
              <a:t> a </a:t>
            </a:r>
            <a:r>
              <a:rPr lang="it-IT" sz="1200" b="1" dirty="0" err="1"/>
              <a:t>broader</a:t>
            </a:r>
            <a:r>
              <a:rPr lang="it-IT" sz="1200" b="1" dirty="0"/>
              <a:t> vision of the </a:t>
            </a:r>
            <a:r>
              <a:rPr lang="it-IT" sz="1200" b="1" dirty="0" err="1"/>
              <a:t>tourism</a:t>
            </a:r>
            <a:r>
              <a:rPr lang="it-IT" sz="1200" b="1" dirty="0"/>
              <a:t> </a:t>
            </a:r>
            <a:r>
              <a:rPr lang="it-IT" sz="1200" b="1" dirty="0" err="1"/>
              <a:t>phenomenon</a:t>
            </a:r>
            <a:r>
              <a:rPr lang="it-IT" sz="1200" dirty="0"/>
              <a:t> to: 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t-IT" sz="1000" dirty="0" err="1"/>
              <a:t>understand</a:t>
            </a:r>
            <a:r>
              <a:rPr lang="it-IT" sz="1000" dirty="0"/>
              <a:t> the </a:t>
            </a:r>
            <a:r>
              <a:rPr lang="it-IT" sz="1000" dirty="0" err="1"/>
              <a:t>effect</a:t>
            </a:r>
            <a:r>
              <a:rPr lang="it-IT" sz="1000" dirty="0"/>
              <a:t> of </a:t>
            </a:r>
            <a:r>
              <a:rPr lang="it-IT" sz="1000" dirty="0" err="1"/>
              <a:t>choices</a:t>
            </a:r>
            <a:r>
              <a:rPr lang="it-IT" sz="1000" dirty="0"/>
              <a:t> and policies on </a:t>
            </a:r>
            <a:r>
              <a:rPr lang="it-IT" sz="1000" b="1" dirty="0"/>
              <a:t>multiple </a:t>
            </a:r>
            <a:r>
              <a:rPr lang="it-IT" sz="1000" b="1" dirty="0" err="1"/>
              <a:t>levels</a:t>
            </a:r>
            <a:r>
              <a:rPr lang="it-IT" sz="1000" dirty="0"/>
              <a:t>, in the </a:t>
            </a:r>
            <a:r>
              <a:rPr lang="it-IT" sz="1000" b="1" dirty="0"/>
              <a:t>long </a:t>
            </a:r>
            <a:r>
              <a:rPr lang="it-IT" sz="1000" b="1" dirty="0" err="1"/>
              <a:t>term</a:t>
            </a:r>
            <a:r>
              <a:rPr lang="it-IT" sz="1000" dirty="0"/>
              <a:t> and on </a:t>
            </a:r>
            <a:r>
              <a:rPr lang="it-IT" sz="1000" dirty="0" err="1"/>
              <a:t>apparently</a:t>
            </a:r>
            <a:r>
              <a:rPr lang="it-IT" sz="1000" dirty="0"/>
              <a:t> </a:t>
            </a:r>
            <a:r>
              <a:rPr lang="it-IT" sz="1000" b="1" dirty="0" err="1"/>
              <a:t>distant</a:t>
            </a:r>
            <a:r>
              <a:rPr lang="it-IT" sz="1000" b="1" dirty="0"/>
              <a:t> </a:t>
            </a:r>
            <a:r>
              <a:rPr lang="it-IT" sz="1000" b="1" dirty="0" err="1"/>
              <a:t>sectors</a:t>
            </a:r>
            <a:r>
              <a:rPr lang="it-IT" sz="1000" dirty="0"/>
              <a:t>.</a:t>
            </a:r>
            <a:endParaRPr sz="1000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t-IT" sz="1000" b="1" dirty="0" err="1"/>
              <a:t>remain</a:t>
            </a:r>
            <a:r>
              <a:rPr lang="it-IT" sz="1000" b="1" dirty="0"/>
              <a:t> competitive</a:t>
            </a:r>
            <a:r>
              <a:rPr lang="it-IT" sz="1000" dirty="0"/>
              <a:t> in the world </a:t>
            </a:r>
            <a:r>
              <a:rPr lang="it-IT" sz="1000" dirty="0" err="1"/>
              <a:t>tourism</a:t>
            </a:r>
            <a:r>
              <a:rPr lang="it-IT" sz="1000" dirty="0"/>
              <a:t> </a:t>
            </a:r>
            <a:r>
              <a:rPr lang="it-IT" sz="1000" dirty="0" err="1"/>
              <a:t>industry</a:t>
            </a:r>
            <a:r>
              <a:rPr lang="it-IT" sz="1000" dirty="0"/>
              <a:t>, </a:t>
            </a:r>
            <a:endParaRPr sz="1000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t-IT" sz="1000" dirty="0" err="1"/>
              <a:t>think</a:t>
            </a:r>
            <a:r>
              <a:rPr lang="it-IT" sz="1000" dirty="0"/>
              <a:t> of </a:t>
            </a:r>
            <a:r>
              <a:rPr lang="it-IT" sz="1000" b="1" dirty="0"/>
              <a:t>new products</a:t>
            </a:r>
            <a:r>
              <a:rPr lang="it-IT" sz="1000" dirty="0"/>
              <a:t> for </a:t>
            </a:r>
            <a:r>
              <a:rPr lang="it-IT" sz="1000" dirty="0" err="1"/>
              <a:t>our</a:t>
            </a:r>
            <a:r>
              <a:rPr lang="it-IT" sz="1000" dirty="0"/>
              <a:t> customers </a:t>
            </a:r>
            <a:endParaRPr sz="1000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t-IT" sz="1000" dirty="0" err="1"/>
              <a:t>seek</a:t>
            </a:r>
            <a:r>
              <a:rPr lang="it-IT" sz="1000" dirty="0"/>
              <a:t> a </a:t>
            </a:r>
            <a:r>
              <a:rPr lang="it-IT" sz="1000" b="1" dirty="0" err="1"/>
              <a:t>difficult</a:t>
            </a:r>
            <a:r>
              <a:rPr lang="it-IT" sz="1000" b="1" dirty="0"/>
              <a:t> balance </a:t>
            </a:r>
            <a:r>
              <a:rPr lang="it-IT" sz="1000" dirty="0" err="1"/>
              <a:t>between</a:t>
            </a:r>
            <a:r>
              <a:rPr lang="it-IT" sz="1000" dirty="0"/>
              <a:t> </a:t>
            </a:r>
            <a:r>
              <a:rPr lang="it-IT" sz="1000" dirty="0" err="1"/>
              <a:t>sustainability</a:t>
            </a:r>
            <a:r>
              <a:rPr lang="it-IT" sz="1000" dirty="0"/>
              <a:t> and economy.</a:t>
            </a:r>
            <a:endParaRPr sz="1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dirty="0"/>
              <a:t>To do </a:t>
            </a:r>
            <a:r>
              <a:rPr lang="it-IT" sz="1200" dirty="0" err="1"/>
              <a:t>this</a:t>
            </a:r>
            <a:r>
              <a:rPr lang="it-IT" sz="1200" dirty="0"/>
              <a:t> </a:t>
            </a:r>
            <a:r>
              <a:rPr lang="it-IT" sz="1200" dirty="0" err="1"/>
              <a:t>we</a:t>
            </a:r>
            <a:r>
              <a:rPr lang="it-IT" sz="1200" dirty="0"/>
              <a:t> </a:t>
            </a:r>
            <a:r>
              <a:rPr lang="it-IT" sz="1200" dirty="0" err="1"/>
              <a:t>need</a:t>
            </a:r>
            <a:r>
              <a:rPr lang="it-IT" sz="1200" dirty="0"/>
              <a:t> to team up with the </a:t>
            </a:r>
            <a:r>
              <a:rPr lang="it-IT" sz="1200" dirty="0" err="1"/>
              <a:t>authorities</a:t>
            </a:r>
            <a:r>
              <a:rPr lang="it-IT" sz="1200" dirty="0"/>
              <a:t> and </a:t>
            </a:r>
            <a:r>
              <a:rPr lang="it-IT" sz="1200" dirty="0" err="1"/>
              <a:t>local</a:t>
            </a:r>
            <a:r>
              <a:rPr lang="it-IT" sz="1200" dirty="0"/>
              <a:t> stakeholders, </a:t>
            </a:r>
            <a:r>
              <a:rPr lang="it-IT" sz="1200" dirty="0" err="1"/>
              <a:t>operating</a:t>
            </a:r>
            <a:r>
              <a:rPr lang="it-IT" sz="1200" dirty="0"/>
              <a:t> in the </a:t>
            </a:r>
            <a:r>
              <a:rPr lang="it-IT" sz="1200" dirty="0" err="1"/>
              <a:t>tourism</a:t>
            </a:r>
            <a:r>
              <a:rPr lang="it-IT" sz="1200" dirty="0"/>
              <a:t> </a:t>
            </a:r>
            <a:r>
              <a:rPr lang="it-IT" sz="1200" dirty="0" err="1"/>
              <a:t>industry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19" name="Google Shape;219;g27eb87c243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e79fc7d5e6_1_45:notes"/>
          <p:cNvSpPr txBox="1">
            <a:spLocks noGrp="1"/>
          </p:cNvSpPr>
          <p:nvPr>
            <p:ph type="body" idx="1"/>
          </p:nvPr>
        </p:nvSpPr>
        <p:spPr>
          <a:xfrm>
            <a:off x="905935" y="4705349"/>
            <a:ext cx="4982700" cy="445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/>
              <a:t>We plan to start building a Tourism Digital Twin prototype starting from: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t-IT" sz="1000" b="1"/>
              <a:t>Sharing</a:t>
            </a:r>
            <a:r>
              <a:rPr lang="it-IT" sz="1000"/>
              <a:t> of the information assets that administrations already generate for their own tasks,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t-IT" sz="1000" b="1"/>
              <a:t>building rules and a governance</a:t>
            </a:r>
            <a:r>
              <a:rPr lang="it-IT" sz="1000"/>
              <a:t> that can increase trust between different actors,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t-IT" sz="1000" b="1"/>
              <a:t>looking together</a:t>
            </a:r>
            <a:r>
              <a:rPr lang="it-IT" sz="1000"/>
              <a:t> for new ways to increase the available information base,</a:t>
            </a:r>
            <a:endParaRPr sz="1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/>
              <a:t>We plan also to build the technical components and ecosystem, that promote by default a sharing and data-driven culture (that does not penalize development... and the inevitable failures).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34" name="Google Shape;234;g1e79fc7d5e6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e79fc7d5e6_1_80:notes"/>
          <p:cNvSpPr txBox="1">
            <a:spLocks noGrp="1"/>
          </p:cNvSpPr>
          <p:nvPr>
            <p:ph type="body" idx="1"/>
          </p:nvPr>
        </p:nvSpPr>
        <p:spPr>
          <a:xfrm>
            <a:off x="905935" y="4705349"/>
            <a:ext cx="4982700" cy="445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/>
              <a:t>We have set </a:t>
            </a:r>
            <a:r>
              <a:rPr lang="it-IT" sz="1200" b="1"/>
              <a:t>three steps</a:t>
            </a:r>
            <a:r>
              <a:rPr lang="it-IT" sz="1200"/>
              <a:t> to be clear about what we need to do and how we want our ecosystem to be built.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t-IT" sz="1000"/>
              <a:t>Define questions and objectives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t-IT" sz="1000"/>
              <a:t>Build the architecture and start populating it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t-IT" sz="1000"/>
              <a:t>Evaluate results and improve them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/>
              <a:t>To do this we need the </a:t>
            </a:r>
            <a:r>
              <a:rPr lang="it-IT" sz="1200" b="1"/>
              <a:t>collaboration</a:t>
            </a:r>
            <a:r>
              <a:rPr lang="it-IT" sz="1200"/>
              <a:t> of everyone involved, so that the project can </a:t>
            </a:r>
            <a:r>
              <a:rPr lang="it-IT" sz="1200" b="1"/>
              <a:t>bring</a:t>
            </a:r>
            <a:r>
              <a:rPr lang="it-IT" sz="1200"/>
              <a:t> </a:t>
            </a:r>
            <a:r>
              <a:rPr lang="it-IT" sz="1200" b="1"/>
              <a:t>value</a:t>
            </a:r>
            <a:r>
              <a:rPr lang="it-IT" sz="1200"/>
              <a:t> to everyone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/>
              <a:t>A shared ecosystem is the best technical solution to achieve this result, a data space from which </a:t>
            </a:r>
            <a:r>
              <a:rPr lang="it-IT" sz="1200" i="1"/>
              <a:t>each partner can derive value based on specific policies and governance</a:t>
            </a:r>
            <a:r>
              <a:rPr lang="it-IT" sz="1200"/>
              <a:t>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47" name="Google Shape;247;g1e79fc7d5e6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7df04caf2f_0_52:notes"/>
          <p:cNvSpPr txBox="1">
            <a:spLocks noGrp="1"/>
          </p:cNvSpPr>
          <p:nvPr>
            <p:ph type="body" idx="1"/>
          </p:nvPr>
        </p:nvSpPr>
        <p:spPr>
          <a:xfrm>
            <a:off x="905935" y="4705349"/>
            <a:ext cx="4982700" cy="445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dirty="0"/>
              <a:t>Satellite data from </a:t>
            </a:r>
            <a:r>
              <a:rPr lang="it-IT" sz="1200" dirty="0" err="1"/>
              <a:t>tourism</a:t>
            </a:r>
            <a:r>
              <a:rPr lang="it-IT" sz="1200" dirty="0"/>
              <a:t> </a:t>
            </a:r>
            <a:r>
              <a:rPr lang="it-IT" sz="1200" dirty="0" err="1"/>
              <a:t>perspective</a:t>
            </a:r>
            <a:r>
              <a:rPr lang="it-IT" sz="1200" dirty="0"/>
              <a:t>: </a:t>
            </a:r>
            <a:r>
              <a:rPr lang="it-IT" sz="1200" dirty="0" err="1"/>
              <a:t>when</a:t>
            </a:r>
            <a:r>
              <a:rPr lang="it-IT" sz="1200" dirty="0"/>
              <a:t> </a:t>
            </a:r>
            <a:r>
              <a:rPr lang="it-IT" sz="1200" dirty="0" err="1"/>
              <a:t>we</a:t>
            </a:r>
            <a:r>
              <a:rPr lang="it-IT" sz="1200" dirty="0"/>
              <a:t> </a:t>
            </a:r>
            <a:r>
              <a:rPr lang="it-IT" sz="1200" dirty="0" err="1"/>
              <a:t>have</a:t>
            </a:r>
            <a:r>
              <a:rPr lang="it-IT" sz="1200" dirty="0"/>
              <a:t> </a:t>
            </a:r>
            <a:r>
              <a:rPr lang="it-IT" sz="1200" dirty="0" err="1"/>
              <a:t>already</a:t>
            </a:r>
            <a:r>
              <a:rPr lang="it-IT" sz="1200" dirty="0"/>
              <a:t> </a:t>
            </a:r>
            <a:r>
              <a:rPr lang="it-IT" sz="1200" dirty="0" err="1"/>
              <a:t>used</a:t>
            </a:r>
            <a:r>
              <a:rPr lang="it-IT" sz="1200" dirty="0"/>
              <a:t> </a:t>
            </a:r>
            <a:r>
              <a:rPr lang="it-IT" sz="1200" dirty="0" err="1"/>
              <a:t>them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/>
              <a:t>Flood on </a:t>
            </a:r>
            <a:r>
              <a:rPr lang="it-IT" sz="1200" b="1" dirty="0" err="1"/>
              <a:t>May</a:t>
            </a:r>
            <a:r>
              <a:rPr lang="it-IT" sz="1200" b="1" dirty="0"/>
              <a:t> 16th - 17th, 2023</a:t>
            </a:r>
            <a:r>
              <a:rPr lang="it-IT" sz="1200" dirty="0"/>
              <a:t> in Emilia-Romagna, satellite data </a:t>
            </a:r>
            <a:r>
              <a:rPr lang="it-IT" sz="1200" dirty="0" err="1"/>
              <a:t>provided</a:t>
            </a:r>
            <a:r>
              <a:rPr lang="it-IT" sz="1200" dirty="0"/>
              <a:t> </a:t>
            </a:r>
            <a:r>
              <a:rPr lang="it-IT" sz="1200" dirty="0" err="1"/>
              <a:t>great</a:t>
            </a:r>
            <a:r>
              <a:rPr lang="it-IT" sz="1200" dirty="0"/>
              <a:t> support to </a:t>
            </a:r>
            <a:r>
              <a:rPr lang="it-IT" sz="1200" dirty="0" err="1"/>
              <a:t>tourist</a:t>
            </a:r>
            <a:r>
              <a:rPr lang="it-IT" sz="1200" dirty="0"/>
              <a:t> </a:t>
            </a:r>
            <a:r>
              <a:rPr lang="it-IT" sz="1200" dirty="0" err="1"/>
              <a:t>communication</a:t>
            </a:r>
            <a:r>
              <a:rPr lang="it-IT" sz="1200" dirty="0"/>
              <a:t>.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/>
              <a:t>By </a:t>
            </a:r>
            <a:r>
              <a:rPr lang="it-IT" sz="1200" dirty="0" err="1"/>
              <a:t>combining</a:t>
            </a:r>
            <a:r>
              <a:rPr lang="it-IT" sz="1200" dirty="0"/>
              <a:t> satellite data with information from </a:t>
            </a:r>
            <a:r>
              <a:rPr lang="it-IT" sz="1200" dirty="0" err="1"/>
              <a:t>local</a:t>
            </a:r>
            <a:r>
              <a:rPr lang="it-IT" sz="1200" dirty="0"/>
              <a:t> </a:t>
            </a:r>
            <a:r>
              <a:rPr lang="it-IT" sz="1200" dirty="0" err="1"/>
              <a:t>tourist</a:t>
            </a:r>
            <a:r>
              <a:rPr lang="it-IT" sz="1200" dirty="0"/>
              <a:t> offices, it </a:t>
            </a:r>
            <a:r>
              <a:rPr lang="it-IT" sz="1200" dirty="0" err="1"/>
              <a:t>was</a:t>
            </a:r>
            <a:r>
              <a:rPr lang="it-IT" sz="1200" dirty="0"/>
              <a:t> </a:t>
            </a:r>
            <a:r>
              <a:rPr lang="it-IT" sz="1200" dirty="0" err="1"/>
              <a:t>possible</a:t>
            </a:r>
            <a:r>
              <a:rPr lang="it-IT" sz="1200" dirty="0"/>
              <a:t> to </a:t>
            </a:r>
            <a:r>
              <a:rPr lang="it-IT" sz="1200" dirty="0" err="1"/>
              <a:t>activate</a:t>
            </a:r>
            <a:r>
              <a:rPr lang="it-IT" sz="1200" dirty="0"/>
              <a:t> </a:t>
            </a:r>
            <a:r>
              <a:rPr lang="it-IT" sz="1200" dirty="0" err="1"/>
              <a:t>rapid</a:t>
            </a:r>
            <a:r>
              <a:rPr lang="it-IT" sz="1200" dirty="0"/>
              <a:t> </a:t>
            </a:r>
            <a:r>
              <a:rPr lang="it-IT" sz="1200" dirty="0" err="1"/>
              <a:t>communication</a:t>
            </a:r>
            <a:r>
              <a:rPr lang="it-IT" sz="1200" dirty="0"/>
              <a:t> with media and </a:t>
            </a:r>
            <a:r>
              <a:rPr lang="it-IT" sz="1200" dirty="0" err="1"/>
              <a:t>tourists</a:t>
            </a:r>
            <a:r>
              <a:rPr lang="it-IT" sz="1200" dirty="0"/>
              <a:t>, </a:t>
            </a:r>
            <a:r>
              <a:rPr lang="it-IT" sz="1200" dirty="0" err="1"/>
              <a:t>defusing</a:t>
            </a:r>
            <a:r>
              <a:rPr lang="it-IT" sz="1200" dirty="0"/>
              <a:t> </a:t>
            </a:r>
            <a:r>
              <a:rPr lang="it-IT" sz="1200" dirty="0" err="1"/>
              <a:t>possible</a:t>
            </a:r>
            <a:r>
              <a:rPr lang="it-IT" sz="1200" dirty="0"/>
              <a:t> </a:t>
            </a:r>
            <a:r>
              <a:rPr lang="it-IT" sz="1200" dirty="0" err="1"/>
              <a:t>alarmism</a:t>
            </a:r>
            <a:r>
              <a:rPr lang="it-IT" sz="1200" dirty="0"/>
              <a:t>, giving </a:t>
            </a:r>
            <a:r>
              <a:rPr lang="it-IT" sz="1200" dirty="0" err="1"/>
              <a:t>exact</a:t>
            </a:r>
            <a:r>
              <a:rPr lang="it-IT" sz="1200" dirty="0"/>
              <a:t> </a:t>
            </a:r>
            <a:r>
              <a:rPr lang="it-IT" sz="1200" dirty="0" err="1"/>
              <a:t>communication</a:t>
            </a:r>
            <a:r>
              <a:rPr lang="it-IT" sz="1200" dirty="0"/>
              <a:t>, </a:t>
            </a:r>
            <a:r>
              <a:rPr lang="it-IT" sz="1200" dirty="0" err="1"/>
              <a:t>reassuring</a:t>
            </a:r>
            <a:r>
              <a:rPr lang="it-IT" sz="1200" dirty="0"/>
              <a:t> market </a:t>
            </a:r>
            <a:r>
              <a:rPr lang="it-IT" sz="1200" dirty="0" err="1"/>
              <a:t>operators</a:t>
            </a:r>
            <a:r>
              <a:rPr lang="it-IT" sz="1200" dirty="0"/>
              <a:t>, in short, </a:t>
            </a:r>
            <a:r>
              <a:rPr lang="it-IT" sz="1200" b="1" i="1" dirty="0" err="1"/>
              <a:t>limiting</a:t>
            </a:r>
            <a:r>
              <a:rPr lang="it-IT" sz="1200" b="1" i="1" dirty="0"/>
              <a:t> the </a:t>
            </a:r>
            <a:r>
              <a:rPr lang="it-IT" sz="1200" b="1" i="1" dirty="0" err="1"/>
              <a:t>losses</a:t>
            </a:r>
            <a:r>
              <a:rPr lang="it-IT" sz="1200" b="1" i="1" dirty="0"/>
              <a:t> of an </a:t>
            </a:r>
            <a:r>
              <a:rPr lang="it-IT" sz="1200" b="1" i="1" dirty="0" err="1"/>
              <a:t>unpredictable</a:t>
            </a:r>
            <a:r>
              <a:rPr lang="it-IT" sz="1200" b="1" i="1" dirty="0"/>
              <a:t> and </a:t>
            </a:r>
            <a:r>
              <a:rPr lang="it-IT" sz="1200" b="1" i="1" dirty="0" err="1"/>
              <a:t>catastrophic</a:t>
            </a:r>
            <a:r>
              <a:rPr lang="it-IT" sz="1200" b="1" i="1" dirty="0"/>
              <a:t> event</a:t>
            </a:r>
            <a:r>
              <a:rPr lang="it-IT" sz="1200" dirty="0"/>
              <a:t>.</a:t>
            </a:r>
            <a:endParaRPr dirty="0"/>
          </a:p>
        </p:txBody>
      </p:sp>
      <p:sp>
        <p:nvSpPr>
          <p:cNvPr id="259" name="Google Shape;259;g27df04caf2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7df04caf2f_0_30:notes"/>
          <p:cNvSpPr txBox="1">
            <a:spLocks noGrp="1"/>
          </p:cNvSpPr>
          <p:nvPr>
            <p:ph type="body" idx="1"/>
          </p:nvPr>
        </p:nvSpPr>
        <p:spPr>
          <a:xfrm>
            <a:off x="905935" y="4705349"/>
            <a:ext cx="4982700" cy="445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/>
              <a:t>Starting from: 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t-IT" sz="1000"/>
              <a:t>The new articulations of the tourism industry (mass flows, anthropic load, impact on the environment, impact on the lives of citizens)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t-IT" sz="1000"/>
              <a:t>Our experience using satellite data</a:t>
            </a:r>
            <a:endParaRPr sz="1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/>
              <a:t>We think that in the future this type of data source will be extremely useful for aggregate analyses and forecasts made by Digital Twin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/>
              <a:t>Detecting the impacts of human and economic activities on the natural ecosystem will be an increasingly fundamental element for the well-being of a territory and for the balanced management of its economic activities.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/>
              <a:t>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1"/>
              <a:t>A territory that offers a good quality of life and is culturally active is also a touristically attractive territory.</a:t>
            </a:r>
            <a:endParaRPr sz="12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72" name="Google Shape;272;g27df04caf2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Google Shape;310;p8:notes"/>
          <p:cNvSpPr txBox="1">
            <a:spLocks noGrp="1"/>
          </p:cNvSpPr>
          <p:nvPr>
            <p:ph type="body" idx="1"/>
          </p:nvPr>
        </p:nvSpPr>
        <p:spPr>
          <a:xfrm>
            <a:off x="905935" y="4705349"/>
            <a:ext cx="4982634" cy="445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B6F2-80CE-4C50-9A76-E2F2EE269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9844" y="2820457"/>
            <a:ext cx="22979063" cy="5999950"/>
          </a:xfrm>
        </p:spPr>
        <p:txBody>
          <a:bodyPr anchor="b"/>
          <a:lstStyle>
            <a:lvl1pPr algn="ctr">
              <a:defRPr sz="150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E3126-871F-4723-BBEC-2685E3570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9844" y="9051788"/>
            <a:ext cx="22979063" cy="4160869"/>
          </a:xfrm>
        </p:spPr>
        <p:txBody>
          <a:bodyPr/>
          <a:lstStyle>
            <a:lvl1pPr marL="0" indent="0" algn="ctr">
              <a:buNone/>
              <a:defRPr sz="6031"/>
            </a:lvl1pPr>
            <a:lvl2pPr marL="1148944" indent="0" algn="ctr">
              <a:buNone/>
              <a:defRPr sz="5026"/>
            </a:lvl2pPr>
            <a:lvl3pPr marL="2297887" indent="0" algn="ctr">
              <a:buNone/>
              <a:defRPr sz="4523"/>
            </a:lvl3pPr>
            <a:lvl4pPr marL="3446831" indent="0" algn="ctr">
              <a:buNone/>
              <a:defRPr sz="4021"/>
            </a:lvl4pPr>
            <a:lvl5pPr marL="4595774" indent="0" algn="ctr">
              <a:buNone/>
              <a:defRPr sz="4021"/>
            </a:lvl5pPr>
            <a:lvl6pPr marL="5744718" indent="0" algn="ctr">
              <a:buNone/>
              <a:defRPr sz="4021"/>
            </a:lvl6pPr>
            <a:lvl7pPr marL="6893662" indent="0" algn="ctr">
              <a:buNone/>
              <a:defRPr sz="4021"/>
            </a:lvl7pPr>
            <a:lvl8pPr marL="8042605" indent="0" algn="ctr">
              <a:buNone/>
              <a:defRPr sz="4021"/>
            </a:lvl8pPr>
            <a:lvl9pPr marL="9191549" indent="0" algn="ctr">
              <a:buNone/>
              <a:defRPr sz="402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3CCE7-715C-42E9-9938-AA01B0D5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FE40C-B891-46B1-9508-B7C639DD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5F2E1-E39C-4425-A713-5099D38A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AB56-773D-44E1-A1C0-77F86165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14677-D2AE-4670-9BC0-2E1E99DFC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2053-7A40-4AA2-B864-DC1B7A1E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C7D13-2796-4EA7-8738-05FD6C75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B1641-36B9-4DFC-BE4C-A988E80B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28C8EF-8376-4099-AAA4-597B3570D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925856" y="917545"/>
            <a:ext cx="6606480" cy="146049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05CC3-F800-4403-97DE-02DC05EC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06414" y="917545"/>
            <a:ext cx="19436457" cy="146049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DA25E-6AC7-40B0-A824-3D9A47D8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1FB8E-3F0F-4CC8-97CF-7D997ACB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4B4FC-30D0-464B-8A3E-0E58411B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0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" type="title">
  <p:cSld name="Tito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body" idx="1"/>
          </p:nvPr>
        </p:nvSpPr>
        <p:spPr>
          <a:xfrm>
            <a:off x="1509500" y="13618816"/>
            <a:ext cx="27606793" cy="63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165" lvl="0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32"/>
              <a:buFont typeface="Helvetica Neue"/>
              <a:buNone/>
              <a:defRPr sz="4531"/>
            </a:lvl1pPr>
            <a:lvl2pPr marL="914330" lvl="1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495" lvl="2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660" lvl="3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5822" lvl="4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2987" lvl="5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152" lvl="6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317" lvl="7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482" lvl="8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1515975" y="4333943"/>
            <a:ext cx="2760679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2"/>
          </p:nvPr>
        </p:nvSpPr>
        <p:spPr>
          <a:xfrm>
            <a:off x="1509500" y="8982141"/>
            <a:ext cx="27606793" cy="190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165" lvl="0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330" lvl="1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495" lvl="2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660" lvl="3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5822" lvl="4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2987" lvl="5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152" lvl="6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317" lvl="7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482" lvl="8" indent="-228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15013368" y="14183753"/>
            <a:ext cx="596317" cy="103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78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EBA2-A0DD-4B5E-8208-099538E6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3918C-51FF-48E6-866F-6EDFA2BE3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95A21-962D-416C-9BA6-586D2BA9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BCEF6-FA4F-40A3-8371-00FD1F53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4B320-CE2B-451C-9EFD-6849D457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8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F117-03A3-4E0A-A69C-2C30B70C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456" y="4296510"/>
            <a:ext cx="26425922" cy="7168822"/>
          </a:xfrm>
        </p:spPr>
        <p:txBody>
          <a:bodyPr anchor="b"/>
          <a:lstStyle>
            <a:lvl1pPr>
              <a:defRPr sz="150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26334-FF6F-4B1A-AF8E-D487BAFCD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0456" y="11533152"/>
            <a:ext cx="26425922" cy="3769914"/>
          </a:xfrm>
        </p:spPr>
        <p:txBody>
          <a:bodyPr/>
          <a:lstStyle>
            <a:lvl1pPr marL="0" indent="0">
              <a:buNone/>
              <a:defRPr sz="6031">
                <a:solidFill>
                  <a:schemeClr val="tx1">
                    <a:tint val="75000"/>
                  </a:schemeClr>
                </a:solidFill>
              </a:defRPr>
            </a:lvl1pPr>
            <a:lvl2pPr marL="1148944" indent="0">
              <a:buNone/>
              <a:defRPr sz="5026">
                <a:solidFill>
                  <a:schemeClr val="tx1">
                    <a:tint val="75000"/>
                  </a:schemeClr>
                </a:solidFill>
              </a:defRPr>
            </a:lvl2pPr>
            <a:lvl3pPr marL="2297887" indent="0">
              <a:buNone/>
              <a:defRPr sz="4523">
                <a:solidFill>
                  <a:schemeClr val="tx1">
                    <a:tint val="75000"/>
                  </a:schemeClr>
                </a:solidFill>
              </a:defRPr>
            </a:lvl3pPr>
            <a:lvl4pPr marL="3446831" indent="0">
              <a:buNone/>
              <a:defRPr sz="4021">
                <a:solidFill>
                  <a:schemeClr val="tx1">
                    <a:tint val="75000"/>
                  </a:schemeClr>
                </a:solidFill>
              </a:defRPr>
            </a:lvl4pPr>
            <a:lvl5pPr marL="4595774" indent="0">
              <a:buNone/>
              <a:defRPr sz="4021">
                <a:solidFill>
                  <a:schemeClr val="tx1">
                    <a:tint val="75000"/>
                  </a:schemeClr>
                </a:solidFill>
              </a:defRPr>
            </a:lvl5pPr>
            <a:lvl6pPr marL="5744718" indent="0">
              <a:buNone/>
              <a:defRPr sz="4021">
                <a:solidFill>
                  <a:schemeClr val="tx1">
                    <a:tint val="75000"/>
                  </a:schemeClr>
                </a:solidFill>
              </a:defRPr>
            </a:lvl6pPr>
            <a:lvl7pPr marL="6893662" indent="0">
              <a:buNone/>
              <a:defRPr sz="4021">
                <a:solidFill>
                  <a:schemeClr val="tx1">
                    <a:tint val="75000"/>
                  </a:schemeClr>
                </a:solidFill>
              </a:defRPr>
            </a:lvl7pPr>
            <a:lvl8pPr marL="8042605" indent="0">
              <a:buNone/>
              <a:defRPr sz="4021">
                <a:solidFill>
                  <a:schemeClr val="tx1">
                    <a:tint val="75000"/>
                  </a:schemeClr>
                </a:solidFill>
              </a:defRPr>
            </a:lvl8pPr>
            <a:lvl9pPr marL="9191549" indent="0">
              <a:buNone/>
              <a:defRPr sz="40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7FD38-3A74-4DAD-BC4A-93C8C816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87B9C-D7B3-4DAD-B871-5A9CC035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AC36D-E525-465C-BA09-64706B92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206E-9ADC-4E51-9E6C-BCEE4C0E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B58CD-1B1B-49D1-8A34-D7BAAD61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6414" y="4587728"/>
            <a:ext cx="13021469" cy="109347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64D74-27B7-4C87-A55A-D8C032C28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10867" y="4587728"/>
            <a:ext cx="13021469" cy="109347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814F3-C449-4460-861D-023615FB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7C71B-86C9-4F5D-A2CC-B2E05B1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0767-535A-47E8-8833-6AAAF01C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94A0-CC2F-47A5-9E69-5C9E3F58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405" y="917547"/>
            <a:ext cx="26425922" cy="3331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078BC-0F83-4712-90E0-6DA79E978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0406" y="4224701"/>
            <a:ext cx="12961626" cy="2070460"/>
          </a:xfrm>
        </p:spPr>
        <p:txBody>
          <a:bodyPr anchor="b"/>
          <a:lstStyle>
            <a:lvl1pPr marL="0" indent="0">
              <a:buNone/>
              <a:defRPr sz="6031" b="1"/>
            </a:lvl1pPr>
            <a:lvl2pPr marL="1148944" indent="0">
              <a:buNone/>
              <a:defRPr sz="5026" b="1"/>
            </a:lvl2pPr>
            <a:lvl3pPr marL="2297887" indent="0">
              <a:buNone/>
              <a:defRPr sz="4523" b="1"/>
            </a:lvl3pPr>
            <a:lvl4pPr marL="3446831" indent="0">
              <a:buNone/>
              <a:defRPr sz="4021" b="1"/>
            </a:lvl4pPr>
            <a:lvl5pPr marL="4595774" indent="0">
              <a:buNone/>
              <a:defRPr sz="4021" b="1"/>
            </a:lvl5pPr>
            <a:lvl6pPr marL="5744718" indent="0">
              <a:buNone/>
              <a:defRPr sz="4021" b="1"/>
            </a:lvl6pPr>
            <a:lvl7pPr marL="6893662" indent="0">
              <a:buNone/>
              <a:defRPr sz="4021" b="1"/>
            </a:lvl7pPr>
            <a:lvl8pPr marL="8042605" indent="0">
              <a:buNone/>
              <a:defRPr sz="4021" b="1"/>
            </a:lvl8pPr>
            <a:lvl9pPr marL="9191549" indent="0">
              <a:buNone/>
              <a:defRPr sz="402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ED6BF-FE9C-463B-B045-284F56B55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10406" y="6295161"/>
            <a:ext cx="12961626" cy="92592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36B08-29CC-4B9A-8C8B-847C76603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510867" y="4224701"/>
            <a:ext cx="13025459" cy="2070460"/>
          </a:xfrm>
        </p:spPr>
        <p:txBody>
          <a:bodyPr anchor="b"/>
          <a:lstStyle>
            <a:lvl1pPr marL="0" indent="0">
              <a:buNone/>
              <a:defRPr sz="6031" b="1"/>
            </a:lvl1pPr>
            <a:lvl2pPr marL="1148944" indent="0">
              <a:buNone/>
              <a:defRPr sz="5026" b="1"/>
            </a:lvl2pPr>
            <a:lvl3pPr marL="2297887" indent="0">
              <a:buNone/>
              <a:defRPr sz="4523" b="1"/>
            </a:lvl3pPr>
            <a:lvl4pPr marL="3446831" indent="0">
              <a:buNone/>
              <a:defRPr sz="4021" b="1"/>
            </a:lvl4pPr>
            <a:lvl5pPr marL="4595774" indent="0">
              <a:buNone/>
              <a:defRPr sz="4021" b="1"/>
            </a:lvl5pPr>
            <a:lvl6pPr marL="5744718" indent="0">
              <a:buNone/>
              <a:defRPr sz="4021" b="1"/>
            </a:lvl6pPr>
            <a:lvl7pPr marL="6893662" indent="0">
              <a:buNone/>
              <a:defRPr sz="4021" b="1"/>
            </a:lvl7pPr>
            <a:lvl8pPr marL="8042605" indent="0">
              <a:buNone/>
              <a:defRPr sz="4021" b="1"/>
            </a:lvl8pPr>
            <a:lvl9pPr marL="9191549" indent="0">
              <a:buNone/>
              <a:defRPr sz="402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7AF39-F408-4182-B5B0-34E70ACA0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510867" y="6295161"/>
            <a:ext cx="13025459" cy="92592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D9261-BDB3-4607-90B4-DAB6C431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2E2C9-0753-4A90-BFB5-447C100F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05B23-5C39-46F3-B952-E9AB7E35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0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31E0-9177-4CB3-B4CC-4DDF9CFF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711C2-64EC-47AF-851C-1E97E3FD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BFA9D-FB7E-40A3-AD9B-769DA9DF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BAFD0-D6F8-4375-9069-D92B3E28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C0C01A-2AB6-476C-A1F1-3F759BB3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4B33-B2C5-4F20-9CEF-1A3B762F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CEC41-3F59-482F-95A2-A3EFFF26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12601-6383-4F3E-BA24-384D77C6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406" y="1148927"/>
            <a:ext cx="9881794" cy="4021243"/>
          </a:xfrm>
        </p:spPr>
        <p:txBody>
          <a:bodyPr anchor="b"/>
          <a:lstStyle>
            <a:lvl1pPr>
              <a:defRPr sz="80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36EE8-5271-428F-BA41-B257D60A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5460" y="2481364"/>
            <a:ext cx="15510867" cy="12247239"/>
          </a:xfrm>
        </p:spPr>
        <p:txBody>
          <a:bodyPr/>
          <a:lstStyle>
            <a:lvl1pPr>
              <a:defRPr sz="8042"/>
            </a:lvl1pPr>
            <a:lvl2pPr>
              <a:defRPr sz="7036"/>
            </a:lvl2pPr>
            <a:lvl3pPr>
              <a:defRPr sz="6031"/>
            </a:lvl3pPr>
            <a:lvl4pPr>
              <a:defRPr sz="5026"/>
            </a:lvl4pPr>
            <a:lvl5pPr>
              <a:defRPr sz="5026"/>
            </a:lvl5pPr>
            <a:lvl6pPr>
              <a:defRPr sz="5026"/>
            </a:lvl6pPr>
            <a:lvl7pPr>
              <a:defRPr sz="5026"/>
            </a:lvl7pPr>
            <a:lvl8pPr>
              <a:defRPr sz="5026"/>
            </a:lvl8pPr>
            <a:lvl9pPr>
              <a:defRPr sz="50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84FCF-E03A-4073-9662-BC9F2ECA3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0406" y="5170170"/>
            <a:ext cx="9881794" cy="9578379"/>
          </a:xfrm>
        </p:spPr>
        <p:txBody>
          <a:bodyPr/>
          <a:lstStyle>
            <a:lvl1pPr marL="0" indent="0">
              <a:buNone/>
              <a:defRPr sz="4021"/>
            </a:lvl1pPr>
            <a:lvl2pPr marL="1148944" indent="0">
              <a:buNone/>
              <a:defRPr sz="3518"/>
            </a:lvl2pPr>
            <a:lvl3pPr marL="2297887" indent="0">
              <a:buNone/>
              <a:defRPr sz="3016"/>
            </a:lvl3pPr>
            <a:lvl4pPr marL="3446831" indent="0">
              <a:buNone/>
              <a:defRPr sz="2513"/>
            </a:lvl4pPr>
            <a:lvl5pPr marL="4595774" indent="0">
              <a:buNone/>
              <a:defRPr sz="2513"/>
            </a:lvl5pPr>
            <a:lvl6pPr marL="5744718" indent="0">
              <a:buNone/>
              <a:defRPr sz="2513"/>
            </a:lvl6pPr>
            <a:lvl7pPr marL="6893662" indent="0">
              <a:buNone/>
              <a:defRPr sz="2513"/>
            </a:lvl7pPr>
            <a:lvl8pPr marL="8042605" indent="0">
              <a:buNone/>
              <a:defRPr sz="2513"/>
            </a:lvl8pPr>
            <a:lvl9pPr marL="9191549" indent="0">
              <a:buNone/>
              <a:defRPr sz="25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D743A-78DA-4435-83BD-D3C802AD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D119B-4A4F-42C0-B190-DED27EBE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F2377-3098-4961-922E-E67F2DF0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6436-0881-4085-88F6-8F5CD0EE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406" y="1148927"/>
            <a:ext cx="9881794" cy="4021243"/>
          </a:xfrm>
        </p:spPr>
        <p:txBody>
          <a:bodyPr anchor="b"/>
          <a:lstStyle>
            <a:lvl1pPr>
              <a:defRPr sz="80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0F0037-0FAC-4454-98F2-0677C2A63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025460" y="2481364"/>
            <a:ext cx="15510867" cy="12247239"/>
          </a:xfrm>
        </p:spPr>
        <p:txBody>
          <a:bodyPr/>
          <a:lstStyle>
            <a:lvl1pPr marL="0" indent="0">
              <a:buNone/>
              <a:defRPr sz="8042"/>
            </a:lvl1pPr>
            <a:lvl2pPr marL="1148944" indent="0">
              <a:buNone/>
              <a:defRPr sz="7036"/>
            </a:lvl2pPr>
            <a:lvl3pPr marL="2297887" indent="0">
              <a:buNone/>
              <a:defRPr sz="6031"/>
            </a:lvl3pPr>
            <a:lvl4pPr marL="3446831" indent="0">
              <a:buNone/>
              <a:defRPr sz="5026"/>
            </a:lvl4pPr>
            <a:lvl5pPr marL="4595774" indent="0">
              <a:buNone/>
              <a:defRPr sz="5026"/>
            </a:lvl5pPr>
            <a:lvl6pPr marL="5744718" indent="0">
              <a:buNone/>
              <a:defRPr sz="5026"/>
            </a:lvl6pPr>
            <a:lvl7pPr marL="6893662" indent="0">
              <a:buNone/>
              <a:defRPr sz="5026"/>
            </a:lvl7pPr>
            <a:lvl8pPr marL="8042605" indent="0">
              <a:buNone/>
              <a:defRPr sz="5026"/>
            </a:lvl8pPr>
            <a:lvl9pPr marL="9191549" indent="0">
              <a:buNone/>
              <a:defRPr sz="502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1DCFE-6C30-4E07-8D5C-1320520A5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0406" y="5170170"/>
            <a:ext cx="9881794" cy="9578379"/>
          </a:xfrm>
        </p:spPr>
        <p:txBody>
          <a:bodyPr/>
          <a:lstStyle>
            <a:lvl1pPr marL="0" indent="0">
              <a:buNone/>
              <a:defRPr sz="4021"/>
            </a:lvl1pPr>
            <a:lvl2pPr marL="1148944" indent="0">
              <a:buNone/>
              <a:defRPr sz="3518"/>
            </a:lvl2pPr>
            <a:lvl3pPr marL="2297887" indent="0">
              <a:buNone/>
              <a:defRPr sz="3016"/>
            </a:lvl3pPr>
            <a:lvl4pPr marL="3446831" indent="0">
              <a:buNone/>
              <a:defRPr sz="2513"/>
            </a:lvl4pPr>
            <a:lvl5pPr marL="4595774" indent="0">
              <a:buNone/>
              <a:defRPr sz="2513"/>
            </a:lvl5pPr>
            <a:lvl6pPr marL="5744718" indent="0">
              <a:buNone/>
              <a:defRPr sz="2513"/>
            </a:lvl6pPr>
            <a:lvl7pPr marL="6893662" indent="0">
              <a:buNone/>
              <a:defRPr sz="2513"/>
            </a:lvl7pPr>
            <a:lvl8pPr marL="8042605" indent="0">
              <a:buNone/>
              <a:defRPr sz="2513"/>
            </a:lvl8pPr>
            <a:lvl9pPr marL="9191549" indent="0">
              <a:buNone/>
              <a:defRPr sz="25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8D174-9439-405F-A17F-1834DD92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06ED5-13F4-4E11-BA28-EB15F7D0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4CFC2-4DFD-491F-8190-28867AA6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9CA5E2-8505-4080-B9CC-65519068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414" y="917547"/>
            <a:ext cx="26425922" cy="333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836E5-3C62-48B3-ADEB-2A4C04490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6414" y="4587728"/>
            <a:ext cx="26425922" cy="10934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ABDC7-DF87-4A55-A480-D9DAEE584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06414" y="15973273"/>
            <a:ext cx="6893719" cy="917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5ED29-B42B-4B1C-9A94-79A04AE001A9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3C804-7A9E-47D8-ADA6-918E3A298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49086" y="15973273"/>
            <a:ext cx="10340578" cy="917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261D0-05F5-42C7-8458-D756D3B9C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38617" y="15973273"/>
            <a:ext cx="6893719" cy="917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2297887" rtl="0" eaLnBrk="1" latinLnBrk="0" hangingPunct="1">
        <a:lnSpc>
          <a:spcPct val="90000"/>
        </a:lnSpc>
        <a:spcBef>
          <a:spcPct val="0"/>
        </a:spcBef>
        <a:buNone/>
        <a:defRPr sz="110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4472" indent="-574472" algn="l" defTabSz="2297887" rtl="0" eaLnBrk="1" latinLnBrk="0" hangingPunct="1">
        <a:lnSpc>
          <a:spcPct val="90000"/>
        </a:lnSpc>
        <a:spcBef>
          <a:spcPts val="2513"/>
        </a:spcBef>
        <a:buFont typeface="Arial" panose="020B0604020202020204" pitchFamily="34" charset="0"/>
        <a:buChar char="•"/>
        <a:defRPr sz="7036" kern="1200">
          <a:solidFill>
            <a:schemeClr val="tx1"/>
          </a:solidFill>
          <a:latin typeface="+mn-lt"/>
          <a:ea typeface="+mn-ea"/>
          <a:cs typeface="+mn-cs"/>
        </a:defRPr>
      </a:lvl1pPr>
      <a:lvl2pPr marL="1723415" indent="-574472" algn="l" defTabSz="229788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6031" kern="1200">
          <a:solidFill>
            <a:schemeClr val="tx1"/>
          </a:solidFill>
          <a:latin typeface="+mn-lt"/>
          <a:ea typeface="+mn-ea"/>
          <a:cs typeface="+mn-cs"/>
        </a:defRPr>
      </a:lvl2pPr>
      <a:lvl3pPr marL="2872359" indent="-574472" algn="l" defTabSz="229788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5026" kern="1200">
          <a:solidFill>
            <a:schemeClr val="tx1"/>
          </a:solidFill>
          <a:latin typeface="+mn-lt"/>
          <a:ea typeface="+mn-ea"/>
          <a:cs typeface="+mn-cs"/>
        </a:defRPr>
      </a:lvl3pPr>
      <a:lvl4pPr marL="4021303" indent="-574472" algn="l" defTabSz="229788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523" kern="1200">
          <a:solidFill>
            <a:schemeClr val="tx1"/>
          </a:solidFill>
          <a:latin typeface="+mn-lt"/>
          <a:ea typeface="+mn-ea"/>
          <a:cs typeface="+mn-cs"/>
        </a:defRPr>
      </a:lvl4pPr>
      <a:lvl5pPr marL="5170246" indent="-574472" algn="l" defTabSz="229788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523" kern="1200">
          <a:solidFill>
            <a:schemeClr val="tx1"/>
          </a:solidFill>
          <a:latin typeface="+mn-lt"/>
          <a:ea typeface="+mn-ea"/>
          <a:cs typeface="+mn-cs"/>
        </a:defRPr>
      </a:lvl5pPr>
      <a:lvl6pPr marL="6319190" indent="-574472" algn="l" defTabSz="229788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523" kern="1200">
          <a:solidFill>
            <a:schemeClr val="tx1"/>
          </a:solidFill>
          <a:latin typeface="+mn-lt"/>
          <a:ea typeface="+mn-ea"/>
          <a:cs typeface="+mn-cs"/>
        </a:defRPr>
      </a:lvl6pPr>
      <a:lvl7pPr marL="7468133" indent="-574472" algn="l" defTabSz="229788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523" kern="1200">
          <a:solidFill>
            <a:schemeClr val="tx1"/>
          </a:solidFill>
          <a:latin typeface="+mn-lt"/>
          <a:ea typeface="+mn-ea"/>
          <a:cs typeface="+mn-cs"/>
        </a:defRPr>
      </a:lvl7pPr>
      <a:lvl8pPr marL="8617077" indent="-574472" algn="l" defTabSz="229788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523" kern="1200">
          <a:solidFill>
            <a:schemeClr val="tx1"/>
          </a:solidFill>
          <a:latin typeface="+mn-lt"/>
          <a:ea typeface="+mn-ea"/>
          <a:cs typeface="+mn-cs"/>
        </a:defRPr>
      </a:lvl8pPr>
      <a:lvl9pPr marL="9766021" indent="-574472" algn="l" defTabSz="229788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5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7887" rtl="0" eaLnBrk="1" latinLnBrk="0" hangingPunct="1">
        <a:defRPr sz="4523" kern="1200">
          <a:solidFill>
            <a:schemeClr val="tx1"/>
          </a:solidFill>
          <a:latin typeface="+mn-lt"/>
          <a:ea typeface="+mn-ea"/>
          <a:cs typeface="+mn-cs"/>
        </a:defRPr>
      </a:lvl1pPr>
      <a:lvl2pPr marL="1148944" algn="l" defTabSz="2297887" rtl="0" eaLnBrk="1" latinLnBrk="0" hangingPunct="1">
        <a:defRPr sz="4523" kern="1200">
          <a:solidFill>
            <a:schemeClr val="tx1"/>
          </a:solidFill>
          <a:latin typeface="+mn-lt"/>
          <a:ea typeface="+mn-ea"/>
          <a:cs typeface="+mn-cs"/>
        </a:defRPr>
      </a:lvl2pPr>
      <a:lvl3pPr marL="2297887" algn="l" defTabSz="2297887" rtl="0" eaLnBrk="1" latinLnBrk="0" hangingPunct="1">
        <a:defRPr sz="4523" kern="1200">
          <a:solidFill>
            <a:schemeClr val="tx1"/>
          </a:solidFill>
          <a:latin typeface="+mn-lt"/>
          <a:ea typeface="+mn-ea"/>
          <a:cs typeface="+mn-cs"/>
        </a:defRPr>
      </a:lvl3pPr>
      <a:lvl4pPr marL="3446831" algn="l" defTabSz="2297887" rtl="0" eaLnBrk="1" latinLnBrk="0" hangingPunct="1">
        <a:defRPr sz="4523" kern="1200">
          <a:solidFill>
            <a:schemeClr val="tx1"/>
          </a:solidFill>
          <a:latin typeface="+mn-lt"/>
          <a:ea typeface="+mn-ea"/>
          <a:cs typeface="+mn-cs"/>
        </a:defRPr>
      </a:lvl4pPr>
      <a:lvl5pPr marL="4595774" algn="l" defTabSz="2297887" rtl="0" eaLnBrk="1" latinLnBrk="0" hangingPunct="1">
        <a:defRPr sz="4523" kern="1200">
          <a:solidFill>
            <a:schemeClr val="tx1"/>
          </a:solidFill>
          <a:latin typeface="+mn-lt"/>
          <a:ea typeface="+mn-ea"/>
          <a:cs typeface="+mn-cs"/>
        </a:defRPr>
      </a:lvl5pPr>
      <a:lvl6pPr marL="5744718" algn="l" defTabSz="2297887" rtl="0" eaLnBrk="1" latinLnBrk="0" hangingPunct="1">
        <a:defRPr sz="4523" kern="1200">
          <a:solidFill>
            <a:schemeClr val="tx1"/>
          </a:solidFill>
          <a:latin typeface="+mn-lt"/>
          <a:ea typeface="+mn-ea"/>
          <a:cs typeface="+mn-cs"/>
        </a:defRPr>
      </a:lvl6pPr>
      <a:lvl7pPr marL="6893662" algn="l" defTabSz="2297887" rtl="0" eaLnBrk="1" latinLnBrk="0" hangingPunct="1">
        <a:defRPr sz="4523" kern="1200">
          <a:solidFill>
            <a:schemeClr val="tx1"/>
          </a:solidFill>
          <a:latin typeface="+mn-lt"/>
          <a:ea typeface="+mn-ea"/>
          <a:cs typeface="+mn-cs"/>
        </a:defRPr>
      </a:lvl7pPr>
      <a:lvl8pPr marL="8042605" algn="l" defTabSz="2297887" rtl="0" eaLnBrk="1" latinLnBrk="0" hangingPunct="1">
        <a:defRPr sz="4523" kern="1200">
          <a:solidFill>
            <a:schemeClr val="tx1"/>
          </a:solidFill>
          <a:latin typeface="+mn-lt"/>
          <a:ea typeface="+mn-ea"/>
          <a:cs typeface="+mn-cs"/>
        </a:defRPr>
      </a:lvl8pPr>
      <a:lvl9pPr marL="9191549" algn="l" defTabSz="2297887" rtl="0" eaLnBrk="1" latinLnBrk="0" hangingPunct="1">
        <a:defRPr sz="45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8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16A2-E93A-40B0-B832-E319A0D4D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351" y="2247869"/>
            <a:ext cx="19996393" cy="4140923"/>
          </a:xfrm>
        </p:spPr>
        <p:txBody>
          <a:bodyPr>
            <a:normAutofit/>
          </a:bodyPr>
          <a:lstStyle/>
          <a:p>
            <a:pPr algn="l"/>
            <a:r>
              <a:rPr lang="en-US" sz="13822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European Regional Symposium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357E-2D2A-4420-8CE3-CE879F73C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824" y="7324425"/>
            <a:ext cx="13332334" cy="6223323"/>
          </a:xfrm>
          <a:solidFill>
            <a:schemeClr val="bg1">
              <a:lumMod val="75000"/>
              <a:alpha val="80000"/>
            </a:schemeClr>
          </a:solidFill>
        </p:spPr>
        <p:txBody>
          <a:bodyPr/>
          <a:lstStyle/>
          <a:p>
            <a:pPr algn="r">
              <a:lnSpc>
                <a:spcPct val="150000"/>
              </a:lnSpc>
              <a:spcBef>
                <a:spcPts val="1508"/>
              </a:spcBef>
              <a:spcAft>
                <a:spcPts val="1508"/>
              </a:spcAft>
            </a:pPr>
            <a:r>
              <a:rPr lang="en-GB" sz="4523" b="1" dirty="0">
                <a:solidFill>
                  <a:srgbClr val="0231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 Edition of the European Regional Symposium, on space data for tourism &amp; agriculture, by NEREUS Regions</a:t>
            </a:r>
            <a:endParaRPr lang="en-US" sz="4523" b="1" dirty="0">
              <a:solidFill>
                <a:srgbClr val="023133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ourism Generic Detailed Outline icon">
            <a:extLst>
              <a:ext uri="{FF2B5EF4-FFF2-40B4-BE49-F238E27FC236}">
                <a16:creationId xmlns:a16="http://schemas.microsoft.com/office/drawing/2014/main" id="{781805BF-368F-4598-9F46-406B92FADBC6}"/>
              </a:ext>
            </a:extLst>
          </p:cNvPr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780" y="6552453"/>
            <a:ext cx="2451044" cy="2451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DF37CF2C-12AF-43EE-9473-B0F97B341711}"/>
              </a:ext>
            </a:extLst>
          </p:cNvPr>
          <p:cNvPicPr/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884" y="2071244"/>
            <a:ext cx="2451044" cy="2451044"/>
          </a:xfrm>
          <a:prstGeom prst="rect">
            <a:avLst/>
          </a:prstGeom>
        </p:spPr>
      </p:pic>
      <p:pic>
        <p:nvPicPr>
          <p:cNvPr id="10" name="Picture 9" descr="A blue line drawing of a planet earth&#10;&#10;Description automatically generated">
            <a:extLst>
              <a:ext uri="{FF2B5EF4-FFF2-40B4-BE49-F238E27FC236}">
                <a16:creationId xmlns:a16="http://schemas.microsoft.com/office/drawing/2014/main" id="{35116369-656D-45EA-9DE8-C1842E3FAA4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689" y="4372684"/>
            <a:ext cx="3582417" cy="2179769"/>
          </a:xfrm>
          <a:prstGeom prst="rect">
            <a:avLst/>
          </a:prstGeom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01F93D9F-864A-4F44-9DB5-EE0A9B4B903B}"/>
              </a:ext>
            </a:extLst>
          </p:cNvPr>
          <p:cNvSpPr txBox="1"/>
          <p:nvPr/>
        </p:nvSpPr>
        <p:spPr>
          <a:xfrm>
            <a:off x="1870176" y="642286"/>
            <a:ext cx="28633042" cy="134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229785" tIns="114893" rIns="229785" bIns="1148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297887">
              <a:spcBef>
                <a:spcPts val="3016"/>
              </a:spcBef>
              <a:buClrTx/>
            </a:pPr>
            <a:r>
              <a:rPr lang="en-US" sz="5026" b="1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rPr>
              <a:t>September 28 – 29 | 2023 				Matera, Basilicata Region | Italy</a:t>
            </a:r>
            <a:endParaRPr lang="en-US" sz="16335" b="1" dirty="0">
              <a:solidFill>
                <a:srgbClr val="FAF28D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B88DA2-3701-463F-B3FF-BD5C966D4821}"/>
              </a:ext>
            </a:extLst>
          </p:cNvPr>
          <p:cNvCxnSpPr/>
          <p:nvPr/>
        </p:nvCxnSpPr>
        <p:spPr>
          <a:xfrm>
            <a:off x="2121826" y="6435314"/>
            <a:ext cx="38967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24B5B66-7466-453B-8F6F-37E72CA86494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627" y="11118259"/>
            <a:ext cx="3690927" cy="1699454"/>
          </a:xfrm>
          <a:prstGeom prst="rect">
            <a:avLst/>
          </a:prstGeom>
        </p:spPr>
      </p:pic>
      <p:pic>
        <p:nvPicPr>
          <p:cNvPr id="24" name="Picture 23" descr="ENPAB - Regione Basilicata: rimandati al 15 dicembre i termini di ...">
            <a:extLst>
              <a:ext uri="{FF2B5EF4-FFF2-40B4-BE49-F238E27FC236}">
                <a16:creationId xmlns:a16="http://schemas.microsoft.com/office/drawing/2014/main" id="{237B2E0F-5DA8-4047-81CE-DDE5AC5915F9}"/>
              </a:ext>
            </a:extLst>
          </p:cNvPr>
          <p:cNvPicPr/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019" y="11118259"/>
            <a:ext cx="1844666" cy="17186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A0F4E9-C15D-42C5-97AD-2034E517077C}"/>
              </a:ext>
            </a:extLst>
          </p:cNvPr>
          <p:cNvCxnSpPr>
            <a:cxnSpLocks/>
          </p:cNvCxnSpPr>
          <p:nvPr/>
        </p:nvCxnSpPr>
        <p:spPr>
          <a:xfrm>
            <a:off x="1915234" y="1640844"/>
            <a:ext cx="282726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07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9F557F-B31C-2643-684A-F0C45BD8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379" y="3013335"/>
            <a:ext cx="25335722" cy="93310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>
                <a:srgbClr val="F32837"/>
              </a:buClr>
              <a:buSzPct val="100000"/>
              <a:buNone/>
            </a:pPr>
            <a:r>
              <a:rPr lang="en-US" sz="5400" b="1" i="0" u="none" strike="noStrike" cap="none" dirty="0">
                <a:solidFill>
                  <a:srgbClr val="F3283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DIGITAL TWIN FOR AIR QUALITY</a:t>
            </a:r>
            <a:endParaRPr lang="en-US" sz="5400" dirty="0">
              <a:solidFill>
                <a:srgbClr val="F32837"/>
              </a:solidFill>
              <a:latin typeface="Raleway" pitchFamily="2" charset="0"/>
            </a:endParaRPr>
          </a:p>
          <a:p>
            <a:pPr marL="990600" indent="-876300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>
                <a:srgbClr val="F32837"/>
              </a:buClr>
              <a:buSzPct val="100000"/>
              <a:buFont typeface="Wingdings" panose="05000000000000000000" pitchFamily="2" charset="2"/>
              <a:buChar char="à"/>
            </a:pPr>
            <a:r>
              <a:rPr lang="en-US" sz="4800" dirty="0">
                <a:latin typeface="Raleway" pitchFamily="2" charset="0"/>
              </a:rPr>
              <a:t>A system for simulating, within the context of climate change, the effects of air quality of decision related to regional policies (transport, mobility, energy, ...)</a:t>
            </a:r>
          </a:p>
          <a:p>
            <a:pPr marL="990600" indent="-876300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>
                <a:srgbClr val="F32837"/>
              </a:buClr>
              <a:buSzPct val="100000"/>
              <a:buFont typeface="Wingdings" panose="05000000000000000000" pitchFamily="2" charset="2"/>
              <a:buChar char="à"/>
            </a:pPr>
            <a:r>
              <a:rPr lang="en-US" sz="4800" dirty="0">
                <a:latin typeface="Raleway" pitchFamily="2" charset="0"/>
              </a:rPr>
              <a:t>The system will support planning effort aimed at improving air quality and the adaptation to climate change through a) the analysis of climate change scenarios; b) daily assessment of air quality; c) 3-7 days forecasts</a:t>
            </a:r>
          </a:p>
          <a:p>
            <a:pPr marL="990600" indent="-876300">
              <a:lnSpc>
                <a:spcPct val="100000"/>
              </a:lnSpc>
              <a:spcBef>
                <a:spcPts val="0"/>
              </a:spcBef>
              <a:buClr>
                <a:srgbClr val="F32837"/>
              </a:buClr>
              <a:buSzPct val="100000"/>
              <a:buFont typeface="Wingdings" panose="05000000000000000000" pitchFamily="2" charset="2"/>
              <a:buChar char="à"/>
            </a:pPr>
            <a:r>
              <a:rPr lang="en-US" sz="4800" dirty="0">
                <a:latin typeface="Raleway" pitchFamily="2" charset="0"/>
              </a:rPr>
              <a:t>The system will be interconnected with large-scale components of meteorology, climate, ad air quality developed by national and European initiatives (Destination Earth-ECMWF, GLORI-DWD, Cyber Italy etc.)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CE42B4-44E1-CE19-67E4-74EB165AB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807" y="16191943"/>
            <a:ext cx="7384241" cy="1041759"/>
          </a:xfrm>
          <a:prstGeom prst="rect">
            <a:avLst/>
          </a:prstGeom>
        </p:spPr>
      </p:pic>
      <p:sp>
        <p:nvSpPr>
          <p:cNvPr id="6" name="Google Shape;225;g27eb87c243c_0_35">
            <a:extLst>
              <a:ext uri="{FF2B5EF4-FFF2-40B4-BE49-F238E27FC236}">
                <a16:creationId xmlns:a16="http://schemas.microsoft.com/office/drawing/2014/main" id="{363D4FF1-0BA2-4CE5-A2BE-6199BC30F5D0}"/>
              </a:ext>
            </a:extLst>
          </p:cNvPr>
          <p:cNvSpPr txBox="1"/>
          <p:nvPr/>
        </p:nvSpPr>
        <p:spPr>
          <a:xfrm>
            <a:off x="19608800" y="125411"/>
            <a:ext cx="10528149" cy="2294100"/>
          </a:xfrm>
          <a:prstGeom prst="rect">
            <a:avLst/>
          </a:prstGeom>
          <a:solidFill>
            <a:srgbClr val="F32837"/>
          </a:solidFill>
          <a:ln>
            <a:noFill/>
          </a:ln>
        </p:spPr>
        <p:txBody>
          <a:bodyPr spcFirstLastPara="1" wrap="square" lIns="170200" tIns="170200" rIns="170200" bIns="1702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 sz="8000" b="1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Other projects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1C5A58AE-422C-F6D1-FFBB-ECC9CA012A59}"/>
              </a:ext>
            </a:extLst>
          </p:cNvPr>
          <p:cNvSpPr txBox="1">
            <a:spLocks/>
          </p:cNvSpPr>
          <p:nvPr/>
        </p:nvSpPr>
        <p:spPr>
          <a:xfrm>
            <a:off x="3400426" y="13010068"/>
            <a:ext cx="21435646" cy="1506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251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0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6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F32837"/>
                </a:solidFill>
                <a:latin typeface="Raleway ExtraBold" pitchFamily="2" charset="0"/>
              </a:rPr>
              <a:t>BOLOGNA CITY DIGITAL TWIN</a:t>
            </a:r>
          </a:p>
        </p:txBody>
      </p:sp>
      <p:pic>
        <p:nvPicPr>
          <p:cNvPr id="7" name="Elemento grafico 6" descr="Aggiungere con riempimento a tinta unita">
            <a:extLst>
              <a:ext uri="{FF2B5EF4-FFF2-40B4-BE49-F238E27FC236}">
                <a16:creationId xmlns:a16="http://schemas.microsoft.com/office/drawing/2014/main" id="{7FA2DF7D-D050-94C6-265C-C87EBA038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4379" y="13306165"/>
            <a:ext cx="914400" cy="914400"/>
          </a:xfrm>
          <a:prstGeom prst="rect">
            <a:avLst/>
          </a:prstGeom>
        </p:spPr>
      </p:pic>
      <p:pic>
        <p:nvPicPr>
          <p:cNvPr id="8" name="Google Shape;178;p1" descr="Immagine">
            <a:extLst>
              <a:ext uri="{FF2B5EF4-FFF2-40B4-BE49-F238E27FC236}">
                <a16:creationId xmlns:a16="http://schemas.microsoft.com/office/drawing/2014/main" id="{7762275D-4DDA-A336-BAE6-E8A22EB7E7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4857749" cy="1951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09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7df04caf2f_0_52"/>
          <p:cNvSpPr/>
          <p:nvPr/>
        </p:nvSpPr>
        <p:spPr>
          <a:xfrm>
            <a:off x="2572000" y="3322250"/>
            <a:ext cx="10594500" cy="93821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g27df04caf2f_0_52" descr="Imma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857638" cy="195146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7df04caf2f_0_52"/>
          <p:cNvSpPr txBox="1"/>
          <p:nvPr/>
        </p:nvSpPr>
        <p:spPr>
          <a:xfrm>
            <a:off x="15007247" y="125411"/>
            <a:ext cx="15129702" cy="2294100"/>
          </a:xfrm>
          <a:prstGeom prst="rect">
            <a:avLst/>
          </a:prstGeom>
          <a:solidFill>
            <a:srgbClr val="F32837"/>
          </a:solidFill>
          <a:ln>
            <a:noFill/>
          </a:ln>
        </p:spPr>
        <p:txBody>
          <a:bodyPr spcFirstLastPara="1" wrap="square" lIns="170200" tIns="170200" rIns="170200" bIns="1702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it-IT" sz="8000" b="1" dirty="0" err="1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Copernicus</a:t>
            </a:r>
            <a:r>
              <a:rPr lang="it-IT" sz="8000" b="1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&amp; </a:t>
            </a:r>
            <a:r>
              <a:rPr lang="it-IT" sz="8000" b="1" dirty="0" err="1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Tourism</a:t>
            </a:r>
            <a:endParaRPr sz="6600" b="1" i="0" u="none" strike="noStrike" cap="none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4" name="Google Shape;264;g27df04caf2f_0_52"/>
          <p:cNvSpPr txBox="1"/>
          <p:nvPr/>
        </p:nvSpPr>
        <p:spPr>
          <a:xfrm>
            <a:off x="3632747" y="13899939"/>
            <a:ext cx="227490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dirty="0">
                <a:latin typeface="Raleway" pitchFamily="2" charset="0"/>
                <a:ea typeface="Calibri"/>
                <a:cs typeface="Calibri"/>
                <a:sym typeface="Calibri"/>
              </a:rPr>
              <a:t>By </a:t>
            </a:r>
            <a:r>
              <a:rPr lang="it-IT" sz="4800" dirty="0" err="1">
                <a:latin typeface="Raleway" pitchFamily="2" charset="0"/>
                <a:ea typeface="Calibri"/>
                <a:cs typeface="Calibri"/>
                <a:sym typeface="Calibri"/>
              </a:rPr>
              <a:t>combining</a:t>
            </a:r>
            <a:r>
              <a:rPr lang="it-IT" sz="4800" dirty="0">
                <a:latin typeface="Raleway" pitchFamily="2" charset="0"/>
                <a:ea typeface="Calibri"/>
                <a:cs typeface="Calibri"/>
                <a:sym typeface="Calibri"/>
              </a:rPr>
              <a:t> satellite data with information from </a:t>
            </a:r>
            <a:r>
              <a:rPr lang="it-IT" sz="4800" dirty="0" err="1">
                <a:latin typeface="Raleway" pitchFamily="2" charset="0"/>
                <a:ea typeface="Calibri"/>
                <a:cs typeface="Calibri"/>
                <a:sym typeface="Calibri"/>
              </a:rPr>
              <a:t>local</a:t>
            </a:r>
            <a:r>
              <a:rPr lang="it-IT" sz="4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800" dirty="0" err="1">
                <a:latin typeface="Raleway" pitchFamily="2" charset="0"/>
                <a:ea typeface="Calibri"/>
                <a:cs typeface="Calibri"/>
                <a:sym typeface="Calibri"/>
              </a:rPr>
              <a:t>tourist</a:t>
            </a:r>
            <a:r>
              <a:rPr lang="it-IT" sz="4800" dirty="0">
                <a:latin typeface="Raleway" pitchFamily="2" charset="0"/>
                <a:ea typeface="Calibri"/>
                <a:cs typeface="Calibri"/>
                <a:sym typeface="Calibri"/>
              </a:rPr>
              <a:t> offices, it </a:t>
            </a:r>
            <a:r>
              <a:rPr lang="it-IT" sz="4800" dirty="0" err="1">
                <a:latin typeface="Raleway" pitchFamily="2" charset="0"/>
                <a:ea typeface="Calibri"/>
                <a:cs typeface="Calibri"/>
                <a:sym typeface="Calibri"/>
              </a:rPr>
              <a:t>was</a:t>
            </a:r>
            <a:r>
              <a:rPr lang="it-IT" sz="4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800" dirty="0" err="1">
                <a:latin typeface="Raleway" pitchFamily="2" charset="0"/>
                <a:ea typeface="Calibri"/>
                <a:cs typeface="Calibri"/>
                <a:sym typeface="Calibri"/>
              </a:rPr>
              <a:t>possible</a:t>
            </a:r>
            <a:r>
              <a:rPr lang="it-IT" sz="4800" dirty="0">
                <a:latin typeface="Raleway" pitchFamily="2" charset="0"/>
                <a:ea typeface="Calibri"/>
                <a:cs typeface="Calibri"/>
                <a:sym typeface="Calibri"/>
              </a:rPr>
              <a:t> to </a:t>
            </a:r>
            <a:r>
              <a:rPr lang="it-IT" sz="4800" dirty="0" err="1">
                <a:latin typeface="Raleway" pitchFamily="2" charset="0"/>
                <a:ea typeface="Calibri"/>
                <a:cs typeface="Calibri"/>
                <a:sym typeface="Calibri"/>
              </a:rPr>
              <a:t>activate</a:t>
            </a:r>
            <a:r>
              <a:rPr lang="it-IT" sz="4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800" b="1" dirty="0" err="1">
                <a:latin typeface="Raleway" pitchFamily="2" charset="0"/>
                <a:ea typeface="Calibri"/>
                <a:cs typeface="Calibri"/>
                <a:sym typeface="Calibri"/>
              </a:rPr>
              <a:t>rapid</a:t>
            </a:r>
            <a:r>
              <a:rPr lang="it-IT" sz="4800" b="1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800" b="1" dirty="0" err="1">
                <a:latin typeface="Raleway" pitchFamily="2" charset="0"/>
                <a:ea typeface="Calibri"/>
                <a:cs typeface="Calibri"/>
                <a:sym typeface="Calibri"/>
              </a:rPr>
              <a:t>communication</a:t>
            </a:r>
            <a:r>
              <a:rPr lang="it-IT" sz="4800" b="1" dirty="0">
                <a:latin typeface="Raleway" pitchFamily="2" charset="0"/>
                <a:ea typeface="Calibri"/>
                <a:cs typeface="Calibri"/>
                <a:sym typeface="Calibri"/>
              </a:rPr>
              <a:t> with </a:t>
            </a:r>
            <a:r>
              <a:rPr lang="it-IT" sz="4800" b="1" dirty="0" err="1">
                <a:latin typeface="Raleway" pitchFamily="2" charset="0"/>
                <a:ea typeface="Calibri"/>
                <a:cs typeface="Calibri"/>
                <a:sym typeface="Calibri"/>
              </a:rPr>
              <a:t>tourists</a:t>
            </a:r>
            <a:r>
              <a:rPr lang="it-IT" sz="4800" dirty="0">
                <a:latin typeface="Raleway" pitchFamily="2" charset="0"/>
                <a:ea typeface="Calibri"/>
                <a:cs typeface="Calibri"/>
                <a:sym typeface="Calibri"/>
              </a:rPr>
              <a:t>, </a:t>
            </a:r>
            <a:r>
              <a:rPr lang="it-IT" sz="4800" dirty="0" err="1">
                <a:latin typeface="Raleway" pitchFamily="2" charset="0"/>
                <a:ea typeface="Calibri"/>
                <a:cs typeface="Calibri"/>
                <a:sym typeface="Calibri"/>
              </a:rPr>
              <a:t>immediately</a:t>
            </a:r>
            <a:r>
              <a:rPr lang="it-IT" sz="4800" dirty="0">
                <a:latin typeface="Raleway" pitchFamily="2" charset="0"/>
                <a:ea typeface="Calibri"/>
                <a:cs typeface="Calibri"/>
                <a:sym typeface="Calibri"/>
              </a:rPr>
              <a:t> reporting the </a:t>
            </a:r>
            <a:r>
              <a:rPr lang="it-IT" sz="4800" dirty="0" err="1">
                <a:latin typeface="Raleway" pitchFamily="2" charset="0"/>
                <a:ea typeface="Calibri"/>
                <a:cs typeface="Calibri"/>
                <a:sym typeface="Calibri"/>
              </a:rPr>
              <a:t>areas</a:t>
            </a:r>
            <a:r>
              <a:rPr lang="it-IT" sz="4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800" dirty="0" err="1">
                <a:latin typeface="Raleway" pitchFamily="2" charset="0"/>
                <a:ea typeface="Calibri"/>
                <a:cs typeface="Calibri"/>
                <a:sym typeface="Calibri"/>
              </a:rPr>
              <a:t>affected</a:t>
            </a:r>
            <a:r>
              <a:rPr lang="it-IT" sz="4800" dirty="0">
                <a:latin typeface="Raleway" pitchFamily="2" charset="0"/>
                <a:ea typeface="Calibri"/>
                <a:cs typeface="Calibri"/>
                <a:sym typeface="Calibri"/>
              </a:rPr>
              <a:t> by the flood and </a:t>
            </a:r>
            <a:r>
              <a:rPr lang="it-IT" sz="4800" dirty="0" err="1">
                <a:latin typeface="Raleway" pitchFamily="2" charset="0"/>
                <a:ea typeface="Calibri"/>
                <a:cs typeface="Calibri"/>
                <a:sym typeface="Calibri"/>
              </a:rPr>
              <a:t>those</a:t>
            </a:r>
            <a:r>
              <a:rPr lang="it-IT" sz="4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800" dirty="0" err="1">
                <a:latin typeface="Raleway" pitchFamily="2" charset="0"/>
                <a:ea typeface="Calibri"/>
                <a:cs typeface="Calibri"/>
                <a:sym typeface="Calibri"/>
              </a:rPr>
              <a:t>that</a:t>
            </a:r>
            <a:r>
              <a:rPr lang="it-IT" sz="4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800" dirty="0" err="1">
                <a:latin typeface="Raleway" pitchFamily="2" charset="0"/>
                <a:ea typeface="Calibri"/>
                <a:cs typeface="Calibri"/>
                <a:sym typeface="Calibri"/>
              </a:rPr>
              <a:t>were</a:t>
            </a:r>
            <a:r>
              <a:rPr lang="it-IT" sz="4800" dirty="0">
                <a:latin typeface="Raleway" pitchFamily="2" charset="0"/>
                <a:ea typeface="Calibri"/>
                <a:cs typeface="Calibri"/>
                <a:sym typeface="Calibri"/>
              </a:rPr>
              <a:t> open.</a:t>
            </a: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27df04caf2f_0_52"/>
          <p:cNvSpPr txBox="1"/>
          <p:nvPr/>
        </p:nvSpPr>
        <p:spPr>
          <a:xfrm>
            <a:off x="2897523" y="6557900"/>
            <a:ext cx="9460552" cy="640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dirty="0">
                <a:latin typeface="Raleway" pitchFamily="2" charset="0"/>
                <a:ea typeface="Calibri"/>
                <a:cs typeface="Calibri"/>
                <a:sym typeface="Calibri"/>
              </a:rPr>
              <a:t>In the first 48 hours of the </a:t>
            </a:r>
            <a:r>
              <a:rPr lang="it-IT" sz="4400" dirty="0" err="1">
                <a:latin typeface="Raleway" pitchFamily="2" charset="0"/>
                <a:ea typeface="Calibri"/>
                <a:cs typeface="Calibri"/>
                <a:sym typeface="Calibri"/>
              </a:rPr>
              <a:t>disastrous</a:t>
            </a:r>
            <a:r>
              <a:rPr lang="it-IT" sz="4400" dirty="0">
                <a:latin typeface="Raleway" pitchFamily="2" charset="0"/>
                <a:ea typeface="Calibri"/>
                <a:cs typeface="Calibri"/>
                <a:sym typeface="Calibri"/>
              </a:rPr>
              <a:t> flood in </a:t>
            </a:r>
            <a:r>
              <a:rPr lang="it-IT" sz="4400" dirty="0" err="1">
                <a:latin typeface="Raleway" pitchFamily="2" charset="0"/>
                <a:ea typeface="Calibri"/>
                <a:cs typeface="Calibri"/>
                <a:sym typeface="Calibri"/>
              </a:rPr>
              <a:t>May</a:t>
            </a:r>
            <a:r>
              <a:rPr lang="it-IT" sz="4400" dirty="0">
                <a:latin typeface="Raleway" pitchFamily="2" charset="0"/>
                <a:ea typeface="Calibri"/>
                <a:cs typeface="Calibri"/>
                <a:sym typeface="Calibri"/>
              </a:rPr>
              <a:t> 16th - 17th in Emilia-Romagna, satellite data </a:t>
            </a:r>
            <a:r>
              <a:rPr lang="it-IT" sz="4400" dirty="0" err="1">
                <a:latin typeface="Raleway" pitchFamily="2" charset="0"/>
                <a:ea typeface="Calibri"/>
                <a:cs typeface="Calibri"/>
                <a:sym typeface="Calibri"/>
              </a:rPr>
              <a:t>provided</a:t>
            </a:r>
            <a:r>
              <a:rPr lang="it-IT" sz="44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400" dirty="0" err="1">
                <a:latin typeface="Raleway" pitchFamily="2" charset="0"/>
                <a:ea typeface="Calibri"/>
                <a:cs typeface="Calibri"/>
                <a:sym typeface="Calibri"/>
              </a:rPr>
              <a:t>great</a:t>
            </a:r>
            <a:r>
              <a:rPr lang="it-IT" sz="4400" dirty="0">
                <a:latin typeface="Raleway" pitchFamily="2" charset="0"/>
                <a:ea typeface="Calibri"/>
                <a:cs typeface="Calibri"/>
                <a:sym typeface="Calibri"/>
              </a:rPr>
              <a:t> support to </a:t>
            </a:r>
            <a:r>
              <a:rPr lang="it-IT" sz="4400" dirty="0" err="1">
                <a:latin typeface="Raleway" pitchFamily="2" charset="0"/>
                <a:ea typeface="Calibri"/>
                <a:cs typeface="Calibri"/>
                <a:sym typeface="Calibri"/>
              </a:rPr>
              <a:t>emergency</a:t>
            </a:r>
            <a:r>
              <a:rPr lang="it-IT" sz="44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400" dirty="0" err="1">
                <a:latin typeface="Raleway" pitchFamily="2" charset="0"/>
                <a:ea typeface="Calibri"/>
                <a:cs typeface="Calibri"/>
                <a:sym typeface="Calibri"/>
              </a:rPr>
              <a:t>vehicles</a:t>
            </a:r>
            <a:r>
              <a:rPr lang="it-IT" sz="4400" dirty="0">
                <a:latin typeface="Raleway" pitchFamily="2" charset="0"/>
                <a:ea typeface="Calibri"/>
                <a:cs typeface="Calibri"/>
                <a:sym typeface="Calibri"/>
              </a:rPr>
              <a:t>, </a:t>
            </a:r>
            <a:r>
              <a:rPr lang="it-IT" sz="4400" dirty="0" err="1">
                <a:latin typeface="Raleway" pitchFamily="2" charset="0"/>
                <a:ea typeface="Calibri"/>
                <a:cs typeface="Calibri"/>
                <a:sym typeface="Calibri"/>
              </a:rPr>
              <a:t>but</a:t>
            </a:r>
            <a:r>
              <a:rPr lang="it-IT" sz="44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400" dirty="0" err="1">
                <a:latin typeface="Raleway" pitchFamily="2" charset="0"/>
                <a:ea typeface="Calibri"/>
                <a:cs typeface="Calibri"/>
                <a:sym typeface="Calibri"/>
              </a:rPr>
              <a:t>also</a:t>
            </a:r>
            <a:r>
              <a:rPr lang="it-IT" sz="4400" dirty="0">
                <a:latin typeface="Raleway" pitchFamily="2" charset="0"/>
                <a:ea typeface="Calibri"/>
                <a:cs typeface="Calibri"/>
                <a:sym typeface="Calibri"/>
              </a:rPr>
              <a:t> to </a:t>
            </a:r>
            <a:r>
              <a:rPr lang="it-IT" sz="4400" dirty="0" err="1">
                <a:latin typeface="Raleway" pitchFamily="2" charset="0"/>
                <a:ea typeface="Calibri"/>
                <a:cs typeface="Calibri"/>
                <a:sym typeface="Calibri"/>
              </a:rPr>
              <a:t>tourist</a:t>
            </a:r>
            <a:r>
              <a:rPr lang="it-IT" sz="44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400" dirty="0" err="1">
                <a:latin typeface="Raleway" pitchFamily="2" charset="0"/>
                <a:ea typeface="Calibri"/>
                <a:cs typeface="Calibri"/>
                <a:sym typeface="Calibri"/>
              </a:rPr>
              <a:t>communication</a:t>
            </a:r>
            <a:r>
              <a:rPr lang="it-IT" sz="4400" dirty="0">
                <a:latin typeface="Raleway" pitchFamily="2" charset="0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44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dirty="0">
                <a:latin typeface="Raleway" pitchFamily="2" charset="0"/>
                <a:ea typeface="Calibri"/>
                <a:cs typeface="Calibri"/>
                <a:sym typeface="Calibri"/>
              </a:rPr>
              <a:t>(EMERGENCY MANAGEMENT SERVICE COPERNICUS</a:t>
            </a:r>
            <a:r>
              <a:rPr lang="it-IT" sz="4800" dirty="0">
                <a:latin typeface="Raleway" pitchFamily="2" charset="0"/>
                <a:ea typeface="Calibri"/>
                <a:cs typeface="Calibri"/>
                <a:sym typeface="Calibri"/>
              </a:rPr>
              <a:t>)</a:t>
            </a:r>
            <a:endParaRPr sz="4800"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27df04caf2f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2750" y="3305250"/>
            <a:ext cx="15129702" cy="93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7df04caf2f_0_52"/>
          <p:cNvSpPr txBox="1"/>
          <p:nvPr/>
        </p:nvSpPr>
        <p:spPr>
          <a:xfrm>
            <a:off x="2283325" y="3502738"/>
            <a:ext cx="10767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dirty="0">
                <a:solidFill>
                  <a:srgbClr val="F32837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A REAL USE IN EMILIA-ROMAGNA</a:t>
            </a:r>
            <a:endParaRPr sz="4800" dirty="0">
              <a:solidFill>
                <a:srgbClr val="F32837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27df04caf2f_0_52"/>
          <p:cNvSpPr txBox="1"/>
          <p:nvPr/>
        </p:nvSpPr>
        <p:spPr>
          <a:xfrm>
            <a:off x="2745175" y="5634525"/>
            <a:ext cx="9612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dirty="0" err="1">
                <a:latin typeface="Raleway" pitchFamily="2" charset="0"/>
                <a:ea typeface="Calibri"/>
                <a:cs typeface="Calibri"/>
                <a:sym typeface="Calibri"/>
              </a:rPr>
              <a:t>Crisis</a:t>
            </a:r>
            <a:r>
              <a:rPr lang="it-IT" sz="4800" b="1" dirty="0">
                <a:latin typeface="Raleway" pitchFamily="2" charset="0"/>
                <a:ea typeface="Calibri"/>
                <a:cs typeface="Calibri"/>
                <a:sym typeface="Calibri"/>
              </a:rPr>
              <a:t> Management</a:t>
            </a:r>
            <a:endParaRPr sz="4800"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27df04caf2f_0_52"/>
          <p:cNvSpPr txBox="1"/>
          <p:nvPr/>
        </p:nvSpPr>
        <p:spPr>
          <a:xfrm>
            <a:off x="13628225" y="12848525"/>
            <a:ext cx="15129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i="1">
                <a:latin typeface="Raleway" pitchFamily="2" charset="0"/>
                <a:ea typeface="Calibri"/>
                <a:cs typeface="Calibri"/>
                <a:sym typeface="Calibri"/>
              </a:rPr>
              <a:t>Photo: Copernicus Emergency Management Service - EMSR664 - Flood in Italy</a:t>
            </a:r>
            <a:endParaRPr sz="2000" i="1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df04caf2f_0_30"/>
          <p:cNvSpPr/>
          <p:nvPr/>
        </p:nvSpPr>
        <p:spPr>
          <a:xfrm>
            <a:off x="1972925" y="8729163"/>
            <a:ext cx="363300" cy="3483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32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27df04caf2f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800" y="8987925"/>
            <a:ext cx="12336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7df04caf2f_0_30"/>
          <p:cNvSpPr/>
          <p:nvPr/>
        </p:nvSpPr>
        <p:spPr>
          <a:xfrm>
            <a:off x="4044325" y="4128700"/>
            <a:ext cx="14003100" cy="6408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27df04caf2f_0_30"/>
          <p:cNvSpPr/>
          <p:nvPr/>
        </p:nvSpPr>
        <p:spPr>
          <a:xfrm>
            <a:off x="2319825" y="4673263"/>
            <a:ext cx="1377600" cy="1366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32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27df04caf2f_0_30"/>
          <p:cNvSpPr/>
          <p:nvPr/>
        </p:nvSpPr>
        <p:spPr>
          <a:xfrm>
            <a:off x="362150" y="3514725"/>
            <a:ext cx="1233600" cy="12336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32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7df04caf2f_0_30"/>
          <p:cNvSpPr/>
          <p:nvPr/>
        </p:nvSpPr>
        <p:spPr>
          <a:xfrm>
            <a:off x="2601588" y="6431638"/>
            <a:ext cx="1002600" cy="10476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32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27df04caf2f_0_30"/>
          <p:cNvSpPr/>
          <p:nvPr/>
        </p:nvSpPr>
        <p:spPr>
          <a:xfrm>
            <a:off x="369000" y="7361675"/>
            <a:ext cx="923400" cy="9234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32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27df04caf2f_0_30"/>
          <p:cNvSpPr/>
          <p:nvPr/>
        </p:nvSpPr>
        <p:spPr>
          <a:xfrm>
            <a:off x="740700" y="4971688"/>
            <a:ext cx="1002600" cy="10476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32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7df04caf2f_0_30"/>
          <p:cNvSpPr/>
          <p:nvPr/>
        </p:nvSpPr>
        <p:spPr>
          <a:xfrm>
            <a:off x="2279888" y="7768738"/>
            <a:ext cx="750600" cy="7506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32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7df04caf2f_0_30"/>
          <p:cNvSpPr/>
          <p:nvPr/>
        </p:nvSpPr>
        <p:spPr>
          <a:xfrm>
            <a:off x="1108925" y="13763000"/>
            <a:ext cx="2091300" cy="20700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32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7df04caf2f_0_30"/>
          <p:cNvSpPr/>
          <p:nvPr/>
        </p:nvSpPr>
        <p:spPr>
          <a:xfrm>
            <a:off x="494850" y="9728013"/>
            <a:ext cx="3058500" cy="28263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32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g27df04caf2f_0_30" descr="Immag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57638" cy="195146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7df04caf2f_0_30"/>
          <p:cNvSpPr txBox="1"/>
          <p:nvPr/>
        </p:nvSpPr>
        <p:spPr>
          <a:xfrm>
            <a:off x="13068300" y="125411"/>
            <a:ext cx="17068649" cy="2294100"/>
          </a:xfrm>
          <a:prstGeom prst="rect">
            <a:avLst/>
          </a:prstGeom>
          <a:solidFill>
            <a:srgbClr val="F32837"/>
          </a:solidFill>
          <a:ln>
            <a:noFill/>
          </a:ln>
        </p:spPr>
        <p:txBody>
          <a:bodyPr spcFirstLastPara="1" wrap="square" lIns="170200" tIns="170200" rIns="170200" bIns="170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endParaRPr sz="8000" b="1" dirty="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it-IT" sz="8000" b="1" dirty="0" err="1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Copernicus</a:t>
            </a:r>
            <a:r>
              <a:rPr lang="it-IT" sz="8000" b="1" dirty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&amp; Digital Twin</a:t>
            </a:r>
            <a:endParaRPr sz="8000" b="1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endParaRPr sz="8000" b="1" i="0" u="none" strike="noStrike" cap="none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87" name="Google Shape;287;g27df04caf2f_0_30"/>
          <p:cNvSpPr txBox="1"/>
          <p:nvPr/>
        </p:nvSpPr>
        <p:spPr>
          <a:xfrm>
            <a:off x="4419475" y="5568575"/>
            <a:ext cx="11366924" cy="403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58800" lvl="0" indent="-571500" algn="l" rtl="0">
              <a:spcBef>
                <a:spcPts val="0"/>
              </a:spcBef>
              <a:spcAft>
                <a:spcPts val="1800"/>
              </a:spcAft>
              <a:buClr>
                <a:srgbClr val="F32837"/>
              </a:buClr>
              <a:buSzPts val="3800"/>
              <a:buFont typeface="Arial" panose="020B0604020202020204" pitchFamily="34" charset="0"/>
              <a:buChar char="•"/>
            </a:pP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Monitor the marine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ecosystem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,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coastal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erosion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and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ship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traffic</a:t>
            </a:r>
            <a:endParaRPr sz="36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558800" lvl="0" indent="-571500" algn="l" rtl="0">
              <a:spcBef>
                <a:spcPts val="0"/>
              </a:spcBef>
              <a:spcAft>
                <a:spcPts val="1800"/>
              </a:spcAft>
              <a:buClr>
                <a:srgbClr val="F32837"/>
              </a:buClr>
              <a:buSzPts val="3800"/>
              <a:buFont typeface="Arial" panose="020B0604020202020204" pitchFamily="34" charset="0"/>
              <a:buChar char="•"/>
            </a:pP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Effects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of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urbanization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on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Apennines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forests</a:t>
            </a:r>
            <a:endParaRPr sz="36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558800" lvl="0" indent="-571500" algn="l" rtl="0">
              <a:spcBef>
                <a:spcPts val="0"/>
              </a:spcBef>
              <a:spcAft>
                <a:spcPts val="1800"/>
              </a:spcAft>
              <a:buClr>
                <a:srgbClr val="F32837"/>
              </a:buClr>
              <a:buSzPts val="3800"/>
              <a:buFont typeface="Arial" panose="020B0604020202020204" pitchFamily="34" charset="0"/>
              <a:buChar char="•"/>
            </a:pP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Effects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of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Tourism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Flows in rural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areas</a:t>
            </a:r>
            <a:endParaRPr sz="36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558800" lvl="0" indent="-571500" algn="l" rtl="0">
              <a:spcBef>
                <a:spcPts val="0"/>
              </a:spcBef>
              <a:spcAft>
                <a:spcPts val="1800"/>
              </a:spcAft>
              <a:buClr>
                <a:srgbClr val="F32837"/>
              </a:buClr>
              <a:buSzPts val="3800"/>
              <a:buFont typeface="Arial" panose="020B0604020202020204" pitchFamily="34" charset="0"/>
              <a:buChar char="•"/>
            </a:pP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Land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consumption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of large cities</a:t>
            </a:r>
            <a:endParaRPr sz="3600"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27df04caf2f_0_30"/>
          <p:cNvSpPr txBox="1"/>
          <p:nvPr/>
        </p:nvSpPr>
        <p:spPr>
          <a:xfrm>
            <a:off x="4163875" y="12948512"/>
            <a:ext cx="13825174" cy="28307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39750" lvl="0" indent="-571500" algn="l" rtl="0">
              <a:spcBef>
                <a:spcPts val="0"/>
              </a:spcBef>
              <a:spcAft>
                <a:spcPts val="2400"/>
              </a:spcAft>
              <a:buClr>
                <a:srgbClr val="F32837"/>
              </a:buClr>
              <a:buSzPts val="410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Information and insights for </a:t>
            </a:r>
            <a:r>
              <a:rPr lang="it-IT" sz="3600" dirty="0" err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Tourism</a:t>
            </a:r>
            <a:r>
              <a:rPr lang="it-IT" sz="36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 Industry management and new data to </a:t>
            </a:r>
            <a:r>
              <a:rPr lang="it-IT" sz="3600" dirty="0" err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enrich</a:t>
            </a:r>
            <a:r>
              <a:rPr lang="it-IT" sz="36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 Digital Twin Analysis.</a:t>
            </a:r>
            <a:endParaRPr sz="3600" dirty="0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539750" lvl="0" indent="-571500" algn="l" rtl="0">
              <a:spcBef>
                <a:spcPts val="0"/>
              </a:spcBef>
              <a:buClr>
                <a:srgbClr val="F32837"/>
              </a:buClr>
              <a:buSzPts val="410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Planning human activities and </a:t>
            </a:r>
            <a:r>
              <a:rPr lang="it-IT" sz="3600" dirty="0" err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their</a:t>
            </a:r>
            <a:r>
              <a:rPr lang="it-IT" sz="36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 impact</a:t>
            </a:r>
            <a:endParaRPr sz="3600"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7df04caf2f_0_30"/>
          <p:cNvSpPr txBox="1"/>
          <p:nvPr/>
        </p:nvSpPr>
        <p:spPr>
          <a:xfrm>
            <a:off x="21888300" y="12948512"/>
            <a:ext cx="7493824" cy="2708403"/>
          </a:xfrm>
          <a:prstGeom prst="rect">
            <a:avLst/>
          </a:prstGeom>
          <a:noFill/>
          <a:ln w="76200" cap="flat" cmpd="sng">
            <a:solidFill>
              <a:srgbClr val="F3283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Being an attractive </a:t>
            </a:r>
            <a:endParaRPr sz="4800" b="1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Destination</a:t>
            </a:r>
            <a:endParaRPr b="1">
              <a:latin typeface="Raleway" pitchFamily="2" charset="0"/>
            </a:endParaRPr>
          </a:p>
        </p:txBody>
      </p:sp>
      <p:sp>
        <p:nvSpPr>
          <p:cNvPr id="290" name="Google Shape;290;g27df04caf2f_0_30"/>
          <p:cNvSpPr txBox="1"/>
          <p:nvPr/>
        </p:nvSpPr>
        <p:spPr>
          <a:xfrm>
            <a:off x="4074912" y="4488763"/>
            <a:ext cx="14003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 b="1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Land, Marine </a:t>
            </a:r>
            <a:r>
              <a:rPr lang="it-IT" sz="3600" b="1" dirty="0" err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Preservation</a:t>
            </a:r>
            <a:r>
              <a:rPr lang="it-IT" sz="3600" b="1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 and </a:t>
            </a:r>
            <a:r>
              <a:rPr lang="it-IT" sz="3600" b="1" dirty="0" err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Destination</a:t>
            </a:r>
            <a:r>
              <a:rPr lang="it-IT" sz="3600" b="1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 Management</a:t>
            </a:r>
            <a:endParaRPr sz="3600" b="1"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7df04caf2f_0_30"/>
          <p:cNvSpPr/>
          <p:nvPr/>
        </p:nvSpPr>
        <p:spPr>
          <a:xfrm>
            <a:off x="10712087" y="11323089"/>
            <a:ext cx="750600" cy="923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32837"/>
          </a:solidFill>
          <a:ln w="9525" cap="flat" cmpd="sng">
            <a:solidFill>
              <a:srgbClr val="F32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7df04caf2f_0_30"/>
          <p:cNvSpPr/>
          <p:nvPr/>
        </p:nvSpPr>
        <p:spPr>
          <a:xfrm rot="-5400000">
            <a:off x="19425524" y="13841013"/>
            <a:ext cx="750600" cy="923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32837"/>
          </a:solidFill>
          <a:ln w="9525" cap="flat" cmpd="sng">
            <a:solidFill>
              <a:srgbClr val="F32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27df04caf2f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6691" y="10299180"/>
            <a:ext cx="1837040" cy="169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7df04caf2f_0_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7751" y="14181176"/>
            <a:ext cx="1233650" cy="12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7df04caf2f_0_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2490" y="5192902"/>
            <a:ext cx="599100" cy="605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6" name="Google Shape;296;g27df04caf2f_0_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70188" y="7870827"/>
            <a:ext cx="551700" cy="55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7df04caf2f_0_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4800" y="7547475"/>
            <a:ext cx="551800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7df04caf2f_0_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26988" y="6679538"/>
            <a:ext cx="551800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7df04caf2f_0_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3250" y="3756225"/>
            <a:ext cx="750600" cy="7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27df04caf2f_0_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46925" y="4988513"/>
            <a:ext cx="923400" cy="7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7df04caf2f_0_30"/>
          <p:cNvSpPr/>
          <p:nvPr/>
        </p:nvSpPr>
        <p:spPr>
          <a:xfrm>
            <a:off x="1289975" y="8311708"/>
            <a:ext cx="551700" cy="5334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32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27df04caf2f_0_30"/>
          <p:cNvSpPr/>
          <p:nvPr/>
        </p:nvSpPr>
        <p:spPr>
          <a:xfrm>
            <a:off x="1571700" y="6937888"/>
            <a:ext cx="750600" cy="7506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32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27df04caf2f_0_30"/>
          <p:cNvSpPr/>
          <p:nvPr/>
        </p:nvSpPr>
        <p:spPr>
          <a:xfrm>
            <a:off x="740700" y="6484170"/>
            <a:ext cx="551700" cy="5334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32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27df04caf2f_0_30"/>
          <p:cNvSpPr/>
          <p:nvPr/>
        </p:nvSpPr>
        <p:spPr>
          <a:xfrm>
            <a:off x="1779263" y="4069375"/>
            <a:ext cx="750600" cy="7506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32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27df04caf2f_0_30"/>
          <p:cNvSpPr/>
          <p:nvPr/>
        </p:nvSpPr>
        <p:spPr>
          <a:xfrm>
            <a:off x="1765350" y="6135876"/>
            <a:ext cx="363300" cy="3483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32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7df04caf2f_0_30"/>
          <p:cNvSpPr txBox="1"/>
          <p:nvPr/>
        </p:nvSpPr>
        <p:spPr>
          <a:xfrm>
            <a:off x="18621425" y="10181600"/>
            <a:ext cx="10760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i="1">
                <a:latin typeface="Raleway" pitchFamily="2" charset="0"/>
                <a:ea typeface="Calibri"/>
                <a:cs typeface="Calibri"/>
                <a:sym typeface="Calibri"/>
              </a:rPr>
              <a:t>Photo: Sentinel Online https://sentinels.copernicus.eu/</a:t>
            </a:r>
            <a:endParaRPr sz="2000" i="1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g27df04caf2f_0_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989049" y="4128699"/>
            <a:ext cx="11393075" cy="64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65FA60-77BF-BB31-A136-659E9816F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175" y="3185652"/>
            <a:ext cx="24412204" cy="764130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latin typeface="Raleway" pitchFamily="2" charset="0"/>
              </a:rPr>
              <a:t>IRIDE (National Recovery and Resilience Plan Program)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4000" dirty="0">
                <a:latin typeface="Raleway" pitchFamily="2" charset="0"/>
              </a:rPr>
              <a:t>The IRIDE program, funded by the National Recovery and Resilience Plan is a «constellation of constellations» as composed by: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Clr>
                <a:srgbClr val="F32837"/>
              </a:buClr>
              <a:buSzPct val="100000"/>
            </a:pPr>
            <a:r>
              <a:rPr lang="en-US" sz="4000" dirty="0">
                <a:latin typeface="Raleway" pitchFamily="2" charset="0"/>
              </a:rPr>
              <a:t>a constellation of Low-Earth-Orbit Satellites (Upstream segment);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Clr>
                <a:srgbClr val="F32837"/>
              </a:buClr>
              <a:buSzPct val="100000"/>
            </a:pPr>
            <a:r>
              <a:rPr lang="en-US" sz="4000" dirty="0">
                <a:latin typeface="Raleway" pitchFamily="2" charset="0"/>
              </a:rPr>
              <a:t>a ground infrastructure (ground segment)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Clr>
                <a:srgbClr val="F32837"/>
              </a:buClr>
              <a:buSzPct val="100000"/>
            </a:pPr>
            <a:r>
              <a:rPr lang="en-US" sz="4000" dirty="0">
                <a:latin typeface="Raleway" pitchFamily="2" charset="0"/>
              </a:rPr>
              <a:t>a series of services dedicated to public administrations</a:t>
            </a:r>
          </a:p>
          <a:p>
            <a:pPr marL="11430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4000" dirty="0">
                <a:latin typeface="Raleway" pitchFamily="2" charset="0"/>
              </a:rPr>
              <a:t>The Emilia-Romagna Region is primary end user for the development of services dedicated to the monitoring of soil organic carbon and the quality of air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328AA5-C20F-304C-9F58-34D15F652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807" y="16191943"/>
            <a:ext cx="7384241" cy="1041759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4ED2CC1-304E-7682-F0D6-80BEE026C21D}"/>
              </a:ext>
            </a:extLst>
          </p:cNvPr>
          <p:cNvSpPr txBox="1">
            <a:spLocks/>
          </p:cNvSpPr>
          <p:nvPr/>
        </p:nvSpPr>
        <p:spPr>
          <a:xfrm>
            <a:off x="2979175" y="9144000"/>
            <a:ext cx="24680400" cy="65799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251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0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6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00000"/>
              </a:lnSpc>
              <a:buFont typeface="Arial"/>
              <a:buNone/>
            </a:pPr>
            <a:r>
              <a:rPr lang="en-US" sz="4000" b="1" dirty="0">
                <a:solidFill>
                  <a:srgbClr val="FF0000"/>
                </a:solidFill>
                <a:latin typeface="Raleway" pitchFamily="2" charset="0"/>
              </a:rPr>
              <a:t>NEREUS  (Earth Observation)</a:t>
            </a:r>
            <a:br>
              <a:rPr lang="en-US" sz="4000" b="1" dirty="0">
                <a:solidFill>
                  <a:srgbClr val="FF0000"/>
                </a:solidFill>
                <a:latin typeface="Raleway" pitchFamily="2" charset="0"/>
              </a:rPr>
            </a:br>
            <a:r>
              <a:rPr lang="en-US" sz="4000" b="1" dirty="0">
                <a:solidFill>
                  <a:schemeClr val="tx1"/>
                </a:solidFill>
                <a:latin typeface="Raleway" pitchFamily="2" charset="0"/>
              </a:rPr>
              <a:t>in collaboration with Veneto Region</a:t>
            </a:r>
          </a:p>
          <a:p>
            <a:pPr marL="114300" indent="0">
              <a:lnSpc>
                <a:spcPct val="100000"/>
              </a:lnSpc>
              <a:buFont typeface="Arial"/>
              <a:buNone/>
            </a:pPr>
            <a:r>
              <a:rPr lang="en-US" sz="4000" dirty="0">
                <a:latin typeface="Raleway" pitchFamily="2" charset="0"/>
              </a:rPr>
              <a:t>Region participation to NEREUS events and activities</a:t>
            </a:r>
          </a:p>
          <a:p>
            <a:pPr marL="114300" indent="0">
              <a:lnSpc>
                <a:spcPct val="100000"/>
              </a:lnSpc>
              <a:buFont typeface="Arial"/>
              <a:buNone/>
            </a:pPr>
            <a:endParaRPr lang="en-US" sz="4000" dirty="0">
              <a:latin typeface="Raleway" pitchFamily="2" charset="0"/>
            </a:endParaRPr>
          </a:p>
          <a:p>
            <a:pPr marL="114300" indent="0">
              <a:lnSpc>
                <a:spcPct val="100000"/>
              </a:lnSpc>
              <a:buFont typeface="Arial"/>
              <a:buNone/>
            </a:pPr>
            <a:r>
              <a:rPr lang="en-US" sz="4000" b="1" dirty="0">
                <a:solidFill>
                  <a:srgbClr val="FF0000"/>
                </a:solidFill>
                <a:latin typeface="Raleway" pitchFamily="2" charset="0"/>
              </a:rPr>
              <a:t>TARGETS 2025 EMILIA – ROMAGNA tourism</a:t>
            </a:r>
          </a:p>
          <a:p>
            <a:pPr marL="114300" indent="0" algn="ctr">
              <a:lnSpc>
                <a:spcPct val="100000"/>
              </a:lnSpc>
              <a:buFont typeface="Arial"/>
              <a:buNone/>
            </a:pPr>
            <a:r>
              <a:rPr lang="en-US" sz="4800" b="1" dirty="0">
                <a:solidFill>
                  <a:schemeClr val="tx1"/>
                </a:solidFill>
                <a:latin typeface="Raleway" pitchFamily="2" charset="0"/>
              </a:rPr>
              <a:t>More security, </a:t>
            </a:r>
            <a:r>
              <a:rPr lang="en-US" sz="4800" b="1">
                <a:solidFill>
                  <a:schemeClr val="tx1"/>
                </a:solidFill>
                <a:latin typeface="Raleway" pitchFamily="2" charset="0"/>
              </a:rPr>
              <a:t>more sustainability </a:t>
            </a:r>
            <a:r>
              <a:rPr lang="en-US" sz="4800" b="1" dirty="0">
                <a:solidFill>
                  <a:schemeClr val="tx1"/>
                </a:solidFill>
                <a:latin typeface="Raleway" pitchFamily="2" charset="0"/>
              </a:rPr>
              <a:t>, more accessibility……</a:t>
            </a:r>
          </a:p>
          <a:p>
            <a:pPr marL="114300" indent="0" algn="ctr">
              <a:lnSpc>
                <a:spcPct val="100000"/>
              </a:lnSpc>
              <a:buFont typeface="Arial"/>
              <a:buNone/>
            </a:pPr>
            <a:r>
              <a:rPr lang="en-US" sz="4800" b="1" dirty="0">
                <a:solidFill>
                  <a:schemeClr val="tx1"/>
                </a:solidFill>
                <a:latin typeface="Raleway" pitchFamily="2" charset="0"/>
              </a:rPr>
              <a:t>And more enjoyable tourism </a:t>
            </a:r>
          </a:p>
          <a:p>
            <a:pPr marL="114300" indent="0">
              <a:lnSpc>
                <a:spcPct val="100000"/>
              </a:lnSpc>
              <a:buFont typeface="Arial"/>
              <a:buNone/>
            </a:pPr>
            <a:endParaRPr lang="en-US" sz="4000" b="1" dirty="0">
              <a:solidFill>
                <a:srgbClr val="FF0000"/>
              </a:solidFill>
              <a:latin typeface="Raleway" pitchFamily="2" charset="0"/>
            </a:endParaRPr>
          </a:p>
        </p:txBody>
      </p:sp>
      <p:pic>
        <p:nvPicPr>
          <p:cNvPr id="9" name="Google Shape;178;p1" descr="Immagine">
            <a:extLst>
              <a:ext uri="{FF2B5EF4-FFF2-40B4-BE49-F238E27FC236}">
                <a16:creationId xmlns:a16="http://schemas.microsoft.com/office/drawing/2014/main" id="{DD09E1BE-0742-4D77-749B-793A80D945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857749" cy="19515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86;g27df04caf2f_0_30"/>
          <p:cNvSpPr txBox="1"/>
          <p:nvPr/>
        </p:nvSpPr>
        <p:spPr>
          <a:xfrm>
            <a:off x="7404102" y="125411"/>
            <a:ext cx="22732847" cy="2294100"/>
          </a:xfrm>
          <a:prstGeom prst="rect">
            <a:avLst/>
          </a:prstGeom>
          <a:solidFill>
            <a:srgbClr val="F32837"/>
          </a:solidFill>
          <a:ln>
            <a:noFill/>
          </a:ln>
        </p:spPr>
        <p:txBody>
          <a:bodyPr spcFirstLastPara="1" wrap="square" lIns="170200" tIns="170200" rIns="170200" bIns="170200" anchor="ctr" anchorCtr="0">
            <a:noAutofit/>
          </a:bodyPr>
          <a:lstStyle/>
          <a:p>
            <a:pPr lvl="0" algn="r">
              <a:buClr>
                <a:schemeClr val="lt1"/>
              </a:buClr>
              <a:buSzPts val="7200"/>
            </a:pPr>
            <a:r>
              <a:rPr lang="it-IT" sz="8000" b="1" dirty="0" err="1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Other</a:t>
            </a:r>
            <a:r>
              <a:rPr lang="it-IT" sz="8000" b="1" dirty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it-IT" sz="8000" b="1" dirty="0" err="1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contributions</a:t>
            </a:r>
            <a:r>
              <a:rPr lang="it-IT" sz="8000" b="1" dirty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of Emilia-Romagna</a:t>
            </a:r>
            <a:endParaRPr sz="8000" b="1" i="0" u="none" strike="noStrike" cap="none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75034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"/>
          <p:cNvSpPr/>
          <p:nvPr/>
        </p:nvSpPr>
        <p:spPr>
          <a:xfrm>
            <a:off x="-190500" y="-209550"/>
            <a:ext cx="30829250" cy="17443450"/>
          </a:xfrm>
          <a:prstGeom prst="rect">
            <a:avLst/>
          </a:prstGeom>
          <a:solidFill>
            <a:srgbClr val="F32837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Calibri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8"/>
          <p:cNvSpPr txBox="1"/>
          <p:nvPr/>
        </p:nvSpPr>
        <p:spPr>
          <a:xfrm>
            <a:off x="15235838" y="13821927"/>
            <a:ext cx="128973" cy="121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25" tIns="63825" rIns="63825" bIns="638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36"/>
              <a:buFont typeface="Century Gothic"/>
              <a:buNone/>
            </a:pPr>
            <a:endParaRPr sz="7036" b="0" i="0" u="none" strike="noStrike" cap="non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8" descr="Imma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498" y="-209560"/>
            <a:ext cx="4857749" cy="195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8"/>
          <p:cNvSpPr txBox="1"/>
          <p:nvPr/>
        </p:nvSpPr>
        <p:spPr>
          <a:xfrm>
            <a:off x="11748960" y="6832872"/>
            <a:ext cx="7231702" cy="1784078"/>
          </a:xfrm>
          <a:prstGeom prst="rect">
            <a:avLst/>
          </a:prstGeom>
          <a:solidFill>
            <a:srgbClr val="F3283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None/>
            </a:pPr>
            <a:r>
              <a:rPr lang="it-IT" sz="10000" b="1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Thank you!</a:t>
            </a:r>
            <a:endParaRPr sz="10000" b="1" i="0" u="none" strike="noStrike" cap="none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"/>
          <p:cNvPicPr preferRelativeResize="0"/>
          <p:nvPr/>
        </p:nvPicPr>
        <p:blipFill rotWithShape="1">
          <a:blip r:embed="rId3">
            <a:alphaModFix/>
          </a:blip>
          <a:srcRect l="1919" t="9595" r="16937" b="14331"/>
          <a:stretch/>
        </p:blipFill>
        <p:spPr>
          <a:xfrm>
            <a:off x="1" y="0"/>
            <a:ext cx="30638398" cy="172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"/>
          <p:cNvSpPr txBox="1"/>
          <p:nvPr/>
        </p:nvSpPr>
        <p:spPr>
          <a:xfrm>
            <a:off x="15235838" y="13821927"/>
            <a:ext cx="128973" cy="121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25" tIns="63825" rIns="63825" bIns="638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36"/>
              <a:buFont typeface="Century Gothic"/>
              <a:buNone/>
            </a:pPr>
            <a:endParaRPr sz="7036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8" name="Google Shape;178;p1" descr="Immag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57749" cy="195151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"/>
          <p:cNvSpPr txBox="1"/>
          <p:nvPr/>
        </p:nvSpPr>
        <p:spPr>
          <a:xfrm>
            <a:off x="1" y="6731469"/>
            <a:ext cx="26625560" cy="4524275"/>
          </a:xfrm>
          <a:custGeom>
            <a:avLst/>
            <a:gdLst>
              <a:gd name="connsiteX0" fmla="*/ 0 w 27722127"/>
              <a:gd name="connsiteY0" fmla="*/ 0 h 4524275"/>
              <a:gd name="connsiteX1" fmla="*/ 27722127 w 27722127"/>
              <a:gd name="connsiteY1" fmla="*/ 0 h 4524275"/>
              <a:gd name="connsiteX2" fmla="*/ 27722127 w 27722127"/>
              <a:gd name="connsiteY2" fmla="*/ 4524275 h 4524275"/>
              <a:gd name="connsiteX3" fmla="*/ 0 w 27722127"/>
              <a:gd name="connsiteY3" fmla="*/ 4524275 h 4524275"/>
              <a:gd name="connsiteX4" fmla="*/ 0 w 27722127"/>
              <a:gd name="connsiteY4" fmla="*/ 0 h 4524275"/>
              <a:gd name="connsiteX0" fmla="*/ 0 w 27722127"/>
              <a:gd name="connsiteY0" fmla="*/ 0 h 4524275"/>
              <a:gd name="connsiteX1" fmla="*/ 27722127 w 27722127"/>
              <a:gd name="connsiteY1" fmla="*/ 0 h 4524275"/>
              <a:gd name="connsiteX2" fmla="*/ 26274328 w 27722127"/>
              <a:gd name="connsiteY2" fmla="*/ 4486175 h 4524275"/>
              <a:gd name="connsiteX3" fmla="*/ 0 w 27722127"/>
              <a:gd name="connsiteY3" fmla="*/ 4524275 h 4524275"/>
              <a:gd name="connsiteX4" fmla="*/ 0 w 27722127"/>
              <a:gd name="connsiteY4" fmla="*/ 0 h 452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22127" h="4524275">
                <a:moveTo>
                  <a:pt x="0" y="0"/>
                </a:moveTo>
                <a:lnTo>
                  <a:pt x="27722127" y="0"/>
                </a:lnTo>
                <a:lnTo>
                  <a:pt x="26274328" y="4486175"/>
                </a:lnTo>
                <a:lnTo>
                  <a:pt x="0" y="4524275"/>
                </a:lnTo>
                <a:lnTo>
                  <a:pt x="0" y="0"/>
                </a:lnTo>
                <a:close/>
              </a:path>
            </a:pathLst>
          </a:custGeom>
          <a:solidFill>
            <a:srgbClr val="F32837"/>
          </a:solidFill>
          <a:ln>
            <a:noFill/>
          </a:ln>
        </p:spPr>
        <p:txBody>
          <a:bodyPr spcFirstLastPara="1" wrap="square" lIns="108000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600" b="1" dirty="0">
                <a:solidFill>
                  <a:schemeClr val="lt1"/>
                </a:solidFill>
                <a:latin typeface="Raleway ExtraBold" pitchFamily="2" charset="0"/>
                <a:ea typeface="Raleway ExtraBold"/>
                <a:cs typeface="Raleway ExtraBold"/>
                <a:sym typeface="Raleway ExtraBold"/>
              </a:rPr>
              <a:t>The </a:t>
            </a:r>
            <a:r>
              <a:rPr lang="it-IT" sz="9600" b="1" dirty="0" err="1">
                <a:solidFill>
                  <a:schemeClr val="lt1"/>
                </a:solidFill>
                <a:latin typeface="Raleway ExtraBold" pitchFamily="2" charset="0"/>
                <a:ea typeface="Raleway ExtraBold"/>
                <a:cs typeface="Raleway ExtraBold"/>
                <a:sym typeface="Raleway ExtraBold"/>
              </a:rPr>
              <a:t>possible</a:t>
            </a:r>
            <a:r>
              <a:rPr lang="it-IT" sz="9600" b="1" dirty="0">
                <a:solidFill>
                  <a:schemeClr val="lt1"/>
                </a:solidFill>
                <a:latin typeface="Raleway ExtraBold" pitchFamily="2" charset="0"/>
                <a:ea typeface="Raleway ExtraBold"/>
                <a:cs typeface="Raleway ExtraBold"/>
                <a:sym typeface="Raleway ExtraBold"/>
              </a:rPr>
              <a:t> </a:t>
            </a:r>
            <a:r>
              <a:rPr lang="it-IT" sz="9600" b="1" dirty="0" err="1">
                <a:solidFill>
                  <a:schemeClr val="lt1"/>
                </a:solidFill>
                <a:latin typeface="Raleway ExtraBold" pitchFamily="2" charset="0"/>
                <a:ea typeface="Raleway ExtraBold"/>
                <a:cs typeface="Raleway ExtraBold"/>
                <a:sym typeface="Raleway ExtraBold"/>
              </a:rPr>
              <a:t>role</a:t>
            </a:r>
            <a:r>
              <a:rPr lang="it-IT" sz="9600" b="1" dirty="0">
                <a:solidFill>
                  <a:schemeClr val="lt1"/>
                </a:solidFill>
                <a:latin typeface="Raleway ExtraBold" pitchFamily="2" charset="0"/>
                <a:ea typeface="Raleway ExtraBold"/>
                <a:cs typeface="Raleway ExtraBold"/>
                <a:sym typeface="Raleway ExtraBold"/>
              </a:rPr>
              <a:t> of satellite data for the </a:t>
            </a:r>
            <a:r>
              <a:rPr lang="it-IT" sz="9600" b="1" dirty="0" err="1">
                <a:solidFill>
                  <a:schemeClr val="lt1"/>
                </a:solidFill>
                <a:latin typeface="Raleway ExtraBold" pitchFamily="2" charset="0"/>
                <a:ea typeface="Raleway ExtraBold"/>
                <a:cs typeface="Raleway ExtraBold"/>
                <a:sym typeface="Raleway ExtraBold"/>
              </a:rPr>
              <a:t>development</a:t>
            </a:r>
            <a:r>
              <a:rPr lang="it-IT" sz="9600" b="1" dirty="0">
                <a:solidFill>
                  <a:schemeClr val="lt1"/>
                </a:solidFill>
                <a:latin typeface="Raleway ExtraBold" pitchFamily="2" charset="0"/>
                <a:ea typeface="Raleway ExtraBold"/>
                <a:cs typeface="Raleway ExtraBold"/>
                <a:sym typeface="Raleway ExtraBold"/>
              </a:rPr>
              <a:t> of a </a:t>
            </a:r>
            <a:r>
              <a:rPr lang="it-IT" sz="9600" b="1" dirty="0" err="1">
                <a:solidFill>
                  <a:schemeClr val="lt1"/>
                </a:solidFill>
                <a:latin typeface="Raleway ExtraBold" pitchFamily="2" charset="0"/>
                <a:ea typeface="Raleway ExtraBold"/>
                <a:cs typeface="Raleway ExtraBold"/>
                <a:sym typeface="Raleway ExtraBold"/>
              </a:rPr>
              <a:t>digital</a:t>
            </a:r>
            <a:r>
              <a:rPr lang="it-IT" sz="9600" b="1" dirty="0">
                <a:solidFill>
                  <a:schemeClr val="lt1"/>
                </a:solidFill>
                <a:latin typeface="Raleway ExtraBold" pitchFamily="2" charset="0"/>
                <a:ea typeface="Raleway ExtraBold"/>
                <a:cs typeface="Raleway ExtraBold"/>
                <a:sym typeface="Raleway ExtraBold"/>
              </a:rPr>
              <a:t> twin for slow </a:t>
            </a:r>
            <a:r>
              <a:rPr lang="it-IT" sz="9600" b="1" dirty="0" err="1">
                <a:solidFill>
                  <a:schemeClr val="lt1"/>
                </a:solidFill>
                <a:latin typeface="Raleway ExtraBold" pitchFamily="2" charset="0"/>
                <a:ea typeface="Raleway ExtraBold"/>
                <a:cs typeface="Raleway ExtraBold"/>
                <a:sym typeface="Raleway ExtraBold"/>
              </a:rPr>
              <a:t>tourism</a:t>
            </a:r>
            <a:r>
              <a:rPr lang="it-IT" sz="9600" b="1" dirty="0">
                <a:solidFill>
                  <a:schemeClr val="lt1"/>
                </a:solidFill>
                <a:latin typeface="Raleway ExtraBold" pitchFamily="2" charset="0"/>
                <a:ea typeface="Raleway ExtraBold"/>
                <a:cs typeface="Raleway ExtraBold"/>
                <a:sym typeface="Raleway ExtraBold"/>
              </a:rPr>
              <a:t> in the Emilia Romagna </a:t>
            </a:r>
            <a:r>
              <a:rPr lang="it-IT" sz="9600" b="1" dirty="0" err="1">
                <a:solidFill>
                  <a:schemeClr val="lt1"/>
                </a:solidFill>
                <a:latin typeface="Raleway ExtraBold" pitchFamily="2" charset="0"/>
                <a:ea typeface="Raleway ExtraBold"/>
                <a:cs typeface="Raleway ExtraBold"/>
                <a:sym typeface="Raleway ExtraBold"/>
              </a:rPr>
              <a:t>Region</a:t>
            </a:r>
            <a:endParaRPr sz="9600" b="1" dirty="0">
              <a:solidFill>
                <a:schemeClr val="lt1"/>
              </a:solidFill>
              <a:latin typeface="Raleway ExtraBold" pitchFamily="2" charset="0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81" name="Google Shape;181;p1"/>
          <p:cNvSpPr txBox="1"/>
          <p:nvPr/>
        </p:nvSpPr>
        <p:spPr>
          <a:xfrm>
            <a:off x="0" y="11437866"/>
            <a:ext cx="16344900" cy="2816100"/>
          </a:xfrm>
          <a:custGeom>
            <a:avLst/>
            <a:gdLst>
              <a:gd name="connsiteX0" fmla="*/ 0 w 16224679"/>
              <a:gd name="connsiteY0" fmla="*/ 0 h 2029261"/>
              <a:gd name="connsiteX1" fmla="*/ 16224679 w 16224679"/>
              <a:gd name="connsiteY1" fmla="*/ 0 h 2029261"/>
              <a:gd name="connsiteX2" fmla="*/ 16224679 w 16224679"/>
              <a:gd name="connsiteY2" fmla="*/ 2029261 h 2029261"/>
              <a:gd name="connsiteX3" fmla="*/ 0 w 16224679"/>
              <a:gd name="connsiteY3" fmla="*/ 2029261 h 2029261"/>
              <a:gd name="connsiteX4" fmla="*/ 0 w 16224679"/>
              <a:gd name="connsiteY4" fmla="*/ 0 h 2029261"/>
              <a:gd name="connsiteX0" fmla="*/ 0 w 16224679"/>
              <a:gd name="connsiteY0" fmla="*/ 0 h 2029261"/>
              <a:gd name="connsiteX1" fmla="*/ 16224679 w 16224679"/>
              <a:gd name="connsiteY1" fmla="*/ 0 h 2029261"/>
              <a:gd name="connsiteX2" fmla="*/ 15240001 w 16224679"/>
              <a:gd name="connsiteY2" fmla="*/ 2004095 h 2029261"/>
              <a:gd name="connsiteX3" fmla="*/ 0 w 16224679"/>
              <a:gd name="connsiteY3" fmla="*/ 2029261 h 2029261"/>
              <a:gd name="connsiteX4" fmla="*/ 0 w 16224679"/>
              <a:gd name="connsiteY4" fmla="*/ 0 h 202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4679" h="2029261">
                <a:moveTo>
                  <a:pt x="0" y="0"/>
                </a:moveTo>
                <a:lnTo>
                  <a:pt x="16224679" y="0"/>
                </a:lnTo>
                <a:lnTo>
                  <a:pt x="15240001" y="2004095"/>
                </a:lnTo>
                <a:lnTo>
                  <a:pt x="0" y="2029261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80000" tIns="45700" rIns="18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it-IT" sz="3600" b="1" i="1" u="none" strike="noStrike" cap="none" dirty="0">
                <a:solidFill>
                  <a:srgbClr val="353535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Morena Diazzi</a:t>
            </a:r>
            <a:br>
              <a:rPr lang="it-IT" sz="3600" b="1" i="0" u="none" strike="noStrike" cap="none" dirty="0">
                <a:solidFill>
                  <a:srgbClr val="353535"/>
                </a:solidFill>
                <a:latin typeface="Raleway" pitchFamily="2" charset="0"/>
                <a:ea typeface="Raleway"/>
                <a:cs typeface="Raleway"/>
                <a:sym typeface="Raleway"/>
              </a:rPr>
            </a:br>
            <a:r>
              <a:rPr lang="it-IT" sz="3600" b="1" i="0" u="none" strike="noStrike" cap="none" dirty="0">
                <a:solidFill>
                  <a:srgbClr val="353535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General Director Knowledge, </a:t>
            </a:r>
            <a:r>
              <a:rPr lang="it-IT" sz="3600" b="1" i="0" u="none" strike="noStrike" cap="none" dirty="0" err="1">
                <a:solidFill>
                  <a:srgbClr val="353535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Research</a:t>
            </a:r>
            <a:r>
              <a:rPr lang="it-IT" sz="3600" b="1" i="0" u="none" strike="noStrike" cap="none" dirty="0">
                <a:solidFill>
                  <a:srgbClr val="353535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, Labour and Enterprises</a:t>
            </a:r>
            <a:endParaRPr sz="3600" dirty="0">
              <a:latin typeface="Raleway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800"/>
              <a:buFont typeface="Arial"/>
              <a:buNone/>
            </a:pPr>
            <a:r>
              <a:rPr lang="it-IT" sz="3600" b="1" i="0" u="none" strike="noStrike" cap="none" dirty="0">
                <a:solidFill>
                  <a:srgbClr val="353535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Emilia-Romagna </a:t>
            </a:r>
            <a:r>
              <a:rPr lang="it-IT" sz="3600" b="1" i="0" u="none" strike="noStrike" cap="none" dirty="0" err="1">
                <a:solidFill>
                  <a:srgbClr val="353535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Region</a:t>
            </a:r>
            <a:r>
              <a:rPr lang="it-IT" sz="3600" b="1" i="0" u="none" strike="noStrike" cap="none" dirty="0">
                <a:solidFill>
                  <a:srgbClr val="353535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- </a:t>
            </a:r>
            <a:r>
              <a:rPr lang="it-IT" sz="3600" b="1" i="0" u="none" strike="noStrike" cap="none" dirty="0" err="1">
                <a:solidFill>
                  <a:srgbClr val="353535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Italy</a:t>
            </a:r>
            <a:endParaRPr sz="3600" dirty="0">
              <a:latin typeface="Raleway" pitchFamily="2" charset="0"/>
            </a:endParaRPr>
          </a:p>
        </p:txBody>
      </p:sp>
      <p:sp>
        <p:nvSpPr>
          <p:cNvPr id="182" name="Google Shape;182;p1"/>
          <p:cNvSpPr txBox="1"/>
          <p:nvPr/>
        </p:nvSpPr>
        <p:spPr>
          <a:xfrm>
            <a:off x="18928589" y="16833579"/>
            <a:ext cx="4225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Photo: </a:t>
            </a:r>
            <a:r>
              <a:rPr lang="it-IT" sz="1600" i="1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European</a:t>
            </a:r>
            <a:r>
              <a:rPr lang="it-IT" sz="1600" i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Space Agency</a:t>
            </a:r>
            <a:endParaRPr sz="1600" i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81;p1">
            <a:extLst>
              <a:ext uri="{FF2B5EF4-FFF2-40B4-BE49-F238E27FC236}">
                <a16:creationId xmlns:a16="http://schemas.microsoft.com/office/drawing/2014/main" id="{C4A4BCAE-D590-1C25-5678-EB99CCA9B5D0}"/>
              </a:ext>
            </a:extLst>
          </p:cNvPr>
          <p:cNvSpPr txBox="1"/>
          <p:nvPr/>
        </p:nvSpPr>
        <p:spPr>
          <a:xfrm>
            <a:off x="1" y="3733248"/>
            <a:ext cx="18552615" cy="2816100"/>
          </a:xfrm>
          <a:custGeom>
            <a:avLst/>
            <a:gdLst>
              <a:gd name="connsiteX0" fmla="*/ 0 w 19316700"/>
              <a:gd name="connsiteY0" fmla="*/ 0 h 2739900"/>
              <a:gd name="connsiteX1" fmla="*/ 19316700 w 19316700"/>
              <a:gd name="connsiteY1" fmla="*/ 0 h 2739900"/>
              <a:gd name="connsiteX2" fmla="*/ 19316700 w 19316700"/>
              <a:gd name="connsiteY2" fmla="*/ 2739900 h 2739900"/>
              <a:gd name="connsiteX3" fmla="*/ 0 w 19316700"/>
              <a:gd name="connsiteY3" fmla="*/ 2739900 h 2739900"/>
              <a:gd name="connsiteX4" fmla="*/ 0 w 19316700"/>
              <a:gd name="connsiteY4" fmla="*/ 0 h 2739900"/>
              <a:gd name="connsiteX0" fmla="*/ 0 w 19316700"/>
              <a:gd name="connsiteY0" fmla="*/ 76200 h 2816100"/>
              <a:gd name="connsiteX1" fmla="*/ 18745200 w 19316700"/>
              <a:gd name="connsiteY1" fmla="*/ 0 h 2816100"/>
              <a:gd name="connsiteX2" fmla="*/ 19316700 w 19316700"/>
              <a:gd name="connsiteY2" fmla="*/ 2816100 h 2816100"/>
              <a:gd name="connsiteX3" fmla="*/ 0 w 19316700"/>
              <a:gd name="connsiteY3" fmla="*/ 2816100 h 2816100"/>
              <a:gd name="connsiteX4" fmla="*/ 0 w 19316700"/>
              <a:gd name="connsiteY4" fmla="*/ 76200 h 2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6700" h="2816100">
                <a:moveTo>
                  <a:pt x="0" y="76200"/>
                </a:moveTo>
                <a:lnTo>
                  <a:pt x="18745200" y="0"/>
                </a:lnTo>
                <a:lnTo>
                  <a:pt x="19316700" y="2816100"/>
                </a:lnTo>
                <a:lnTo>
                  <a:pt x="0" y="2816100"/>
                </a:lnTo>
                <a:lnTo>
                  <a:pt x="0" y="762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80000" tIns="45700" rIns="18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en-US" sz="3600" b="1" u="none" strike="noStrike" cap="none" dirty="0">
                <a:solidFill>
                  <a:srgbClr val="353535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EUROPEAN SYMPOSIUM BY NEREUS REGIONS</a:t>
            </a:r>
            <a:br>
              <a:rPr lang="en-US" sz="3600" b="1" u="none" strike="noStrike" cap="none" dirty="0">
                <a:solidFill>
                  <a:srgbClr val="353535"/>
                </a:solidFill>
                <a:latin typeface="Raleway" pitchFamily="2" charset="0"/>
                <a:ea typeface="Raleway"/>
                <a:cs typeface="Raleway"/>
                <a:sym typeface="Raleway"/>
              </a:rPr>
            </a:br>
            <a:r>
              <a:rPr lang="en-US" sz="3600" b="1" u="none" strike="noStrike" cap="none" dirty="0">
                <a:solidFill>
                  <a:srgbClr val="353535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Space data for Tourism &amp; Agriculture</a:t>
            </a:r>
            <a:br>
              <a:rPr lang="en-US" sz="3600" b="1" u="none" strike="noStrike" cap="none" dirty="0">
                <a:solidFill>
                  <a:srgbClr val="353535"/>
                </a:solidFill>
                <a:latin typeface="Raleway" pitchFamily="2" charset="0"/>
                <a:ea typeface="Raleway"/>
                <a:cs typeface="Raleway"/>
                <a:sym typeface="Raleway"/>
              </a:rPr>
            </a:br>
            <a:r>
              <a:rPr lang="en-US" sz="3600" b="1" u="none" strike="noStrike" cap="none" dirty="0">
                <a:solidFill>
                  <a:srgbClr val="353535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Thematic Session: Space data for tourism: linking space to user needs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93D287-78E2-D98B-3669-3C18C6A78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0185" y="16044856"/>
            <a:ext cx="8428214" cy="11890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 mobilità">
            <a:extLst>
              <a:ext uri="{FF2B5EF4-FFF2-40B4-BE49-F238E27FC236}">
                <a16:creationId xmlns:a16="http://schemas.microsoft.com/office/drawing/2014/main" id="{2E63AE2D-2C46-0ABB-E67E-348B63D6E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0" y="170346"/>
            <a:ext cx="17730714" cy="2167273"/>
          </a:xfrm>
          <a:prstGeom prst="rect">
            <a:avLst/>
          </a:prstGeom>
          <a:solidFill>
            <a:srgbClr val="F3283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0216" tIns="170216" rIns="170216" bIns="1702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3063887" hangingPunct="1">
              <a:lnSpc>
                <a:spcPts val="12062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US" sz="8042" b="1" dirty="0">
                <a:solidFill>
                  <a:srgbClr val="FFFFFF"/>
                </a:solidFill>
                <a:latin typeface="Raleway ExtraBold" pitchFamily="2" charset="0"/>
                <a:cs typeface="Arial"/>
                <a:sym typeface="Arial"/>
              </a:rPr>
              <a:t>THE Emilia-Romagna </a:t>
            </a:r>
            <a:r>
              <a:rPr lang="en-US" sz="8000" b="1" dirty="0">
                <a:solidFill>
                  <a:srgbClr val="FFFFFF"/>
                </a:solidFill>
                <a:latin typeface="Raleway ExtraBold" pitchFamily="2" charset="0"/>
                <a:cs typeface="Arial"/>
                <a:sym typeface="Arial"/>
              </a:rPr>
              <a:t>ECOSYSTEM</a:t>
            </a:r>
            <a:endParaRPr lang="it-IT" altLang="it-IT" sz="8000" b="1" dirty="0">
              <a:solidFill>
                <a:srgbClr val="FFFFFF"/>
              </a:solidFill>
              <a:latin typeface="Raleway ExtraBold" pitchFamily="2" charset="0"/>
              <a:ea typeface="Raleway ExtraBold" pitchFamily="2" charset="77"/>
              <a:cs typeface="Raleway ExtraBold" pitchFamily="2" charset="77"/>
              <a:sym typeface="Raleway ExtraBold" pitchFamily="2" charset="77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349F39-89F0-6325-044F-FDFDBBFC799A}"/>
              </a:ext>
            </a:extLst>
          </p:cNvPr>
          <p:cNvSpPr txBox="1"/>
          <p:nvPr/>
        </p:nvSpPr>
        <p:spPr>
          <a:xfrm>
            <a:off x="2395162" y="2272443"/>
            <a:ext cx="17730714" cy="9511899"/>
          </a:xfrm>
          <a:prstGeom prst="rect">
            <a:avLst/>
          </a:prstGeom>
          <a:noFill/>
        </p:spPr>
        <p:txBody>
          <a:bodyPr wrap="square" lIns="306388" tIns="153194" rIns="306388" bIns="153194" anchor="t">
            <a:spAutoFit/>
          </a:bodyPr>
          <a:lstStyle/>
          <a:p>
            <a:pPr algn="l" defTabSz="3063887" eaLnBrk="0" fontAlgn="base">
              <a:spcAft>
                <a:spcPts val="1200"/>
              </a:spcAft>
              <a:buClr>
                <a:srgbClr val="000000"/>
              </a:buClr>
              <a:defRPr/>
            </a:pPr>
            <a:r>
              <a:rPr lang="it-IT" alt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4.500.000 </a:t>
            </a:r>
            <a:r>
              <a:rPr lang="it-IT" alt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inhabitants</a:t>
            </a:r>
            <a:endParaRPr lang="it-IT" altLang="it-IT" sz="3200" b="1" kern="1200" dirty="0">
              <a:solidFill>
                <a:schemeClr val="tx2">
                  <a:lumMod val="10000"/>
                </a:schemeClr>
              </a:solidFill>
              <a:latin typeface="Raleway" pitchFamily="2" charset="0"/>
              <a:sym typeface="Arial"/>
            </a:endParaRPr>
          </a:p>
          <a:p>
            <a:pPr algn="l" defTabSz="3063887" eaLnBrk="0" fontAlgn="base">
              <a:spcAft>
                <a:spcPts val="2400"/>
              </a:spcAft>
              <a:buClr>
                <a:srgbClr val="000000"/>
              </a:buClr>
              <a:defRPr/>
            </a:pPr>
            <a:r>
              <a:rPr lang="it-IT" alt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400.000 companies | 42.000 manufacturing companies | 500 </a:t>
            </a:r>
            <a:r>
              <a:rPr lang="it-IT" alt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multinational</a:t>
            </a:r>
            <a:r>
              <a:rPr lang="it-IT" alt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 companies</a:t>
            </a:r>
          </a:p>
          <a:p>
            <a:pPr algn="l" defTabSz="3063887" eaLnBrk="0" fontAlgn="base">
              <a:spcAft>
                <a:spcPts val="2400"/>
              </a:spcAft>
              <a:buClr>
                <a:srgbClr val="000000"/>
              </a:buClr>
              <a:defRPr/>
            </a:pPr>
            <a:endParaRPr lang="it-IT" altLang="it-IT" sz="3200" b="1" kern="1200" dirty="0">
              <a:solidFill>
                <a:schemeClr val="tx2">
                  <a:lumMod val="10000"/>
                </a:schemeClr>
              </a:solidFill>
              <a:latin typeface="Raleway" pitchFamily="2" charset="0"/>
              <a:sym typeface="Arial"/>
            </a:endParaRPr>
          </a:p>
          <a:p>
            <a:pPr marL="287236" indent="-287236" algn="l" defTabSz="3063887" eaLnBrk="0" fontAlgn="base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7 National and International </a:t>
            </a:r>
            <a:r>
              <a:rPr lang="it-IT" alt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Research</a:t>
            </a:r>
            <a:r>
              <a:rPr lang="it-IT" alt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 Centres</a:t>
            </a:r>
          </a:p>
          <a:p>
            <a:pPr marL="287236" indent="-287236" defTabSz="3063887" eaLnBrk="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95 </a:t>
            </a:r>
            <a:r>
              <a:rPr 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Research</a:t>
            </a: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 and Innovation </a:t>
            </a:r>
            <a:r>
              <a:rPr 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Accreditated</a:t>
            </a: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 </a:t>
            </a:r>
            <a:r>
              <a:rPr 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Laboratories</a:t>
            </a: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 + 10 </a:t>
            </a:r>
            <a:r>
              <a:rPr 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Technopoles</a:t>
            </a: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 + </a:t>
            </a: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</a:rPr>
              <a:t>65 IR ESFRI</a:t>
            </a:r>
          </a:p>
          <a:p>
            <a:pPr marL="287236" indent="-287236" algn="l" defTabSz="3063887" eaLnBrk="0" fontAlgn="base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6 </a:t>
            </a:r>
            <a:r>
              <a:rPr 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Universities</a:t>
            </a: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 with 166K </a:t>
            </a:r>
            <a:r>
              <a:rPr 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students</a:t>
            </a: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 + Bologna Business School + John Hopkins University</a:t>
            </a:r>
          </a:p>
          <a:p>
            <a:pPr marL="287236" indent="-287236" defTabSz="3063887" eaLnBrk="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3200" b="1" kern="1200" dirty="0" err="1">
                <a:solidFill>
                  <a:srgbClr val="F32837"/>
                </a:solidFill>
                <a:latin typeface="Raleway" pitchFamily="2" charset="0"/>
              </a:rPr>
              <a:t>Clust</a:t>
            </a:r>
            <a:r>
              <a:rPr lang="it-IT" sz="3200" b="1" kern="1200" dirty="0">
                <a:solidFill>
                  <a:srgbClr val="F32837"/>
                </a:solidFill>
                <a:latin typeface="Raleway" pitchFamily="2" charset="0"/>
              </a:rPr>
              <a:t>-ER </a:t>
            </a:r>
            <a:r>
              <a:rPr lang="it-IT" sz="3200" b="1" kern="1200" dirty="0" err="1">
                <a:solidFill>
                  <a:srgbClr val="F32837"/>
                </a:solidFill>
                <a:latin typeface="Raleway" pitchFamily="2" charset="0"/>
              </a:rPr>
              <a:t>Tourism</a:t>
            </a: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</a:rPr>
              <a:t> + 10 </a:t>
            </a:r>
            <a:r>
              <a:rPr 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</a:rPr>
              <a:t>Clust</a:t>
            </a: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</a:rPr>
              <a:t>-ER for </a:t>
            </a:r>
            <a:r>
              <a:rPr 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</a:rPr>
              <a:t>Research</a:t>
            </a: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</a:rPr>
              <a:t> and High </a:t>
            </a:r>
            <a:r>
              <a:rPr 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</a:rPr>
              <a:t>Skills</a:t>
            </a:r>
            <a:endParaRPr lang="it-IT" sz="3200" b="1" kern="1200" dirty="0">
              <a:solidFill>
                <a:schemeClr val="tx2">
                  <a:lumMod val="10000"/>
                </a:schemeClr>
              </a:solidFill>
              <a:latin typeface="Raleway" pitchFamily="2" charset="0"/>
            </a:endParaRPr>
          </a:p>
          <a:p>
            <a:pPr marL="287236" indent="-287236" defTabSz="3063887" eaLnBrk="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</a:rPr>
              <a:t>Actively involved in over 50 European networks </a:t>
            </a:r>
            <a:r>
              <a:rPr lang="en-US" sz="3200" b="1" kern="1200" dirty="0">
                <a:solidFill>
                  <a:srgbClr val="F32837"/>
                </a:solidFill>
                <a:latin typeface="Raleway" pitchFamily="2" charset="0"/>
                <a:sym typeface="Wingdings" panose="05000000000000000000" pitchFamily="2" charset="2"/>
              </a:rPr>
              <a:t> NEREUS</a:t>
            </a: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 </a:t>
            </a:r>
          </a:p>
          <a:p>
            <a:pPr marL="287236" indent="-287236" algn="l" defTabSz="3063887" eaLnBrk="0" fontAlgn="base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2 </a:t>
            </a:r>
            <a:r>
              <a:rPr 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European</a:t>
            </a: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 </a:t>
            </a:r>
            <a:r>
              <a:rPr 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Agencies</a:t>
            </a: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/</a:t>
            </a:r>
            <a:r>
              <a:rPr 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Authorities</a:t>
            </a:r>
            <a:endParaRPr lang="it-IT" sz="3200" b="1" kern="1200" dirty="0">
              <a:solidFill>
                <a:schemeClr val="tx2">
                  <a:lumMod val="10000"/>
                </a:schemeClr>
              </a:solidFill>
              <a:latin typeface="Raleway" pitchFamily="2" charset="0"/>
              <a:sym typeface="Arial"/>
            </a:endParaRPr>
          </a:p>
          <a:p>
            <a:pPr marL="287236" indent="-287236" algn="l" defTabSz="3063887" eaLnBrk="0" fontAlgn="base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34 </a:t>
            </a:r>
            <a:r>
              <a:rPr 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Incubators</a:t>
            </a: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 and </a:t>
            </a:r>
            <a:r>
              <a:rPr lang="it-IT" sz="3200" b="1" kern="1200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accelerators</a:t>
            </a: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sym typeface="Arial"/>
              </a:rPr>
              <a:t> in IT-ER Network</a:t>
            </a:r>
          </a:p>
          <a:p>
            <a:pPr marL="287236" indent="-287236" defTabSz="3063887" eaLnBrk="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3200" b="1" kern="1200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</a:rPr>
              <a:t>National Champion HPC/Quantum Computing </a:t>
            </a:r>
          </a:p>
          <a:p>
            <a:pPr marL="287236" indent="-287236" algn="l" defTabSz="3063887" eaLnBrk="0" fontAlgn="base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sz="3200" b="1" kern="1200" dirty="0">
                <a:solidFill>
                  <a:schemeClr val="tx1"/>
                </a:solidFill>
                <a:latin typeface="Raleway" pitchFamily="2" charset="0"/>
                <a:sym typeface="Arial"/>
              </a:rPr>
              <a:t>Co-location Center EIT Culture </a:t>
            </a:r>
            <a:r>
              <a:rPr lang="it-IT" sz="3200" b="1" kern="1200" dirty="0">
                <a:solidFill>
                  <a:schemeClr val="tx1"/>
                </a:solidFill>
                <a:latin typeface="Raleway" pitchFamily="2" charset="0"/>
              </a:rPr>
              <a:t>&amp; </a:t>
            </a:r>
            <a:r>
              <a:rPr lang="it-IT" sz="3200" b="1" kern="1200" dirty="0" err="1">
                <a:solidFill>
                  <a:schemeClr val="tx1"/>
                </a:solidFill>
                <a:latin typeface="Raleway" pitchFamily="2" charset="0"/>
              </a:rPr>
              <a:t>Creativity</a:t>
            </a:r>
            <a:endParaRPr lang="it-IT" sz="3200" b="1" kern="1200" dirty="0">
              <a:solidFill>
                <a:schemeClr val="tx1"/>
              </a:solidFill>
              <a:latin typeface="Raleway" pitchFamily="2" charset="0"/>
            </a:endParaRPr>
          </a:p>
          <a:p>
            <a:pPr marL="287236" indent="-287236" defTabSz="3063887" eaLnBrk="0" fontAlgn="base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3200" b="1" kern="1200" dirty="0" err="1">
                <a:solidFill>
                  <a:schemeClr val="tx1"/>
                </a:solidFill>
                <a:latin typeface="Raleway" pitchFamily="2" charset="0"/>
              </a:rPr>
              <a:t>Member</a:t>
            </a:r>
            <a:r>
              <a:rPr lang="it-IT" sz="3200" b="1" kern="1200" dirty="0">
                <a:solidFill>
                  <a:schemeClr val="tx1"/>
                </a:solidFill>
                <a:latin typeface="Raleway" pitchFamily="2" charset="0"/>
              </a:rPr>
              <a:t> of </a:t>
            </a:r>
            <a:r>
              <a:rPr lang="it-IT" sz="3200" b="1" kern="1200" dirty="0" err="1">
                <a:solidFill>
                  <a:schemeClr val="tx1"/>
                </a:solidFill>
                <a:latin typeface="Raleway" pitchFamily="2" charset="0"/>
              </a:rPr>
              <a:t>European</a:t>
            </a:r>
            <a:r>
              <a:rPr lang="it-IT" sz="3200" b="1" kern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it-IT" sz="3200" b="1" kern="1200" dirty="0" err="1">
                <a:solidFill>
                  <a:schemeClr val="tx1"/>
                </a:solidFill>
                <a:latin typeface="Raleway" pitchFamily="2" charset="0"/>
              </a:rPr>
              <a:t>Partnerships</a:t>
            </a:r>
            <a:r>
              <a:rPr lang="it-IT" sz="3200" b="1" kern="1200" dirty="0">
                <a:solidFill>
                  <a:schemeClr val="tx1"/>
                </a:solidFill>
                <a:latin typeface="Raleway" pitchFamily="2" charset="0"/>
              </a:rPr>
              <a:t> for </a:t>
            </a:r>
            <a:r>
              <a:rPr lang="it-IT" sz="3200" b="1" kern="1200" dirty="0" err="1">
                <a:solidFill>
                  <a:schemeClr val="tx1"/>
                </a:solidFill>
                <a:latin typeface="Raleway" pitchFamily="2" charset="0"/>
              </a:rPr>
              <a:t>Regional</a:t>
            </a:r>
            <a:r>
              <a:rPr lang="it-IT" sz="3200" b="1" kern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it-IT" sz="3200" b="1" kern="1200" dirty="0" err="1">
                <a:solidFill>
                  <a:schemeClr val="tx1"/>
                </a:solidFill>
                <a:latin typeface="Raleway" pitchFamily="2" charset="0"/>
              </a:rPr>
              <a:t>Innovation</a:t>
            </a:r>
            <a:endParaRPr lang="it-IT" sz="3200" b="1" kern="1200" dirty="0">
              <a:solidFill>
                <a:schemeClr val="tx1"/>
              </a:solidFill>
              <a:latin typeface="Raleway" pitchFamily="2" charset="0"/>
            </a:endParaRPr>
          </a:p>
          <a:p>
            <a:pPr marL="287236" indent="-287236" algn="l" defTabSz="3063887" eaLnBrk="0" fontAlgn="base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it-IT" sz="3200" b="1" kern="1200" dirty="0">
              <a:solidFill>
                <a:schemeClr val="tx1"/>
              </a:solidFill>
              <a:latin typeface="Raleway" pitchFamily="2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2132027-19C3-5D80-AECE-B59F0B9B82D0}"/>
              </a:ext>
            </a:extLst>
          </p:cNvPr>
          <p:cNvSpPr txBox="1"/>
          <p:nvPr/>
        </p:nvSpPr>
        <p:spPr>
          <a:xfrm>
            <a:off x="9300440" y="12954004"/>
            <a:ext cx="17730716" cy="4033476"/>
          </a:xfrm>
          <a:prstGeom prst="rect">
            <a:avLst/>
          </a:prstGeom>
          <a:noFill/>
        </p:spPr>
        <p:txBody>
          <a:bodyPr wrap="square" lIns="306388" tIns="153194" rIns="306388" bIns="153194" rtlCol="0" anchor="ctr">
            <a:spAutoFit/>
          </a:bodyPr>
          <a:lstStyle/>
          <a:p>
            <a:pPr marL="457200" indent="-457200" algn="l" defTabSz="3063887" hangingPunct="1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cs typeface="Calibri"/>
                <a:sym typeface="Arial"/>
              </a:rPr>
              <a:t>4 </a:t>
            </a:r>
            <a:r>
              <a:rPr 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cs typeface="Arial"/>
                <a:sym typeface="Arial"/>
              </a:rPr>
              <a:t>UNESCO cities (Ferrara, Modena, Bologna, Ravenna)</a:t>
            </a:r>
            <a:endParaRPr lang="it-IT" sz="3200" b="1" dirty="0">
              <a:solidFill>
                <a:schemeClr val="tx2">
                  <a:lumMod val="10000"/>
                </a:schemeClr>
              </a:solidFill>
              <a:latin typeface="Raleway" pitchFamily="2" charset="0"/>
              <a:cs typeface="Arial"/>
            </a:endParaRPr>
          </a:p>
          <a:p>
            <a:pPr marL="457200" indent="-457200" algn="l" defTabSz="3063887" hangingPunct="1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cs typeface="Calibri"/>
                <a:sym typeface="Arial"/>
              </a:rPr>
              <a:t>10 </a:t>
            </a:r>
            <a:r>
              <a:rPr 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cs typeface="Arial"/>
                <a:sym typeface="Arial"/>
              </a:rPr>
              <a:t>UNESCO </a:t>
            </a:r>
            <a:r>
              <a:rPr lang="it-IT" sz="3200" b="1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cs typeface="Arial"/>
                <a:sym typeface="Arial"/>
              </a:rPr>
              <a:t>sites</a:t>
            </a:r>
            <a:r>
              <a:rPr 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cs typeface="Arial"/>
                <a:sym typeface="Arial"/>
              </a:rPr>
              <a:t> </a:t>
            </a:r>
            <a:endParaRPr lang="it-IT" sz="3200" b="1" dirty="0">
              <a:solidFill>
                <a:schemeClr val="tx2">
                  <a:lumMod val="10000"/>
                </a:schemeClr>
              </a:solidFill>
              <a:latin typeface="Raleway" pitchFamily="2" charset="0"/>
              <a:cs typeface="Arial"/>
            </a:endParaRPr>
          </a:p>
          <a:p>
            <a:pPr marL="457200" indent="-457200" algn="l" defTabSz="3063887" hangingPunct="1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cs typeface="Arial"/>
                <a:sym typeface="Arial"/>
              </a:rPr>
              <a:t>543 Museums</a:t>
            </a:r>
            <a:endParaRPr lang="it-IT" sz="3200" b="1" dirty="0">
              <a:solidFill>
                <a:schemeClr val="tx2">
                  <a:lumMod val="10000"/>
                </a:schemeClr>
              </a:solidFill>
              <a:latin typeface="Raleway" pitchFamily="2" charset="0"/>
              <a:cs typeface="Arial"/>
            </a:endParaRPr>
          </a:p>
          <a:p>
            <a:pPr marL="457200" indent="-457200" algn="l" defTabSz="3063887" hangingPunct="1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Arial"/>
                <a:sym typeface="Arial"/>
              </a:rPr>
              <a:t>3 </a:t>
            </a:r>
            <a:r>
              <a:rPr lang="it-IT" sz="3200" b="1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Arial"/>
                <a:sym typeface="Arial"/>
              </a:rPr>
              <a:t>Tourist</a:t>
            </a:r>
            <a:r>
              <a:rPr 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it-IT" sz="3200" b="1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Arial"/>
                <a:sym typeface="Arial"/>
              </a:rPr>
              <a:t>Destinations</a:t>
            </a:r>
            <a:r>
              <a:rPr 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</a:p>
          <a:p>
            <a:pPr marL="457200" indent="-457200" algn="l" defTabSz="3063887" hangingPunct="1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Arial"/>
                <a:sym typeface="Arial"/>
              </a:rPr>
              <a:t>1 </a:t>
            </a:r>
            <a:r>
              <a:rPr lang="it-IT" sz="3200" b="1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Arial"/>
                <a:sym typeface="Arial"/>
              </a:rPr>
              <a:t>Tourist</a:t>
            </a:r>
            <a:r>
              <a:rPr 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Arial"/>
                <a:sym typeface="Arial"/>
              </a:rPr>
              <a:t> Promotion Agency APT</a:t>
            </a:r>
            <a:endParaRPr lang="it-IT" sz="3200" b="1" dirty="0">
              <a:solidFill>
                <a:schemeClr val="tx2">
                  <a:lumMod val="10000"/>
                </a:schemeClr>
              </a:solidFill>
              <a:latin typeface="Raleway" pitchFamily="2" charset="0"/>
              <a:ea typeface="Calibri" panose="020F0502020204030204" pitchFamily="34" charset="0"/>
              <a:cs typeface="Arial"/>
            </a:endParaRPr>
          </a:p>
          <a:p>
            <a:pPr defTabSz="3063887" hangingPunct="1">
              <a:spcAft>
                <a:spcPts val="1200"/>
              </a:spcAft>
              <a:buClr>
                <a:srgbClr val="000000"/>
              </a:buClr>
              <a:defRPr/>
            </a:pPr>
            <a:r>
              <a:rPr lang="it-IT" sz="3200" b="1" dirty="0">
                <a:solidFill>
                  <a:srgbClr val="F32837"/>
                </a:solidFill>
                <a:latin typeface="Raleway" pitchFamily="2" charset="0"/>
                <a:ea typeface="Calibri" panose="020F0502020204030204" pitchFamily="34" charset="0"/>
                <a:cs typeface="Arial"/>
                <a:sym typeface="Arial"/>
              </a:rPr>
              <a:t>&gt; 10% Value </a:t>
            </a:r>
            <a:r>
              <a:rPr lang="it-IT" sz="3200" b="1" dirty="0" err="1">
                <a:solidFill>
                  <a:srgbClr val="F32837"/>
                </a:solidFill>
                <a:latin typeface="Raleway" pitchFamily="2" charset="0"/>
                <a:ea typeface="Calibri" panose="020F0502020204030204" pitchFamily="34" charset="0"/>
                <a:cs typeface="Arial"/>
                <a:sym typeface="Arial"/>
              </a:rPr>
              <a:t>Added</a:t>
            </a:r>
            <a:r>
              <a:rPr lang="it-IT" sz="3200" b="1" dirty="0">
                <a:solidFill>
                  <a:srgbClr val="F32837"/>
                </a:solidFill>
                <a:latin typeface="Raleway" pitchFamily="2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it-IT" sz="3200" b="1" dirty="0" err="1">
                <a:solidFill>
                  <a:srgbClr val="F32837"/>
                </a:solidFill>
                <a:latin typeface="Raleway" pitchFamily="2" charset="0"/>
                <a:ea typeface="Calibri" panose="020F0502020204030204" pitchFamily="34" charset="0"/>
                <a:cs typeface="Arial"/>
                <a:sym typeface="Arial"/>
              </a:rPr>
              <a:t>Tourism</a:t>
            </a:r>
            <a:r>
              <a:rPr lang="it-IT" sz="3200" b="1" dirty="0">
                <a:solidFill>
                  <a:srgbClr val="F32837"/>
                </a:solidFill>
                <a:latin typeface="Raleway" pitchFamily="2" charset="0"/>
                <a:ea typeface="Calibri" panose="020F0502020204030204" pitchFamily="34" charset="0"/>
                <a:cs typeface="Arial"/>
                <a:sym typeface="Arial"/>
              </a:rPr>
              <a:t> Sector</a:t>
            </a:r>
            <a:endParaRPr lang="it-IT" sz="3200" b="1" dirty="0">
              <a:solidFill>
                <a:srgbClr val="F32837"/>
              </a:solidFill>
              <a:latin typeface="Raleway" pitchFamily="2" charset="0"/>
              <a:cs typeface="Arial"/>
              <a:sym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7D2BFC-E650-0F2B-CB99-A81F37D09162}"/>
              </a:ext>
            </a:extLst>
          </p:cNvPr>
          <p:cNvSpPr txBox="1"/>
          <p:nvPr/>
        </p:nvSpPr>
        <p:spPr>
          <a:xfrm>
            <a:off x="2467577" y="11595436"/>
            <a:ext cx="15436965" cy="187743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3063887" hangingPunct="1">
              <a:spcAft>
                <a:spcPts val="1200"/>
              </a:spcAft>
              <a:buClr>
                <a:srgbClr val="000000"/>
              </a:buClr>
              <a:defRPr/>
            </a:pPr>
            <a:r>
              <a:rPr lang="it-IT" alt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cs typeface="Arial"/>
                <a:sym typeface="Arial"/>
              </a:rPr>
              <a:t>1° </a:t>
            </a:r>
            <a:r>
              <a:rPr lang="it-IT" altLang="it-IT" sz="3200" b="1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cs typeface="Arial"/>
                <a:sym typeface="Arial"/>
              </a:rPr>
              <a:t>Region</a:t>
            </a:r>
            <a:r>
              <a:rPr lang="it-IT" alt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cs typeface="Arial"/>
                <a:sym typeface="Arial"/>
              </a:rPr>
              <a:t> in ITALY </a:t>
            </a:r>
          </a:p>
          <a:p>
            <a:pPr algn="l" defTabSz="3063887" hangingPunct="1">
              <a:spcAft>
                <a:spcPts val="1200"/>
              </a:spcAft>
              <a:buClr>
                <a:srgbClr val="000000"/>
              </a:buClr>
              <a:defRPr/>
            </a:pPr>
            <a:r>
              <a:rPr lang="it-IT" alt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cs typeface="Arial"/>
                <a:sym typeface="Arial"/>
              </a:rPr>
              <a:t>«</a:t>
            </a:r>
            <a:r>
              <a:rPr lang="it-IT" altLang="it-IT" sz="3200" b="1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cs typeface="Arial"/>
                <a:sym typeface="Arial"/>
              </a:rPr>
              <a:t>Regional</a:t>
            </a:r>
            <a:r>
              <a:rPr lang="it-IT" alt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cs typeface="Arial"/>
                <a:sym typeface="Arial"/>
              </a:rPr>
              <a:t> Innovation </a:t>
            </a:r>
            <a:r>
              <a:rPr lang="it-IT" altLang="it-IT" sz="3200" b="1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  <a:cs typeface="Arial"/>
                <a:sym typeface="Arial"/>
              </a:rPr>
              <a:t>Scoreboard</a:t>
            </a:r>
            <a:r>
              <a:rPr lang="it-IT" alt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  <a:cs typeface="Arial"/>
                <a:sym typeface="Arial"/>
              </a:rPr>
              <a:t> 2021»</a:t>
            </a:r>
            <a:endParaRPr lang="it-IT" sz="3200" b="1" dirty="0">
              <a:solidFill>
                <a:schemeClr val="tx2">
                  <a:lumMod val="10000"/>
                </a:schemeClr>
              </a:solidFill>
              <a:latin typeface="Raleway" pitchFamily="2" charset="0"/>
              <a:cs typeface="Arial"/>
              <a:sym typeface="Arial"/>
            </a:endParaRPr>
          </a:p>
          <a:p>
            <a:pPr algn="l" defTabSz="3063887" hangingPunct="1">
              <a:spcAft>
                <a:spcPts val="1200"/>
              </a:spcAft>
              <a:buClr>
                <a:srgbClr val="000000"/>
              </a:buClr>
              <a:defRPr/>
            </a:pPr>
            <a:r>
              <a:rPr lang="it-IT" sz="3200" b="1" dirty="0">
                <a:solidFill>
                  <a:schemeClr val="tx2">
                    <a:lumMod val="10000"/>
                  </a:schemeClr>
                </a:solidFill>
                <a:latin typeface="Raleway" pitchFamily="2" charset="0"/>
              </a:rPr>
              <a:t>ARTE-ER + </a:t>
            </a:r>
            <a:r>
              <a:rPr lang="it-IT" sz="3200" b="1" dirty="0" err="1">
                <a:solidFill>
                  <a:schemeClr val="tx2">
                    <a:lumMod val="10000"/>
                  </a:schemeClr>
                </a:solidFill>
                <a:latin typeface="Raleway" pitchFamily="2" charset="0"/>
              </a:rPr>
              <a:t>APTservizi+ARPAE+LEPIDA</a:t>
            </a:r>
            <a:endParaRPr lang="it-IT" sz="3200" b="1" dirty="0">
              <a:solidFill>
                <a:schemeClr val="tx2">
                  <a:lumMod val="10000"/>
                </a:schemeClr>
              </a:solidFill>
              <a:latin typeface="Raleway" pitchFamily="2" charset="0"/>
              <a:cs typeface="Arial"/>
              <a:sym typeface="Arial"/>
            </a:endParaRPr>
          </a:p>
        </p:txBody>
      </p:sp>
      <p:pic>
        <p:nvPicPr>
          <p:cNvPr id="15" name="Elemento grafico 14" descr="Microscopio con riempimento a tinta unita">
            <a:extLst>
              <a:ext uri="{FF2B5EF4-FFF2-40B4-BE49-F238E27FC236}">
                <a16:creationId xmlns:a16="http://schemas.microsoft.com/office/drawing/2014/main" id="{D7AB35B8-22D4-36AC-3C04-750294E77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555" y="5690874"/>
            <a:ext cx="1641574" cy="1641574"/>
          </a:xfrm>
          <a:prstGeom prst="rect">
            <a:avLst/>
          </a:prstGeom>
        </p:spPr>
      </p:pic>
      <p:pic>
        <p:nvPicPr>
          <p:cNvPr id="17" name="Elemento grafico 16" descr="Trofeo con riempimento a tinta unita">
            <a:extLst>
              <a:ext uri="{FF2B5EF4-FFF2-40B4-BE49-F238E27FC236}">
                <a16:creationId xmlns:a16="http://schemas.microsoft.com/office/drawing/2014/main" id="{C619A8C5-4FA8-F369-9F4F-5F4E4FD27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149" y="11880962"/>
            <a:ext cx="1306386" cy="1306386"/>
          </a:xfrm>
          <a:prstGeom prst="rect">
            <a:avLst/>
          </a:prstGeom>
        </p:spPr>
      </p:pic>
      <p:pic>
        <p:nvPicPr>
          <p:cNvPr id="22" name="Elemento grafico 21" descr="Stella con riempimento a tinta unita">
            <a:extLst>
              <a:ext uri="{FF2B5EF4-FFF2-40B4-BE49-F238E27FC236}">
                <a16:creationId xmlns:a16="http://schemas.microsoft.com/office/drawing/2014/main" id="{0835EC95-59EA-1853-9690-D80B61F68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5648" y="14459534"/>
            <a:ext cx="1306386" cy="1306386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14932840" y="5690874"/>
            <a:ext cx="17012166" cy="12778810"/>
            <a:chOff x="14282928" y="5330217"/>
            <a:chExt cx="16930226" cy="11871058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CA5D4D63-3D59-D897-404C-D53170279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9748"/>
            <a:stretch/>
          </p:blipFill>
          <p:spPr>
            <a:xfrm>
              <a:off x="14282928" y="5330217"/>
              <a:ext cx="16930226" cy="10030225"/>
            </a:xfrm>
            <a:prstGeom prst="rect">
              <a:avLst/>
            </a:prstGeom>
          </p:spPr>
        </p:pic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E7D282E1-550A-93D5-AB21-FFC04164BA0A}"/>
                </a:ext>
              </a:extLst>
            </p:cNvPr>
            <p:cNvSpPr/>
            <p:nvPr/>
          </p:nvSpPr>
          <p:spPr>
            <a:xfrm rot="1394142">
              <a:off x="20991434" y="13279272"/>
              <a:ext cx="5456903" cy="3922003"/>
            </a:xfrm>
            <a:custGeom>
              <a:avLst/>
              <a:gdLst>
                <a:gd name="connsiteX0" fmla="*/ 0 w 5456903"/>
                <a:gd name="connsiteY0" fmla="*/ 0 h 2438469"/>
                <a:gd name="connsiteX1" fmla="*/ 5456903 w 5456903"/>
                <a:gd name="connsiteY1" fmla="*/ 0 h 2438469"/>
                <a:gd name="connsiteX2" fmla="*/ 5456903 w 5456903"/>
                <a:gd name="connsiteY2" fmla="*/ 2438469 h 2438469"/>
                <a:gd name="connsiteX3" fmla="*/ 0 w 5456903"/>
                <a:gd name="connsiteY3" fmla="*/ 2438469 h 2438469"/>
                <a:gd name="connsiteX4" fmla="*/ 0 w 5456903"/>
                <a:gd name="connsiteY4" fmla="*/ 0 h 2438469"/>
                <a:gd name="connsiteX0" fmla="*/ 0 w 5456903"/>
                <a:gd name="connsiteY0" fmla="*/ 0 h 2438469"/>
                <a:gd name="connsiteX1" fmla="*/ 5456903 w 5456903"/>
                <a:gd name="connsiteY1" fmla="*/ 0 h 2438469"/>
                <a:gd name="connsiteX2" fmla="*/ 4689450 w 5456903"/>
                <a:gd name="connsiteY2" fmla="*/ 1548150 h 2438469"/>
                <a:gd name="connsiteX3" fmla="*/ 0 w 5456903"/>
                <a:gd name="connsiteY3" fmla="*/ 2438469 h 2438469"/>
                <a:gd name="connsiteX4" fmla="*/ 0 w 5456903"/>
                <a:gd name="connsiteY4" fmla="*/ 0 h 243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6903" h="2438469">
                  <a:moveTo>
                    <a:pt x="0" y="0"/>
                  </a:moveTo>
                  <a:lnTo>
                    <a:pt x="5456903" y="0"/>
                  </a:lnTo>
                  <a:lnTo>
                    <a:pt x="4689450" y="1548150"/>
                  </a:lnTo>
                  <a:lnTo>
                    <a:pt x="0" y="2438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1A828D47-D253-B6C4-41AE-2A26B94D1F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2893" t="71259" r="26804"/>
            <a:stretch/>
          </p:blipFill>
          <p:spPr>
            <a:xfrm>
              <a:off x="21412200" y="13150642"/>
              <a:ext cx="5200650" cy="3592224"/>
            </a:xfrm>
            <a:prstGeom prst="rect">
              <a:avLst/>
            </a:prstGeom>
          </p:spPr>
        </p:pic>
      </p:grpSp>
      <p:pic>
        <p:nvPicPr>
          <p:cNvPr id="2" name="Google Shape;178;p1" descr="Immagine">
            <a:extLst>
              <a:ext uri="{FF2B5EF4-FFF2-40B4-BE49-F238E27FC236}">
                <a16:creationId xmlns:a16="http://schemas.microsoft.com/office/drawing/2014/main" id="{4F31175F-C078-F4C1-4446-6AF08BDEAF3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4857749" cy="19515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nettore diritto 5"/>
          <p:cNvCxnSpPr/>
          <p:nvPr/>
        </p:nvCxnSpPr>
        <p:spPr>
          <a:xfrm>
            <a:off x="12891008" y="6957255"/>
            <a:ext cx="1422400" cy="0"/>
          </a:xfrm>
          <a:prstGeom prst="line">
            <a:avLst/>
          </a:prstGeom>
          <a:ln w="57150" cmpd="sng">
            <a:solidFill>
              <a:srgbClr val="F32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13013050" y="7099495"/>
            <a:ext cx="1178316" cy="0"/>
          </a:xfrm>
          <a:prstGeom prst="line">
            <a:avLst/>
          </a:prstGeom>
          <a:ln w="57150" cmpd="sng">
            <a:solidFill>
              <a:srgbClr val="F32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/>
          <p:cNvCxnSpPr/>
          <p:nvPr/>
        </p:nvCxnSpPr>
        <p:spPr>
          <a:xfrm>
            <a:off x="13140050" y="7251895"/>
            <a:ext cx="924316" cy="0"/>
          </a:xfrm>
          <a:prstGeom prst="line">
            <a:avLst/>
          </a:prstGeom>
          <a:ln w="57150" cmpd="sng">
            <a:solidFill>
              <a:srgbClr val="F32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51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9A8B0C-CECB-1BDC-3C7A-89549422C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002" y="3063303"/>
            <a:ext cx="23545095" cy="6405161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pPr marL="1168400" indent="-1054100">
              <a:buClr>
                <a:srgbClr val="F32837"/>
              </a:buClr>
              <a:buSzPct val="100000"/>
              <a:buFont typeface="Wingdings" panose="05000000000000000000" pitchFamily="2" charset="2"/>
              <a:buChar char="à"/>
            </a:pPr>
            <a:endParaRPr lang="en-US" sz="5400" b="1" dirty="0">
              <a:latin typeface="Raleway" pitchFamily="2" charset="0"/>
            </a:endParaRPr>
          </a:p>
          <a:p>
            <a:pPr marL="1168400" indent="-1054100">
              <a:buClr>
                <a:srgbClr val="F32837"/>
              </a:buClr>
              <a:buSzPct val="100000"/>
              <a:buFont typeface="Wingdings" panose="05000000000000000000" pitchFamily="2" charset="2"/>
              <a:buChar char="à"/>
            </a:pPr>
            <a:r>
              <a:rPr lang="en-US" sz="5400" b="1" dirty="0">
                <a:latin typeface="Raleway" pitchFamily="2" charset="0"/>
              </a:rPr>
              <a:t>New s3 2021-2027 : SPACE ECONOMY, TOURISM, CRITICAL INFRASTRUCTURES, BIG DATA </a:t>
            </a:r>
          </a:p>
          <a:p>
            <a:pPr marL="1168400" indent="-1054100">
              <a:buClr>
                <a:srgbClr val="F32837"/>
              </a:buClr>
              <a:buSzPct val="100000"/>
              <a:buFont typeface="Wingdings" panose="05000000000000000000" pitchFamily="2" charset="2"/>
              <a:buChar char="à"/>
            </a:pPr>
            <a:r>
              <a:rPr lang="en-US" sz="5400" b="1" dirty="0">
                <a:latin typeface="Raleway" pitchFamily="2" charset="0"/>
              </a:rPr>
              <a:t>The Leonardo supercomputer </a:t>
            </a:r>
            <a:r>
              <a:rPr lang="en-US" sz="5400" dirty="0">
                <a:latin typeface="Raleway" pitchFamily="2" charset="0"/>
              </a:rPr>
              <a:t>(the fourth most powerful computer in the world)</a:t>
            </a:r>
          </a:p>
          <a:p>
            <a:pPr marL="1168400" indent="-1054100">
              <a:buClr>
                <a:srgbClr val="F32837"/>
              </a:buClr>
              <a:buSzPct val="100000"/>
              <a:buFont typeface="Wingdings" panose="05000000000000000000" pitchFamily="2" charset="2"/>
              <a:buChar char="à"/>
            </a:pPr>
            <a:r>
              <a:rPr lang="en-US" sz="5400" b="1" dirty="0">
                <a:latin typeface="Raleway" pitchFamily="2" charset="0"/>
              </a:rPr>
              <a:t>The National Research Center </a:t>
            </a:r>
            <a:r>
              <a:rPr lang="en-US" sz="5400" dirty="0">
                <a:latin typeface="Raleway" pitchFamily="2" charset="0"/>
              </a:rPr>
              <a:t>for High Performance Computing, Big Data, and Quantum Computing</a:t>
            </a:r>
          </a:p>
          <a:p>
            <a:pPr marL="1168400" indent="-1054100">
              <a:buClr>
                <a:srgbClr val="F32837"/>
              </a:buClr>
              <a:buSzPct val="100000"/>
              <a:buFont typeface="Wingdings" panose="05000000000000000000" pitchFamily="2" charset="2"/>
              <a:buChar char="à"/>
            </a:pPr>
            <a:r>
              <a:rPr lang="en-US" sz="5400" dirty="0">
                <a:latin typeface="Raleway" pitchFamily="2" charset="0"/>
              </a:rPr>
              <a:t>The </a:t>
            </a:r>
            <a:r>
              <a:rPr lang="en-US" sz="5400" b="1" dirty="0">
                <a:latin typeface="Raleway" pitchFamily="2" charset="0"/>
              </a:rPr>
              <a:t>ER2Digit</a:t>
            </a:r>
            <a:r>
              <a:rPr lang="en-US" sz="5400" dirty="0">
                <a:latin typeface="Raleway" pitchFamily="2" charset="0"/>
              </a:rPr>
              <a:t> European Digital Innovation Hub</a:t>
            </a:r>
          </a:p>
          <a:p>
            <a:pPr marL="1168400" indent="-1054100">
              <a:buClr>
                <a:srgbClr val="F32837"/>
              </a:buClr>
              <a:buSzPct val="100000"/>
              <a:buFont typeface="Wingdings" panose="05000000000000000000" pitchFamily="2" charset="2"/>
              <a:buChar char="à"/>
            </a:pPr>
            <a:r>
              <a:rPr lang="en-US" sz="5400" dirty="0">
                <a:latin typeface="Raleway" pitchFamily="2" charset="0"/>
              </a:rPr>
              <a:t>The </a:t>
            </a:r>
            <a:r>
              <a:rPr lang="en-US" sz="5400" b="1" dirty="0">
                <a:latin typeface="Raleway" pitchFamily="2" charset="0"/>
              </a:rPr>
              <a:t>ECMWF</a:t>
            </a:r>
            <a:r>
              <a:rPr lang="en-US" sz="5400" dirty="0">
                <a:latin typeface="Raleway" pitchFamily="2" charset="0"/>
              </a:rPr>
              <a:t> data center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E183DDE-5301-E9F1-9674-1F952A4C9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807" y="16191943"/>
            <a:ext cx="7384241" cy="1041759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C159C9E-8B78-C93F-417D-6D56EAA72A98}"/>
              </a:ext>
            </a:extLst>
          </p:cNvPr>
          <p:cNvSpPr txBox="1">
            <a:spLocks/>
          </p:cNvSpPr>
          <p:nvPr/>
        </p:nvSpPr>
        <p:spPr>
          <a:xfrm>
            <a:off x="3943757" y="12700708"/>
            <a:ext cx="20686049" cy="4533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251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0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6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400" b="1" dirty="0">
              <a:latin typeface="Raleway" pitchFamily="2" charset="0"/>
            </a:endParaRP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latin typeface="Raleway" pitchFamily="2" charset="0"/>
              </a:rPr>
              <a:t>NETWORKS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latin typeface="Raleway" pitchFamily="2" charset="0"/>
              </a:rPr>
              <a:t>	NEREUS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latin typeface="Raleway" pitchFamily="2" charset="0"/>
              </a:rPr>
              <a:t>	</a:t>
            </a:r>
            <a:r>
              <a:rPr lang="en-US" sz="5400" b="1" dirty="0" err="1">
                <a:latin typeface="Raleway" pitchFamily="2" charset="0"/>
              </a:rPr>
              <a:t>NECStouR</a:t>
            </a:r>
            <a:r>
              <a:rPr lang="en-US" sz="5400" b="1" dirty="0">
                <a:latin typeface="Raleway" pitchFamily="2" charset="0"/>
              </a:rPr>
              <a:t>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latin typeface="Raleway" pitchFamily="2" charset="0"/>
              </a:rPr>
              <a:t>	ISTO							+ CTNA (NATIONAL CLUSTER)</a:t>
            </a:r>
          </a:p>
        </p:txBody>
      </p:sp>
      <p:pic>
        <p:nvPicPr>
          <p:cNvPr id="8" name="Elemento grafico 7" descr="Aggiungere con riempimento a tinta unita">
            <a:extLst>
              <a:ext uri="{FF2B5EF4-FFF2-40B4-BE49-F238E27FC236}">
                <a16:creationId xmlns:a16="http://schemas.microsoft.com/office/drawing/2014/main" id="{109B0471-71A7-DF8E-1120-80362968D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4288" y="14510104"/>
            <a:ext cx="914400" cy="914400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77B9C1C0-2BCE-6008-0650-57DE5A56008E}"/>
              </a:ext>
            </a:extLst>
          </p:cNvPr>
          <p:cNvSpPr txBox="1">
            <a:spLocks/>
          </p:cNvSpPr>
          <p:nvPr/>
        </p:nvSpPr>
        <p:spPr>
          <a:xfrm>
            <a:off x="4268049" y="11049298"/>
            <a:ext cx="25868899" cy="1651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251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0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6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2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latin typeface="Raleway" pitchFamily="2" charset="0"/>
              </a:rPr>
              <a:t>LABORATORIES (AI, CNR NANO S3) CLUSTERS, SPACE ECONOMY FORUM</a:t>
            </a:r>
          </a:p>
        </p:txBody>
      </p:sp>
      <p:pic>
        <p:nvPicPr>
          <p:cNvPr id="10" name="Elemento grafico 9" descr="Aggiungere con riempimento a tinta unita">
            <a:extLst>
              <a:ext uri="{FF2B5EF4-FFF2-40B4-BE49-F238E27FC236}">
                <a16:creationId xmlns:a16="http://schemas.microsoft.com/office/drawing/2014/main" id="{2AC76B45-9088-9427-E719-EABF9D17F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9357" y="11142515"/>
            <a:ext cx="914400" cy="914400"/>
          </a:xfrm>
          <a:prstGeom prst="rect">
            <a:avLst/>
          </a:prstGeom>
        </p:spPr>
      </p:pic>
      <p:pic>
        <p:nvPicPr>
          <p:cNvPr id="11" name="Google Shape;178;p1" descr="Immagine">
            <a:extLst>
              <a:ext uri="{FF2B5EF4-FFF2-40B4-BE49-F238E27FC236}">
                <a16:creationId xmlns:a16="http://schemas.microsoft.com/office/drawing/2014/main" id="{725D8CED-384E-C04E-0CC1-E1C7CB3C8B4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4857749" cy="19515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86;g27df04caf2f_0_30"/>
          <p:cNvSpPr txBox="1"/>
          <p:nvPr/>
        </p:nvSpPr>
        <p:spPr>
          <a:xfrm>
            <a:off x="7404102" y="125411"/>
            <a:ext cx="22732847" cy="2294100"/>
          </a:xfrm>
          <a:prstGeom prst="rect">
            <a:avLst/>
          </a:prstGeom>
          <a:solidFill>
            <a:srgbClr val="F32837"/>
          </a:solidFill>
          <a:ln>
            <a:noFill/>
          </a:ln>
        </p:spPr>
        <p:txBody>
          <a:bodyPr spcFirstLastPara="1" wrap="square" lIns="170200" tIns="170200" rIns="170200" bIns="170200" anchor="ctr" anchorCtr="0">
            <a:noAutofit/>
          </a:bodyPr>
          <a:lstStyle/>
          <a:p>
            <a:pPr lvl="0" algn="r">
              <a:buClr>
                <a:schemeClr val="lt1"/>
              </a:buClr>
              <a:buSzPts val="7200"/>
            </a:pPr>
            <a:r>
              <a:rPr lang="it-IT" sz="8000" b="1" dirty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Emilia-Romagna </a:t>
            </a:r>
            <a:r>
              <a:rPr lang="it-IT" sz="8000" b="1" dirty="0" err="1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Context</a:t>
            </a:r>
            <a:r>
              <a:rPr lang="it-IT" sz="8000" b="1" dirty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,  </a:t>
            </a:r>
            <a:r>
              <a:rPr lang="it-IT" sz="8000" b="1" dirty="0" err="1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Infrastructures</a:t>
            </a:r>
            <a:r>
              <a:rPr lang="it-IT" sz="8000" b="1" dirty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and </a:t>
            </a:r>
            <a:r>
              <a:rPr lang="it-IT" sz="8000" b="1" dirty="0" err="1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European</a:t>
            </a:r>
            <a:r>
              <a:rPr lang="it-IT" sz="8000" b="1" dirty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Networks </a:t>
            </a:r>
            <a:endParaRPr sz="8000" b="1" i="0" u="none" strike="noStrike" cap="none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2308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27e4b33d594_0_4" descr="Imma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7034"/>
            <a:ext cx="4857638" cy="195146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7e4b33d594_0_4"/>
          <p:cNvSpPr txBox="1"/>
          <p:nvPr/>
        </p:nvSpPr>
        <p:spPr>
          <a:xfrm>
            <a:off x="17580077" y="125411"/>
            <a:ext cx="12556872" cy="2294100"/>
          </a:xfrm>
          <a:prstGeom prst="rect">
            <a:avLst/>
          </a:prstGeom>
          <a:solidFill>
            <a:srgbClr val="F32837"/>
          </a:solidFill>
          <a:ln>
            <a:noFill/>
          </a:ln>
        </p:spPr>
        <p:txBody>
          <a:bodyPr spcFirstLastPara="1" wrap="square" lIns="170200" tIns="170200" rIns="170200" bIns="1702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it-IT" sz="8000" b="1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Emilia-Romagna </a:t>
            </a:r>
            <a:r>
              <a:rPr lang="it-IT" sz="8000" b="1" dirty="0" err="1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Tourism</a:t>
            </a:r>
            <a:r>
              <a:rPr lang="it-IT" sz="8000" b="1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Numbers</a:t>
            </a:r>
            <a:endParaRPr sz="8000" b="1" i="0" u="none" strike="noStrike" cap="none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89" name="Google Shape;189;g27e4b33d594_0_4"/>
          <p:cNvSpPr/>
          <p:nvPr/>
        </p:nvSpPr>
        <p:spPr>
          <a:xfrm>
            <a:off x="1136928" y="2852531"/>
            <a:ext cx="28364893" cy="136361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7e4b33d594_0_4"/>
          <p:cNvSpPr txBox="1"/>
          <p:nvPr/>
        </p:nvSpPr>
        <p:spPr>
          <a:xfrm>
            <a:off x="2359304" y="3465050"/>
            <a:ext cx="16627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F32837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EMILIA-ROMAGNA TOURISM IN BRIEF:</a:t>
            </a:r>
            <a:endParaRPr sz="4800" b="1">
              <a:solidFill>
                <a:srgbClr val="F32837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7e4b33d594_0_4"/>
          <p:cNvSpPr txBox="1"/>
          <p:nvPr/>
        </p:nvSpPr>
        <p:spPr>
          <a:xfrm>
            <a:off x="2474803" y="4533150"/>
            <a:ext cx="20338625" cy="15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Annual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arrivals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		&gt; </a:t>
            </a:r>
            <a:r>
              <a:rPr lang="it-IT" sz="3600" b="1" dirty="0">
                <a:latin typeface="Raleway" pitchFamily="2" charset="0"/>
                <a:ea typeface="Calibri"/>
                <a:cs typeface="Calibri"/>
                <a:sym typeface="Calibri"/>
              </a:rPr>
              <a:t>14 </a:t>
            </a:r>
            <a:r>
              <a:rPr lang="it-IT" sz="3600" b="1" dirty="0" err="1">
                <a:latin typeface="Raleway" pitchFamily="2" charset="0"/>
                <a:ea typeface="Calibri"/>
                <a:cs typeface="Calibri"/>
                <a:sym typeface="Calibri"/>
              </a:rPr>
              <a:t>million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 (</a:t>
            </a:r>
            <a:r>
              <a:rPr lang="en-US" sz="3600" dirty="0">
                <a:latin typeface="Raleway" pitchFamily="2" charset="0"/>
                <a:ea typeface="Calibri"/>
                <a:cs typeface="Calibri"/>
                <a:sym typeface="Calibri"/>
              </a:rPr>
              <a:t>including second homes and short-term rentals)</a:t>
            </a:r>
            <a:endParaRPr sz="36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Annual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presences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	&gt; </a:t>
            </a:r>
            <a:r>
              <a:rPr lang="it-IT" sz="3600" b="1" dirty="0">
                <a:latin typeface="Raleway" pitchFamily="2" charset="0"/>
                <a:ea typeface="Calibri"/>
                <a:cs typeface="Calibri"/>
                <a:sym typeface="Calibri"/>
              </a:rPr>
              <a:t>60 </a:t>
            </a:r>
            <a:r>
              <a:rPr lang="it-IT" sz="3600" b="1" dirty="0" err="1">
                <a:latin typeface="Raleway" pitchFamily="2" charset="0"/>
                <a:ea typeface="Calibri"/>
                <a:cs typeface="Calibri"/>
                <a:sym typeface="Calibri"/>
              </a:rPr>
              <a:t>million</a:t>
            </a:r>
            <a:endParaRPr sz="3600" b="1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2" name="Google Shape;192;g27e4b33d594_0_4"/>
          <p:cNvGraphicFramePr/>
          <p:nvPr>
            <p:extLst>
              <p:ext uri="{D42A27DB-BD31-4B8C-83A1-F6EECF244321}">
                <p14:modId xmlns:p14="http://schemas.microsoft.com/office/powerpoint/2010/main" val="4061392690"/>
              </p:ext>
            </p:extLst>
          </p:nvPr>
        </p:nvGraphicFramePr>
        <p:xfrm>
          <a:off x="2474792" y="6840875"/>
          <a:ext cx="17371350" cy="3657500"/>
        </p:xfrm>
        <a:graphic>
          <a:graphicData uri="http://schemas.openxmlformats.org/drawingml/2006/table">
            <a:tbl>
              <a:tblPr>
                <a:noFill/>
                <a:tableStyleId>{B95AB83F-1EAF-43CE-874D-E8D0E8F45BE6}</a:tableStyleId>
              </a:tblPr>
              <a:tblGrid>
                <a:gridCol w="80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3600" dirty="0" err="1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Seaside</a:t>
                      </a:r>
                      <a:r>
                        <a:rPr lang="it-IT" sz="3600" dirty="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 and Beach Resorts</a:t>
                      </a:r>
                      <a:endParaRPr dirty="0"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3600" dirty="0"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7.1 </a:t>
                      </a:r>
                      <a:r>
                        <a:rPr lang="it-IT" sz="3600" dirty="0" err="1"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million</a:t>
                      </a:r>
                      <a:endParaRPr sz="3600" dirty="0">
                        <a:latin typeface="Raleway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3600" dirty="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43 </a:t>
                      </a:r>
                      <a:r>
                        <a:rPr lang="it-IT" sz="3600" dirty="0" err="1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million</a:t>
                      </a:r>
                      <a:endParaRPr sz="1800" dirty="0"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360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Art Cities</a:t>
                      </a:r>
                      <a:endParaRPr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3600" dirty="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3.6 </a:t>
                      </a:r>
                      <a:r>
                        <a:rPr lang="it-IT" sz="3600" dirty="0" err="1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million</a:t>
                      </a:r>
                      <a:endParaRPr sz="1800" dirty="0"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360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8 million</a:t>
                      </a:r>
                      <a:endParaRPr sz="1800"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360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Apennines &amp; Mountains</a:t>
                      </a:r>
                      <a:endParaRPr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3600" dirty="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0.7 </a:t>
                      </a:r>
                      <a:r>
                        <a:rPr lang="it-IT" sz="3600" dirty="0" err="1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million</a:t>
                      </a:r>
                      <a:endParaRPr sz="1800" dirty="0"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3600" dirty="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2.9 </a:t>
                      </a:r>
                      <a:r>
                        <a:rPr lang="it-IT" sz="3600" dirty="0" err="1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million</a:t>
                      </a:r>
                      <a:endParaRPr sz="1800" dirty="0"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360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Spa Places</a:t>
                      </a:r>
                      <a:endParaRPr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3600" dirty="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0.4 </a:t>
                      </a:r>
                      <a:r>
                        <a:rPr lang="it-IT" sz="3600" dirty="0" err="1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million</a:t>
                      </a:r>
                      <a:endParaRPr sz="1800" dirty="0"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360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1.2 million</a:t>
                      </a:r>
                      <a:endParaRPr sz="1800"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360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Other Locations</a:t>
                      </a:r>
                      <a:endParaRPr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3600" dirty="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1.7 </a:t>
                      </a:r>
                      <a:r>
                        <a:rPr lang="it-IT" sz="3600" dirty="0" err="1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million</a:t>
                      </a:r>
                      <a:endParaRPr sz="1800" dirty="0"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3600" dirty="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5.2 </a:t>
                      </a:r>
                      <a:r>
                        <a:rPr lang="it-IT" sz="3600" dirty="0" err="1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million</a:t>
                      </a:r>
                      <a:endParaRPr sz="1800" dirty="0"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3" name="Google Shape;193;g27e4b33d594_0_4"/>
          <p:cNvSpPr txBox="1"/>
          <p:nvPr/>
        </p:nvSpPr>
        <p:spPr>
          <a:xfrm>
            <a:off x="2474804" y="6041550"/>
            <a:ext cx="807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latin typeface="Raleway" pitchFamily="2" charset="0"/>
                <a:ea typeface="Calibri"/>
                <a:cs typeface="Calibri"/>
                <a:sym typeface="Calibri"/>
              </a:rPr>
              <a:t>Tourism by Areas</a:t>
            </a:r>
            <a:endParaRPr sz="3600" b="1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7e4b33d594_0_4"/>
          <p:cNvSpPr txBox="1"/>
          <p:nvPr/>
        </p:nvSpPr>
        <p:spPr>
          <a:xfrm>
            <a:off x="10545779" y="6071763"/>
            <a:ext cx="4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 err="1">
                <a:latin typeface="Raleway" pitchFamily="2" charset="0"/>
                <a:ea typeface="Calibri"/>
                <a:cs typeface="Calibri"/>
                <a:sym typeface="Calibri"/>
              </a:rPr>
              <a:t>Arrivals</a:t>
            </a:r>
            <a:endParaRPr sz="3600" b="1"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7e4b33d594_0_4"/>
          <p:cNvSpPr txBox="1"/>
          <p:nvPr/>
        </p:nvSpPr>
        <p:spPr>
          <a:xfrm>
            <a:off x="15099254" y="6071763"/>
            <a:ext cx="474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latin typeface="Raleway" pitchFamily="2" charset="0"/>
                <a:ea typeface="Calibri"/>
                <a:cs typeface="Calibri"/>
                <a:sym typeface="Calibri"/>
              </a:rPr>
              <a:t>Nights </a:t>
            </a:r>
            <a:r>
              <a:rPr lang="it-IT" sz="3600" b="1" dirty="0" err="1">
                <a:latin typeface="Raleway" pitchFamily="2" charset="0"/>
                <a:ea typeface="Calibri"/>
                <a:cs typeface="Calibri"/>
                <a:sym typeface="Calibri"/>
              </a:rPr>
              <a:t>spent</a:t>
            </a:r>
            <a:endParaRPr sz="3600" b="1"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7e4b33d594_0_4"/>
          <p:cNvSpPr txBox="1"/>
          <p:nvPr/>
        </p:nvSpPr>
        <p:spPr>
          <a:xfrm>
            <a:off x="2516575" y="14588764"/>
            <a:ext cx="25605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The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tourism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industry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in Emilia-Romagna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generated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direct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tourist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spending of </a:t>
            </a:r>
            <a:r>
              <a:rPr lang="it-IT" sz="3600" b="1" dirty="0">
                <a:latin typeface="Raleway" pitchFamily="2" charset="0"/>
                <a:ea typeface="Calibri"/>
                <a:cs typeface="Calibri"/>
                <a:sym typeface="Calibri"/>
              </a:rPr>
              <a:t>4.6 </a:t>
            </a:r>
            <a:r>
              <a:rPr lang="it-IT" sz="3600" b="1" dirty="0" err="1">
                <a:latin typeface="Raleway" pitchFamily="2" charset="0"/>
                <a:ea typeface="Calibri"/>
                <a:cs typeface="Calibri"/>
                <a:sym typeface="Calibri"/>
              </a:rPr>
              <a:t>billion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euros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in 2022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which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,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added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to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related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activities,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brings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the </a:t>
            </a:r>
            <a:r>
              <a:rPr lang="it-IT" sz="3600" dirty="0" err="1">
                <a:latin typeface="Raleway" pitchFamily="2" charset="0"/>
                <a:ea typeface="Calibri"/>
                <a:cs typeface="Calibri"/>
                <a:sym typeface="Calibri"/>
              </a:rPr>
              <a:t>sector</a:t>
            </a:r>
            <a:r>
              <a:rPr lang="it-IT" sz="3600" dirty="0">
                <a:latin typeface="Raleway" pitchFamily="2" charset="0"/>
                <a:ea typeface="Calibri"/>
                <a:cs typeface="Calibri"/>
                <a:sym typeface="Calibri"/>
              </a:rPr>
              <a:t> to </a:t>
            </a:r>
            <a:r>
              <a:rPr lang="it-IT" sz="3600" b="1" dirty="0">
                <a:latin typeface="Raleway" pitchFamily="2" charset="0"/>
                <a:ea typeface="Calibri"/>
                <a:cs typeface="Calibri"/>
                <a:sym typeface="Calibri"/>
              </a:rPr>
              <a:t>13% of the </a:t>
            </a:r>
            <a:r>
              <a:rPr lang="it-IT" sz="3600" b="1" dirty="0" err="1">
                <a:latin typeface="Raleway" pitchFamily="2" charset="0"/>
                <a:ea typeface="Calibri"/>
                <a:cs typeface="Calibri"/>
                <a:sym typeface="Calibri"/>
              </a:rPr>
              <a:t>regional</a:t>
            </a:r>
            <a:r>
              <a:rPr lang="it-IT" sz="3600" b="1" dirty="0">
                <a:latin typeface="Raleway" pitchFamily="2" charset="0"/>
                <a:ea typeface="Calibri"/>
                <a:cs typeface="Calibri"/>
                <a:sym typeface="Calibri"/>
              </a:rPr>
              <a:t> GDP</a:t>
            </a:r>
            <a:endParaRPr sz="3600" b="1"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7" name="Google Shape;197;g27e4b33d594_0_4"/>
          <p:cNvGraphicFramePr/>
          <p:nvPr>
            <p:extLst>
              <p:ext uri="{D42A27DB-BD31-4B8C-83A1-F6EECF244321}">
                <p14:modId xmlns:p14="http://schemas.microsoft.com/office/powerpoint/2010/main" val="199813453"/>
              </p:ext>
            </p:extLst>
          </p:nvPr>
        </p:nvGraphicFramePr>
        <p:xfrm>
          <a:off x="2474804" y="11724588"/>
          <a:ext cx="12533300" cy="1462980"/>
        </p:xfrm>
        <a:graphic>
          <a:graphicData uri="http://schemas.openxmlformats.org/drawingml/2006/table">
            <a:tbl>
              <a:tblPr>
                <a:noFill/>
                <a:tableStyleId>{B95AB83F-1EAF-43CE-874D-E8D0E8F45BE6}</a:tableStyleId>
              </a:tblPr>
              <a:tblGrid>
                <a:gridCol w="626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3600" dirty="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Total </a:t>
                      </a:r>
                      <a:r>
                        <a:rPr lang="it-IT" sz="3600" dirty="0" err="1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Accommodations</a:t>
                      </a:r>
                      <a:endParaRPr dirty="0"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360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17.278</a:t>
                      </a:r>
                      <a:endParaRPr sz="1800"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360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Total Beds</a:t>
                      </a:r>
                      <a:endParaRPr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3600" dirty="0">
                          <a:solidFill>
                            <a:schemeClr val="dk1"/>
                          </a:solidFill>
                          <a:latin typeface="Raleway" pitchFamily="2" charset="0"/>
                          <a:ea typeface="Calibri"/>
                          <a:cs typeface="Calibri"/>
                          <a:sym typeface="Calibri"/>
                        </a:rPr>
                        <a:t>451.526</a:t>
                      </a:r>
                      <a:endParaRPr sz="1800" dirty="0">
                        <a:latin typeface="Raleway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8" name="Google Shape;198;g27e4b33d594_0_4"/>
          <p:cNvSpPr txBox="1"/>
          <p:nvPr/>
        </p:nvSpPr>
        <p:spPr>
          <a:xfrm>
            <a:off x="2474754" y="10985775"/>
            <a:ext cx="1253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latin typeface="Raleway" pitchFamily="2" charset="0"/>
                <a:ea typeface="Calibri"/>
                <a:cs typeface="Calibri"/>
                <a:sym typeface="Calibri"/>
              </a:rPr>
              <a:t>Supply Chain in Brief:</a:t>
            </a:r>
            <a:endParaRPr sz="3600" b="1"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7e4b33d594_0_4"/>
          <p:cNvSpPr txBox="1"/>
          <p:nvPr/>
        </p:nvSpPr>
        <p:spPr>
          <a:xfrm>
            <a:off x="2474804" y="10528575"/>
            <a:ext cx="17371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latin typeface="Raleway" pitchFamily="2" charset="0"/>
                <a:ea typeface="Calibri"/>
                <a:cs typeface="Calibri"/>
                <a:sym typeface="Calibri"/>
              </a:rPr>
              <a:t>Source: </a:t>
            </a:r>
            <a:r>
              <a:rPr lang="it-IT" sz="1500" dirty="0" err="1">
                <a:latin typeface="Raleway" pitchFamily="2" charset="0"/>
                <a:ea typeface="Calibri"/>
                <a:cs typeface="Calibri"/>
                <a:sym typeface="Calibri"/>
              </a:rPr>
              <a:t>Regional</a:t>
            </a:r>
            <a:r>
              <a:rPr lang="it-IT" sz="15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1500" dirty="0" err="1">
                <a:latin typeface="Raleway" pitchFamily="2" charset="0"/>
                <a:ea typeface="Calibri"/>
                <a:cs typeface="Calibri"/>
                <a:sym typeface="Calibri"/>
              </a:rPr>
              <a:t>tourist</a:t>
            </a:r>
            <a:r>
              <a:rPr lang="it-IT" sz="15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1500" dirty="0" err="1">
                <a:latin typeface="Raleway" pitchFamily="2" charset="0"/>
                <a:ea typeface="Calibri"/>
                <a:cs typeface="Calibri"/>
                <a:sym typeface="Calibri"/>
              </a:rPr>
              <a:t>observatory</a:t>
            </a:r>
            <a:r>
              <a:rPr lang="it-IT" sz="1500" dirty="0">
                <a:latin typeface="Raleway" pitchFamily="2" charset="0"/>
                <a:ea typeface="Calibri"/>
                <a:cs typeface="Calibri"/>
                <a:sym typeface="Calibri"/>
              </a:rPr>
              <a:t> - Trademark Italia</a:t>
            </a:r>
            <a:endParaRPr sz="1500"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7e4b33d594_0_4"/>
          <p:cNvSpPr txBox="1"/>
          <p:nvPr/>
        </p:nvSpPr>
        <p:spPr>
          <a:xfrm>
            <a:off x="2431479" y="13252425"/>
            <a:ext cx="1253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Raleway" pitchFamily="2" charset="0"/>
                <a:ea typeface="Calibri"/>
                <a:cs typeface="Calibri"/>
                <a:sym typeface="Calibri"/>
              </a:rPr>
              <a:t>Source: Tourist offer analysis - Emilia-Romagna Region Statistics Department</a:t>
            </a:r>
            <a:endParaRPr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93;g27e4b33d594_0_4">
            <a:extLst>
              <a:ext uri="{FF2B5EF4-FFF2-40B4-BE49-F238E27FC236}">
                <a16:creationId xmlns:a16="http://schemas.microsoft.com/office/drawing/2014/main" id="{C59C29FE-50B1-0D13-A1C3-407E488C92FE}"/>
              </a:ext>
            </a:extLst>
          </p:cNvPr>
          <p:cNvSpPr txBox="1"/>
          <p:nvPr/>
        </p:nvSpPr>
        <p:spPr>
          <a:xfrm>
            <a:off x="2474754" y="6041550"/>
            <a:ext cx="807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 err="1">
                <a:latin typeface="Raleway" pitchFamily="2" charset="0"/>
                <a:ea typeface="Calibri"/>
                <a:cs typeface="Calibri"/>
                <a:sym typeface="Calibri"/>
              </a:rPr>
              <a:t>Tourism</a:t>
            </a:r>
            <a:r>
              <a:rPr lang="it-IT" sz="3600" b="1" dirty="0">
                <a:latin typeface="Raleway" pitchFamily="2" charset="0"/>
                <a:ea typeface="Calibri"/>
                <a:cs typeface="Calibri"/>
                <a:sym typeface="Calibri"/>
              </a:rPr>
              <a:t> by </a:t>
            </a:r>
            <a:r>
              <a:rPr lang="it-IT" sz="3600" b="1" dirty="0" err="1">
                <a:latin typeface="Raleway" pitchFamily="2" charset="0"/>
                <a:ea typeface="Calibri"/>
                <a:cs typeface="Calibri"/>
                <a:sym typeface="Calibri"/>
              </a:rPr>
              <a:t>Areas</a:t>
            </a:r>
            <a:endParaRPr sz="3600" b="1"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4" name="Elemento grafico 3" descr="Vacanza con riempimento a tinta unita">
            <a:extLst>
              <a:ext uri="{FF2B5EF4-FFF2-40B4-BE49-F238E27FC236}">
                <a16:creationId xmlns:a16="http://schemas.microsoft.com/office/drawing/2014/main" id="{970E3999-9259-32DD-761E-C31EA360F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55932" y="3926750"/>
            <a:ext cx="4042708" cy="40427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7df04caf2f_0_1"/>
          <p:cNvSpPr txBox="1"/>
          <p:nvPr/>
        </p:nvSpPr>
        <p:spPr>
          <a:xfrm>
            <a:off x="16154400" y="125411"/>
            <a:ext cx="13982549" cy="2294100"/>
          </a:xfrm>
          <a:prstGeom prst="rect">
            <a:avLst/>
          </a:prstGeom>
          <a:solidFill>
            <a:srgbClr val="F32837"/>
          </a:solidFill>
          <a:ln>
            <a:noFill/>
          </a:ln>
        </p:spPr>
        <p:txBody>
          <a:bodyPr spcFirstLastPara="1" wrap="square" lIns="170200" tIns="170200" rIns="170200" bIns="1702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it-IT" sz="8000" b="1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Emilia-Romagna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it-IT" sz="8000" b="1" dirty="0" err="1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Tourism</a:t>
            </a:r>
            <a:r>
              <a:rPr lang="it-IT" sz="8000" b="1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Distribution </a:t>
            </a:r>
            <a:endParaRPr sz="8000" b="1" i="0" u="none" strike="noStrike" cap="none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08" name="Google Shape;208;g27df04caf2f_0_1"/>
          <p:cNvSpPr txBox="1"/>
          <p:nvPr/>
        </p:nvSpPr>
        <p:spPr>
          <a:xfrm>
            <a:off x="5881377" y="16525900"/>
            <a:ext cx="18876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it-IT" sz="2200" i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Data Source: Tourism Arrivals 2022 - APT Dashboard,  Emilia-Romagna Region Official Data</a:t>
            </a:r>
            <a:endParaRPr sz="2200" i="1">
              <a:solidFill>
                <a:schemeClr val="dk1"/>
              </a:solidFill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7df04caf2f_0_1"/>
          <p:cNvSpPr txBox="1"/>
          <p:nvPr/>
        </p:nvSpPr>
        <p:spPr>
          <a:xfrm>
            <a:off x="1246223" y="14438688"/>
            <a:ext cx="273455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it-IT" sz="40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Monitoring </a:t>
            </a:r>
            <a:r>
              <a:rPr lang="it-IT" sz="4000" dirty="0" err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tourism</a:t>
            </a:r>
            <a:r>
              <a:rPr lang="it-IT" sz="40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000" dirty="0" err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anthropic</a:t>
            </a:r>
            <a:r>
              <a:rPr lang="it-IT" sz="40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 pressure, </a:t>
            </a:r>
            <a:r>
              <a:rPr lang="it-IT" sz="4000" dirty="0" err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mobility</a:t>
            </a:r>
            <a:r>
              <a:rPr lang="it-IT" sz="40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 and </a:t>
            </a:r>
            <a:r>
              <a:rPr lang="it-IT" sz="4000" dirty="0" err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behaviours</a:t>
            </a:r>
            <a:r>
              <a:rPr lang="it-IT" sz="40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 - </a:t>
            </a:r>
            <a:r>
              <a:rPr lang="it-IT" sz="4000" dirty="0" err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especially</a:t>
            </a:r>
            <a:r>
              <a:rPr lang="it-IT" sz="40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 in some </a:t>
            </a:r>
            <a:r>
              <a:rPr lang="it-IT" sz="4000" b="1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seasons</a:t>
            </a:r>
            <a:r>
              <a:rPr lang="it-IT" sz="40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 and </a:t>
            </a:r>
            <a:r>
              <a:rPr lang="it-IT" sz="4000" b="1" dirty="0" err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destinations</a:t>
            </a:r>
            <a:r>
              <a:rPr lang="it-IT" sz="4000" b="1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0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- </a:t>
            </a:r>
            <a:br>
              <a:rPr lang="it-IT" sz="40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</a:br>
            <a:r>
              <a:rPr lang="it-IT" sz="4000" dirty="0" err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is</a:t>
            </a:r>
            <a:r>
              <a:rPr lang="it-IT" sz="40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 a key </a:t>
            </a:r>
            <a:r>
              <a:rPr lang="it-IT" sz="4000" dirty="0" err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value</a:t>
            </a:r>
            <a:r>
              <a:rPr lang="it-IT" sz="40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 for the long-</a:t>
            </a:r>
            <a:r>
              <a:rPr lang="it-IT" sz="4000" dirty="0" err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term</a:t>
            </a:r>
            <a:r>
              <a:rPr lang="it-IT" sz="40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000" dirty="0" err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sustainability</a:t>
            </a:r>
            <a:r>
              <a:rPr lang="it-IT" sz="40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 and planning of the  </a:t>
            </a:r>
            <a:r>
              <a:rPr lang="it-IT" sz="4000" dirty="0" err="1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Region</a:t>
            </a:r>
            <a:r>
              <a:rPr lang="it-IT" sz="4000" dirty="0">
                <a:solidFill>
                  <a:schemeClr val="dk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.</a:t>
            </a:r>
            <a:endParaRPr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E85F000-4C3B-F4C7-9C06-ECB324221A0F}"/>
              </a:ext>
            </a:extLst>
          </p:cNvPr>
          <p:cNvGrpSpPr/>
          <p:nvPr/>
        </p:nvGrpSpPr>
        <p:grpSpPr>
          <a:xfrm>
            <a:off x="1649264" y="3230541"/>
            <a:ext cx="27702173" cy="10672935"/>
            <a:chOff x="772433" y="3001941"/>
            <a:chExt cx="27702173" cy="10672935"/>
          </a:xfrm>
        </p:grpSpPr>
        <p:sp>
          <p:nvSpPr>
            <p:cNvPr id="207" name="Google Shape;207;g27df04caf2f_0_1"/>
            <p:cNvSpPr txBox="1"/>
            <p:nvPr/>
          </p:nvSpPr>
          <p:spPr>
            <a:xfrm>
              <a:off x="772433" y="3001941"/>
              <a:ext cx="1839190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it-IT" sz="3600" b="1" dirty="0">
                  <a:solidFill>
                    <a:schemeClr val="tx1"/>
                  </a:solidFill>
                  <a:latin typeface="Raleway" pitchFamily="2" charset="0"/>
                  <a:ea typeface="Calibri"/>
                  <a:cs typeface="Calibri"/>
                  <a:sym typeface="Calibri"/>
                </a:rPr>
                <a:t>TOURISM IN </a:t>
              </a:r>
              <a:r>
                <a:rPr lang="it-IT" sz="3600" b="1" i="0" u="none" strike="noStrike" cap="none" dirty="0">
                  <a:solidFill>
                    <a:schemeClr val="tx1"/>
                  </a:solidFill>
                  <a:latin typeface="Raleway" pitchFamily="2" charset="0"/>
                  <a:ea typeface="Calibri"/>
                  <a:cs typeface="Calibri"/>
                  <a:sym typeface="Calibri"/>
                </a:rPr>
                <a:t>EMILIA-ROMAGNA</a:t>
              </a:r>
              <a:r>
                <a:rPr lang="it-IT" sz="3600" b="1" dirty="0">
                  <a:solidFill>
                    <a:schemeClr val="tx1"/>
                  </a:solidFill>
                  <a:latin typeface="Raleway" pitchFamily="2" charset="0"/>
                  <a:ea typeface="Calibri"/>
                  <a:cs typeface="Calibri"/>
                  <a:sym typeface="Calibri"/>
                </a:rPr>
                <a:t> IS WIDELY DISTRIBUTED ALL ACROSS THE REGION</a:t>
              </a:r>
              <a:endParaRPr sz="1200" dirty="0">
                <a:solidFill>
                  <a:schemeClr val="tx1"/>
                </a:solidFill>
                <a:latin typeface="Raleway" pitchFamily="2" charset="0"/>
              </a:endParaRPr>
            </a:p>
          </p:txBody>
        </p:sp>
        <p:pic>
          <p:nvPicPr>
            <p:cNvPr id="209" name="Google Shape;209;g27df04caf2f_0_1"/>
            <p:cNvPicPr preferRelativeResize="0"/>
            <p:nvPr/>
          </p:nvPicPr>
          <p:blipFill rotWithShape="1">
            <a:blip r:embed="rId3">
              <a:alphaModFix/>
            </a:blip>
            <a:srcRect l="2593" r="8952" b="10721"/>
            <a:stretch/>
          </p:blipFill>
          <p:spPr>
            <a:xfrm>
              <a:off x="1246223" y="3880787"/>
              <a:ext cx="17444329" cy="9472325"/>
            </a:xfrm>
            <a:prstGeom prst="roundRect">
              <a:avLst>
                <a:gd name="adj" fmla="val 6643"/>
              </a:avLst>
            </a:prstGeom>
            <a:noFill/>
            <a:ln>
              <a:noFill/>
            </a:ln>
          </p:spPr>
        </p:pic>
        <p:sp>
          <p:nvSpPr>
            <p:cNvPr id="210" name="Google Shape;210;g27df04caf2f_0_1"/>
            <p:cNvSpPr txBox="1"/>
            <p:nvPr/>
          </p:nvSpPr>
          <p:spPr>
            <a:xfrm>
              <a:off x="19046090" y="3087122"/>
              <a:ext cx="942851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it-IT" sz="3200" b="1" i="1" dirty="0">
                  <a:solidFill>
                    <a:schemeClr val="tx1"/>
                  </a:solidFill>
                  <a:latin typeface="Raleway" pitchFamily="2" charset="0"/>
                  <a:ea typeface="Calibri"/>
                  <a:cs typeface="Calibri"/>
                  <a:sym typeface="Calibri"/>
                </a:rPr>
                <a:t>…with </a:t>
              </a:r>
              <a:r>
                <a:rPr lang="it-IT" sz="3200" b="1" i="1" dirty="0" err="1">
                  <a:solidFill>
                    <a:schemeClr val="tx1"/>
                  </a:solidFill>
                  <a:latin typeface="Raleway" pitchFamily="2" charset="0"/>
                  <a:ea typeface="Calibri"/>
                  <a:cs typeface="Calibri"/>
                  <a:sym typeface="Calibri"/>
                </a:rPr>
                <a:t>different</a:t>
              </a:r>
              <a:r>
                <a:rPr lang="it-IT" sz="3200" b="1" i="1" dirty="0">
                  <a:solidFill>
                    <a:schemeClr val="tx1"/>
                  </a:solidFill>
                  <a:latin typeface="Raleway" pitchFamily="2" charset="0"/>
                  <a:ea typeface="Calibri"/>
                  <a:cs typeface="Calibri"/>
                  <a:sym typeface="Calibri"/>
                </a:rPr>
                <a:t> patterns and </a:t>
              </a:r>
              <a:r>
                <a:rPr lang="it-IT" sz="3200" b="1" i="1" dirty="0" err="1">
                  <a:solidFill>
                    <a:schemeClr val="tx1"/>
                  </a:solidFill>
                  <a:latin typeface="Raleway" pitchFamily="2" charset="0"/>
                  <a:ea typeface="Calibri"/>
                  <a:cs typeface="Calibri"/>
                  <a:sym typeface="Calibri"/>
                </a:rPr>
                <a:t>seasonality</a:t>
              </a:r>
              <a:endParaRPr sz="1100" i="1" dirty="0">
                <a:solidFill>
                  <a:schemeClr val="tx1"/>
                </a:solidFill>
                <a:latin typeface="Raleway" pitchFamily="2" charset="0"/>
              </a:endParaRPr>
            </a:p>
          </p:txBody>
        </p:sp>
        <p:sp>
          <p:nvSpPr>
            <p:cNvPr id="215" name="Google Shape;215;g27df04caf2f_0_1"/>
            <p:cNvSpPr txBox="1"/>
            <p:nvPr/>
          </p:nvSpPr>
          <p:spPr>
            <a:xfrm>
              <a:off x="5881377" y="13010898"/>
              <a:ext cx="7227600" cy="663978"/>
            </a:xfrm>
            <a:prstGeom prst="roundRect">
              <a:avLst/>
            </a:prstGeom>
            <a:solidFill>
              <a:srgbClr val="F32837"/>
            </a:solidFill>
            <a:ln>
              <a:solidFill>
                <a:srgbClr val="F32837"/>
              </a:solidFill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700" b="1" dirty="0" err="1">
                  <a:solidFill>
                    <a:schemeClr val="bg1"/>
                  </a:solidFill>
                  <a:latin typeface="Raleway" pitchFamily="2" charset="0"/>
                  <a:ea typeface="Calibri"/>
                  <a:cs typeface="Calibri"/>
                  <a:sym typeface="Calibri"/>
                </a:rPr>
                <a:t>Heat</a:t>
              </a:r>
              <a:r>
                <a:rPr lang="it-IT" sz="2700" b="1" dirty="0">
                  <a:solidFill>
                    <a:schemeClr val="bg1"/>
                  </a:solidFill>
                  <a:latin typeface="Raleway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it-IT" sz="2700" b="1" dirty="0" err="1">
                  <a:solidFill>
                    <a:schemeClr val="bg1"/>
                  </a:solidFill>
                  <a:latin typeface="Raleway" pitchFamily="2" charset="0"/>
                  <a:ea typeface="Calibri"/>
                  <a:cs typeface="Calibri"/>
                  <a:sym typeface="Calibri"/>
                </a:rPr>
                <a:t>Map</a:t>
              </a:r>
              <a:r>
                <a:rPr lang="it-IT" sz="2700" b="1" dirty="0">
                  <a:solidFill>
                    <a:schemeClr val="bg1"/>
                  </a:solidFill>
                  <a:latin typeface="Raleway" pitchFamily="2" charset="0"/>
                  <a:ea typeface="Calibri"/>
                  <a:cs typeface="Calibri"/>
                  <a:sym typeface="Calibri"/>
                </a:rPr>
                <a:t> - </a:t>
              </a:r>
              <a:r>
                <a:rPr lang="it-IT" sz="2700" b="1" dirty="0" err="1">
                  <a:solidFill>
                    <a:schemeClr val="bg1"/>
                  </a:solidFill>
                  <a:latin typeface="Raleway" pitchFamily="2" charset="0"/>
                  <a:ea typeface="Calibri"/>
                  <a:cs typeface="Calibri"/>
                  <a:sym typeface="Calibri"/>
                </a:rPr>
                <a:t>Tourist</a:t>
              </a:r>
              <a:r>
                <a:rPr lang="it-IT" sz="2700" b="1" dirty="0">
                  <a:solidFill>
                    <a:schemeClr val="bg1"/>
                  </a:solidFill>
                  <a:latin typeface="Raleway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it-IT" sz="2700" b="1" dirty="0" err="1">
                  <a:solidFill>
                    <a:schemeClr val="bg1"/>
                  </a:solidFill>
                  <a:latin typeface="Raleway" pitchFamily="2" charset="0"/>
                  <a:ea typeface="Calibri"/>
                  <a:cs typeface="Calibri"/>
                  <a:sym typeface="Calibri"/>
                </a:rPr>
                <a:t>Arrivals</a:t>
              </a:r>
              <a:r>
                <a:rPr lang="it-IT" sz="2700" b="1" dirty="0">
                  <a:solidFill>
                    <a:schemeClr val="bg1"/>
                  </a:solidFill>
                  <a:latin typeface="Raleway" pitchFamily="2" charset="0"/>
                  <a:ea typeface="Calibri"/>
                  <a:cs typeface="Calibri"/>
                  <a:sym typeface="Calibri"/>
                </a:rPr>
                <a:t> 2022</a:t>
              </a:r>
              <a:endParaRPr sz="2700" b="1" dirty="0">
                <a:solidFill>
                  <a:schemeClr val="bg1"/>
                </a:solidFill>
                <a:latin typeface="Raleway" pitchFamily="2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FB8D7910-744F-4B05-ADD9-FCDABC886DA0}"/>
                </a:ext>
              </a:extLst>
            </p:cNvPr>
            <p:cNvGrpSpPr/>
            <p:nvPr/>
          </p:nvGrpSpPr>
          <p:grpSpPr>
            <a:xfrm>
              <a:off x="19733859" y="3880787"/>
              <a:ext cx="8117241" cy="9733024"/>
              <a:chOff x="19733859" y="3880787"/>
              <a:chExt cx="8117241" cy="9733024"/>
            </a:xfrm>
          </p:grpSpPr>
          <p:pic>
            <p:nvPicPr>
              <p:cNvPr id="211" name="Google Shape;211;g27df04caf2f_0_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9733859" y="3880787"/>
                <a:ext cx="8117241" cy="4381011"/>
              </a:xfrm>
              <a:prstGeom prst="roundRect">
                <a:avLst>
                  <a:gd name="adj" fmla="val 10465"/>
                </a:avLst>
              </a:prstGeom>
              <a:noFill/>
              <a:ln>
                <a:noFill/>
              </a:ln>
            </p:spPr>
          </p:pic>
          <p:pic>
            <p:nvPicPr>
              <p:cNvPr id="212" name="Google Shape;212;g27df04caf2f_0_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9733859" y="8972066"/>
                <a:ext cx="8117240" cy="4381045"/>
              </a:xfrm>
              <a:prstGeom prst="roundRect">
                <a:avLst>
                  <a:gd name="adj" fmla="val 13284"/>
                </a:avLst>
              </a:prstGeom>
              <a:noFill/>
              <a:ln>
                <a:noFill/>
              </a:ln>
            </p:spPr>
          </p:pic>
          <p:sp>
            <p:nvSpPr>
              <p:cNvPr id="213" name="Google Shape;213;g27df04caf2f_0_1"/>
              <p:cNvSpPr txBox="1"/>
              <p:nvPr/>
            </p:nvSpPr>
            <p:spPr>
              <a:xfrm>
                <a:off x="21117777" y="7925932"/>
                <a:ext cx="5349404" cy="544796"/>
              </a:xfrm>
              <a:prstGeom prst="roundRect">
                <a:avLst/>
              </a:prstGeom>
              <a:solidFill>
                <a:srgbClr val="F32837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000" b="1" dirty="0" err="1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Heat</a:t>
                </a:r>
                <a:r>
                  <a:rPr lang="it-IT" sz="2000" b="1" dirty="0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it-IT" sz="2000" b="1" dirty="0" err="1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Map</a:t>
                </a:r>
                <a:r>
                  <a:rPr lang="it-IT" sz="2000" b="1" dirty="0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- </a:t>
                </a:r>
                <a:r>
                  <a:rPr lang="it-IT" sz="2000" b="1" dirty="0" err="1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Tourist</a:t>
                </a:r>
                <a:r>
                  <a:rPr lang="it-IT" sz="2000" b="1" dirty="0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it-IT" sz="2000" b="1" dirty="0" err="1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Arrivals</a:t>
                </a:r>
                <a:r>
                  <a:rPr lang="it-IT" sz="2000" b="1" dirty="0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it-IT" sz="2000" b="1" dirty="0" err="1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February</a:t>
                </a:r>
                <a:r>
                  <a:rPr lang="it-IT" sz="2000" b="1" dirty="0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2022</a:t>
                </a:r>
                <a:endParaRPr sz="2000" b="1" dirty="0">
                  <a:solidFill>
                    <a:schemeClr val="bg1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" name="Google Shape;213;g27df04caf2f_0_1">
                <a:extLst>
                  <a:ext uri="{FF2B5EF4-FFF2-40B4-BE49-F238E27FC236}">
                    <a16:creationId xmlns:a16="http://schemas.microsoft.com/office/drawing/2014/main" id="{946829E7-B4E3-A784-E69B-C7BB5AEC74F1}"/>
                  </a:ext>
                </a:extLst>
              </p:cNvPr>
              <p:cNvSpPr txBox="1"/>
              <p:nvPr/>
            </p:nvSpPr>
            <p:spPr>
              <a:xfrm>
                <a:off x="21117777" y="13069015"/>
                <a:ext cx="5349404" cy="544796"/>
              </a:xfrm>
              <a:prstGeom prst="roundRect">
                <a:avLst/>
              </a:prstGeom>
              <a:solidFill>
                <a:srgbClr val="F32837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000" b="1" dirty="0" err="1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Heat</a:t>
                </a:r>
                <a:r>
                  <a:rPr lang="it-IT" sz="2000" b="1" dirty="0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it-IT" sz="2000" b="1" dirty="0" err="1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Map</a:t>
                </a:r>
                <a:r>
                  <a:rPr lang="it-IT" sz="2000" b="1" dirty="0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- </a:t>
                </a:r>
                <a:r>
                  <a:rPr lang="it-IT" sz="2000" b="1" dirty="0" err="1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Tourist</a:t>
                </a:r>
                <a:r>
                  <a:rPr lang="it-IT" sz="2000" b="1" dirty="0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it-IT" sz="2000" b="1" dirty="0" err="1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Arrivals</a:t>
                </a:r>
                <a:r>
                  <a:rPr lang="it-IT" sz="2000" b="1" dirty="0">
                    <a:solidFill>
                      <a:schemeClr val="bg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August 2022</a:t>
                </a:r>
                <a:endParaRPr sz="2000" b="1" dirty="0">
                  <a:solidFill>
                    <a:schemeClr val="bg1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Google Shape;178;p1" descr="Immagine">
            <a:extLst>
              <a:ext uri="{FF2B5EF4-FFF2-40B4-BE49-F238E27FC236}">
                <a16:creationId xmlns:a16="http://schemas.microsoft.com/office/drawing/2014/main" id="{04992916-2031-39D2-EE28-2FB2127BC31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4857749" cy="1951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27eb87c243c_0_35" descr="Imma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857638" cy="195146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7eb87c243c_0_35"/>
          <p:cNvSpPr txBox="1"/>
          <p:nvPr/>
        </p:nvSpPr>
        <p:spPr>
          <a:xfrm>
            <a:off x="8175812" y="125411"/>
            <a:ext cx="21961137" cy="2294100"/>
          </a:xfrm>
          <a:prstGeom prst="rect">
            <a:avLst/>
          </a:prstGeom>
          <a:solidFill>
            <a:srgbClr val="F32837"/>
          </a:solidFill>
          <a:ln>
            <a:noFill/>
          </a:ln>
        </p:spPr>
        <p:txBody>
          <a:bodyPr spcFirstLastPara="1" wrap="square" lIns="170200" tIns="170200" rIns="170200" bIns="1702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 sz="6600" b="1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Data Science and Digital Twins - focus Slow Tourism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PROJECT CONCEPT</a:t>
            </a:r>
            <a:endParaRPr lang="it-IT" sz="4400" b="1" i="0" u="none" strike="noStrike" cap="none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C0573D7-DAB6-4BD8-3710-034A38DA0B69}"/>
              </a:ext>
            </a:extLst>
          </p:cNvPr>
          <p:cNvGrpSpPr/>
          <p:nvPr/>
        </p:nvGrpSpPr>
        <p:grpSpPr>
          <a:xfrm>
            <a:off x="1483669" y="3584650"/>
            <a:ext cx="27671412" cy="12712800"/>
            <a:chOff x="1331275" y="3584650"/>
            <a:chExt cx="27671412" cy="12712800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5CCDFE20-7E97-0E4A-074B-DB6861E02756}"/>
                </a:ext>
              </a:extLst>
            </p:cNvPr>
            <p:cNvGrpSpPr/>
            <p:nvPr/>
          </p:nvGrpSpPr>
          <p:grpSpPr>
            <a:xfrm>
              <a:off x="1331275" y="3584650"/>
              <a:ext cx="8338500" cy="12712800"/>
              <a:chOff x="2664775" y="3584650"/>
              <a:chExt cx="8338500" cy="12712800"/>
            </a:xfrm>
          </p:grpSpPr>
          <p:sp>
            <p:nvSpPr>
              <p:cNvPr id="223" name="Google Shape;223;g27eb87c243c_0_35"/>
              <p:cNvSpPr/>
              <p:nvPr/>
            </p:nvSpPr>
            <p:spPr>
              <a:xfrm>
                <a:off x="2664775" y="3584650"/>
                <a:ext cx="8338500" cy="12712800"/>
              </a:xfrm>
              <a:prstGeom prst="roundRect">
                <a:avLst>
                  <a:gd name="adj" fmla="val 4970"/>
                </a:avLst>
              </a:prstGeom>
              <a:solidFill>
                <a:schemeClr val="lt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g27eb87c243c_0_35"/>
              <p:cNvSpPr txBox="1"/>
              <p:nvPr/>
            </p:nvSpPr>
            <p:spPr>
              <a:xfrm>
                <a:off x="3153185" y="4949100"/>
                <a:ext cx="7360180" cy="90486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Holistic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view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of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tourism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industry</a:t>
                </a:r>
                <a:endParaRPr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9144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Font typeface="Arial" panose="020B0604020202020204" pitchFamily="34" charset="0"/>
                  <a:buChar char="•"/>
                </a:pPr>
                <a:endParaRPr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Break the data silos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among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Institutions.</a:t>
                </a:r>
                <a:endParaRPr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9144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Font typeface="Arial" panose="020B0604020202020204" pitchFamily="34" charset="0"/>
                  <a:buChar char="•"/>
                </a:pPr>
                <a:endParaRPr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A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federated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data sharing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initiative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, to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collect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and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analyse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data for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tourism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participated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by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all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it-IT" sz="3200" dirty="0" err="1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industry</a:t>
                </a:r>
                <a:r>
                  <a:rPr lang="it-IT" sz="3200" dirty="0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stakeholders. </a:t>
                </a:r>
                <a:endParaRPr sz="3200" dirty="0">
                  <a:solidFill>
                    <a:schemeClr val="dk1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9144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Font typeface="Arial" panose="020B0604020202020204" pitchFamily="34" charset="0"/>
                  <a:buChar char="•"/>
                </a:pPr>
                <a:endParaRPr sz="3200" dirty="0">
                  <a:solidFill>
                    <a:schemeClr val="dk1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Take </a:t>
                </a:r>
                <a:r>
                  <a:rPr lang="it-IT" sz="3200" dirty="0" err="1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advantages</a:t>
                </a:r>
                <a:r>
                  <a:rPr lang="it-IT" sz="3200" dirty="0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and </a:t>
                </a:r>
                <a:r>
                  <a:rPr lang="it-IT" sz="3200" dirty="0" err="1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capitalize</a:t>
                </a:r>
                <a:r>
                  <a:rPr lang="it-IT" sz="3200" dirty="0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the thesaurus of data sources, institutions </a:t>
                </a:r>
                <a:r>
                  <a:rPr lang="it-IT" sz="3200" dirty="0" err="1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built</a:t>
                </a:r>
                <a:r>
                  <a:rPr lang="it-IT" sz="3200" dirty="0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in last </a:t>
                </a:r>
                <a:r>
                  <a:rPr lang="it-IT" sz="3200" dirty="0" err="1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years</a:t>
                </a:r>
                <a:r>
                  <a:rPr lang="it-IT" sz="3200" dirty="0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.</a:t>
                </a:r>
                <a:endParaRPr sz="3200" dirty="0">
                  <a:solidFill>
                    <a:schemeClr val="dk1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9144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Font typeface="Arial" panose="020B0604020202020204" pitchFamily="34" charset="0"/>
                  <a:buChar char="•"/>
                </a:pPr>
                <a:endParaRPr sz="3200" dirty="0">
                  <a:solidFill>
                    <a:schemeClr val="dk1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Build Trust </a:t>
                </a:r>
                <a:r>
                  <a:rPr lang="it-IT" sz="3200" dirty="0" err="1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among</a:t>
                </a:r>
                <a:r>
                  <a:rPr lang="it-IT" sz="3200" dirty="0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stakeholders and </a:t>
                </a:r>
                <a:r>
                  <a:rPr lang="it-IT" sz="3200" dirty="0" err="1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run</a:t>
                </a:r>
                <a:r>
                  <a:rPr lang="it-IT" sz="3200" dirty="0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it-IT" sz="3200" dirty="0" err="1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organic</a:t>
                </a:r>
                <a:r>
                  <a:rPr lang="it-IT" sz="3200" dirty="0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projects, </a:t>
                </a:r>
                <a:r>
                  <a:rPr lang="it-IT" sz="3200" dirty="0" err="1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bringing</a:t>
                </a:r>
                <a:r>
                  <a:rPr lang="it-IT" sz="3200" dirty="0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it-IT" sz="3200" dirty="0" err="1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advantages</a:t>
                </a:r>
                <a:r>
                  <a:rPr lang="it-IT" sz="3200" dirty="0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for </a:t>
                </a:r>
                <a:r>
                  <a:rPr lang="it-IT" sz="3200" dirty="0" err="1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all</a:t>
                </a:r>
                <a:r>
                  <a:rPr lang="it-IT" sz="3200" dirty="0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endParaRPr sz="3200" dirty="0">
                  <a:solidFill>
                    <a:schemeClr val="dk1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g27eb87c243c_0_35"/>
              <p:cNvSpPr txBox="1"/>
              <p:nvPr/>
            </p:nvSpPr>
            <p:spPr>
              <a:xfrm>
                <a:off x="2664775" y="3880484"/>
                <a:ext cx="8338500" cy="67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3200" b="1">
                    <a:solidFill>
                      <a:srgbClr val="F32837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KEY CONCEPTS</a:t>
                </a:r>
                <a:endParaRPr sz="320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6B72F243-1BFD-93E6-18C7-8CBD9C73BB25}"/>
                </a:ext>
              </a:extLst>
            </p:cNvPr>
            <p:cNvGrpSpPr/>
            <p:nvPr/>
          </p:nvGrpSpPr>
          <p:grpSpPr>
            <a:xfrm>
              <a:off x="10997722" y="3584650"/>
              <a:ext cx="8338506" cy="12712800"/>
              <a:chOff x="11150125" y="3584650"/>
              <a:chExt cx="8338506" cy="12712800"/>
            </a:xfrm>
          </p:grpSpPr>
          <p:sp>
            <p:nvSpPr>
              <p:cNvPr id="222" name="Google Shape;222;g27eb87c243c_0_35"/>
              <p:cNvSpPr/>
              <p:nvPr/>
            </p:nvSpPr>
            <p:spPr>
              <a:xfrm>
                <a:off x="11150131" y="3584650"/>
                <a:ext cx="8338500" cy="12712800"/>
              </a:xfrm>
              <a:prstGeom prst="roundRect">
                <a:avLst>
                  <a:gd name="adj" fmla="val 6067"/>
                </a:avLst>
              </a:prstGeom>
              <a:solidFill>
                <a:schemeClr val="lt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g27eb87c243c_0_35"/>
              <p:cNvSpPr txBox="1"/>
              <p:nvPr/>
            </p:nvSpPr>
            <p:spPr>
              <a:xfrm>
                <a:off x="11597706" y="4949095"/>
                <a:ext cx="7443338" cy="100334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699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400"/>
                  <a:buFont typeface="Arial" panose="020B0604020202020204" pitchFamily="34" charset="0"/>
                  <a:buChar char="•"/>
                </a:pPr>
                <a:r>
                  <a:rPr lang="it-IT" sz="3200" dirty="0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Emilia-Romagna </a:t>
                </a:r>
                <a:r>
                  <a:rPr lang="it-IT" sz="3200" dirty="0" err="1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Region</a:t>
                </a:r>
                <a:r>
                  <a:rPr lang="it-IT" sz="3200" dirty="0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endParaRPr sz="3200" dirty="0">
                  <a:solidFill>
                    <a:srgbClr val="353535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13716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Font typeface="Arial" panose="020B0604020202020204" pitchFamily="34" charset="0"/>
                  <a:buChar char="•"/>
                </a:pPr>
                <a:endParaRPr sz="3200" dirty="0">
                  <a:solidFill>
                    <a:srgbClr val="353535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Official </a:t>
                </a:r>
                <a:r>
                  <a:rPr lang="it-IT" sz="3200" dirty="0" err="1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Tourism</a:t>
                </a:r>
                <a:r>
                  <a:rPr lang="it-IT" sz="3200" dirty="0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Board of Emilia-Romagna </a:t>
                </a:r>
                <a:r>
                  <a:rPr lang="it-IT" sz="3200" dirty="0" err="1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Region</a:t>
                </a:r>
                <a:r>
                  <a:rPr lang="it-IT" sz="3200" dirty="0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endParaRPr sz="3200" dirty="0">
                  <a:solidFill>
                    <a:srgbClr val="353535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13716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Font typeface="Arial" panose="020B0604020202020204" pitchFamily="34" charset="0"/>
                  <a:buChar char="•"/>
                </a:pPr>
                <a:endParaRPr sz="3200" dirty="0">
                  <a:solidFill>
                    <a:srgbClr val="353535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DG Knowledge, </a:t>
                </a:r>
                <a:r>
                  <a:rPr lang="it-IT" sz="3200" dirty="0" err="1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Research</a:t>
                </a:r>
                <a:r>
                  <a:rPr lang="it-IT" sz="3200" dirty="0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, Labour and Enterprises Emilia-Romagna </a:t>
                </a:r>
                <a:r>
                  <a:rPr lang="it-IT" sz="3200" dirty="0" err="1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Region</a:t>
                </a:r>
                <a:endParaRPr sz="3200" dirty="0">
                  <a:solidFill>
                    <a:srgbClr val="353535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13716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Font typeface="Arial" panose="020B0604020202020204" pitchFamily="34" charset="0"/>
                  <a:buChar char="•"/>
                </a:pPr>
                <a:endParaRPr sz="3200" dirty="0">
                  <a:solidFill>
                    <a:srgbClr val="353535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 err="1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Research</a:t>
                </a:r>
                <a:r>
                  <a:rPr lang="it-IT" sz="3200" dirty="0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and University Department Emilia-Romagna </a:t>
                </a:r>
                <a:r>
                  <a:rPr lang="it-IT" sz="3200" dirty="0" err="1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Region</a:t>
                </a:r>
                <a:endParaRPr sz="3200" dirty="0">
                  <a:solidFill>
                    <a:srgbClr val="353535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13716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Font typeface="Arial" panose="020B0604020202020204" pitchFamily="34" charset="0"/>
                  <a:buChar char="•"/>
                </a:pPr>
                <a:endParaRPr sz="3200" dirty="0">
                  <a:solidFill>
                    <a:srgbClr val="353535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Cineca - supercomputing centre for </a:t>
                </a:r>
                <a:r>
                  <a:rPr lang="it-IT" sz="3200" dirty="0" err="1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scientific</a:t>
                </a:r>
                <a:r>
                  <a:rPr lang="it-IT" sz="3200" dirty="0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it-IT" sz="3200" dirty="0" err="1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research</a:t>
                </a:r>
                <a:r>
                  <a:rPr lang="it-IT" sz="3200" dirty="0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Emilia-Romagna</a:t>
                </a:r>
                <a:endParaRPr sz="3200" dirty="0">
                  <a:solidFill>
                    <a:srgbClr val="353535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13716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Font typeface="Arial" panose="020B0604020202020204" pitchFamily="34" charset="0"/>
                  <a:buChar char="•"/>
                </a:pPr>
                <a:endParaRPr sz="3200" dirty="0">
                  <a:solidFill>
                    <a:srgbClr val="353535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Alma Mater Bologna University </a:t>
                </a:r>
                <a:endParaRPr sz="3200" dirty="0">
                  <a:solidFill>
                    <a:srgbClr val="353535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13716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Font typeface="Arial" panose="020B0604020202020204" pitchFamily="34" charset="0"/>
                  <a:buChar char="•"/>
                </a:pPr>
                <a:endParaRPr sz="3200" dirty="0">
                  <a:solidFill>
                    <a:srgbClr val="353535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>
                    <a:solidFill>
                      <a:srgbClr val="353535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Digital Agenda Emilia-Romagna</a:t>
                </a:r>
                <a:endParaRPr sz="3200" dirty="0">
                  <a:solidFill>
                    <a:srgbClr val="353535"/>
                  </a:solidFill>
                  <a:latin typeface="Raleway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g27eb87c243c_0_35"/>
              <p:cNvSpPr txBox="1"/>
              <p:nvPr/>
            </p:nvSpPr>
            <p:spPr>
              <a:xfrm>
                <a:off x="11150125" y="3897934"/>
                <a:ext cx="8338500" cy="67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3200" b="1">
                    <a:solidFill>
                      <a:srgbClr val="F32837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PARTNERS</a:t>
                </a:r>
                <a:endParaRPr sz="320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61CA5F04-2094-ADF2-D2F3-E1765C140F78}"/>
                </a:ext>
              </a:extLst>
            </p:cNvPr>
            <p:cNvGrpSpPr/>
            <p:nvPr/>
          </p:nvGrpSpPr>
          <p:grpSpPr>
            <a:xfrm>
              <a:off x="20664175" y="3584650"/>
              <a:ext cx="8338512" cy="12712800"/>
              <a:chOff x="19635475" y="3584650"/>
              <a:chExt cx="8338512" cy="12712800"/>
            </a:xfrm>
          </p:grpSpPr>
          <p:sp>
            <p:nvSpPr>
              <p:cNvPr id="221" name="Google Shape;221;g27eb87c243c_0_35"/>
              <p:cNvSpPr/>
              <p:nvPr/>
            </p:nvSpPr>
            <p:spPr>
              <a:xfrm>
                <a:off x="19635487" y="3584650"/>
                <a:ext cx="8338500" cy="12712800"/>
              </a:xfrm>
              <a:prstGeom prst="roundRect">
                <a:avLst>
                  <a:gd name="adj" fmla="val 4970"/>
                </a:avLst>
              </a:prstGeom>
              <a:solidFill>
                <a:schemeClr val="lt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g27eb87c243c_0_35"/>
              <p:cNvSpPr txBox="1"/>
              <p:nvPr/>
            </p:nvSpPr>
            <p:spPr>
              <a:xfrm>
                <a:off x="20125351" y="4949095"/>
                <a:ext cx="7360226" cy="80637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endParaRPr lang="it-IT"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Better management for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tourism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Industry </a:t>
                </a:r>
                <a:endParaRPr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9144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Font typeface="Arial" panose="020B0604020202020204" pitchFamily="34" charset="0"/>
                  <a:buChar char="•"/>
                </a:pPr>
                <a:endParaRPr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Promote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Sustainability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and new products</a:t>
                </a:r>
                <a:endParaRPr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9144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Font typeface="Arial" panose="020B0604020202020204" pitchFamily="34" charset="0"/>
                  <a:buChar char="•"/>
                </a:pPr>
                <a:endParaRPr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Build Digital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ecosystem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for sharing data and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solutions</a:t>
                </a:r>
                <a:endParaRPr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9144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Font typeface="Arial" panose="020B0604020202020204" pitchFamily="34" charset="0"/>
                  <a:buChar char="•"/>
                </a:pPr>
                <a:endParaRPr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Join </a:t>
                </a:r>
                <a:r>
                  <a:rPr lang="it-IT" sz="3200" dirty="0" err="1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forcers</a:t>
                </a:r>
                <a:r>
                  <a:rPr lang="it-IT" sz="3200" dirty="0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it-IT" sz="3200" dirty="0" err="1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together</a:t>
                </a:r>
                <a:r>
                  <a:rPr lang="it-IT" sz="3200" dirty="0">
                    <a:solidFill>
                      <a:schemeClr val="dk1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, and 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feed the Digital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Ecosystem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</a:t>
                </a:r>
                <a:endParaRPr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9144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Font typeface="Arial" panose="020B0604020202020204" pitchFamily="34" charset="0"/>
                  <a:buChar char="•"/>
                </a:pPr>
                <a:endParaRPr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Find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new key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analysis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and patterns</a:t>
                </a:r>
                <a:endParaRPr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Font typeface="Arial" panose="020B0604020202020204" pitchFamily="34" charset="0"/>
                  <a:buChar char="•"/>
                </a:pPr>
                <a:endParaRPr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  <a:p>
                <a:pPr marL="45720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32837"/>
                  </a:buClr>
                  <a:buSzPts val="3600"/>
                  <a:buFont typeface="Arial" panose="020B0604020202020204" pitchFamily="34" charset="0"/>
                  <a:buChar char="•"/>
                </a:pP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Workforce</a:t>
                </a:r>
                <a:r>
                  <a:rPr lang="it-IT" sz="3200" dirty="0">
                    <a:latin typeface="Raleway" pitchFamily="2" charset="0"/>
                    <a:ea typeface="Calibri"/>
                    <a:cs typeface="Calibri"/>
                    <a:sym typeface="Calibri"/>
                  </a:rPr>
                  <a:t> knowledge </a:t>
                </a:r>
                <a:r>
                  <a:rPr lang="it-IT" sz="3200" dirty="0" err="1">
                    <a:latin typeface="Raleway" pitchFamily="2" charset="0"/>
                    <a:ea typeface="Calibri"/>
                    <a:cs typeface="Calibri"/>
                    <a:sym typeface="Calibri"/>
                  </a:rPr>
                  <a:t>enrichment</a:t>
                </a:r>
                <a:endParaRPr sz="3200" dirty="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g27eb87c243c_0_35"/>
              <p:cNvSpPr txBox="1"/>
              <p:nvPr/>
            </p:nvSpPr>
            <p:spPr>
              <a:xfrm>
                <a:off x="19635475" y="3896459"/>
                <a:ext cx="8338500" cy="67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3200" b="1">
                    <a:solidFill>
                      <a:srgbClr val="F32837"/>
                    </a:solidFill>
                    <a:latin typeface="Raleway" pitchFamily="2" charset="0"/>
                    <a:ea typeface="Calibri"/>
                    <a:cs typeface="Calibri"/>
                    <a:sym typeface="Calibri"/>
                  </a:rPr>
                  <a:t>TARGETS</a:t>
                </a:r>
                <a:endParaRPr sz="3200">
                  <a:latin typeface="Raleway" pitchFamily="2" charset="0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e79fc7d5e6_1_45"/>
          <p:cNvSpPr/>
          <p:nvPr/>
        </p:nvSpPr>
        <p:spPr>
          <a:xfrm>
            <a:off x="1641764" y="3480518"/>
            <a:ext cx="27016363" cy="126877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g1e79fc7d5e6_1_45" descr="Imma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857638" cy="195146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1e79fc7d5e6_1_45"/>
          <p:cNvSpPr txBox="1"/>
          <p:nvPr/>
        </p:nvSpPr>
        <p:spPr>
          <a:xfrm>
            <a:off x="4509654" y="5267100"/>
            <a:ext cx="23462673" cy="923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88950" algn="l" rtl="0">
              <a:spcBef>
                <a:spcPts val="0"/>
              </a:spcBef>
              <a:spcAft>
                <a:spcPts val="0"/>
              </a:spcAft>
              <a:buSzPts val="4100"/>
              <a:buFont typeface="Calibri"/>
              <a:buChar char="-"/>
            </a:pP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Building governance and trust </a:t>
            </a:r>
            <a:r>
              <a:rPr lang="it-IT" sz="4000" b="1" dirty="0" err="1">
                <a:latin typeface="Raleway" pitchFamily="2" charset="0"/>
                <a:ea typeface="Calibri"/>
                <a:cs typeface="Calibri"/>
                <a:sym typeface="Calibri"/>
              </a:rPr>
              <a:t>among</a:t>
            </a: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000" b="1" dirty="0" err="1">
                <a:latin typeface="Raleway" pitchFamily="2" charset="0"/>
                <a:ea typeface="Calibri"/>
                <a:cs typeface="Calibri"/>
                <a:sym typeface="Calibri"/>
              </a:rPr>
              <a:t>Administrations</a:t>
            </a: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 to </a:t>
            </a:r>
            <a:r>
              <a:rPr lang="it-IT" sz="4000" b="1" dirty="0" err="1">
                <a:latin typeface="Raleway" pitchFamily="2" charset="0"/>
                <a:ea typeface="Calibri"/>
                <a:cs typeface="Calibri"/>
                <a:sym typeface="Calibri"/>
              </a:rPr>
              <a:t>retrieve</a:t>
            </a: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 and </a:t>
            </a:r>
            <a:r>
              <a:rPr lang="it-IT" sz="4000" b="1" dirty="0" err="1">
                <a:latin typeface="Raleway" pitchFamily="2" charset="0"/>
                <a:ea typeface="Calibri"/>
                <a:cs typeface="Calibri"/>
                <a:sym typeface="Calibri"/>
              </a:rPr>
              <a:t>extract</a:t>
            </a: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 data from </a:t>
            </a:r>
            <a:r>
              <a:rPr lang="it-IT" sz="4000" b="1" dirty="0" err="1">
                <a:latin typeface="Raleway" pitchFamily="2" charset="0"/>
                <a:ea typeface="Calibri"/>
                <a:cs typeface="Calibri"/>
                <a:sym typeface="Calibri"/>
              </a:rPr>
              <a:t>existing</a:t>
            </a: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 silos </a:t>
            </a:r>
            <a:endParaRPr sz="4000" b="1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(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Transport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, Environment, Smart Cities,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Tourism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, Culture,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Accommodations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,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Offers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, Web &amp; Social Analytics,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etc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)</a:t>
            </a:r>
            <a:endParaRPr sz="32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88950" algn="l" rtl="0">
              <a:spcBef>
                <a:spcPts val="0"/>
              </a:spcBef>
              <a:spcAft>
                <a:spcPts val="0"/>
              </a:spcAft>
              <a:buSzPts val="4100"/>
              <a:buFont typeface="Calibri"/>
              <a:buChar char="-"/>
            </a:pPr>
            <a:r>
              <a:rPr lang="it-IT" sz="4000" b="1" dirty="0" err="1">
                <a:latin typeface="Raleway" pitchFamily="2" charset="0"/>
                <a:ea typeface="Calibri"/>
                <a:cs typeface="Calibri"/>
                <a:sym typeface="Calibri"/>
              </a:rPr>
              <a:t>Map</a:t>
            </a: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000" b="1" dirty="0" err="1">
                <a:latin typeface="Raleway" pitchFamily="2" charset="0"/>
                <a:ea typeface="Calibri"/>
                <a:cs typeface="Calibri"/>
                <a:sym typeface="Calibri"/>
              </a:rPr>
              <a:t>external</a:t>
            </a: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 data sources and </a:t>
            </a:r>
            <a:r>
              <a:rPr lang="it-IT" sz="4000" b="1" dirty="0" err="1">
                <a:latin typeface="Raleway" pitchFamily="2" charset="0"/>
                <a:ea typeface="Calibri"/>
                <a:cs typeface="Calibri"/>
                <a:sym typeface="Calibri"/>
              </a:rPr>
              <a:t>historical</a:t>
            </a: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 data </a:t>
            </a:r>
            <a:endParaRPr sz="4000" b="1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(Demand Data, Bookings,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Tourism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Expenditure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,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Flights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 Data, House Rental, </a:t>
            </a:r>
            <a:r>
              <a:rPr lang="it-IT" sz="3200" b="1" dirty="0">
                <a:latin typeface="Raleway" pitchFamily="2" charset="0"/>
                <a:ea typeface="Calibri"/>
                <a:cs typeface="Calibri"/>
                <a:sym typeface="Calibri"/>
              </a:rPr>
              <a:t>Satellite Data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,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etc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,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etc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)</a:t>
            </a:r>
            <a:endParaRPr sz="32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88950" algn="l" rtl="0">
              <a:spcBef>
                <a:spcPts val="0"/>
              </a:spcBef>
              <a:spcAft>
                <a:spcPts val="0"/>
              </a:spcAft>
              <a:buSzPts val="4100"/>
              <a:buFont typeface="Calibri"/>
              <a:buChar char="-"/>
            </a:pP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Build Components and Start </a:t>
            </a:r>
            <a:r>
              <a:rPr lang="it-IT" sz="4000" b="1" dirty="0" err="1">
                <a:latin typeface="Raleway" pitchFamily="2" charset="0"/>
                <a:ea typeface="Calibri"/>
                <a:cs typeface="Calibri"/>
                <a:sym typeface="Calibri"/>
              </a:rPr>
              <a:t>Connecting</a:t>
            </a: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 Sources </a:t>
            </a:r>
            <a:endParaRPr sz="4000" b="1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(Data Model, API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Ecosystem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, Storage, Governance,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Computation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, Ownership)</a:t>
            </a:r>
            <a:endParaRPr sz="32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88950" algn="l" rtl="0">
              <a:spcBef>
                <a:spcPts val="0"/>
              </a:spcBef>
              <a:spcAft>
                <a:spcPts val="0"/>
              </a:spcAft>
              <a:buSzPts val="4100"/>
              <a:buFont typeface="Calibri"/>
              <a:buChar char="-"/>
            </a:pP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Work </a:t>
            </a:r>
            <a:r>
              <a:rPr lang="it-IT" sz="4000" b="1" dirty="0" err="1">
                <a:latin typeface="Raleway" pitchFamily="2" charset="0"/>
                <a:ea typeface="Calibri"/>
                <a:cs typeface="Calibri"/>
                <a:sym typeface="Calibri"/>
              </a:rPr>
              <a:t>Together</a:t>
            </a: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 and Build Culture </a:t>
            </a:r>
            <a:r>
              <a:rPr lang="it-IT" sz="4000" b="1" i="1" dirty="0" err="1">
                <a:latin typeface="Raleway" pitchFamily="2" charset="0"/>
                <a:ea typeface="Calibri"/>
                <a:cs typeface="Calibri"/>
                <a:sym typeface="Calibri"/>
              </a:rPr>
              <a:t>step-by-step</a:t>
            </a:r>
            <a:br>
              <a:rPr lang="it-IT" sz="4000" dirty="0">
                <a:latin typeface="Raleway" pitchFamily="2" charset="0"/>
                <a:ea typeface="Calibri"/>
                <a:cs typeface="Calibri"/>
                <a:sym typeface="Calibri"/>
              </a:rPr>
            </a:b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(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Engage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 cross-team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collaboration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,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Analyse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 Data,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Visualize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 Insights, Share Benefits and feedbacks,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Develop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 new Data Sources)</a:t>
            </a:r>
            <a:endParaRPr sz="32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88950" algn="l" rtl="0">
              <a:spcBef>
                <a:spcPts val="0"/>
              </a:spcBef>
              <a:spcAft>
                <a:spcPts val="0"/>
              </a:spcAft>
              <a:buSzPts val="4100"/>
              <a:buFont typeface="Calibri"/>
              <a:buChar char="-"/>
            </a:pPr>
            <a:r>
              <a:rPr lang="it-IT" sz="4000" b="1" dirty="0" err="1">
                <a:latin typeface="Raleway" pitchFamily="2" charset="0"/>
                <a:ea typeface="Calibri"/>
                <a:cs typeface="Calibri"/>
                <a:sym typeface="Calibri"/>
              </a:rPr>
              <a:t>Try</a:t>
            </a: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000" b="1" dirty="0" err="1">
                <a:latin typeface="Raleway" pitchFamily="2" charset="0"/>
                <a:ea typeface="Calibri"/>
                <a:cs typeface="Calibri"/>
                <a:sym typeface="Calibri"/>
              </a:rPr>
              <a:t>Again</a:t>
            </a: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. </a:t>
            </a:r>
            <a:r>
              <a:rPr lang="it-IT" sz="4000" b="1" dirty="0" err="1">
                <a:latin typeface="Raleway" pitchFamily="2" charset="0"/>
                <a:ea typeface="Calibri"/>
                <a:cs typeface="Calibri"/>
                <a:sym typeface="Calibri"/>
              </a:rPr>
              <a:t>Fail</a:t>
            </a: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4000" b="1" dirty="0" err="1">
                <a:latin typeface="Raleway" pitchFamily="2" charset="0"/>
                <a:ea typeface="Calibri"/>
                <a:cs typeface="Calibri"/>
                <a:sym typeface="Calibri"/>
              </a:rPr>
              <a:t>Again</a:t>
            </a: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. </a:t>
            </a:r>
            <a:r>
              <a:rPr lang="it-IT" sz="4000" b="1" dirty="0" err="1">
                <a:latin typeface="Raleway" pitchFamily="2" charset="0"/>
                <a:ea typeface="Calibri"/>
                <a:cs typeface="Calibri"/>
                <a:sym typeface="Calibri"/>
              </a:rPr>
              <a:t>Fail</a:t>
            </a:r>
            <a:r>
              <a:rPr lang="it-IT" sz="4000" b="1" dirty="0">
                <a:latin typeface="Raleway" pitchFamily="2" charset="0"/>
                <a:ea typeface="Calibri"/>
                <a:cs typeface="Calibri"/>
                <a:sym typeface="Calibri"/>
              </a:rPr>
              <a:t> Better</a:t>
            </a:r>
            <a:br>
              <a:rPr lang="it-IT" sz="4000" dirty="0">
                <a:latin typeface="Raleway" pitchFamily="2" charset="0"/>
                <a:ea typeface="Calibri"/>
                <a:cs typeface="Calibri"/>
                <a:sym typeface="Calibri"/>
              </a:rPr>
            </a:b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(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Evaluate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results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, new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findings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,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possible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bias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 and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problems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. Build new data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layers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,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Restart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 the </a:t>
            </a:r>
            <a:r>
              <a:rPr lang="it-IT" sz="3200" dirty="0" err="1">
                <a:latin typeface="Raleway" pitchFamily="2" charset="0"/>
                <a:ea typeface="Calibri"/>
                <a:cs typeface="Calibri"/>
                <a:sym typeface="Calibri"/>
              </a:rPr>
              <a:t>process</a:t>
            </a:r>
            <a:r>
              <a:rPr lang="it-IT" sz="3200" dirty="0">
                <a:latin typeface="Raleway" pitchFamily="2" charset="0"/>
                <a:ea typeface="Calibri"/>
                <a:cs typeface="Calibri"/>
                <a:sym typeface="Calibri"/>
              </a:rPr>
              <a:t>)</a:t>
            </a:r>
            <a:endParaRPr sz="3200"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g1e79fc7d5e6_1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2773" y="5378610"/>
            <a:ext cx="1204450" cy="1204450"/>
          </a:xfrm>
          <a:prstGeom prst="rect">
            <a:avLst/>
          </a:prstGeom>
          <a:noFill/>
          <a:ln w="76200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241" name="Google Shape;241;g1e79fc7d5e6_1_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2773" y="7298082"/>
            <a:ext cx="1204450" cy="1204450"/>
          </a:xfrm>
          <a:prstGeom prst="rect">
            <a:avLst/>
          </a:prstGeom>
          <a:noFill/>
          <a:ln w="76200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g1e79fc7d5e6_1_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2773" y="9217554"/>
            <a:ext cx="1204450" cy="1204450"/>
          </a:xfrm>
          <a:prstGeom prst="rect">
            <a:avLst/>
          </a:prstGeom>
          <a:noFill/>
          <a:ln w="76200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g1e79fc7d5e6_1_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12773" y="11137026"/>
            <a:ext cx="1204450" cy="1204450"/>
          </a:xfrm>
          <a:prstGeom prst="rect">
            <a:avLst/>
          </a:prstGeom>
          <a:noFill/>
          <a:ln w="76200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244" name="Google Shape;244;g1e79fc7d5e6_1_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12773" y="13056498"/>
            <a:ext cx="1204450" cy="1204450"/>
          </a:xfrm>
          <a:prstGeom prst="rect">
            <a:avLst/>
          </a:prstGeom>
          <a:noFill/>
          <a:ln w="76200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Google Shape;225;g27eb87c243c_0_35">
            <a:extLst>
              <a:ext uri="{FF2B5EF4-FFF2-40B4-BE49-F238E27FC236}">
                <a16:creationId xmlns:a16="http://schemas.microsoft.com/office/drawing/2014/main" id="{88683ADD-3C85-B8F3-95A2-D9F968F3D13F}"/>
              </a:ext>
            </a:extLst>
          </p:cNvPr>
          <p:cNvSpPr txBox="1"/>
          <p:nvPr/>
        </p:nvSpPr>
        <p:spPr>
          <a:xfrm>
            <a:off x="8202706" y="125411"/>
            <a:ext cx="21934243" cy="2294100"/>
          </a:xfrm>
          <a:prstGeom prst="rect">
            <a:avLst/>
          </a:prstGeom>
          <a:solidFill>
            <a:srgbClr val="F32837"/>
          </a:solidFill>
          <a:ln>
            <a:noFill/>
          </a:ln>
        </p:spPr>
        <p:txBody>
          <a:bodyPr spcFirstLastPara="1" wrap="square" lIns="170200" tIns="170200" rIns="170200" bIns="1702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 sz="6600" b="1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Data Science and Digital Twins - focus Slow Tourism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PROJECT STEPS</a:t>
            </a:r>
            <a:endParaRPr lang="it-IT" sz="4400" b="1" i="0" u="none" strike="noStrike" cap="none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e79fc7d5e6_1_80"/>
          <p:cNvSpPr/>
          <p:nvPr/>
        </p:nvSpPr>
        <p:spPr>
          <a:xfrm>
            <a:off x="580225" y="3749475"/>
            <a:ext cx="11287200" cy="129131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g1e79fc7d5e6_1_80" descr="Imma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857638" cy="195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1e79fc7d5e6_1_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58150" y="3749475"/>
            <a:ext cx="16999374" cy="124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e79fc7d5e6_1_80"/>
          <p:cNvSpPr txBox="1"/>
          <p:nvPr/>
        </p:nvSpPr>
        <p:spPr>
          <a:xfrm>
            <a:off x="839950" y="4525112"/>
            <a:ext cx="10363500" cy="470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3200" b="1" dirty="0">
                <a:latin typeface="Raleway" pitchFamily="2" charset="0"/>
                <a:ea typeface="Calibri"/>
                <a:cs typeface="Calibri"/>
                <a:sym typeface="Calibri"/>
              </a:rPr>
              <a:t>1.0 </a:t>
            </a:r>
            <a:r>
              <a:rPr lang="it-IT" sz="3200" b="1" dirty="0" err="1">
                <a:latin typeface="Raleway" pitchFamily="2" charset="0"/>
                <a:ea typeface="Calibri"/>
                <a:cs typeface="Calibri"/>
                <a:sym typeface="Calibri"/>
              </a:rPr>
              <a:t>Defining</a:t>
            </a:r>
            <a:r>
              <a:rPr lang="it-IT" sz="3200" b="1" dirty="0">
                <a:latin typeface="Raleway" pitchFamily="2" charset="0"/>
                <a:ea typeface="Calibri"/>
                <a:cs typeface="Calibri"/>
                <a:sym typeface="Calibri"/>
              </a:rPr>
              <a:t> Projects &amp; Data Sources </a:t>
            </a:r>
            <a:endParaRPr sz="3200" b="1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rabicPeriod"/>
            </a:pP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What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questions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must the "Digital Twin"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answer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first?</a:t>
            </a:r>
            <a:endParaRPr sz="28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rabicPeriod"/>
            </a:pP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What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data sources are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needed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to generate the first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analysis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form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?</a:t>
            </a:r>
            <a:endParaRPr sz="28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rabicPeriod"/>
            </a:pP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Who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will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participate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in the IT team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that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will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manage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the first Twin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module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?</a:t>
            </a:r>
            <a:endParaRPr sz="28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rabicPeriod"/>
            </a:pP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How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much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economic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investment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is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necessary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to power the first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module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? </a:t>
            </a:r>
            <a:endParaRPr sz="28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rabicPeriod"/>
            </a:pP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What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is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the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estimated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operational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cost in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normal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conditions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?</a:t>
            </a:r>
            <a:endParaRPr sz="2800"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1e79fc7d5e6_1_80"/>
          <p:cNvSpPr txBox="1"/>
          <p:nvPr/>
        </p:nvSpPr>
        <p:spPr>
          <a:xfrm>
            <a:off x="839950" y="9695978"/>
            <a:ext cx="10363500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3200" b="1" dirty="0">
                <a:latin typeface="Raleway" pitchFamily="2" charset="0"/>
                <a:ea typeface="Calibri"/>
                <a:cs typeface="Calibri"/>
                <a:sym typeface="Calibri"/>
              </a:rPr>
              <a:t>2.0 Data Governance &amp; </a:t>
            </a:r>
            <a:r>
              <a:rPr lang="it-IT" sz="3200" b="1" dirty="0" err="1">
                <a:latin typeface="Raleway" pitchFamily="2" charset="0"/>
                <a:ea typeface="Calibri"/>
                <a:cs typeface="Calibri"/>
                <a:sym typeface="Calibri"/>
              </a:rPr>
              <a:t>Acquisition</a:t>
            </a:r>
            <a:endParaRPr sz="3200" b="1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rabicPeriod"/>
            </a:pP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Building Distributed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Ecosystem</a:t>
            </a:r>
            <a:endParaRPr sz="28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rabicPeriod"/>
            </a:pP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Define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Governance &amp; Ownership</a:t>
            </a:r>
            <a:endParaRPr sz="28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rabicPeriod"/>
            </a:pP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Data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Acquisition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 </a:t>
            </a:r>
            <a:endParaRPr sz="28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rabicPeriod"/>
            </a:pP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Data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Exploring</a:t>
            </a:r>
            <a:endParaRPr sz="28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rabicPeriod"/>
            </a:pP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Data Analysis</a:t>
            </a:r>
            <a:endParaRPr sz="28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rabicPeriod"/>
            </a:pP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Data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Modelling</a:t>
            </a:r>
            <a:endParaRPr sz="2800"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e79fc7d5e6_1_80"/>
          <p:cNvSpPr txBox="1"/>
          <p:nvPr/>
        </p:nvSpPr>
        <p:spPr>
          <a:xfrm>
            <a:off x="839950" y="13574184"/>
            <a:ext cx="10363500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3200" b="1" dirty="0">
                <a:latin typeface="Raleway" pitchFamily="2" charset="0"/>
                <a:ea typeface="Calibri"/>
                <a:cs typeface="Calibri"/>
                <a:sym typeface="Calibri"/>
              </a:rPr>
              <a:t>3.0 </a:t>
            </a:r>
            <a:r>
              <a:rPr lang="it-IT" sz="3200" b="1" dirty="0" err="1">
                <a:latin typeface="Raleway" pitchFamily="2" charset="0"/>
                <a:ea typeface="Calibri"/>
                <a:cs typeface="Calibri"/>
                <a:sym typeface="Calibri"/>
              </a:rPr>
              <a:t>Communication</a:t>
            </a:r>
            <a:r>
              <a:rPr lang="it-IT" sz="3200" b="1" dirty="0">
                <a:latin typeface="Raleway" pitchFamily="2" charset="0"/>
                <a:ea typeface="Calibri"/>
                <a:cs typeface="Calibri"/>
                <a:sym typeface="Calibri"/>
              </a:rPr>
              <a:t> &amp; Evaluation</a:t>
            </a:r>
            <a:endParaRPr sz="3200" b="1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rabicPeriod"/>
            </a:pP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Dashboards</a:t>
            </a:r>
            <a:endParaRPr sz="28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rabicPeriod"/>
            </a:pP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Feedback</a:t>
            </a:r>
            <a:endParaRPr sz="28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rabicPeriod"/>
            </a:pP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Update projects Targets</a:t>
            </a:r>
            <a:endParaRPr sz="2800" dirty="0">
              <a:latin typeface="Raleway" pitchFamily="2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rabicPeriod"/>
            </a:pP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New </a:t>
            </a:r>
            <a:r>
              <a:rPr lang="it-IT" sz="2800" dirty="0" err="1">
                <a:latin typeface="Raleway" pitchFamily="2" charset="0"/>
                <a:ea typeface="Calibri"/>
                <a:cs typeface="Calibri"/>
                <a:sym typeface="Calibri"/>
              </a:rPr>
              <a:t>Question</a:t>
            </a:r>
            <a:r>
              <a:rPr lang="it-IT" sz="2800" dirty="0">
                <a:latin typeface="Raleway" pitchFamily="2" charset="0"/>
                <a:ea typeface="Calibri"/>
                <a:cs typeface="Calibri"/>
                <a:sym typeface="Calibri"/>
              </a:rPr>
              <a:t>?</a:t>
            </a:r>
            <a:endParaRPr sz="2800" dirty="0">
              <a:latin typeface="Raleway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5;g27eb87c243c_0_35">
            <a:extLst>
              <a:ext uri="{FF2B5EF4-FFF2-40B4-BE49-F238E27FC236}">
                <a16:creationId xmlns:a16="http://schemas.microsoft.com/office/drawing/2014/main" id="{4A0B0D71-E85D-D441-825E-FDA4379336DA}"/>
              </a:ext>
            </a:extLst>
          </p:cNvPr>
          <p:cNvSpPr txBox="1"/>
          <p:nvPr/>
        </p:nvSpPr>
        <p:spPr>
          <a:xfrm>
            <a:off x="7987554" y="125411"/>
            <a:ext cx="22149396" cy="2294100"/>
          </a:xfrm>
          <a:prstGeom prst="rect">
            <a:avLst/>
          </a:prstGeom>
          <a:solidFill>
            <a:srgbClr val="F32837"/>
          </a:solidFill>
          <a:ln>
            <a:noFill/>
          </a:ln>
        </p:spPr>
        <p:txBody>
          <a:bodyPr spcFirstLastPara="1" wrap="square" lIns="170200" tIns="170200" rIns="170200" bIns="1702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 sz="6600" b="1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Data Science and Digital Twins - focus Slow Tourism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PROJECT SCHEMA</a:t>
            </a:r>
            <a:endParaRPr lang="it-IT" sz="4400" b="1" i="0" u="none" strike="noStrike" cap="none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2104</Words>
  <Application>Microsoft Macintosh PowerPoint</Application>
  <PresentationFormat>Personalizzato</PresentationFormat>
  <Paragraphs>245</Paragraphs>
  <Slides>14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Arial</vt:lpstr>
      <vt:lpstr>Wingdings</vt:lpstr>
      <vt:lpstr>Helvetica Neue</vt:lpstr>
      <vt:lpstr>Calibri Light</vt:lpstr>
      <vt:lpstr>Century Gothic</vt:lpstr>
      <vt:lpstr>Raleway</vt:lpstr>
      <vt:lpstr>Raleway ExtraBold</vt:lpstr>
      <vt:lpstr>Calibri</vt:lpstr>
      <vt:lpstr>Office Theme</vt:lpstr>
      <vt:lpstr>European Regional Symposium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Rossi Elena</dc:creator>
  <cp:lastModifiedBy>Microsoft Office User</cp:lastModifiedBy>
  <cp:revision>12</cp:revision>
  <cp:lastPrinted>2023-09-27T10:30:15Z</cp:lastPrinted>
  <dcterms:modified xsi:type="dcterms:W3CDTF">2023-09-28T10:41:44Z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0x0101003C4CAE79BD4FE542985C6A66042E0989</vt:lpwstr>
  </property>
  <property fmtid="{D5CDD505-2E9C-101B-9397-08002B2CF9AE}" pid="3" name="MediaServiceImageTags">
    <vt:lpwstr/>
  </property>
</Properties>
</file>