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404" r:id="rId3"/>
    <p:sldId id="257" r:id="rId4"/>
    <p:sldId id="347" r:id="rId5"/>
    <p:sldId id="371" r:id="rId6"/>
    <p:sldId id="375" r:id="rId7"/>
    <p:sldId id="376" r:id="rId8"/>
    <p:sldId id="386" r:id="rId9"/>
    <p:sldId id="387" r:id="rId10"/>
    <p:sldId id="401" r:id="rId11"/>
    <p:sldId id="388" r:id="rId12"/>
    <p:sldId id="405" r:id="rId13"/>
    <p:sldId id="287" r:id="rId14"/>
    <p:sldId id="389" r:id="rId15"/>
    <p:sldId id="390" r:id="rId16"/>
    <p:sldId id="356" r:id="rId17"/>
    <p:sldId id="290" r:id="rId18"/>
    <p:sldId id="406" r:id="rId19"/>
    <p:sldId id="407" r:id="rId20"/>
    <p:sldId id="408" r:id="rId21"/>
    <p:sldId id="411" r:id="rId22"/>
    <p:sldId id="410" r:id="rId2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CEA37B-2AEB-484B-A2BA-A0303A568296}" type="datetimeFigureOut">
              <a:rPr lang="it-IT" smtClean="0"/>
              <a:t>28/09/23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27663-4E73-E246-81E9-5F9E3DCD2E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372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 </a:t>
            </a:r>
            <a:r>
              <a:rPr lang="it-IT" dirty="0" err="1"/>
              <a:t>region</a:t>
            </a:r>
            <a:r>
              <a:rPr lang="it-IT" dirty="0"/>
              <a:t> </a:t>
            </a:r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/>
              <a:t>people</a:t>
            </a:r>
            <a:r>
              <a:rPr lang="it-IT" dirty="0"/>
              <a:t> </a:t>
            </a:r>
            <a:r>
              <a:rPr lang="it-IT" dirty="0" err="1"/>
              <a:t>get</a:t>
            </a:r>
            <a:r>
              <a:rPr lang="it-IT" dirty="0"/>
              <a:t> </a:t>
            </a:r>
            <a:r>
              <a:rPr lang="it-IT" dirty="0" err="1"/>
              <a:t>dressed</a:t>
            </a:r>
            <a:r>
              <a:rPr lang="it-IT" dirty="0"/>
              <a:t> like the </a:t>
            </a:r>
            <a:r>
              <a:rPr lang="it-IT" dirty="0" err="1"/>
              <a:t>trees</a:t>
            </a:r>
            <a:r>
              <a:rPr lang="it-IT" dirty="0"/>
              <a:t> to celebrate an </a:t>
            </a:r>
            <a:r>
              <a:rPr lang="it-IT" dirty="0" err="1"/>
              <a:t>ancestral</a:t>
            </a:r>
            <a:r>
              <a:rPr lang="it-IT" dirty="0"/>
              <a:t> </a:t>
            </a:r>
            <a:r>
              <a:rPr lang="it-IT" dirty="0" err="1"/>
              <a:t>relation</a:t>
            </a:r>
            <a:r>
              <a:rPr lang="it-IT" dirty="0"/>
              <a:t> with nature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27663-4E73-E246-81E9-5F9E3DCD2E22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9771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Where</a:t>
            </a:r>
            <a:r>
              <a:rPr lang="it-IT" dirty="0"/>
              <a:t> you can </a:t>
            </a:r>
            <a:r>
              <a:rPr lang="it-IT" dirty="0" err="1"/>
              <a:t>walk</a:t>
            </a:r>
            <a:r>
              <a:rPr lang="it-IT" dirty="0"/>
              <a:t> </a:t>
            </a:r>
            <a:r>
              <a:rPr lang="it-IT" dirty="0" err="1"/>
              <a:t>through</a:t>
            </a:r>
            <a:r>
              <a:rPr lang="it-IT" dirty="0"/>
              <a:t> unesco-heritage </a:t>
            </a:r>
            <a:r>
              <a:rPr lang="it-IT" dirty="0" err="1"/>
              <a:t>forests</a:t>
            </a:r>
            <a:r>
              <a:rPr lang="it-IT" dirty="0"/>
              <a:t> and </a:t>
            </a:r>
            <a:r>
              <a:rPr lang="it-IT" dirty="0" err="1"/>
              <a:t>get</a:t>
            </a:r>
            <a:r>
              <a:rPr lang="it-IT" dirty="0"/>
              <a:t> to a high </a:t>
            </a:r>
            <a:r>
              <a:rPr lang="it-IT" dirty="0" err="1"/>
              <a:t>plateaux</a:t>
            </a:r>
            <a:r>
              <a:rPr lang="it-IT" dirty="0"/>
              <a:t> </a:t>
            </a:r>
            <a:r>
              <a:rPr lang="it-IT" dirty="0" err="1"/>
              <a:t>named</a:t>
            </a:r>
            <a:r>
              <a:rPr lang="it-IT" dirty="0"/>
              <a:t> “the </a:t>
            </a:r>
            <a:r>
              <a:rPr lang="it-IT" dirty="0" err="1"/>
              <a:t>garden</a:t>
            </a:r>
            <a:r>
              <a:rPr lang="it-IT" dirty="0"/>
              <a:t> of the </a:t>
            </a:r>
            <a:r>
              <a:rPr lang="it-IT" dirty="0" err="1"/>
              <a:t>gods</a:t>
            </a:r>
            <a:r>
              <a:rPr lang="it-IT" dirty="0"/>
              <a:t>”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27663-4E73-E246-81E9-5F9E3DCD2E22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0867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27663-4E73-E246-81E9-5F9E3DCD2E22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3585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And </a:t>
            </a:r>
            <a:r>
              <a:rPr lang="it-IT" dirty="0" err="1"/>
              <a:t>meet</a:t>
            </a:r>
            <a:r>
              <a:rPr lang="it-IT" dirty="0"/>
              <a:t> </a:t>
            </a:r>
            <a:r>
              <a:rPr lang="it-IT" dirty="0" err="1"/>
              <a:t>wild</a:t>
            </a:r>
            <a:r>
              <a:rPr lang="it-IT" dirty="0"/>
              <a:t> </a:t>
            </a:r>
            <a:r>
              <a:rPr lang="it-IT" dirty="0" err="1"/>
              <a:t>horses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27663-4E73-E246-81E9-5F9E3DCD2E22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5821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A9AB14-11DE-4ADC-6F7C-D6FA9B328C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4E2709C-6F83-ADD3-7ABF-E51561E9D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A64F3F1-1EF1-51EF-B88E-7E57BC615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B9A2-1881-044E-8F3F-A2831D6D379F}" type="datetimeFigureOut">
              <a:rPr lang="it-IT" smtClean="0"/>
              <a:t>28/09/23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489CB30-516D-360F-0C57-F8F551600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3EDE10F-ABDA-C577-B9AA-331583A4B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63FD-518C-DA4F-9C31-85434D3975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5498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07922A-B30D-8AEA-3CF9-5C194BD79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655961D-3450-116D-957A-C7656FFCB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4E0DD62-AE85-A93F-BFE7-0966ADB1D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B9A2-1881-044E-8F3F-A2831D6D379F}" type="datetimeFigureOut">
              <a:rPr lang="it-IT" smtClean="0"/>
              <a:t>28/09/23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D1F7FDF-412F-4733-1826-E1AF0F3F6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3CAA500-6674-A964-B531-1B4E427E8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63FD-518C-DA4F-9C31-85434D3975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3778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A304DE4-2E92-D4F4-4CAB-81D36CEF93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0E3E8F2-881D-9DC3-3684-B0BB071DBA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9060538-2986-B3F4-B6B8-9DCE50D53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B9A2-1881-044E-8F3F-A2831D6D379F}" type="datetimeFigureOut">
              <a:rPr lang="it-IT" smtClean="0"/>
              <a:t>28/09/23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D8AD270-F3CD-8DFD-8070-BC1407C0F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A825295-B0D5-8EFA-0856-991DBD3F3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63FD-518C-DA4F-9C31-85434D3975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1380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61AAFC-30F9-E8A1-D86F-19243D5BF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0A5841-809C-56C6-7471-9AB007EFB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45DA60E-1411-E8D7-16CD-481E65494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B9A2-1881-044E-8F3F-A2831D6D379F}" type="datetimeFigureOut">
              <a:rPr lang="it-IT" smtClean="0"/>
              <a:t>28/09/23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3B039BF-887D-BA15-DF67-C4CD162A8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8957F2A-CFF1-F2D3-E268-16F4AD461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63FD-518C-DA4F-9C31-85434D3975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2976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99BCFD-2B34-D558-B7F3-7D3AB0978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5298F5F-F1F1-4F14-D932-3EDE02F18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C7EAE4-E7D6-91EA-ED66-FDDF44221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B9A2-1881-044E-8F3F-A2831D6D379F}" type="datetimeFigureOut">
              <a:rPr lang="it-IT" smtClean="0"/>
              <a:t>28/09/23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84A512B-AA4E-AF89-55EC-F235DAF46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FFA830E-843A-E8D4-81A9-6EE0AB596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63FD-518C-DA4F-9C31-85434D3975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5344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177550-34F8-F6C1-447D-5F49DDA1C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A4169B8-DE41-C553-DC97-2699267AD6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AC3AEBE-8E77-A527-8B3A-9A4576F30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90643D6-14FA-6099-6FC0-DB039331C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B9A2-1881-044E-8F3F-A2831D6D379F}" type="datetimeFigureOut">
              <a:rPr lang="it-IT" smtClean="0"/>
              <a:t>28/09/23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6DEA1B8-C42B-CA86-57F9-CE7974A8D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4D5E796-AFC5-1F25-DEDB-2C98C66BB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63FD-518C-DA4F-9C31-85434D3975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0686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4A2BD7-7822-AE42-9FAB-1A73D0625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A054D81-E097-108F-6FED-B0BBDB5B9B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0C22EE8-C19D-3FD3-6CA8-E81044DDF8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B3B7395-F889-6BEA-2620-C7BB4FA85E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D169D6C-9455-6C9B-4851-30765F9398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129650F-604D-0DFD-3D25-9B088D33A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B9A2-1881-044E-8F3F-A2831D6D379F}" type="datetimeFigureOut">
              <a:rPr lang="it-IT" smtClean="0"/>
              <a:t>28/09/23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FF37FFE-9465-EE3C-81EC-870A6160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3E26D21-B178-F544-9554-28643EC34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63FD-518C-DA4F-9C31-85434D3975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4197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BC2FE2-B784-6CD5-4A30-347EF18E0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A468036-ADB2-F9E9-08C0-D55B4A8C4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B9A2-1881-044E-8F3F-A2831D6D379F}" type="datetimeFigureOut">
              <a:rPr lang="it-IT" smtClean="0"/>
              <a:t>28/09/23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34DDF4F-505C-BB23-676B-2B12F1F9A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0CCEFED-B07C-0D20-2AE3-FD04764E2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63FD-518C-DA4F-9C31-85434D3975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2096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DDFE8CA-2F4E-8489-51ED-AAF780FDB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B9A2-1881-044E-8F3F-A2831D6D379F}" type="datetimeFigureOut">
              <a:rPr lang="it-IT" smtClean="0"/>
              <a:t>28/09/23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528EF97-5563-F451-8585-29BF761CA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E0B2B0C-E22B-9B52-378E-861DE82DC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63FD-518C-DA4F-9C31-85434D3975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8873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056FDB-2489-1F5A-A560-10CB205F3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C49E7A2-E90A-5B9D-F7DE-1DEB8D081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341D47B-C118-8FB8-E849-738FFEB99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C9CAE42-53A6-6C16-4129-3DB24CF38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B9A2-1881-044E-8F3F-A2831D6D379F}" type="datetimeFigureOut">
              <a:rPr lang="it-IT" smtClean="0"/>
              <a:t>28/09/23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26FE8D4-BAD6-77D4-1FE5-0069FFB2E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469C149-6536-5AEA-737E-55951850C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63FD-518C-DA4F-9C31-85434D3975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8926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AEA82C-45D3-1751-1C5A-F26B1F037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6B4DED9-DAC4-A440-71A1-AC8A551EFB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E214F41-D976-9461-E7BC-C1B2C5A47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D0B552B-996A-49D5-2A1F-F472C3534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B9A2-1881-044E-8F3F-A2831D6D379F}" type="datetimeFigureOut">
              <a:rPr lang="it-IT" smtClean="0"/>
              <a:t>28/09/23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447D3B2-F96E-B8A8-682A-9C4DC3849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BE0CDD3-7EEC-A739-A8C7-C9AF0AC31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63FD-518C-DA4F-9C31-85434D3975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1077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30DA1C4-74A2-8BF5-75E4-7E91884C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071E706-414E-B2A4-8CDC-AE5AAEDD5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99A0BF-62A0-A5E9-C106-D5D71A1377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CB9A2-1881-044E-8F3F-A2831D6D379F}" type="datetimeFigureOut">
              <a:rPr lang="it-IT" smtClean="0"/>
              <a:t>28/09/23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F110ACE-7DC7-AFFE-79C6-3353CA6160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BE70E3C-58EB-03F9-46E0-81B288680D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963FD-518C-DA4F-9C31-85434D3975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7316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silicataturistica.it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hyperlink" Target="mailto:marketing@aptbasilicata.it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27DF240-8F98-733C-93D8-8B82453FB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20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CA488E1-7F0E-E86E-11F4-12D9B3DA12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9077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rgbClr val="FFFF00"/>
                </a:solidFill>
              </a:rPr>
              <a:t>Space and tourism in Basilicata</a:t>
            </a:r>
            <a:br>
              <a:rPr lang="it-IT" dirty="0">
                <a:solidFill>
                  <a:srgbClr val="FFFF00"/>
                </a:solidFill>
              </a:rPr>
            </a:br>
            <a:r>
              <a:rPr lang="it-IT" i="1" dirty="0">
                <a:solidFill>
                  <a:srgbClr val="FFFF00"/>
                </a:solidFill>
              </a:rPr>
              <a:t>From </a:t>
            </a:r>
            <a:r>
              <a:rPr lang="it-IT" i="1" dirty="0" err="1">
                <a:solidFill>
                  <a:srgbClr val="FFFF00"/>
                </a:solidFill>
              </a:rPr>
              <a:t>applications</a:t>
            </a:r>
            <a:r>
              <a:rPr lang="it-IT" i="1" dirty="0">
                <a:solidFill>
                  <a:srgbClr val="FFFF00"/>
                </a:solidFill>
              </a:rPr>
              <a:t>, to </a:t>
            </a:r>
            <a:r>
              <a:rPr lang="it-IT" i="1" dirty="0" err="1">
                <a:solidFill>
                  <a:srgbClr val="FFFF00"/>
                </a:solidFill>
              </a:rPr>
              <a:t>motivation</a:t>
            </a:r>
            <a:endParaRPr lang="it-IT" i="1" dirty="0">
              <a:solidFill>
                <a:srgbClr val="FFFF00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16DB5F9-33FD-423B-7739-2B88B95314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60033"/>
            <a:ext cx="9144000" cy="1655762"/>
          </a:xfrm>
        </p:spPr>
        <p:txBody>
          <a:bodyPr/>
          <a:lstStyle/>
          <a:p>
            <a:r>
              <a:rPr lang="it-IT" sz="3000" dirty="0">
                <a:solidFill>
                  <a:srgbClr val="FFFF00"/>
                </a:solidFill>
              </a:rPr>
              <a:t>Antonio Nicoletti</a:t>
            </a:r>
          </a:p>
          <a:p>
            <a:r>
              <a:rPr lang="it-IT" dirty="0">
                <a:solidFill>
                  <a:srgbClr val="FFFF00"/>
                </a:solidFill>
              </a:rPr>
              <a:t>Director General, Agency for the </a:t>
            </a:r>
            <a:r>
              <a:rPr lang="it-IT" dirty="0" err="1">
                <a:solidFill>
                  <a:srgbClr val="FFFF00"/>
                </a:solidFill>
              </a:rPr>
              <a:t>Territorial</a:t>
            </a:r>
            <a:r>
              <a:rPr lang="it-IT" dirty="0">
                <a:solidFill>
                  <a:srgbClr val="FFFF00"/>
                </a:solidFill>
              </a:rPr>
              <a:t> Promotion of Basilicata</a:t>
            </a:r>
          </a:p>
        </p:txBody>
      </p:sp>
      <p:pic>
        <p:nvPicPr>
          <p:cNvPr id="7" name="Immagine 6" descr="Immagine 4">
            <a:extLst>
              <a:ext uri="{FF2B5EF4-FFF2-40B4-BE49-F238E27FC236}">
                <a16:creationId xmlns:a16="http://schemas.microsoft.com/office/drawing/2014/main" id="{A866AE2D-6C1F-A47A-9A75-5F5C438886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982" r="5946" b="24189"/>
          <a:stretch/>
        </p:blipFill>
        <p:spPr>
          <a:xfrm>
            <a:off x="10274593" y="5695008"/>
            <a:ext cx="1594647" cy="897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magine 8" descr="Immagine 8">
            <a:extLst>
              <a:ext uri="{FF2B5EF4-FFF2-40B4-BE49-F238E27FC236}">
                <a16:creationId xmlns:a16="http://schemas.microsoft.com/office/drawing/2014/main" id="{B4D3F738-21E1-5746-13E7-D553567FAA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6236"/>
          <a:stretch/>
        </p:blipFill>
        <p:spPr>
          <a:xfrm>
            <a:off x="221947" y="5695009"/>
            <a:ext cx="1594647" cy="841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493C425-1E3B-0D6C-3B69-DA761200F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947" y="229347"/>
            <a:ext cx="1606219" cy="82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404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94CCF9E-DBE5-DBC9-E7A6-FC437D083D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7FFA405-8BD8-B19B-C92D-62ADA4BA4A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24175" y="1307306"/>
            <a:ext cx="6343650" cy="4757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Una terra dove l’uomo è in contatto con l’Universo">
            <a:extLst>
              <a:ext uri="{FF2B5EF4-FFF2-40B4-BE49-F238E27FC236}">
                <a16:creationId xmlns:a16="http://schemas.microsoft.com/office/drawing/2014/main" id="{38A7421A-C1B6-C532-EFB6-039942D02A15}"/>
              </a:ext>
            </a:extLst>
          </p:cNvPr>
          <p:cNvSpPr txBox="1"/>
          <p:nvPr/>
        </p:nvSpPr>
        <p:spPr>
          <a:xfrm>
            <a:off x="-49805" y="189859"/>
            <a:ext cx="12192001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38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lang="it-IT" sz="3200" dirty="0">
                <a:solidFill>
                  <a:schemeClr val="tx1"/>
                </a:solidFill>
                <a:highlight>
                  <a:srgbClr val="FFFF00"/>
                </a:highlight>
              </a:rPr>
              <a:t>…</a:t>
            </a:r>
            <a:r>
              <a:rPr lang="it-IT" sz="3200" dirty="0" err="1">
                <a:solidFill>
                  <a:schemeClr val="tx1"/>
                </a:solidFill>
                <a:highlight>
                  <a:srgbClr val="FFFF00"/>
                </a:highlight>
              </a:rPr>
              <a:t>where</a:t>
            </a:r>
            <a:r>
              <a:rPr lang="it-IT" sz="3200" dirty="0">
                <a:solidFill>
                  <a:schemeClr val="tx1"/>
                </a:solidFill>
                <a:highlight>
                  <a:srgbClr val="FFFF00"/>
                </a:highlight>
              </a:rPr>
              <a:t> the </a:t>
            </a:r>
            <a:r>
              <a:rPr lang="it-IT" sz="3200" dirty="0" err="1">
                <a:solidFill>
                  <a:schemeClr val="tx1"/>
                </a:solidFill>
                <a:highlight>
                  <a:srgbClr val="FFFF00"/>
                </a:highlight>
              </a:rPr>
              <a:t>entrance</a:t>
            </a:r>
            <a:r>
              <a:rPr lang="it-IT" sz="3200" dirty="0">
                <a:solidFill>
                  <a:schemeClr val="tx1"/>
                </a:solidFill>
                <a:highlight>
                  <a:srgbClr val="FFFF00"/>
                </a:highlight>
              </a:rPr>
              <a:t> to the grave of a </a:t>
            </a:r>
            <a:r>
              <a:rPr lang="it-IT" sz="3200" dirty="0" err="1">
                <a:solidFill>
                  <a:schemeClr val="tx1"/>
                </a:solidFill>
                <a:highlight>
                  <a:srgbClr val="FFFF00"/>
                </a:highlight>
              </a:rPr>
              <a:t>Neolithic</a:t>
            </a:r>
            <a:r>
              <a:rPr lang="it-IT" sz="32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it-IT" sz="3200" dirty="0" err="1">
                <a:solidFill>
                  <a:schemeClr val="tx1"/>
                </a:solidFill>
                <a:highlight>
                  <a:srgbClr val="FFFF00"/>
                </a:highlight>
              </a:rPr>
              <a:t>king</a:t>
            </a:r>
            <a:r>
              <a:rPr lang="it-IT" sz="3200" dirty="0">
                <a:solidFill>
                  <a:schemeClr val="tx1"/>
                </a:solidFill>
                <a:highlight>
                  <a:srgbClr val="FFFF00"/>
                </a:highlight>
              </a:rPr>
              <a:t> is a </a:t>
            </a:r>
            <a:r>
              <a:rPr lang="it-IT" sz="3200" dirty="0" err="1">
                <a:solidFill>
                  <a:schemeClr val="tx1"/>
                </a:solidFill>
                <a:highlight>
                  <a:srgbClr val="FFFF00"/>
                </a:highlight>
              </a:rPr>
              <a:t>corridor</a:t>
            </a:r>
            <a:r>
              <a:rPr lang="it-IT" sz="3200" dirty="0">
                <a:solidFill>
                  <a:schemeClr val="tx1"/>
                </a:solidFill>
                <a:highlight>
                  <a:srgbClr val="FFFF00"/>
                </a:highlight>
              </a:rPr>
              <a:t> that </a:t>
            </a:r>
            <a:r>
              <a:rPr lang="it-IT" sz="3200" dirty="0" err="1">
                <a:solidFill>
                  <a:schemeClr val="tx1"/>
                </a:solidFill>
                <a:highlight>
                  <a:srgbClr val="FFFF00"/>
                </a:highlight>
              </a:rPr>
              <a:t>lets</a:t>
            </a:r>
            <a:r>
              <a:rPr lang="it-IT" sz="3200" dirty="0">
                <a:solidFill>
                  <a:schemeClr val="tx1"/>
                </a:solidFill>
                <a:highlight>
                  <a:srgbClr val="FFFF00"/>
                </a:highlight>
              </a:rPr>
              <a:t> the Sun in, </a:t>
            </a:r>
            <a:r>
              <a:rPr lang="it-IT" sz="3200" dirty="0" err="1">
                <a:solidFill>
                  <a:schemeClr val="tx1"/>
                </a:solidFill>
                <a:highlight>
                  <a:srgbClr val="FFFF00"/>
                </a:highlight>
              </a:rPr>
              <a:t>everyday</a:t>
            </a:r>
            <a:r>
              <a:rPr lang="it-IT" sz="3200" dirty="0">
                <a:solidFill>
                  <a:schemeClr val="tx1"/>
                </a:solidFill>
                <a:highlight>
                  <a:srgbClr val="FFFF00"/>
                </a:highlight>
              </a:rPr>
              <a:t> at </a:t>
            </a:r>
            <a:r>
              <a:rPr lang="it-IT" sz="3200" dirty="0" err="1">
                <a:solidFill>
                  <a:schemeClr val="tx1"/>
                </a:solidFill>
                <a:highlight>
                  <a:srgbClr val="FFFF00"/>
                </a:highlight>
              </a:rPr>
              <a:t>noon</a:t>
            </a:r>
            <a:r>
              <a:rPr lang="it-IT" sz="3200" dirty="0">
                <a:solidFill>
                  <a:schemeClr val="tx1"/>
                </a:solidFill>
                <a:highlight>
                  <a:srgbClr val="FFFF00"/>
                </a:highlight>
              </a:rPr>
              <a:t>, </a:t>
            </a:r>
            <a:r>
              <a:rPr lang="it-IT" sz="3200" dirty="0" err="1">
                <a:solidFill>
                  <a:schemeClr val="tx1"/>
                </a:solidFill>
                <a:highlight>
                  <a:srgbClr val="FFFF00"/>
                </a:highlight>
              </a:rPr>
              <a:t>since</a:t>
            </a:r>
            <a:r>
              <a:rPr lang="it-IT" sz="32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it-IT" sz="3200" dirty="0" err="1">
                <a:solidFill>
                  <a:schemeClr val="tx1"/>
                </a:solidFill>
                <a:highlight>
                  <a:srgbClr val="FFFF00"/>
                </a:highlight>
              </a:rPr>
              <a:t>millennia</a:t>
            </a:r>
            <a:r>
              <a:rPr lang="it-IT" sz="3200" dirty="0">
                <a:solidFill>
                  <a:schemeClr val="tx1"/>
                </a:solidFill>
                <a:highlight>
                  <a:srgbClr val="FFFF00"/>
                </a:highlight>
              </a:rPr>
              <a:t>…</a:t>
            </a:r>
            <a:endParaRPr sz="32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6214532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sto"/>
          <p:cNvSpPr txBox="1"/>
          <p:nvPr/>
        </p:nvSpPr>
        <p:spPr>
          <a:xfrm>
            <a:off x="2209800" y="1238250"/>
            <a:ext cx="142240" cy="44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</a:t>
            </a:r>
          </a:p>
        </p:txBody>
      </p:sp>
      <p:pic>
        <p:nvPicPr>
          <p:cNvPr id="133" name="0e4042ee-9b82-45f4-b33b-fc9a17675d1c.JPG" descr="0e4042ee-9b82-45f4-b33b-fc9a17675d1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48" y="-833413"/>
            <a:ext cx="12249148" cy="817630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Una terra dove l’uomo è in contatto con l’Universo">
            <a:extLst>
              <a:ext uri="{FF2B5EF4-FFF2-40B4-BE49-F238E27FC236}">
                <a16:creationId xmlns:a16="http://schemas.microsoft.com/office/drawing/2014/main" id="{7F49C266-989C-D4AC-8FCE-60DD37B529BD}"/>
              </a:ext>
            </a:extLst>
          </p:cNvPr>
          <p:cNvSpPr txBox="1"/>
          <p:nvPr/>
        </p:nvSpPr>
        <p:spPr>
          <a:xfrm>
            <a:off x="-1" y="5312244"/>
            <a:ext cx="12192001" cy="1261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38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lang="it-IT" dirty="0">
                <a:solidFill>
                  <a:srgbClr val="FFFF00"/>
                </a:solidFill>
              </a:rPr>
              <a:t>… </a:t>
            </a:r>
            <a:r>
              <a:rPr lang="it-IT" dirty="0" err="1">
                <a:solidFill>
                  <a:srgbClr val="FFFF00"/>
                </a:solidFill>
              </a:rPr>
              <a:t>where</a:t>
            </a:r>
            <a:r>
              <a:rPr lang="it-IT" dirty="0">
                <a:solidFill>
                  <a:srgbClr val="FFFF00"/>
                </a:solidFill>
              </a:rPr>
              <a:t> the Sun </a:t>
            </a:r>
            <a:r>
              <a:rPr lang="it-IT" dirty="0" err="1">
                <a:solidFill>
                  <a:srgbClr val="FFFF00"/>
                </a:solidFill>
              </a:rPr>
              <a:t>sets</a:t>
            </a:r>
            <a:r>
              <a:rPr lang="it-IT" dirty="0">
                <a:solidFill>
                  <a:srgbClr val="FFFF00"/>
                </a:solidFill>
              </a:rPr>
              <a:t> down, at </a:t>
            </a:r>
            <a:r>
              <a:rPr lang="it-IT" dirty="0" err="1">
                <a:solidFill>
                  <a:srgbClr val="FFFF00"/>
                </a:solidFill>
              </a:rPr>
              <a:t>every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solstice</a:t>
            </a:r>
            <a:r>
              <a:rPr lang="it-IT" dirty="0">
                <a:solidFill>
                  <a:srgbClr val="FFFF00"/>
                </a:solidFill>
              </a:rPr>
              <a:t>, in a </a:t>
            </a:r>
            <a:r>
              <a:rPr lang="it-IT" dirty="0" err="1">
                <a:solidFill>
                  <a:srgbClr val="FFFF00"/>
                </a:solidFill>
              </a:rPr>
              <a:t>narrow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cleft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left</a:t>
            </a:r>
            <a:r>
              <a:rPr lang="it-IT" dirty="0">
                <a:solidFill>
                  <a:srgbClr val="FFFF00"/>
                </a:solidFill>
              </a:rPr>
              <a:t> open </a:t>
            </a:r>
            <a:r>
              <a:rPr lang="it-IT" dirty="0" err="1">
                <a:solidFill>
                  <a:srgbClr val="FFFF00"/>
                </a:solidFill>
              </a:rPr>
              <a:t>between</a:t>
            </a:r>
            <a:r>
              <a:rPr lang="it-IT" dirty="0">
                <a:solidFill>
                  <a:srgbClr val="FFFF00"/>
                </a:solidFill>
              </a:rPr>
              <a:t> two </a:t>
            </a:r>
            <a:r>
              <a:rPr lang="it-IT" dirty="0" err="1">
                <a:solidFill>
                  <a:srgbClr val="FFFF00"/>
                </a:solidFill>
              </a:rPr>
              <a:t>dolmens</a:t>
            </a:r>
            <a:r>
              <a:rPr lang="it-IT" dirty="0">
                <a:solidFill>
                  <a:srgbClr val="FFFF00"/>
                </a:solidFill>
              </a:rPr>
              <a:t> …</a:t>
            </a:r>
            <a:endParaRPr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A5FE0483-F8BD-48F7-C81D-3B15BDF246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23" t="10967" r="15725" b="4783"/>
          <a:stretch/>
        </p:blipFill>
        <p:spPr>
          <a:xfrm>
            <a:off x="174313" y="87158"/>
            <a:ext cx="5976471" cy="5665914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32625D2B-931B-EEDD-35A1-E50810056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376674" y="87157"/>
            <a:ext cx="5665914" cy="5665914"/>
          </a:xfrm>
          <a:prstGeom prst="rect">
            <a:avLst/>
          </a:prstGeom>
        </p:spPr>
      </p:pic>
      <p:sp>
        <p:nvSpPr>
          <p:cNvPr id="19" name="Una terra dove l’uomo è in contatto con l’Universo">
            <a:extLst>
              <a:ext uri="{FF2B5EF4-FFF2-40B4-BE49-F238E27FC236}">
                <a16:creationId xmlns:a16="http://schemas.microsoft.com/office/drawing/2014/main" id="{6F97AF00-9017-B3E4-FC99-3B3CCB33DD87}"/>
              </a:ext>
            </a:extLst>
          </p:cNvPr>
          <p:cNvSpPr txBox="1"/>
          <p:nvPr/>
        </p:nvSpPr>
        <p:spPr>
          <a:xfrm>
            <a:off x="-1" y="5741397"/>
            <a:ext cx="12192001" cy="1169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500" dirty="0" err="1">
                <a:solidFill>
                  <a:schemeClr val="tx1"/>
                </a:solidFill>
                <a:highlight>
                  <a:srgbClr val="FFFF00"/>
                </a:highlight>
              </a:rPr>
              <a:t>Here</a:t>
            </a:r>
            <a:r>
              <a:rPr lang="it-IT" sz="3500" dirty="0">
                <a:solidFill>
                  <a:schemeClr val="tx1"/>
                </a:solidFill>
                <a:highlight>
                  <a:srgbClr val="FFFF00"/>
                </a:highlight>
              </a:rPr>
              <a:t> the </a:t>
            </a:r>
            <a:r>
              <a:rPr lang="it-IT" sz="3500" dirty="0" err="1">
                <a:solidFill>
                  <a:schemeClr val="tx1"/>
                </a:solidFill>
                <a:highlight>
                  <a:srgbClr val="FFFF00"/>
                </a:highlight>
              </a:rPr>
              <a:t>sky</a:t>
            </a:r>
            <a:r>
              <a:rPr lang="it-IT" sz="3500" dirty="0">
                <a:solidFill>
                  <a:schemeClr val="tx1"/>
                </a:solidFill>
                <a:highlight>
                  <a:srgbClr val="FFFF00"/>
                </a:highlight>
              </a:rPr>
              <a:t> is </a:t>
            </a:r>
            <a:r>
              <a:rPr lang="it-IT" sz="3500" dirty="0" err="1">
                <a:solidFill>
                  <a:schemeClr val="tx1"/>
                </a:solidFill>
                <a:highlight>
                  <a:srgbClr val="FFFF00"/>
                </a:highlight>
              </a:rPr>
              <a:t>studied</a:t>
            </a:r>
            <a:r>
              <a:rPr lang="it-IT" sz="3500" dirty="0">
                <a:solidFill>
                  <a:schemeClr val="tx1"/>
                </a:solidFill>
                <a:highlight>
                  <a:srgbClr val="FFFF00"/>
                </a:highlight>
              </a:rPr>
              <a:t> by </a:t>
            </a:r>
            <a:r>
              <a:rPr lang="it-IT" sz="3500" dirty="0" err="1">
                <a:solidFill>
                  <a:schemeClr val="tx1"/>
                </a:solidFill>
                <a:highlight>
                  <a:srgbClr val="FFFF00"/>
                </a:highlight>
              </a:rPr>
              <a:t>scientists</a:t>
            </a:r>
            <a:r>
              <a:rPr lang="it-IT" sz="3500" dirty="0">
                <a:solidFill>
                  <a:schemeClr val="tx1"/>
                </a:solidFill>
                <a:highlight>
                  <a:srgbClr val="FFFF00"/>
                </a:highlight>
              </a:rPr>
              <a:t>, and </a:t>
            </a:r>
            <a:r>
              <a:rPr lang="it-IT" sz="3500" dirty="0" err="1">
                <a:solidFill>
                  <a:schemeClr val="tx1"/>
                </a:solidFill>
                <a:highlight>
                  <a:srgbClr val="FFFF00"/>
                </a:highlight>
              </a:rPr>
              <a:t>provides</a:t>
            </a:r>
            <a:r>
              <a:rPr lang="it-IT" sz="35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it-IT" sz="3500" dirty="0" err="1">
                <a:solidFill>
                  <a:schemeClr val="tx1"/>
                </a:solidFill>
                <a:highlight>
                  <a:srgbClr val="FFFF00"/>
                </a:highlight>
              </a:rPr>
              <a:t>ispiration</a:t>
            </a:r>
            <a:r>
              <a:rPr lang="it-IT" sz="3500" dirty="0">
                <a:solidFill>
                  <a:schemeClr val="tx1"/>
                </a:solidFill>
                <a:highlight>
                  <a:srgbClr val="FFFF00"/>
                </a:highlight>
              </a:rPr>
              <a:t> for </a:t>
            </a:r>
            <a:r>
              <a:rPr lang="it-IT" sz="3500" dirty="0" err="1">
                <a:solidFill>
                  <a:schemeClr val="tx1"/>
                </a:solidFill>
                <a:highlight>
                  <a:srgbClr val="FFFF00"/>
                </a:highlight>
              </a:rPr>
              <a:t>artists</a:t>
            </a:r>
            <a:r>
              <a:rPr lang="it-IT" sz="3500" dirty="0">
                <a:solidFill>
                  <a:schemeClr val="tx1"/>
                </a:solidFill>
                <a:highlight>
                  <a:srgbClr val="FFFF00"/>
                </a:highlight>
              </a:rPr>
              <a:t>, </a:t>
            </a:r>
            <a:r>
              <a:rPr lang="it-IT" sz="3500" dirty="0" err="1">
                <a:solidFill>
                  <a:schemeClr val="tx1"/>
                </a:solidFill>
                <a:highlight>
                  <a:srgbClr val="FFFF00"/>
                </a:highlight>
              </a:rPr>
              <a:t>since</a:t>
            </a:r>
            <a:r>
              <a:rPr lang="it-IT" sz="3500" dirty="0">
                <a:solidFill>
                  <a:schemeClr val="tx1"/>
                </a:solidFill>
                <a:highlight>
                  <a:srgbClr val="FFFF00"/>
                </a:highlight>
              </a:rPr>
              <a:t> the </a:t>
            </a:r>
            <a:r>
              <a:rPr lang="it-IT" sz="3500" dirty="0" err="1">
                <a:solidFill>
                  <a:schemeClr val="tx1"/>
                </a:solidFill>
                <a:highlight>
                  <a:srgbClr val="FFFF00"/>
                </a:highlight>
              </a:rPr>
              <a:t>ancient</a:t>
            </a:r>
            <a:r>
              <a:rPr lang="it-IT" sz="35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it-IT" sz="3500" dirty="0" err="1">
                <a:solidFill>
                  <a:schemeClr val="tx1"/>
                </a:solidFill>
                <a:highlight>
                  <a:srgbClr val="FFFF00"/>
                </a:highlight>
              </a:rPr>
              <a:t>Greeks</a:t>
            </a:r>
            <a:r>
              <a:rPr lang="it-IT" sz="35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it-IT" sz="3500" dirty="0" err="1">
                <a:solidFill>
                  <a:schemeClr val="tx1"/>
                </a:solidFill>
                <a:highlight>
                  <a:srgbClr val="FFFF00"/>
                </a:highlight>
              </a:rPr>
              <a:t>until</a:t>
            </a:r>
            <a:r>
              <a:rPr lang="it-IT" sz="35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it-IT" sz="3500" dirty="0" err="1">
                <a:solidFill>
                  <a:schemeClr val="tx1"/>
                </a:solidFill>
                <a:highlight>
                  <a:srgbClr val="FFFF00"/>
                </a:highlight>
              </a:rPr>
              <a:t>now</a:t>
            </a:r>
            <a:r>
              <a:rPr lang="it-IT" sz="3500" dirty="0">
                <a:solidFill>
                  <a:schemeClr val="tx1"/>
                </a:solidFill>
                <a:highlight>
                  <a:srgbClr val="FFFF00"/>
                </a:highlight>
              </a:rPr>
              <a:t>…</a:t>
            </a:r>
            <a:endParaRPr sz="3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27630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magine 3" descr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414"/>
          <a:stretch>
            <a:fillRect/>
          </a:stretch>
        </p:blipFill>
        <p:spPr>
          <a:xfrm>
            <a:off x="19" y="9"/>
            <a:ext cx="12191981" cy="6857991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Diffused historical heritage… to be discovered with fun"/>
          <p:cNvSpPr txBox="1"/>
          <p:nvPr/>
        </p:nvSpPr>
        <p:spPr>
          <a:xfrm>
            <a:off x="0" y="5633882"/>
            <a:ext cx="12192001" cy="1046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8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lang="it-IT" sz="3100" dirty="0">
                <a:solidFill>
                  <a:srgbClr val="FFFF00"/>
                </a:solidFill>
              </a:rPr>
              <a:t>In the </a:t>
            </a:r>
            <a:r>
              <a:rPr lang="it-IT" sz="3100" dirty="0" err="1">
                <a:solidFill>
                  <a:srgbClr val="FFFF00"/>
                </a:solidFill>
              </a:rPr>
              <a:t>land</a:t>
            </a:r>
            <a:r>
              <a:rPr lang="it-IT" sz="3100" dirty="0">
                <a:solidFill>
                  <a:srgbClr val="FFFF00"/>
                </a:solidFill>
              </a:rPr>
              <a:t> </a:t>
            </a:r>
            <a:r>
              <a:rPr lang="it-IT" sz="3100" dirty="0" err="1">
                <a:solidFill>
                  <a:srgbClr val="FFFF00"/>
                </a:solidFill>
              </a:rPr>
              <a:t>where</a:t>
            </a:r>
            <a:r>
              <a:rPr lang="it-IT" sz="3100" dirty="0">
                <a:solidFill>
                  <a:srgbClr val="FFFF00"/>
                </a:solidFill>
              </a:rPr>
              <a:t> </a:t>
            </a:r>
            <a:r>
              <a:rPr lang="it-IT" sz="3100" dirty="0" err="1">
                <a:solidFill>
                  <a:srgbClr val="FFFF00"/>
                </a:solidFill>
              </a:rPr>
              <a:t>Pithagoras</a:t>
            </a:r>
            <a:r>
              <a:rPr lang="it-IT" sz="3100" dirty="0">
                <a:solidFill>
                  <a:srgbClr val="FFFF00"/>
                </a:solidFill>
              </a:rPr>
              <a:t> </a:t>
            </a:r>
            <a:r>
              <a:rPr lang="it-IT" sz="3100" dirty="0" err="1">
                <a:solidFill>
                  <a:srgbClr val="FFFF00"/>
                </a:solidFill>
              </a:rPr>
              <a:t>has</a:t>
            </a:r>
            <a:r>
              <a:rPr lang="it-IT" sz="3100" dirty="0">
                <a:solidFill>
                  <a:srgbClr val="FFFF00"/>
                </a:solidFill>
              </a:rPr>
              <a:t> </a:t>
            </a:r>
            <a:r>
              <a:rPr lang="it-IT" sz="3100" dirty="0" err="1">
                <a:solidFill>
                  <a:srgbClr val="FFFF00"/>
                </a:solidFill>
              </a:rPr>
              <a:t>lived</a:t>
            </a:r>
            <a:r>
              <a:rPr lang="it-IT" sz="3100" dirty="0">
                <a:solidFill>
                  <a:srgbClr val="FFFF00"/>
                </a:solidFill>
              </a:rPr>
              <a:t> and </a:t>
            </a:r>
            <a:r>
              <a:rPr lang="it-IT" sz="3100" dirty="0" err="1">
                <a:solidFill>
                  <a:srgbClr val="FFFF00"/>
                </a:solidFill>
              </a:rPr>
              <a:t>taught</a:t>
            </a:r>
            <a:r>
              <a:rPr lang="it-IT" sz="3100" dirty="0">
                <a:solidFill>
                  <a:srgbClr val="FFFF00"/>
                </a:solidFill>
              </a:rPr>
              <a:t>, </a:t>
            </a:r>
            <a:r>
              <a:rPr lang="it-IT" sz="3100" dirty="0" err="1">
                <a:solidFill>
                  <a:srgbClr val="FFFF00"/>
                </a:solidFill>
              </a:rPr>
              <a:t>there</a:t>
            </a:r>
            <a:r>
              <a:rPr lang="it-IT" sz="3100" dirty="0">
                <a:solidFill>
                  <a:srgbClr val="FFFF00"/>
                </a:solidFill>
              </a:rPr>
              <a:t> are </a:t>
            </a:r>
            <a:r>
              <a:rPr lang="it-IT" sz="3100" dirty="0" err="1">
                <a:solidFill>
                  <a:srgbClr val="FFFF00"/>
                </a:solidFill>
              </a:rPr>
              <a:t>plenty</a:t>
            </a:r>
            <a:r>
              <a:rPr lang="it-IT" sz="3100" dirty="0">
                <a:solidFill>
                  <a:srgbClr val="FFFF00"/>
                </a:solidFill>
              </a:rPr>
              <a:t> of </a:t>
            </a:r>
            <a:r>
              <a:rPr lang="it-IT" sz="3100" dirty="0" err="1">
                <a:solidFill>
                  <a:srgbClr val="FFFF00"/>
                </a:solidFill>
              </a:rPr>
              <a:t>reasons</a:t>
            </a:r>
            <a:r>
              <a:rPr lang="it-IT" sz="3100" dirty="0">
                <a:solidFill>
                  <a:srgbClr val="FFFF00"/>
                </a:solidFill>
              </a:rPr>
              <a:t> for the Space to </a:t>
            </a:r>
            <a:r>
              <a:rPr lang="it-IT" sz="3100" dirty="0" err="1">
                <a:solidFill>
                  <a:srgbClr val="FFFF00"/>
                </a:solidFill>
              </a:rPr>
              <a:t>meet</a:t>
            </a:r>
            <a:r>
              <a:rPr lang="it-IT" sz="3100" dirty="0">
                <a:solidFill>
                  <a:srgbClr val="FFFF00"/>
                </a:solidFill>
              </a:rPr>
              <a:t> the </a:t>
            </a:r>
            <a:r>
              <a:rPr lang="it-IT" sz="3100" dirty="0" err="1">
                <a:solidFill>
                  <a:srgbClr val="FFFF00"/>
                </a:solidFill>
              </a:rPr>
              <a:t>needs</a:t>
            </a:r>
            <a:r>
              <a:rPr lang="it-IT" sz="3100" dirty="0">
                <a:solidFill>
                  <a:srgbClr val="FFFF00"/>
                </a:solidFill>
              </a:rPr>
              <a:t> of </a:t>
            </a:r>
            <a:r>
              <a:rPr lang="it-IT" sz="3100" dirty="0" err="1">
                <a:solidFill>
                  <a:srgbClr val="FFFF00"/>
                </a:solidFill>
              </a:rPr>
              <a:t>travellers</a:t>
            </a:r>
            <a:endParaRPr sz="31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magine 2" descr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24238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Diffused historical heritage… to be discovered with fun">
            <a:extLst>
              <a:ext uri="{FF2B5EF4-FFF2-40B4-BE49-F238E27FC236}">
                <a16:creationId xmlns:a16="http://schemas.microsoft.com/office/drawing/2014/main" id="{4209C95F-ED34-52C2-BB1E-73278A341717}"/>
              </a:ext>
            </a:extLst>
          </p:cNvPr>
          <p:cNvSpPr txBox="1"/>
          <p:nvPr/>
        </p:nvSpPr>
        <p:spPr>
          <a:xfrm>
            <a:off x="647450" y="1039470"/>
            <a:ext cx="6088530" cy="661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38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algn="l"/>
            <a:r>
              <a:rPr lang="it-IT" sz="3600" dirty="0">
                <a:solidFill>
                  <a:schemeClr val="tx1"/>
                </a:solidFill>
                <a:highlight>
                  <a:srgbClr val="FFFF00"/>
                </a:highlight>
              </a:rPr>
              <a:t>The </a:t>
            </a:r>
            <a:r>
              <a:rPr lang="it-IT" sz="3600" dirty="0" err="1">
                <a:solidFill>
                  <a:schemeClr val="tx1"/>
                </a:solidFill>
                <a:highlight>
                  <a:srgbClr val="FFFF00"/>
                </a:highlight>
              </a:rPr>
              <a:t>need</a:t>
            </a:r>
            <a:r>
              <a:rPr lang="it-IT" sz="3600" dirty="0">
                <a:solidFill>
                  <a:schemeClr val="tx1"/>
                </a:solidFill>
                <a:highlight>
                  <a:srgbClr val="FFFF00"/>
                </a:highlight>
              </a:rPr>
              <a:t> to </a:t>
            </a:r>
            <a:r>
              <a:rPr lang="it-IT" sz="3600" dirty="0" err="1">
                <a:solidFill>
                  <a:schemeClr val="tx1"/>
                </a:solidFill>
                <a:highlight>
                  <a:srgbClr val="FFFF00"/>
                </a:highlight>
              </a:rPr>
              <a:t>experience</a:t>
            </a:r>
            <a:endParaRPr sz="36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magine 2" descr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2977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Diffused historical heritage… to be discovered with fun">
            <a:extLst>
              <a:ext uri="{FF2B5EF4-FFF2-40B4-BE49-F238E27FC236}">
                <a16:creationId xmlns:a16="http://schemas.microsoft.com/office/drawing/2014/main" id="{1347F262-5077-0102-BF6F-967E0D073698}"/>
              </a:ext>
            </a:extLst>
          </p:cNvPr>
          <p:cNvSpPr txBox="1"/>
          <p:nvPr/>
        </p:nvSpPr>
        <p:spPr>
          <a:xfrm>
            <a:off x="647450" y="1039470"/>
            <a:ext cx="6088530" cy="661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38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algn="l"/>
            <a:r>
              <a:rPr lang="it-IT" sz="3600" dirty="0">
                <a:solidFill>
                  <a:schemeClr val="tx1"/>
                </a:solidFill>
                <a:highlight>
                  <a:srgbClr val="FFFF00"/>
                </a:highlight>
              </a:rPr>
              <a:t>The </a:t>
            </a:r>
            <a:r>
              <a:rPr lang="it-IT" sz="3600" dirty="0" err="1">
                <a:solidFill>
                  <a:schemeClr val="tx1"/>
                </a:solidFill>
                <a:highlight>
                  <a:srgbClr val="FFFF00"/>
                </a:highlight>
              </a:rPr>
              <a:t>need</a:t>
            </a:r>
            <a:r>
              <a:rPr lang="it-IT" sz="3600" dirty="0">
                <a:solidFill>
                  <a:schemeClr val="tx1"/>
                </a:solidFill>
                <a:highlight>
                  <a:srgbClr val="FFFF00"/>
                </a:highlight>
              </a:rPr>
              <a:t> to </a:t>
            </a:r>
            <a:r>
              <a:rPr lang="it-IT" sz="3600" dirty="0" err="1">
                <a:solidFill>
                  <a:schemeClr val="tx1"/>
                </a:solidFill>
                <a:highlight>
                  <a:srgbClr val="FFFF00"/>
                </a:highlight>
              </a:rPr>
              <a:t>experience</a:t>
            </a:r>
            <a:endParaRPr sz="36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sto"/>
          <p:cNvSpPr txBox="1"/>
          <p:nvPr/>
        </p:nvSpPr>
        <p:spPr>
          <a:xfrm>
            <a:off x="2209800" y="1238250"/>
            <a:ext cx="142240" cy="44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</a:t>
            </a:r>
          </a:p>
        </p:txBody>
      </p:sp>
      <p:pic>
        <p:nvPicPr>
          <p:cNvPr id="5" name="Immagine 4" descr="Immagine 8">
            <a:extLst>
              <a:ext uri="{FF2B5EF4-FFF2-40B4-BE49-F238E27FC236}">
                <a16:creationId xmlns:a16="http://schemas.microsoft.com/office/drawing/2014/main" id="{A1DCDCBB-021E-A078-87B0-CD0B3BFFA2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021" y="6066170"/>
            <a:ext cx="1190805" cy="7182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Metapontum.JPG" descr="Metapontum.JPG">
            <a:extLst>
              <a:ext uri="{FF2B5EF4-FFF2-40B4-BE49-F238E27FC236}">
                <a16:creationId xmlns:a16="http://schemas.microsoft.com/office/drawing/2014/main" id="{F7313651-687B-E1B9-CBBE-9A449A7062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2830" y="2168"/>
            <a:ext cx="1022383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03FF20A-7009-E0FE-91ED-5776FD44D15C}"/>
              </a:ext>
            </a:extLst>
          </p:cNvPr>
          <p:cNvSpPr txBox="1"/>
          <p:nvPr/>
        </p:nvSpPr>
        <p:spPr>
          <a:xfrm>
            <a:off x="399214" y="6161642"/>
            <a:ext cx="11792786" cy="70788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it-IT" sz="4000" b="1" kern="1200" dirty="0">
                <a:solidFill>
                  <a:schemeClr val="tx1"/>
                </a:solidFill>
                <a:latin typeface="Calibri Light" panose="020F0302020204030204"/>
                <a:ea typeface="+mj-ea"/>
                <a:cs typeface="+mj-cs"/>
              </a:rPr>
              <a:t>New tools</a:t>
            </a: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for </a:t>
            </a:r>
            <a:r>
              <a:rPr kumimoji="0" lang="it-IT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edu-tainment</a:t>
            </a: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and "</a:t>
            </a:r>
            <a:r>
              <a:rPr kumimoji="0" lang="it-IT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discovery</a:t>
            </a: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"</a:t>
            </a:r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8" name="Immagine" descr="Immagine">
            <a:extLst>
              <a:ext uri="{FF2B5EF4-FFF2-40B4-BE49-F238E27FC236}">
                <a16:creationId xmlns:a16="http://schemas.microsoft.com/office/drawing/2014/main" id="{023FC63C-2EAE-6B7A-CC25-49E1FC2BC6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645" y="73608"/>
            <a:ext cx="1350927" cy="134658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DA381D0-9BED-1A02-5AEC-9CA669C714E8}"/>
              </a:ext>
            </a:extLst>
          </p:cNvPr>
          <p:cNvSpPr txBox="1"/>
          <p:nvPr/>
        </p:nvSpPr>
        <p:spPr>
          <a:xfrm rot="16200000">
            <a:off x="-809588" y="3615714"/>
            <a:ext cx="3577473" cy="132343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0" lang="it-IT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Minecraft</a:t>
            </a: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"</a:t>
            </a:r>
            <a:r>
              <a:rPr kumimoji="0" lang="it-IT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Metapontum</a:t>
            </a: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"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Diffused historical heritage… to be discovered with fun">
            <a:extLst>
              <a:ext uri="{FF2B5EF4-FFF2-40B4-BE49-F238E27FC236}">
                <a16:creationId xmlns:a16="http://schemas.microsoft.com/office/drawing/2014/main" id="{D69A7DD2-85BB-530B-B554-DFFA98218A36}"/>
              </a:ext>
            </a:extLst>
          </p:cNvPr>
          <p:cNvSpPr txBox="1"/>
          <p:nvPr/>
        </p:nvSpPr>
        <p:spPr>
          <a:xfrm>
            <a:off x="610096" y="1623585"/>
            <a:ext cx="926353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38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algn="l"/>
            <a:r>
              <a:rPr lang="it-IT" sz="3600" dirty="0">
                <a:solidFill>
                  <a:schemeClr val="tx1"/>
                </a:solidFill>
                <a:highlight>
                  <a:srgbClr val="FFFF00"/>
                </a:highlight>
              </a:rPr>
              <a:t>The </a:t>
            </a:r>
            <a:r>
              <a:rPr lang="it-IT" sz="3600" dirty="0" err="1">
                <a:solidFill>
                  <a:schemeClr val="tx1"/>
                </a:solidFill>
                <a:highlight>
                  <a:srgbClr val="FFFF00"/>
                </a:highlight>
              </a:rPr>
              <a:t>need</a:t>
            </a:r>
            <a:r>
              <a:rPr lang="it-IT" sz="3600" dirty="0">
                <a:solidFill>
                  <a:schemeClr val="tx1"/>
                </a:solidFill>
                <a:highlight>
                  <a:srgbClr val="FFFF00"/>
                </a:highlight>
              </a:rPr>
              <a:t> to </a:t>
            </a:r>
            <a:r>
              <a:rPr lang="it-IT" sz="3600" dirty="0" err="1">
                <a:solidFill>
                  <a:schemeClr val="tx1"/>
                </a:solidFill>
                <a:highlight>
                  <a:srgbClr val="FFFF00"/>
                </a:highlight>
              </a:rPr>
              <a:t>enjoy</a:t>
            </a:r>
            <a:r>
              <a:rPr lang="it-IT" sz="3600" dirty="0">
                <a:solidFill>
                  <a:schemeClr val="tx1"/>
                </a:solidFill>
                <a:highlight>
                  <a:srgbClr val="FFFF00"/>
                </a:highlight>
              </a:rPr>
              <a:t>, and to learn</a:t>
            </a:r>
            <a:endParaRPr sz="36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5001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minecraft 18_06_2021 15_22_39.PNG" descr="minecraft 18_06_2021 15_22_3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3" y="-425358"/>
            <a:ext cx="12195006" cy="72849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9552237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C77891B8-BD6A-DAB6-E519-14D6583D43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60" b="13226"/>
          <a:stretch/>
        </p:blipFill>
        <p:spPr>
          <a:xfrm>
            <a:off x="-79454" y="1"/>
            <a:ext cx="12271454" cy="6858000"/>
          </a:xfrm>
          <a:prstGeom prst="rect">
            <a:avLst/>
          </a:prstGeom>
        </p:spPr>
      </p:pic>
      <p:sp>
        <p:nvSpPr>
          <p:cNvPr id="9" name="Diffused historical heritage… to be discovered with fun">
            <a:extLst>
              <a:ext uri="{FF2B5EF4-FFF2-40B4-BE49-F238E27FC236}">
                <a16:creationId xmlns:a16="http://schemas.microsoft.com/office/drawing/2014/main" id="{20DE475B-F014-FC07-6134-8E590D6F7E75}"/>
              </a:ext>
            </a:extLst>
          </p:cNvPr>
          <p:cNvSpPr txBox="1"/>
          <p:nvPr/>
        </p:nvSpPr>
        <p:spPr>
          <a:xfrm>
            <a:off x="216670" y="6049269"/>
            <a:ext cx="9723154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38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algn="l"/>
            <a:r>
              <a:rPr lang="it-IT" sz="3600" dirty="0">
                <a:solidFill>
                  <a:schemeClr val="tx1"/>
                </a:solidFill>
                <a:highlight>
                  <a:srgbClr val="FFFF00"/>
                </a:highlight>
              </a:rPr>
              <a:t>The </a:t>
            </a:r>
            <a:r>
              <a:rPr lang="it-IT" sz="3600" dirty="0" err="1">
                <a:solidFill>
                  <a:schemeClr val="tx1"/>
                </a:solidFill>
                <a:highlight>
                  <a:srgbClr val="FFFF00"/>
                </a:highlight>
              </a:rPr>
              <a:t>need</a:t>
            </a:r>
            <a:r>
              <a:rPr lang="it-IT" sz="3600" dirty="0">
                <a:solidFill>
                  <a:schemeClr val="tx1"/>
                </a:solidFill>
                <a:highlight>
                  <a:srgbClr val="FFFF00"/>
                </a:highlight>
              </a:rPr>
              <a:t> to </a:t>
            </a:r>
            <a:r>
              <a:rPr lang="it-IT" sz="3600" dirty="0" err="1">
                <a:solidFill>
                  <a:schemeClr val="tx1"/>
                </a:solidFill>
                <a:highlight>
                  <a:srgbClr val="FFFF00"/>
                </a:highlight>
              </a:rPr>
              <a:t>discover</a:t>
            </a:r>
            <a:r>
              <a:rPr lang="it-IT" sz="3600" dirty="0">
                <a:solidFill>
                  <a:schemeClr val="tx1"/>
                </a:solidFill>
                <a:highlight>
                  <a:srgbClr val="FFFF00"/>
                </a:highlight>
              </a:rPr>
              <a:t> new </a:t>
            </a:r>
            <a:r>
              <a:rPr lang="it-IT" sz="3600" dirty="0" err="1">
                <a:solidFill>
                  <a:schemeClr val="tx1"/>
                </a:solidFill>
                <a:highlight>
                  <a:srgbClr val="FFFF00"/>
                </a:highlight>
              </a:rPr>
              <a:t>fascinating</a:t>
            </a:r>
            <a:r>
              <a:rPr lang="it-IT" sz="36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it-IT" sz="3600" dirty="0" err="1">
                <a:solidFill>
                  <a:schemeClr val="tx1"/>
                </a:solidFill>
                <a:highlight>
                  <a:srgbClr val="FFFF00"/>
                </a:highlight>
              </a:rPr>
              <a:t>places</a:t>
            </a:r>
            <a:r>
              <a:rPr lang="it-IT" sz="36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endParaRPr sz="36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30591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8692069-9DB5-DD00-AFC1-336C3A219C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85" b="17806"/>
          <a:stretch/>
        </p:blipFill>
        <p:spPr>
          <a:xfrm>
            <a:off x="0" y="0"/>
            <a:ext cx="12192000" cy="6904588"/>
          </a:xfrm>
          <a:prstGeom prst="rect">
            <a:avLst/>
          </a:prstGeom>
        </p:spPr>
      </p:pic>
      <p:sp>
        <p:nvSpPr>
          <p:cNvPr id="10" name="Diffused historical heritage… to be discovered with fun">
            <a:extLst>
              <a:ext uri="{FF2B5EF4-FFF2-40B4-BE49-F238E27FC236}">
                <a16:creationId xmlns:a16="http://schemas.microsoft.com/office/drawing/2014/main" id="{24DE5319-0A90-CBF0-46CE-80C73C33FD3C}"/>
              </a:ext>
            </a:extLst>
          </p:cNvPr>
          <p:cNvSpPr txBox="1"/>
          <p:nvPr/>
        </p:nvSpPr>
        <p:spPr>
          <a:xfrm>
            <a:off x="-1" y="6257836"/>
            <a:ext cx="11317941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38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algn="l"/>
            <a:r>
              <a:rPr lang="it-IT" sz="3300" dirty="0">
                <a:solidFill>
                  <a:schemeClr val="tx1"/>
                </a:solidFill>
                <a:highlight>
                  <a:srgbClr val="FFFF00"/>
                </a:highlight>
              </a:rPr>
              <a:t>The </a:t>
            </a:r>
            <a:r>
              <a:rPr lang="it-IT" sz="3300" dirty="0" err="1">
                <a:solidFill>
                  <a:schemeClr val="tx1"/>
                </a:solidFill>
                <a:highlight>
                  <a:srgbClr val="FFFF00"/>
                </a:highlight>
              </a:rPr>
              <a:t>need</a:t>
            </a:r>
            <a:r>
              <a:rPr lang="it-IT" sz="3300" dirty="0">
                <a:solidFill>
                  <a:schemeClr val="tx1"/>
                </a:solidFill>
                <a:highlight>
                  <a:srgbClr val="FFFF00"/>
                </a:highlight>
              </a:rPr>
              <a:t> to live </a:t>
            </a:r>
            <a:r>
              <a:rPr lang="it-IT" sz="3300" dirty="0" err="1">
                <a:solidFill>
                  <a:schemeClr val="tx1"/>
                </a:solidFill>
                <a:highlight>
                  <a:srgbClr val="FFFF00"/>
                </a:highlight>
              </a:rPr>
              <a:t>their</a:t>
            </a:r>
            <a:r>
              <a:rPr lang="it-IT" sz="33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it-IT" sz="3300" dirty="0" err="1">
                <a:solidFill>
                  <a:schemeClr val="tx1"/>
                </a:solidFill>
                <a:highlight>
                  <a:srgbClr val="FFFF00"/>
                </a:highlight>
              </a:rPr>
              <a:t>dreams</a:t>
            </a:r>
            <a:r>
              <a:rPr lang="it-IT" sz="3300" dirty="0">
                <a:solidFill>
                  <a:schemeClr val="tx1"/>
                </a:solidFill>
                <a:highlight>
                  <a:srgbClr val="FFFF00"/>
                </a:highlight>
              </a:rPr>
              <a:t> and to </a:t>
            </a:r>
            <a:r>
              <a:rPr lang="it-IT" sz="3300" dirty="0" err="1">
                <a:solidFill>
                  <a:schemeClr val="tx1"/>
                </a:solidFill>
                <a:highlight>
                  <a:srgbClr val="FFFF00"/>
                </a:highlight>
              </a:rPr>
              <a:t>nurture</a:t>
            </a:r>
            <a:r>
              <a:rPr lang="it-IT" sz="33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it-IT" sz="3300" dirty="0" err="1">
                <a:solidFill>
                  <a:schemeClr val="tx1"/>
                </a:solidFill>
                <a:highlight>
                  <a:srgbClr val="FFFF00"/>
                </a:highlight>
              </a:rPr>
              <a:t>their</a:t>
            </a:r>
            <a:r>
              <a:rPr lang="it-IT" sz="33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it-IT" sz="3300" dirty="0" err="1">
                <a:solidFill>
                  <a:schemeClr val="tx1"/>
                </a:solidFill>
                <a:highlight>
                  <a:srgbClr val="FFFF00"/>
                </a:highlight>
              </a:rPr>
              <a:t>passions</a:t>
            </a:r>
            <a:endParaRPr sz="33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424206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" descr="Immagine">
            <a:extLst>
              <a:ext uri="{FF2B5EF4-FFF2-40B4-BE49-F238E27FC236}">
                <a16:creationId xmlns:a16="http://schemas.microsoft.com/office/drawing/2014/main" id="{58FA8A36-B261-AE78-8777-45473E0CCD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9DB5AD2-3F44-BFEF-0CBB-B9535907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538" y="-611298"/>
            <a:ext cx="11254096" cy="3317013"/>
          </a:xfrm>
          <a:noFill/>
        </p:spPr>
        <p:txBody>
          <a:bodyPr>
            <a:normAutofit/>
          </a:bodyPr>
          <a:lstStyle/>
          <a:p>
            <a:r>
              <a:rPr lang="it-IT" sz="3000" b="1" dirty="0" err="1">
                <a:highlight>
                  <a:srgbClr val="FFFF00"/>
                </a:highlight>
              </a:rPr>
              <a:t>Common</a:t>
            </a:r>
            <a:r>
              <a:rPr lang="it-IT" sz="3000" b="1" dirty="0">
                <a:highlight>
                  <a:srgbClr val="FFFF00"/>
                </a:highlight>
              </a:rPr>
              <a:t> </a:t>
            </a:r>
            <a:r>
              <a:rPr lang="it-IT" sz="3000" b="1" dirty="0" err="1">
                <a:highlight>
                  <a:srgbClr val="FFFF00"/>
                </a:highlight>
              </a:rPr>
              <a:t>applications</a:t>
            </a:r>
            <a:r>
              <a:rPr lang="it-IT" sz="3000" b="1" dirty="0">
                <a:highlight>
                  <a:srgbClr val="FFFF00"/>
                </a:highlight>
              </a:rPr>
              <a:t> for </a:t>
            </a:r>
            <a:r>
              <a:rPr lang="it-IT" sz="3000" b="1" dirty="0" err="1">
                <a:highlight>
                  <a:srgbClr val="FFFF00"/>
                </a:highlight>
              </a:rPr>
              <a:t>common</a:t>
            </a:r>
            <a:r>
              <a:rPr lang="it-IT" sz="3000" b="1" dirty="0">
                <a:highlight>
                  <a:srgbClr val="FFFF00"/>
                </a:highlight>
              </a:rPr>
              <a:t> </a:t>
            </a:r>
            <a:r>
              <a:rPr lang="it-IT" sz="3000" b="1" dirty="0" err="1">
                <a:highlight>
                  <a:srgbClr val="FFFF00"/>
                </a:highlight>
              </a:rPr>
              <a:t>needs</a:t>
            </a:r>
            <a:r>
              <a:rPr lang="it-IT" sz="3000" b="1" dirty="0">
                <a:highlight>
                  <a:srgbClr val="FFFF00"/>
                </a:highlight>
              </a:rPr>
              <a:t>, </a:t>
            </a:r>
            <a:r>
              <a:rPr lang="it-IT" sz="3000" b="1" dirty="0" err="1">
                <a:highlight>
                  <a:srgbClr val="FFFF00"/>
                </a:highlight>
              </a:rPr>
              <a:t>here</a:t>
            </a:r>
            <a:r>
              <a:rPr lang="it-IT" sz="3000" b="1" dirty="0">
                <a:highlight>
                  <a:srgbClr val="FFFF00"/>
                </a:highlight>
              </a:rPr>
              <a:t> </a:t>
            </a:r>
            <a:r>
              <a:rPr lang="it-IT" sz="3000" b="1" dirty="0" err="1">
                <a:highlight>
                  <a:srgbClr val="FFFF00"/>
                </a:highlight>
              </a:rPr>
              <a:t>as</a:t>
            </a:r>
            <a:r>
              <a:rPr lang="it-IT" sz="3000" b="1" dirty="0">
                <a:highlight>
                  <a:srgbClr val="FFFF00"/>
                </a:highlight>
              </a:rPr>
              <a:t> </a:t>
            </a:r>
            <a:r>
              <a:rPr lang="it-IT" sz="3000" b="1" dirty="0" err="1">
                <a:highlight>
                  <a:srgbClr val="FFFF00"/>
                </a:highlight>
              </a:rPr>
              <a:t>elsewhere</a:t>
            </a:r>
            <a:r>
              <a:rPr lang="it-IT" sz="3000" b="1" dirty="0">
                <a:highlight>
                  <a:srgbClr val="FFFF00"/>
                </a:highlight>
              </a:rPr>
              <a:t>…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E783DADF-215C-B129-483F-E4F6CC25397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75553" y="1842617"/>
            <a:ext cx="11052486" cy="470410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500" dirty="0" err="1">
                <a:highlight>
                  <a:srgbClr val="FFFF00"/>
                </a:highlight>
              </a:rPr>
              <a:t>Services</a:t>
            </a:r>
            <a:r>
              <a:rPr lang="it-IT" sz="2500" dirty="0">
                <a:highlight>
                  <a:srgbClr val="FFFF00"/>
                </a:highlight>
              </a:rPr>
              <a:t> for </a:t>
            </a:r>
            <a:r>
              <a:rPr lang="it-IT" sz="2500" dirty="0" err="1">
                <a:highlight>
                  <a:srgbClr val="FFFF00"/>
                </a:highlight>
              </a:rPr>
              <a:t>mobility</a:t>
            </a:r>
            <a:r>
              <a:rPr lang="it-IT" sz="2500" dirty="0">
                <a:highlight>
                  <a:srgbClr val="FFFF00"/>
                </a:highlight>
              </a:rPr>
              <a:t> (</a:t>
            </a:r>
            <a:r>
              <a:rPr lang="it-IT" sz="2500" dirty="0" err="1">
                <a:highlight>
                  <a:srgbClr val="FFFF00"/>
                </a:highlight>
              </a:rPr>
              <a:t>satellite-driven</a:t>
            </a:r>
            <a:r>
              <a:rPr lang="it-IT" sz="2500" dirty="0">
                <a:highlight>
                  <a:srgbClr val="FFFF00"/>
                </a:highlight>
              </a:rPr>
              <a:t> apps, …);</a:t>
            </a:r>
          </a:p>
          <a:p>
            <a:r>
              <a:rPr lang="it-IT" sz="2500" dirty="0" err="1">
                <a:highlight>
                  <a:srgbClr val="FFFF00"/>
                </a:highlight>
              </a:rPr>
              <a:t>Improvement</a:t>
            </a:r>
            <a:r>
              <a:rPr lang="it-IT" sz="2500" dirty="0">
                <a:highlight>
                  <a:srgbClr val="FFFF00"/>
                </a:highlight>
              </a:rPr>
              <a:t> of </a:t>
            </a:r>
            <a:r>
              <a:rPr lang="it-IT" sz="2500" dirty="0" err="1">
                <a:highlight>
                  <a:srgbClr val="FFFF00"/>
                </a:highlight>
              </a:rPr>
              <a:t>connectivity</a:t>
            </a:r>
            <a:r>
              <a:rPr lang="it-IT" sz="2500" dirty="0">
                <a:highlight>
                  <a:srgbClr val="FFFF00"/>
                </a:highlight>
              </a:rPr>
              <a:t> in </a:t>
            </a:r>
            <a:r>
              <a:rPr lang="it-IT" sz="2500" dirty="0" err="1">
                <a:highlight>
                  <a:srgbClr val="FFFF00"/>
                </a:highlight>
              </a:rPr>
              <a:t>mountaineous</a:t>
            </a:r>
            <a:r>
              <a:rPr lang="it-IT" sz="2500" dirty="0">
                <a:highlight>
                  <a:srgbClr val="FFFF00"/>
                </a:highlight>
              </a:rPr>
              <a:t>, </a:t>
            </a:r>
            <a:r>
              <a:rPr lang="it-IT" sz="2500" dirty="0" err="1">
                <a:highlight>
                  <a:srgbClr val="FFFF00"/>
                </a:highlight>
              </a:rPr>
              <a:t>coastal</a:t>
            </a:r>
            <a:r>
              <a:rPr lang="it-IT" sz="2500" dirty="0">
                <a:highlight>
                  <a:srgbClr val="FFFF00"/>
                </a:highlight>
              </a:rPr>
              <a:t>, and remote </a:t>
            </a:r>
            <a:r>
              <a:rPr lang="it-IT" sz="2500" dirty="0" err="1">
                <a:highlight>
                  <a:srgbClr val="FFFF00"/>
                </a:highlight>
              </a:rPr>
              <a:t>areas</a:t>
            </a:r>
            <a:r>
              <a:rPr lang="it-IT" sz="2500" dirty="0">
                <a:highlight>
                  <a:srgbClr val="FFFF00"/>
                </a:highlight>
              </a:rPr>
              <a:t>;</a:t>
            </a:r>
          </a:p>
          <a:p>
            <a:r>
              <a:rPr lang="it-IT" sz="2500" dirty="0">
                <a:highlight>
                  <a:srgbClr val="FFFF00"/>
                </a:highlight>
              </a:rPr>
              <a:t>Data </a:t>
            </a:r>
            <a:r>
              <a:rPr lang="it-IT" sz="2500" dirty="0" err="1">
                <a:highlight>
                  <a:srgbClr val="FFFF00"/>
                </a:highlight>
              </a:rPr>
              <a:t>mining</a:t>
            </a:r>
            <a:r>
              <a:rPr lang="it-IT" sz="2500" dirty="0">
                <a:highlight>
                  <a:srgbClr val="FFFF00"/>
                </a:highlight>
              </a:rPr>
              <a:t> (</a:t>
            </a:r>
            <a:r>
              <a:rPr lang="it-IT" sz="2500" dirty="0" err="1">
                <a:highlight>
                  <a:srgbClr val="FFFF00"/>
                </a:highlight>
              </a:rPr>
              <a:t>monitoring</a:t>
            </a:r>
            <a:r>
              <a:rPr lang="it-IT" sz="2500" dirty="0">
                <a:highlight>
                  <a:srgbClr val="FFFF00"/>
                </a:highlight>
              </a:rPr>
              <a:t> </a:t>
            </a:r>
            <a:r>
              <a:rPr lang="it-IT" sz="2500" dirty="0" err="1">
                <a:highlight>
                  <a:srgbClr val="FFFF00"/>
                </a:highlight>
              </a:rPr>
              <a:t>flows</a:t>
            </a:r>
            <a:r>
              <a:rPr lang="it-IT" sz="2500" dirty="0">
                <a:highlight>
                  <a:srgbClr val="FFFF00"/>
                </a:highlight>
              </a:rPr>
              <a:t>, </a:t>
            </a:r>
            <a:r>
              <a:rPr lang="it-IT" sz="2500" dirty="0" err="1">
                <a:highlight>
                  <a:srgbClr val="FFFF00"/>
                </a:highlight>
              </a:rPr>
              <a:t>behaviours</a:t>
            </a:r>
            <a:r>
              <a:rPr lang="it-IT" sz="2500" dirty="0">
                <a:highlight>
                  <a:srgbClr val="FFFF00"/>
                </a:highlight>
              </a:rPr>
              <a:t>, …);</a:t>
            </a:r>
          </a:p>
          <a:p>
            <a:r>
              <a:rPr lang="it-IT" sz="2500" dirty="0" err="1">
                <a:highlight>
                  <a:srgbClr val="FFFF00"/>
                </a:highlight>
              </a:rPr>
              <a:t>Maps</a:t>
            </a:r>
            <a:r>
              <a:rPr lang="it-IT" sz="2500" dirty="0">
                <a:highlight>
                  <a:srgbClr val="FFFF00"/>
                </a:highlight>
              </a:rPr>
              <a:t> </a:t>
            </a:r>
            <a:r>
              <a:rPr lang="it-IT" sz="2500" dirty="0" err="1">
                <a:highlight>
                  <a:srgbClr val="FFFF00"/>
                </a:highlight>
              </a:rPr>
              <a:t>availability</a:t>
            </a:r>
            <a:r>
              <a:rPr lang="it-IT" sz="2500" dirty="0">
                <a:highlight>
                  <a:srgbClr val="FFFF00"/>
                </a:highlight>
              </a:rPr>
              <a:t> (for </a:t>
            </a:r>
            <a:r>
              <a:rPr lang="it-IT" sz="2500" dirty="0" err="1">
                <a:highlight>
                  <a:srgbClr val="FFFF00"/>
                </a:highlight>
              </a:rPr>
              <a:t>tourists</a:t>
            </a:r>
            <a:r>
              <a:rPr lang="it-IT" sz="2500" dirty="0">
                <a:highlight>
                  <a:srgbClr val="FFFF00"/>
                </a:highlight>
              </a:rPr>
              <a:t>, </a:t>
            </a:r>
            <a:r>
              <a:rPr lang="it-IT" sz="2500" dirty="0" err="1">
                <a:highlight>
                  <a:srgbClr val="FFFF00"/>
                </a:highlight>
              </a:rPr>
              <a:t>hikers</a:t>
            </a:r>
            <a:r>
              <a:rPr lang="it-IT" sz="2500" dirty="0">
                <a:highlight>
                  <a:srgbClr val="FFFF00"/>
                </a:highlight>
              </a:rPr>
              <a:t>, </a:t>
            </a:r>
            <a:r>
              <a:rPr lang="it-IT" sz="2500" dirty="0" err="1">
                <a:highlight>
                  <a:srgbClr val="FFFF00"/>
                </a:highlight>
              </a:rPr>
              <a:t>bikers</a:t>
            </a:r>
            <a:r>
              <a:rPr lang="it-IT" sz="2500" dirty="0">
                <a:highlight>
                  <a:srgbClr val="FFFF00"/>
                </a:highlight>
              </a:rPr>
              <a:t> </a:t>
            </a:r>
            <a:r>
              <a:rPr lang="it-IT" sz="2500" dirty="0" err="1">
                <a:highlight>
                  <a:srgbClr val="FFFF00"/>
                </a:highlight>
              </a:rPr>
              <a:t>etc</a:t>
            </a:r>
            <a:r>
              <a:rPr lang="it-IT" sz="2500" dirty="0">
                <a:highlight>
                  <a:srgbClr val="FFFF00"/>
                </a:highlight>
              </a:rPr>
              <a:t>.);</a:t>
            </a:r>
          </a:p>
          <a:p>
            <a:r>
              <a:rPr lang="it-IT" sz="2500" dirty="0">
                <a:highlight>
                  <a:srgbClr val="FFFF00"/>
                </a:highlight>
              </a:rPr>
              <a:t>Safety </a:t>
            </a:r>
            <a:r>
              <a:rPr lang="it-IT" sz="2500" dirty="0" err="1">
                <a:highlight>
                  <a:srgbClr val="FFFF00"/>
                </a:highlight>
              </a:rPr>
              <a:t>systems</a:t>
            </a:r>
            <a:r>
              <a:rPr lang="it-IT" sz="2500" dirty="0">
                <a:highlight>
                  <a:srgbClr val="FFFF00"/>
                </a:highlight>
              </a:rPr>
              <a:t> for random </a:t>
            </a:r>
            <a:r>
              <a:rPr lang="it-IT" sz="2500" dirty="0" err="1">
                <a:highlight>
                  <a:srgbClr val="FFFF00"/>
                </a:highlight>
              </a:rPr>
              <a:t>outdoor</a:t>
            </a:r>
            <a:r>
              <a:rPr lang="it-IT" sz="2500" dirty="0">
                <a:highlight>
                  <a:srgbClr val="FFFF00"/>
                </a:highlight>
              </a:rPr>
              <a:t> </a:t>
            </a:r>
            <a:r>
              <a:rPr lang="it-IT" sz="2500" dirty="0" err="1">
                <a:highlight>
                  <a:srgbClr val="FFFF00"/>
                </a:highlight>
              </a:rPr>
              <a:t>experiences</a:t>
            </a:r>
            <a:r>
              <a:rPr lang="it-IT" sz="2500" dirty="0">
                <a:highlight>
                  <a:srgbClr val="FFFF00"/>
                </a:highlight>
              </a:rPr>
              <a:t> (e. g. first </a:t>
            </a:r>
            <a:r>
              <a:rPr lang="it-IT" sz="2500" dirty="0" err="1">
                <a:highlight>
                  <a:srgbClr val="FFFF00"/>
                </a:highlight>
              </a:rPr>
              <a:t>rescue</a:t>
            </a:r>
            <a:r>
              <a:rPr lang="it-IT" sz="2500" dirty="0">
                <a:highlight>
                  <a:srgbClr val="FFFF00"/>
                </a:highlight>
              </a:rPr>
              <a:t>);</a:t>
            </a:r>
          </a:p>
          <a:p>
            <a:r>
              <a:rPr lang="it-IT" sz="2500" dirty="0" err="1">
                <a:highlight>
                  <a:srgbClr val="FFFF00"/>
                </a:highlight>
              </a:rPr>
              <a:t>Services</a:t>
            </a:r>
            <a:r>
              <a:rPr lang="it-IT" sz="2500" dirty="0">
                <a:highlight>
                  <a:srgbClr val="FFFF00"/>
                </a:highlight>
              </a:rPr>
              <a:t> for </a:t>
            </a:r>
            <a:r>
              <a:rPr lang="it-IT" sz="2500" dirty="0" err="1">
                <a:highlight>
                  <a:srgbClr val="FFFF00"/>
                </a:highlight>
              </a:rPr>
              <a:t>powerboat</a:t>
            </a:r>
            <a:r>
              <a:rPr lang="it-IT" sz="2500" dirty="0">
                <a:highlight>
                  <a:srgbClr val="FFFF00"/>
                </a:highlight>
              </a:rPr>
              <a:t> </a:t>
            </a:r>
            <a:r>
              <a:rPr lang="it-IT" sz="2500" dirty="0" err="1">
                <a:highlight>
                  <a:srgbClr val="FFFF00"/>
                </a:highlight>
              </a:rPr>
              <a:t>activities</a:t>
            </a:r>
            <a:r>
              <a:rPr lang="it-IT" sz="2500" dirty="0">
                <a:highlight>
                  <a:srgbClr val="FFFF00"/>
                </a:highlight>
              </a:rPr>
              <a:t>;</a:t>
            </a:r>
          </a:p>
          <a:p>
            <a:r>
              <a:rPr lang="it-IT" sz="2500" dirty="0" err="1">
                <a:highlight>
                  <a:srgbClr val="FFFF00"/>
                </a:highlight>
              </a:rPr>
              <a:t>Fire</a:t>
            </a:r>
            <a:r>
              <a:rPr lang="it-IT" sz="2500" dirty="0">
                <a:highlight>
                  <a:srgbClr val="FFFF00"/>
                </a:highlight>
              </a:rPr>
              <a:t> </a:t>
            </a:r>
            <a:r>
              <a:rPr lang="it-IT" sz="2500" dirty="0" err="1">
                <a:highlight>
                  <a:srgbClr val="FFFF00"/>
                </a:highlight>
              </a:rPr>
              <a:t>detection</a:t>
            </a:r>
            <a:r>
              <a:rPr lang="it-IT" sz="2500" dirty="0">
                <a:highlight>
                  <a:srgbClr val="FFFF00"/>
                </a:highlight>
              </a:rPr>
              <a:t> and </a:t>
            </a:r>
            <a:r>
              <a:rPr lang="it-IT" sz="2500" dirty="0" err="1">
                <a:highlight>
                  <a:srgbClr val="FFFF00"/>
                </a:highlight>
              </a:rPr>
              <a:t>risks</a:t>
            </a:r>
            <a:r>
              <a:rPr lang="it-IT" sz="2500" dirty="0">
                <a:highlight>
                  <a:srgbClr val="FFFF00"/>
                </a:highlight>
              </a:rPr>
              <a:t> management;</a:t>
            </a:r>
          </a:p>
          <a:p>
            <a:r>
              <a:rPr lang="it-IT" sz="2500" dirty="0" err="1">
                <a:highlight>
                  <a:srgbClr val="FFFF00"/>
                </a:highlight>
              </a:rPr>
              <a:t>Monitoring</a:t>
            </a:r>
            <a:r>
              <a:rPr lang="it-IT" sz="2500" dirty="0">
                <a:highlight>
                  <a:srgbClr val="FFFF00"/>
                </a:highlight>
              </a:rPr>
              <a:t> for </a:t>
            </a:r>
            <a:r>
              <a:rPr lang="it-IT" sz="2500" dirty="0" err="1">
                <a:highlight>
                  <a:srgbClr val="FFFF00"/>
                </a:highlight>
              </a:rPr>
              <a:t>historic</a:t>
            </a:r>
            <a:r>
              <a:rPr lang="it-IT" sz="2500" dirty="0">
                <a:highlight>
                  <a:srgbClr val="FFFF00"/>
                </a:highlight>
              </a:rPr>
              <a:t> heritage and landscape </a:t>
            </a:r>
            <a:r>
              <a:rPr lang="it-IT" sz="2500" dirty="0" err="1">
                <a:highlight>
                  <a:srgbClr val="FFFF00"/>
                </a:highlight>
              </a:rPr>
              <a:t>preservation</a:t>
            </a:r>
            <a:r>
              <a:rPr lang="it-IT" sz="2500" dirty="0">
                <a:highlight>
                  <a:srgbClr val="FFFF00"/>
                </a:highlight>
              </a:rPr>
              <a:t>, </a:t>
            </a:r>
            <a:r>
              <a:rPr lang="it-IT" sz="2500" dirty="0" err="1">
                <a:highlight>
                  <a:srgbClr val="FFFF00"/>
                </a:highlight>
              </a:rPr>
              <a:t>coastal</a:t>
            </a:r>
            <a:r>
              <a:rPr lang="it-IT" sz="2500" dirty="0">
                <a:highlight>
                  <a:srgbClr val="FFFF00"/>
                </a:highlight>
              </a:rPr>
              <a:t> </a:t>
            </a:r>
            <a:r>
              <a:rPr lang="it-IT" sz="2500" dirty="0" err="1">
                <a:highlight>
                  <a:srgbClr val="FFFF00"/>
                </a:highlight>
              </a:rPr>
              <a:t>erosion</a:t>
            </a:r>
            <a:r>
              <a:rPr lang="it-IT" sz="2500" dirty="0">
                <a:highlight>
                  <a:srgbClr val="FFFF00"/>
                </a:highlight>
              </a:rPr>
              <a:t> …;</a:t>
            </a:r>
          </a:p>
          <a:p>
            <a:r>
              <a:rPr lang="it-IT" sz="2500" dirty="0">
                <a:highlight>
                  <a:srgbClr val="FFFF00"/>
                </a:highlight>
              </a:rPr>
              <a:t>…</a:t>
            </a:r>
          </a:p>
          <a:p>
            <a:endParaRPr lang="it-IT" sz="25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2102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CBF6795-DCDC-05D7-AD10-726EEB5D48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55" r="22958"/>
          <a:stretch/>
        </p:blipFill>
        <p:spPr>
          <a:xfrm>
            <a:off x="6267824" y="0"/>
            <a:ext cx="5924176" cy="6858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0FCC724-5508-7BED-2160-1704ABD9CC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16" t="1" r="13715" b="-333"/>
          <a:stretch/>
        </p:blipFill>
        <p:spPr>
          <a:xfrm>
            <a:off x="0" y="0"/>
            <a:ext cx="6267824" cy="6257836"/>
          </a:xfrm>
          <a:prstGeom prst="rect">
            <a:avLst/>
          </a:prstGeom>
        </p:spPr>
      </p:pic>
      <p:sp>
        <p:nvSpPr>
          <p:cNvPr id="11" name="Diffused historical heritage… to be discovered with fun">
            <a:extLst>
              <a:ext uri="{FF2B5EF4-FFF2-40B4-BE49-F238E27FC236}">
                <a16:creationId xmlns:a16="http://schemas.microsoft.com/office/drawing/2014/main" id="{B35C2ADA-6FA9-158E-FE65-8B7E2DBD7DEF}"/>
              </a:ext>
            </a:extLst>
          </p:cNvPr>
          <p:cNvSpPr txBox="1"/>
          <p:nvPr/>
        </p:nvSpPr>
        <p:spPr>
          <a:xfrm>
            <a:off x="-1" y="6257836"/>
            <a:ext cx="11317941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38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algn="l"/>
            <a:r>
              <a:rPr lang="it-IT" sz="3300" dirty="0">
                <a:solidFill>
                  <a:schemeClr val="tx1"/>
                </a:solidFill>
                <a:highlight>
                  <a:srgbClr val="FFFF00"/>
                </a:highlight>
              </a:rPr>
              <a:t>The </a:t>
            </a:r>
            <a:r>
              <a:rPr lang="it-IT" sz="3300" dirty="0" err="1">
                <a:solidFill>
                  <a:schemeClr val="tx1"/>
                </a:solidFill>
                <a:highlight>
                  <a:srgbClr val="FFFF00"/>
                </a:highlight>
              </a:rPr>
              <a:t>need</a:t>
            </a:r>
            <a:r>
              <a:rPr lang="it-IT" sz="3300" dirty="0">
                <a:solidFill>
                  <a:schemeClr val="tx1"/>
                </a:solidFill>
                <a:highlight>
                  <a:srgbClr val="FFFF00"/>
                </a:highlight>
              </a:rPr>
              <a:t> to live </a:t>
            </a:r>
            <a:r>
              <a:rPr lang="it-IT" sz="3300" dirty="0" err="1">
                <a:solidFill>
                  <a:schemeClr val="tx1"/>
                </a:solidFill>
                <a:highlight>
                  <a:srgbClr val="FFFF00"/>
                </a:highlight>
              </a:rPr>
              <a:t>their</a:t>
            </a:r>
            <a:r>
              <a:rPr lang="it-IT" sz="33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it-IT" sz="3300" dirty="0" err="1">
                <a:solidFill>
                  <a:schemeClr val="tx1"/>
                </a:solidFill>
                <a:highlight>
                  <a:srgbClr val="FFFF00"/>
                </a:highlight>
              </a:rPr>
              <a:t>dreams</a:t>
            </a:r>
            <a:r>
              <a:rPr lang="it-IT" sz="3300" dirty="0">
                <a:solidFill>
                  <a:schemeClr val="tx1"/>
                </a:solidFill>
                <a:highlight>
                  <a:srgbClr val="FFFF00"/>
                </a:highlight>
              </a:rPr>
              <a:t> and to </a:t>
            </a:r>
            <a:r>
              <a:rPr lang="it-IT" sz="3300" dirty="0" err="1">
                <a:solidFill>
                  <a:schemeClr val="tx1"/>
                </a:solidFill>
                <a:highlight>
                  <a:srgbClr val="FFFF00"/>
                </a:highlight>
              </a:rPr>
              <a:t>nurture</a:t>
            </a:r>
            <a:r>
              <a:rPr lang="it-IT" sz="33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it-IT" sz="3300" dirty="0" err="1">
                <a:solidFill>
                  <a:schemeClr val="tx1"/>
                </a:solidFill>
                <a:highlight>
                  <a:srgbClr val="FFFF00"/>
                </a:highlight>
              </a:rPr>
              <a:t>their</a:t>
            </a:r>
            <a:r>
              <a:rPr lang="it-IT" sz="33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it-IT" sz="3300" dirty="0" err="1">
                <a:solidFill>
                  <a:schemeClr val="tx1"/>
                </a:solidFill>
                <a:highlight>
                  <a:srgbClr val="FFFF00"/>
                </a:highlight>
              </a:rPr>
              <a:t>passions</a:t>
            </a:r>
            <a:endParaRPr sz="33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56695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83068AA-B24D-267D-36A3-18D829CFA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3" y="0"/>
            <a:ext cx="5574520" cy="575733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1FA7671-EEA1-1588-7B79-4C90926EF9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06" t="31200" r="9175" b="45230"/>
          <a:stretch/>
        </p:blipFill>
        <p:spPr>
          <a:xfrm>
            <a:off x="635003" y="5743096"/>
            <a:ext cx="5574520" cy="111490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EFA7D78-EACE-6013-3344-757DAD63D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330" y="-34164"/>
            <a:ext cx="4910667" cy="6892164"/>
          </a:xfrm>
          <a:prstGeom prst="rect">
            <a:avLst/>
          </a:prstGeom>
        </p:spPr>
      </p:pic>
      <p:sp>
        <p:nvSpPr>
          <p:cNvPr id="5" name="Diffused historical heritage… to be discovered with fun">
            <a:extLst>
              <a:ext uri="{FF2B5EF4-FFF2-40B4-BE49-F238E27FC236}">
                <a16:creationId xmlns:a16="http://schemas.microsoft.com/office/drawing/2014/main" id="{08549BD4-DEAF-62AC-C341-14C67CBE5035}"/>
              </a:ext>
            </a:extLst>
          </p:cNvPr>
          <p:cNvSpPr txBox="1"/>
          <p:nvPr/>
        </p:nvSpPr>
        <p:spPr>
          <a:xfrm>
            <a:off x="635003" y="5743096"/>
            <a:ext cx="7211606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300" dirty="0">
                <a:solidFill>
                  <a:schemeClr val="tx1"/>
                </a:solidFill>
                <a:highlight>
                  <a:srgbClr val="FFFF00"/>
                </a:highlight>
              </a:rPr>
              <a:t>A </a:t>
            </a:r>
            <a:r>
              <a:rPr lang="it-IT" sz="3300" dirty="0" err="1">
                <a:solidFill>
                  <a:schemeClr val="tx1"/>
                </a:solidFill>
                <a:highlight>
                  <a:srgbClr val="FFFF00"/>
                </a:highlight>
              </a:rPr>
              <a:t>passion</a:t>
            </a:r>
            <a:r>
              <a:rPr lang="it-IT" sz="3300" dirty="0">
                <a:solidFill>
                  <a:schemeClr val="tx1"/>
                </a:solidFill>
                <a:highlight>
                  <a:srgbClr val="FFFF00"/>
                </a:highlight>
              </a:rPr>
              <a:t> that </a:t>
            </a:r>
            <a:r>
              <a:rPr lang="it-IT" sz="3300" dirty="0" err="1">
                <a:solidFill>
                  <a:schemeClr val="tx1"/>
                </a:solidFill>
                <a:highlight>
                  <a:srgbClr val="FFFF00"/>
                </a:highlight>
              </a:rPr>
              <a:t>seems</a:t>
            </a:r>
            <a:r>
              <a:rPr lang="it-IT" sz="3300" dirty="0">
                <a:solidFill>
                  <a:schemeClr val="tx1"/>
                </a:solidFill>
                <a:highlight>
                  <a:srgbClr val="FFFF00"/>
                </a:highlight>
              </a:rPr>
              <a:t> to be </a:t>
            </a:r>
            <a:r>
              <a:rPr lang="it-IT" sz="3300" dirty="0" err="1">
                <a:solidFill>
                  <a:schemeClr val="tx1"/>
                </a:solidFill>
                <a:highlight>
                  <a:srgbClr val="FFFF00"/>
                </a:highlight>
              </a:rPr>
              <a:t>quite</a:t>
            </a:r>
            <a:r>
              <a:rPr lang="it-IT" sz="3300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it-IT" sz="3300" dirty="0" err="1">
                <a:solidFill>
                  <a:schemeClr val="tx1"/>
                </a:solidFill>
                <a:highlight>
                  <a:srgbClr val="FFFF00"/>
                </a:highlight>
              </a:rPr>
              <a:t>frequently</a:t>
            </a:r>
            <a:r>
              <a:rPr lang="it-IT" sz="3300" dirty="0">
                <a:solidFill>
                  <a:schemeClr val="tx1"/>
                </a:solidFill>
                <a:highlight>
                  <a:srgbClr val="FFFF00"/>
                </a:highlight>
              </a:rPr>
              <a:t> shared by </a:t>
            </a:r>
            <a:r>
              <a:rPr lang="it-IT" sz="3300" dirty="0" err="1">
                <a:solidFill>
                  <a:schemeClr val="tx1"/>
                </a:solidFill>
                <a:highlight>
                  <a:srgbClr val="FFFF00"/>
                </a:highlight>
              </a:rPr>
              <a:t>people</a:t>
            </a:r>
            <a:r>
              <a:rPr lang="it-IT" sz="3300" dirty="0">
                <a:solidFill>
                  <a:schemeClr val="tx1"/>
                </a:solidFill>
                <a:highlight>
                  <a:srgbClr val="FFFF00"/>
                </a:highlight>
              </a:rPr>
              <a:t> from </a:t>
            </a:r>
            <a:r>
              <a:rPr lang="it-IT" sz="3300" dirty="0" err="1">
                <a:solidFill>
                  <a:schemeClr val="tx1"/>
                </a:solidFill>
                <a:highlight>
                  <a:srgbClr val="FFFF00"/>
                </a:highlight>
              </a:rPr>
              <a:t>here</a:t>
            </a:r>
            <a:endParaRPr sz="33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52102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G_0999.jpeg" descr="IMG_0999.jpeg"/>
          <p:cNvPicPr>
            <a:picLocks noChangeAspect="1"/>
          </p:cNvPicPr>
          <p:nvPr/>
        </p:nvPicPr>
        <p:blipFill>
          <a:blip r:embed="rId2"/>
          <a:srcRect t="21308" b="4505"/>
          <a:stretch>
            <a:fillRect/>
          </a:stretch>
        </p:blipFill>
        <p:spPr>
          <a:xfrm>
            <a:off x="-51396" y="-16568"/>
            <a:ext cx="12294803" cy="6841426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95" name="Rettangolo"/>
          <p:cNvSpPr/>
          <p:nvPr/>
        </p:nvSpPr>
        <p:spPr>
          <a:xfrm>
            <a:off x="-61928" y="6043688"/>
            <a:ext cx="12315856" cy="770934"/>
          </a:xfrm>
          <a:prstGeom prst="rect">
            <a:avLst/>
          </a:prstGeom>
          <a:solidFill>
            <a:srgbClr val="FFFF00">
              <a:alpha val="89269"/>
            </a:srgbClr>
          </a:solidFill>
          <a:ln w="12700">
            <a:solidFill>
              <a:srgbClr val="FFFFFF">
                <a:alpha val="89269"/>
              </a:srgb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8" name="Sottotitolo 2"/>
          <p:cNvSpPr txBox="1"/>
          <p:nvPr/>
        </p:nvSpPr>
        <p:spPr>
          <a:xfrm>
            <a:off x="2198374" y="6170476"/>
            <a:ext cx="7735732" cy="592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numCol="2" spcCol="386786">
            <a:normAutofit/>
          </a:bodyPr>
          <a:lstStyle/>
          <a:p>
            <a:pPr algn="ctr" defTabSz="795527">
              <a:lnSpc>
                <a:spcPct val="72000"/>
              </a:lnSpc>
              <a:spcBef>
                <a:spcPts val="800"/>
              </a:spcBef>
              <a:defRPr sz="1914"/>
            </a:pPr>
            <a:r>
              <a:rPr u="sng" dirty="0">
                <a:uFill>
                  <a:solidFill>
                    <a:srgbClr val="0563C1"/>
                  </a:solidFill>
                </a:uFill>
                <a:hlinkClick r:id="rId3"/>
              </a:rPr>
              <a:t>www.basilicataturistica.it</a:t>
            </a:r>
            <a:endParaRPr sz="2262" dirty="0"/>
          </a:p>
          <a:p>
            <a:pPr algn="ctr" defTabSz="795527">
              <a:lnSpc>
                <a:spcPct val="72000"/>
              </a:lnSpc>
              <a:spcBef>
                <a:spcPts val="800"/>
              </a:spcBef>
              <a:defRPr sz="1914"/>
            </a:pPr>
            <a:r>
              <a:rPr lang="it-IT" u="sng" dirty="0">
                <a:uFill>
                  <a:solidFill>
                    <a:srgbClr val="0563C1"/>
                  </a:solidFill>
                </a:uFill>
                <a:hlinkClick r:id="rId4"/>
              </a:rPr>
              <a:t>nicoletti</a:t>
            </a:r>
            <a:r>
              <a:rPr u="sng" dirty="0">
                <a:uFill>
                  <a:solidFill>
                    <a:srgbClr val="0563C1"/>
                  </a:solidFill>
                </a:uFill>
                <a:hlinkClick r:id="rId4"/>
              </a:rPr>
              <a:t>@aptbasilicata.it</a:t>
            </a:r>
            <a:endParaRPr sz="2262" dirty="0"/>
          </a:p>
          <a:p>
            <a:pPr algn="ctr" defTabSz="795527">
              <a:lnSpc>
                <a:spcPct val="72000"/>
              </a:lnSpc>
              <a:spcBef>
                <a:spcPts val="800"/>
              </a:spcBef>
              <a:defRPr sz="1914"/>
            </a:pPr>
            <a:r>
              <a:rPr dirty="0"/>
              <a:t>FB @basilicataturistica</a:t>
            </a:r>
            <a:endParaRPr sz="1740" dirty="0"/>
          </a:p>
          <a:p>
            <a:pPr algn="ctr" defTabSz="795527">
              <a:lnSpc>
                <a:spcPct val="72000"/>
              </a:lnSpc>
              <a:spcBef>
                <a:spcPts val="800"/>
              </a:spcBef>
              <a:defRPr sz="1914"/>
            </a:pPr>
            <a:r>
              <a:rPr dirty="0"/>
              <a:t>IG @basilicataturistica</a:t>
            </a:r>
          </a:p>
        </p:txBody>
      </p:sp>
      <p:sp>
        <p:nvSpPr>
          <p:cNvPr id="3" name="Diffused historical heritage… to be discovered with fun">
            <a:extLst>
              <a:ext uri="{FF2B5EF4-FFF2-40B4-BE49-F238E27FC236}">
                <a16:creationId xmlns:a16="http://schemas.microsoft.com/office/drawing/2014/main" id="{3983E5DB-BCAD-BD74-291F-0E80B9A88F88}"/>
              </a:ext>
            </a:extLst>
          </p:cNvPr>
          <p:cNvSpPr txBox="1"/>
          <p:nvPr/>
        </p:nvSpPr>
        <p:spPr>
          <a:xfrm>
            <a:off x="1204663" y="5450747"/>
            <a:ext cx="9723154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38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lang="it-IT" sz="3600" dirty="0">
                <a:solidFill>
                  <a:schemeClr val="tx1"/>
                </a:solidFill>
                <a:highlight>
                  <a:srgbClr val="FFFF00"/>
                </a:highlight>
              </a:rPr>
              <a:t>Thank you for your </a:t>
            </a:r>
            <a:r>
              <a:rPr lang="it-IT" sz="3600" dirty="0" err="1">
                <a:solidFill>
                  <a:schemeClr val="tx1"/>
                </a:solidFill>
                <a:highlight>
                  <a:srgbClr val="FFFF00"/>
                </a:highlight>
              </a:rPr>
              <a:t>attention</a:t>
            </a:r>
            <a:endParaRPr sz="36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pic>
        <p:nvPicPr>
          <p:cNvPr id="5" name="Immagine 4" descr="Immagine 4">
            <a:extLst>
              <a:ext uri="{FF2B5EF4-FFF2-40B4-BE49-F238E27FC236}">
                <a16:creationId xmlns:a16="http://schemas.microsoft.com/office/drawing/2014/main" id="{28C4F98B-4A41-CDEC-DC64-15F459585B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721" b="20927"/>
          <a:stretch/>
        </p:blipFill>
        <p:spPr>
          <a:xfrm>
            <a:off x="10374201" y="95459"/>
            <a:ext cx="1695460" cy="1004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magine 6" descr="Immagine 8">
            <a:extLst>
              <a:ext uri="{FF2B5EF4-FFF2-40B4-BE49-F238E27FC236}">
                <a16:creationId xmlns:a16="http://schemas.microsoft.com/office/drawing/2014/main" id="{5872D0A5-B19C-1445-1E69-BF93E6A474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555" y="148848"/>
            <a:ext cx="1594647" cy="8975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8548387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9503.jpeg">
            <a:extLst>
              <a:ext uri="{FF2B5EF4-FFF2-40B4-BE49-F238E27FC236}">
                <a16:creationId xmlns:a16="http://schemas.microsoft.com/office/drawing/2014/main" id="{04C44355-1F2C-AE8F-0A83-5B891D3CEF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710" b="6166"/>
          <a:stretch>
            <a:fillRect/>
          </a:stretch>
        </p:blipFill>
        <p:spPr>
          <a:xfrm>
            <a:off x="-7093" y="-9601"/>
            <a:ext cx="12206186" cy="687720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B9655DB-A3A0-C988-823C-BD6663B8B1C3}"/>
              </a:ext>
            </a:extLst>
          </p:cNvPr>
          <p:cNvSpPr txBox="1"/>
          <p:nvPr/>
        </p:nvSpPr>
        <p:spPr>
          <a:xfrm>
            <a:off x="340074" y="4841644"/>
            <a:ext cx="11511852" cy="152349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>
              <a:defRPr sz="3700"/>
            </a:lvl1pPr>
          </a:lstStyle>
          <a:p>
            <a:r>
              <a:rPr lang="it-IT" sz="3100" dirty="0">
                <a:highlight>
                  <a:srgbClr val="FFFF00"/>
                </a:highlight>
              </a:rPr>
              <a:t>…</a:t>
            </a:r>
            <a:r>
              <a:rPr lang="it-IT" sz="3100" dirty="0" err="1">
                <a:highlight>
                  <a:srgbClr val="FFFF00"/>
                </a:highlight>
              </a:rPr>
              <a:t>but</a:t>
            </a:r>
            <a:r>
              <a:rPr lang="it-IT" sz="3100" dirty="0">
                <a:highlight>
                  <a:srgbClr val="FFFF00"/>
                </a:highlight>
              </a:rPr>
              <a:t> how </a:t>
            </a:r>
            <a:r>
              <a:rPr lang="it-IT" sz="3100" dirty="0" err="1">
                <a:highlight>
                  <a:srgbClr val="FFFF00"/>
                </a:highlight>
              </a:rPr>
              <a:t>striking</a:t>
            </a:r>
            <a:r>
              <a:rPr lang="it-IT" sz="3100" dirty="0">
                <a:highlight>
                  <a:srgbClr val="FFFF00"/>
                </a:highlight>
              </a:rPr>
              <a:t> is to </a:t>
            </a:r>
            <a:r>
              <a:rPr lang="it-IT" sz="3100" dirty="0" err="1">
                <a:highlight>
                  <a:srgbClr val="FFFF00"/>
                </a:highlight>
              </a:rPr>
              <a:t>think</a:t>
            </a:r>
            <a:r>
              <a:rPr lang="it-IT" sz="3100" dirty="0">
                <a:highlight>
                  <a:srgbClr val="FFFF00"/>
                </a:highlight>
              </a:rPr>
              <a:t> about the Space, from a </a:t>
            </a:r>
            <a:r>
              <a:rPr lang="it-IT" sz="3100" dirty="0" err="1">
                <a:highlight>
                  <a:srgbClr val="FFFF00"/>
                </a:highlight>
              </a:rPr>
              <a:t>place</a:t>
            </a:r>
            <a:r>
              <a:rPr lang="it-IT" sz="3100" dirty="0">
                <a:highlight>
                  <a:srgbClr val="FFFF00"/>
                </a:highlight>
              </a:rPr>
              <a:t> like Matera, one of the </a:t>
            </a:r>
            <a:r>
              <a:rPr lang="it-IT" sz="3100" dirty="0" err="1">
                <a:highlight>
                  <a:srgbClr val="FFFF00"/>
                </a:highlight>
              </a:rPr>
              <a:t>oldest</a:t>
            </a:r>
            <a:r>
              <a:rPr lang="it-IT" sz="3100" dirty="0">
                <a:highlight>
                  <a:srgbClr val="FFFF00"/>
                </a:highlight>
              </a:rPr>
              <a:t> cities in the world, and Basilicata, one of the </a:t>
            </a:r>
            <a:r>
              <a:rPr lang="it-IT" sz="3100" dirty="0" err="1">
                <a:highlight>
                  <a:srgbClr val="FFFF00"/>
                </a:highlight>
              </a:rPr>
              <a:t>most</a:t>
            </a:r>
            <a:r>
              <a:rPr lang="it-IT" sz="3100" dirty="0">
                <a:highlight>
                  <a:srgbClr val="FFFF00"/>
                </a:highlight>
              </a:rPr>
              <a:t> </a:t>
            </a:r>
            <a:r>
              <a:rPr lang="it-IT" sz="3100" dirty="0" err="1">
                <a:highlight>
                  <a:srgbClr val="FFFF00"/>
                </a:highlight>
              </a:rPr>
              <a:t>unspoiled</a:t>
            </a:r>
            <a:r>
              <a:rPr lang="it-IT" sz="3100" dirty="0">
                <a:highlight>
                  <a:srgbClr val="FFFF00"/>
                </a:highlight>
              </a:rPr>
              <a:t> </a:t>
            </a:r>
            <a:r>
              <a:rPr lang="it-IT" sz="3100" dirty="0" err="1">
                <a:highlight>
                  <a:srgbClr val="FFFF00"/>
                </a:highlight>
              </a:rPr>
              <a:t>regions</a:t>
            </a:r>
            <a:r>
              <a:rPr lang="it-IT" sz="3100" dirty="0">
                <a:highlight>
                  <a:srgbClr val="FFFF00"/>
                </a:highlight>
              </a:rPr>
              <a:t> in Europe</a:t>
            </a:r>
          </a:p>
        </p:txBody>
      </p:sp>
    </p:spTree>
    <p:extLst>
      <p:ext uri="{BB962C8B-B14F-4D97-AF65-F5344CB8AC3E}">
        <p14:creationId xmlns:p14="http://schemas.microsoft.com/office/powerpoint/2010/main" val="225518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Immagine" descr="Immagine"/>
          <p:cNvPicPr>
            <a:picLocks noChangeAspect="1"/>
          </p:cNvPicPr>
          <p:nvPr/>
        </p:nvPicPr>
        <p:blipFill>
          <a:blip r:embed="rId3"/>
          <a:srcRect r="10994"/>
          <a:stretch>
            <a:fillRect/>
          </a:stretch>
        </p:blipFill>
        <p:spPr>
          <a:xfrm>
            <a:off x="-27150" y="-243680"/>
            <a:ext cx="12246371" cy="71925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A5CEFC23-A433-9160-08D7-419FA29592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2876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4A61537-4A8F-7AB5-846E-BB173D75C7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91830"/>
            <a:ext cx="12192000" cy="714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7207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DAF486E-6279-D937-7459-FFCDA2D8B9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3415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16020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magine 8" descr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" y="9"/>
            <a:ext cx="12191981" cy="6857991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Una terra dove l’uomo è in contatto con l’Universo"/>
          <p:cNvSpPr txBox="1"/>
          <p:nvPr/>
        </p:nvSpPr>
        <p:spPr>
          <a:xfrm>
            <a:off x="-1" y="364173"/>
            <a:ext cx="12192001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8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lang="it-IT" dirty="0">
                <a:solidFill>
                  <a:srgbClr val="FFFF00"/>
                </a:solidFill>
              </a:rPr>
              <a:t>One of the </a:t>
            </a:r>
            <a:r>
              <a:rPr lang="it-IT" dirty="0" err="1">
                <a:solidFill>
                  <a:srgbClr val="FFFF00"/>
                </a:solidFill>
              </a:rPr>
              <a:t>cleanest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skies</a:t>
            </a:r>
            <a:r>
              <a:rPr lang="it-IT" dirty="0">
                <a:solidFill>
                  <a:srgbClr val="FFFF00"/>
                </a:solidFill>
              </a:rPr>
              <a:t> in </a:t>
            </a:r>
            <a:r>
              <a:rPr lang="it-IT" dirty="0" err="1">
                <a:solidFill>
                  <a:srgbClr val="FFFF00"/>
                </a:solidFill>
              </a:rPr>
              <a:t>continental</a:t>
            </a:r>
            <a:r>
              <a:rPr lang="it-IT" dirty="0">
                <a:solidFill>
                  <a:srgbClr val="FFFF00"/>
                </a:solidFill>
              </a:rPr>
              <a:t> Europe</a:t>
            </a:r>
            <a:endParaRPr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8" y="0"/>
            <a:ext cx="12169465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Una terra dove l’uomo è in contatto con l’Universo">
            <a:extLst>
              <a:ext uri="{FF2B5EF4-FFF2-40B4-BE49-F238E27FC236}">
                <a16:creationId xmlns:a16="http://schemas.microsoft.com/office/drawing/2014/main" id="{16E383FB-6324-0ACB-2C0A-A6D6454FBF02}"/>
              </a:ext>
            </a:extLst>
          </p:cNvPr>
          <p:cNvSpPr txBox="1"/>
          <p:nvPr/>
        </p:nvSpPr>
        <p:spPr>
          <a:xfrm>
            <a:off x="244038" y="252113"/>
            <a:ext cx="11703923" cy="1261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38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lang="it-IT" dirty="0">
                <a:solidFill>
                  <a:srgbClr val="FFFF00"/>
                </a:solidFill>
              </a:rPr>
              <a:t>A </a:t>
            </a:r>
            <a:r>
              <a:rPr lang="it-IT" dirty="0" err="1">
                <a:solidFill>
                  <a:srgbClr val="FFFF00"/>
                </a:solidFill>
              </a:rPr>
              <a:t>place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where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people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dug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their</a:t>
            </a:r>
            <a:r>
              <a:rPr lang="it-IT" dirty="0">
                <a:solidFill>
                  <a:srgbClr val="FFFF00"/>
                </a:solidFill>
              </a:rPr>
              <a:t> home in a </a:t>
            </a:r>
            <a:r>
              <a:rPr lang="it-IT" dirty="0" err="1">
                <a:solidFill>
                  <a:srgbClr val="FFFF00"/>
                </a:solidFill>
              </a:rPr>
              <a:t>way</a:t>
            </a:r>
            <a:r>
              <a:rPr lang="it-IT" dirty="0">
                <a:solidFill>
                  <a:srgbClr val="FFFF00"/>
                </a:solidFill>
              </a:rPr>
              <a:t> for </a:t>
            </a:r>
            <a:r>
              <a:rPr lang="it-IT" dirty="0" err="1">
                <a:solidFill>
                  <a:srgbClr val="FFFF00"/>
                </a:solidFill>
              </a:rPr>
              <a:t>sun-rays</a:t>
            </a:r>
            <a:r>
              <a:rPr lang="it-IT" dirty="0">
                <a:solidFill>
                  <a:srgbClr val="FFFF00"/>
                </a:solidFill>
              </a:rPr>
              <a:t> to </a:t>
            </a:r>
            <a:r>
              <a:rPr lang="it-IT" dirty="0" err="1">
                <a:solidFill>
                  <a:srgbClr val="FFFF00"/>
                </a:solidFill>
              </a:rPr>
              <a:t>heat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them</a:t>
            </a:r>
            <a:r>
              <a:rPr lang="it-IT" dirty="0">
                <a:solidFill>
                  <a:srgbClr val="FFFF00"/>
                </a:solidFill>
              </a:rPr>
              <a:t>… </a:t>
            </a:r>
            <a:r>
              <a:rPr lang="it-IT" dirty="0" err="1">
                <a:solidFill>
                  <a:srgbClr val="FFFF00"/>
                </a:solidFill>
              </a:rPr>
              <a:t>since</a:t>
            </a:r>
            <a:r>
              <a:rPr lang="it-IT" dirty="0">
                <a:solidFill>
                  <a:srgbClr val="FFFF00"/>
                </a:solidFill>
              </a:rPr>
              <a:t> the Paleolithic</a:t>
            </a:r>
            <a:endParaRPr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22</Slides>
  <Notes>4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3" baseType="lpstr">
      <vt:lpstr>Tema di Office</vt:lpstr>
      <vt:lpstr>Space and tourism in Basilicata From applications, to motivation</vt:lpstr>
      <vt:lpstr>Common applications for common needs, here as elsewhere…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Antonio Nicoletti - APT Basilicata</dc:creator>
  <cp:lastModifiedBy>Antonio Nicoletti - APT Basilicata</cp:lastModifiedBy>
  <cp:revision>7</cp:revision>
  <dcterms:created xsi:type="dcterms:W3CDTF">2023-09-27T21:14:00Z</dcterms:created>
  <dcterms:modified xsi:type="dcterms:W3CDTF">2023-09-28T11:21:19Z</dcterms:modified>
</cp:coreProperties>
</file>